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6"/>
  </p:notesMasterIdLst>
  <p:sldIdLst>
    <p:sldId id="256" r:id="rId2"/>
    <p:sldId id="257" r:id="rId3"/>
    <p:sldId id="289" r:id="rId4"/>
    <p:sldId id="305" r:id="rId5"/>
    <p:sldId id="320" r:id="rId6"/>
    <p:sldId id="306" r:id="rId7"/>
    <p:sldId id="307" r:id="rId8"/>
    <p:sldId id="308" r:id="rId9"/>
    <p:sldId id="309" r:id="rId10"/>
    <p:sldId id="288" r:id="rId11"/>
    <p:sldId id="293" r:id="rId12"/>
    <p:sldId id="313" r:id="rId13"/>
    <p:sldId id="315" r:id="rId14"/>
    <p:sldId id="319" r:id="rId15"/>
    <p:sldId id="316" r:id="rId16"/>
    <p:sldId id="318" r:id="rId17"/>
    <p:sldId id="311" r:id="rId18"/>
    <p:sldId id="310" r:id="rId19"/>
    <p:sldId id="317" r:id="rId20"/>
    <p:sldId id="312" r:id="rId21"/>
    <p:sldId id="303" r:id="rId22"/>
    <p:sldId id="304" r:id="rId23"/>
    <p:sldId id="302" r:id="rId24"/>
    <p:sldId id="314" r:id="rId25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7"/>
      <p:bold r:id="rId28"/>
      <p:italic r:id="rId29"/>
      <p:boldItalic r:id="rId30"/>
    </p:embeddedFont>
    <p:embeddedFont>
      <p:font typeface="Work Sans" panose="02020500000000000000" charset="0"/>
      <p:regular r:id="rId31"/>
      <p:bold r:id="rId32"/>
      <p:italic r:id="rId33"/>
      <p:boldItalic r:id="rId34"/>
    </p:embeddedFont>
    <p:embeddedFont>
      <p:font typeface="Work Sans Regular" panose="02020500000000000000" charset="0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E7A7"/>
    <a:srgbClr val="B6F5FC"/>
    <a:srgbClr val="FFFF99"/>
    <a:srgbClr val="00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444DBF9-5413-4D58-806A-1B9745DE107A}">
  <a:tblStyle styleId="{8444DBF9-5413-4D58-806A-1B9745DE107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5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font" Target="fonts/font11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38839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28408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93783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66244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50131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13485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69368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51253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42005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46950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176791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697787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413865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844011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16376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75778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01679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42749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32962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17698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50185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33726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name="adj1" fmla="val 4126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048725" y="3058625"/>
            <a:ext cx="4914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name="adj1" fmla="val 4126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1"/>
          </p:nvPr>
        </p:nvSpPr>
        <p:spPr>
          <a:xfrm>
            <a:off x="869150" y="2312925"/>
            <a:ext cx="3594600" cy="213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□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□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□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2"/>
          </p:nvPr>
        </p:nvSpPr>
        <p:spPr>
          <a:xfrm>
            <a:off x="4680228" y="2312925"/>
            <a:ext cx="3594600" cy="213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□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□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□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name="adj1" fmla="val 4126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69150" y="2312925"/>
            <a:ext cx="7405800" cy="20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Regular"/>
              <a:buChar char="▪"/>
              <a:defRPr sz="2000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Regular"/>
              <a:buChar char="□"/>
              <a:defRPr sz="2000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Regular"/>
              <a:buChar char="□"/>
              <a:defRPr sz="2000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Regular"/>
              <a:buChar char="□"/>
              <a:defRPr sz="2000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Regular"/>
              <a:buChar char="○"/>
              <a:defRPr sz="2000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Regular"/>
              <a:buChar char="■"/>
              <a:defRPr sz="2000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Regular"/>
              <a:buChar char="●"/>
              <a:defRPr sz="2000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Regular"/>
              <a:buChar char="○"/>
              <a:defRPr sz="2000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Regular"/>
              <a:buChar char="■"/>
              <a:defRPr sz="2000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lvl="2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lvl="3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lvl="4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lvl="5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lvl="6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lvl="7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lvl="8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6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>
            <a:spLocks noGrp="1"/>
          </p:cNvSpPr>
          <p:nvPr>
            <p:ph type="ctrTitle"/>
          </p:nvPr>
        </p:nvSpPr>
        <p:spPr>
          <a:xfrm>
            <a:off x="812132" y="1889373"/>
            <a:ext cx="4914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DSD Final Project (MIPS) Presentation</a:t>
            </a:r>
            <a:endParaRPr dirty="0"/>
          </a:p>
        </p:txBody>
      </p:sp>
      <p:sp>
        <p:nvSpPr>
          <p:cNvPr id="10" name="Google Shape;92;p15">
            <a:extLst>
              <a:ext uri="{FF2B5EF4-FFF2-40B4-BE49-F238E27FC236}">
                <a16:creationId xmlns:a16="http://schemas.microsoft.com/office/drawing/2014/main" id="{C18C24D8-D2C5-4B4A-B5CC-6D19C26E9A0C}"/>
              </a:ext>
            </a:extLst>
          </p:cNvPr>
          <p:cNvSpPr txBox="1">
            <a:spLocks/>
          </p:cNvSpPr>
          <p:nvPr/>
        </p:nvSpPr>
        <p:spPr>
          <a:xfrm>
            <a:off x="812132" y="3863690"/>
            <a:ext cx="49500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Group member</a:t>
            </a: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：黃士豪、李筠婕、林瑩昇</a:t>
            </a:r>
            <a:endParaRPr lang="en-US" altLang="zh-TW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Date</a:t>
            </a: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：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2020/6/29</a:t>
            </a:r>
            <a:endParaRPr lang="zh-TW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54E20F3C-1464-490D-AA22-F201EF6A2D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8830" y="676093"/>
            <a:ext cx="1273038" cy="127303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>
            <a:spLocks noGrp="1"/>
          </p:cNvSpPr>
          <p:nvPr>
            <p:ph type="title"/>
          </p:nvPr>
        </p:nvSpPr>
        <p:spPr>
          <a:xfrm>
            <a:off x="869150" y="766500"/>
            <a:ext cx="5092200" cy="7206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Extensions</a:t>
            </a:r>
            <a:endParaRPr dirty="0"/>
          </a:p>
        </p:txBody>
      </p:sp>
      <p:sp>
        <p:nvSpPr>
          <p:cNvPr id="78" name="Google Shape;78;p13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14" name="文字版面配置區 14">
            <a:extLst>
              <a:ext uri="{FF2B5EF4-FFF2-40B4-BE49-F238E27FC236}">
                <a16:creationId xmlns:a16="http://schemas.microsoft.com/office/drawing/2014/main" id="{92A01FF1-FFE2-439E-8A02-46D3E53835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9150" y="1487150"/>
            <a:ext cx="7360450" cy="261189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sz="2000" b="1" dirty="0"/>
              <a:t>Branch Prediction</a:t>
            </a:r>
          </a:p>
          <a:p>
            <a:pPr>
              <a:lnSpc>
                <a:spcPct val="150000"/>
              </a:lnSpc>
            </a:pPr>
            <a:r>
              <a:rPr lang="en-US" altLang="zh-TW" sz="2000" b="1" dirty="0"/>
              <a:t>L2 Cache</a:t>
            </a:r>
          </a:p>
          <a:p>
            <a:pPr>
              <a:lnSpc>
                <a:spcPct val="150000"/>
              </a:lnSpc>
            </a:pPr>
            <a:r>
              <a:rPr lang="en-US" altLang="zh-TW" sz="2000" b="1" dirty="0"/>
              <a:t>Multiply &amp; Divide</a:t>
            </a:r>
            <a:endParaRPr lang="zh-TW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2659380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>
            <a:spLocks noGrp="1"/>
          </p:cNvSpPr>
          <p:nvPr>
            <p:ph type="title"/>
          </p:nvPr>
        </p:nvSpPr>
        <p:spPr>
          <a:xfrm>
            <a:off x="869150" y="633980"/>
            <a:ext cx="5092200" cy="7206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>
              <a:spcBef>
                <a:spcPts val="600"/>
              </a:spcBef>
            </a:pPr>
            <a:r>
              <a:rPr lang="en-US" altLang="zh-TW" sz="2800" dirty="0"/>
              <a:t>Branch Prediction</a:t>
            </a:r>
          </a:p>
        </p:txBody>
      </p:sp>
      <p:sp>
        <p:nvSpPr>
          <p:cNvPr id="78" name="Google Shape;78;p13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2EC7F13-0304-4F84-962A-A818962A7D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9150" y="1354630"/>
            <a:ext cx="7290349" cy="289238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dirty="0"/>
              <a:t>1-bit predictor</a:t>
            </a:r>
          </a:p>
          <a:p>
            <a:pPr>
              <a:lnSpc>
                <a:spcPct val="150000"/>
              </a:lnSpc>
            </a:pPr>
            <a:r>
              <a:rPr lang="en-US" altLang="zh-TW" dirty="0"/>
              <a:t>2-bit predictor</a:t>
            </a:r>
          </a:p>
          <a:p>
            <a:pPr>
              <a:lnSpc>
                <a:spcPct val="150000"/>
              </a:lnSpc>
            </a:pPr>
            <a:r>
              <a:rPr lang="en-US" altLang="zh-TW" dirty="0"/>
              <a:t>Branch cache (Smith algorithm)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714565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群組 62">
            <a:extLst>
              <a:ext uri="{FF2B5EF4-FFF2-40B4-BE49-F238E27FC236}">
                <a16:creationId xmlns:a16="http://schemas.microsoft.com/office/drawing/2014/main" id="{C8ECF7EA-5B4C-49FD-AE10-A3ED60F3D03F}"/>
              </a:ext>
            </a:extLst>
          </p:cNvPr>
          <p:cNvGrpSpPr/>
          <p:nvPr/>
        </p:nvGrpSpPr>
        <p:grpSpPr>
          <a:xfrm>
            <a:off x="7407281" y="1478917"/>
            <a:ext cx="312079" cy="312079"/>
            <a:chOff x="4999403" y="1287940"/>
            <a:chExt cx="531801" cy="531801"/>
          </a:xfrm>
        </p:grpSpPr>
        <p:sp>
          <p:nvSpPr>
            <p:cNvPr id="64" name="橢圓 63">
              <a:extLst>
                <a:ext uri="{FF2B5EF4-FFF2-40B4-BE49-F238E27FC236}">
                  <a16:creationId xmlns:a16="http://schemas.microsoft.com/office/drawing/2014/main" id="{E33BF811-49F5-40A2-8459-35F1A0134958}"/>
                </a:ext>
              </a:extLst>
            </p:cNvPr>
            <p:cNvSpPr/>
            <p:nvPr/>
          </p:nvSpPr>
          <p:spPr>
            <a:xfrm>
              <a:off x="4999403" y="1287940"/>
              <a:ext cx="531801" cy="531801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>
                <a:buClr>
                  <a:srgbClr val="000000"/>
                </a:buClr>
              </a:pPr>
              <a:endParaRPr lang="zh-TW" altLang="en-US" sz="1867" kern="0" dirty="0">
                <a:solidFill>
                  <a:srgbClr val="FFFFFF"/>
                </a:solidFill>
                <a:latin typeface="Arial"/>
                <a:ea typeface="新細明體" panose="02020500000000000000" pitchFamily="18" charset="-120"/>
                <a:sym typeface="Arial"/>
              </a:endParaRPr>
            </a:p>
          </p:txBody>
        </p:sp>
        <p:cxnSp>
          <p:nvCxnSpPr>
            <p:cNvPr id="65" name="直線單箭頭接點 64">
              <a:extLst>
                <a:ext uri="{FF2B5EF4-FFF2-40B4-BE49-F238E27FC236}">
                  <a16:creationId xmlns:a16="http://schemas.microsoft.com/office/drawing/2014/main" id="{4BB99A0E-9103-4D89-9B4D-6A9792B1A90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67350" y="1678378"/>
              <a:ext cx="28979" cy="52846"/>
            </a:xfrm>
            <a:prstGeom prst="straightConnector1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Google Shape;69;p13"/>
          <p:cNvSpPr txBox="1">
            <a:spLocks noGrp="1"/>
          </p:cNvSpPr>
          <p:nvPr>
            <p:ph type="title"/>
          </p:nvPr>
        </p:nvSpPr>
        <p:spPr>
          <a:xfrm>
            <a:off x="869150" y="633980"/>
            <a:ext cx="7405700" cy="7206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>
              <a:spcBef>
                <a:spcPts val="600"/>
              </a:spcBef>
            </a:pPr>
            <a:r>
              <a:rPr lang="en-US" altLang="zh-TW" sz="2800" dirty="0"/>
              <a:t>Branch Prediction – 1b &amp; 2b predictor</a:t>
            </a:r>
          </a:p>
        </p:txBody>
      </p:sp>
      <p:sp>
        <p:nvSpPr>
          <p:cNvPr id="78" name="Google Shape;78;p13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2EC7F13-0304-4F84-962A-A818962A7D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9150" y="1354630"/>
            <a:ext cx="4657007" cy="2892384"/>
          </a:xfrm>
        </p:spPr>
        <p:txBody>
          <a:bodyPr/>
          <a:lstStyle/>
          <a:p>
            <a:r>
              <a:rPr lang="en-US" altLang="zh-TW" dirty="0"/>
              <a:t>If 2 consecutive for loops</a:t>
            </a:r>
          </a:p>
          <a:p>
            <a:r>
              <a:rPr lang="en-US" altLang="zh-TW" dirty="0"/>
              <a:t>1- bit predictor miss 1 prediction</a:t>
            </a:r>
            <a:endParaRPr lang="zh-TW" altLang="en-US" dirty="0"/>
          </a:p>
        </p:txBody>
      </p:sp>
      <p:pic>
        <p:nvPicPr>
          <p:cNvPr id="35" name="圖片 34">
            <a:extLst>
              <a:ext uri="{FF2B5EF4-FFF2-40B4-BE49-F238E27FC236}">
                <a16:creationId xmlns:a16="http://schemas.microsoft.com/office/drawing/2014/main" id="{A222E995-7972-42FE-8724-08131BF0AA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2389" y="1444960"/>
            <a:ext cx="1962655" cy="832195"/>
          </a:xfrm>
          <a:prstGeom prst="rect">
            <a:avLst/>
          </a:prstGeom>
        </p:spPr>
      </p:pic>
      <p:pic>
        <p:nvPicPr>
          <p:cNvPr id="37" name="圖片 36">
            <a:extLst>
              <a:ext uri="{FF2B5EF4-FFF2-40B4-BE49-F238E27FC236}">
                <a16:creationId xmlns:a16="http://schemas.microsoft.com/office/drawing/2014/main" id="{A745C606-2F9B-4096-A165-63340079CE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2389" y="2320127"/>
            <a:ext cx="2237110" cy="2064448"/>
          </a:xfrm>
          <a:prstGeom prst="rect">
            <a:avLst/>
          </a:prstGeom>
        </p:spPr>
      </p:pic>
      <p:grpSp>
        <p:nvGrpSpPr>
          <p:cNvPr id="39" name="群組 38">
            <a:extLst>
              <a:ext uri="{FF2B5EF4-FFF2-40B4-BE49-F238E27FC236}">
                <a16:creationId xmlns:a16="http://schemas.microsoft.com/office/drawing/2014/main" id="{CD5ABA85-6F90-4DA0-BF74-B9C25B926361}"/>
              </a:ext>
            </a:extLst>
          </p:cNvPr>
          <p:cNvGrpSpPr/>
          <p:nvPr/>
        </p:nvGrpSpPr>
        <p:grpSpPr>
          <a:xfrm>
            <a:off x="1110436" y="2090745"/>
            <a:ext cx="1752033" cy="1123709"/>
            <a:chOff x="1110436" y="2090745"/>
            <a:chExt cx="1752033" cy="1123709"/>
          </a:xfrm>
        </p:grpSpPr>
        <p:sp>
          <p:nvSpPr>
            <p:cNvPr id="38" name="矩形: 圓角 37">
              <a:extLst>
                <a:ext uri="{FF2B5EF4-FFF2-40B4-BE49-F238E27FC236}">
                  <a16:creationId xmlns:a16="http://schemas.microsoft.com/office/drawing/2014/main" id="{9175B2CA-3D35-4BC8-98E2-23ABA7C691CD}"/>
                </a:ext>
              </a:extLst>
            </p:cNvPr>
            <p:cNvSpPr/>
            <p:nvPr/>
          </p:nvSpPr>
          <p:spPr>
            <a:xfrm>
              <a:off x="1384852" y="2387190"/>
              <a:ext cx="1477617" cy="827264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文字版面配置區 3">
              <a:extLst>
                <a:ext uri="{FF2B5EF4-FFF2-40B4-BE49-F238E27FC236}">
                  <a16:creationId xmlns:a16="http://schemas.microsoft.com/office/drawing/2014/main" id="{26B67E90-E76D-4A1E-9B13-A2A4C2A846D7}"/>
                </a:ext>
              </a:extLst>
            </p:cNvPr>
            <p:cNvSpPr txBox="1">
              <a:spLocks/>
            </p:cNvSpPr>
            <p:nvPr/>
          </p:nvSpPr>
          <p:spPr>
            <a:xfrm>
              <a:off x="1110436" y="2090745"/>
              <a:ext cx="1096051" cy="52213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30200" algn="l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Work Sans Regular"/>
                <a:buChar char="▪"/>
                <a:defRPr sz="1600" b="0" i="0" u="none" strike="noStrike" cap="none">
                  <a:solidFill>
                    <a:schemeClr val="dk1"/>
                  </a:solidFill>
                  <a:latin typeface="Work Sans Regular"/>
                  <a:ea typeface="Work Sans Regular"/>
                  <a:cs typeface="Work Sans Regular"/>
                  <a:sym typeface="Work Sans Regular"/>
                </a:defRPr>
              </a:lvl1pPr>
              <a:lvl2pPr marL="914400" marR="0" lvl="1" indent="-330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Work Sans Regular"/>
                <a:buChar char="□"/>
                <a:defRPr sz="1600" b="0" i="0" u="none" strike="noStrike" cap="none">
                  <a:solidFill>
                    <a:schemeClr val="dk1"/>
                  </a:solidFill>
                  <a:latin typeface="Work Sans Regular"/>
                  <a:ea typeface="Work Sans Regular"/>
                  <a:cs typeface="Work Sans Regular"/>
                  <a:sym typeface="Work Sans Regular"/>
                </a:defRPr>
              </a:lvl2pPr>
              <a:lvl3pPr marL="1371600" marR="0" lvl="2" indent="-330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Work Sans Regular"/>
                <a:buChar char="□"/>
                <a:defRPr sz="1600" b="0" i="0" u="none" strike="noStrike" cap="none">
                  <a:solidFill>
                    <a:schemeClr val="dk1"/>
                  </a:solidFill>
                  <a:latin typeface="Work Sans Regular"/>
                  <a:ea typeface="Work Sans Regular"/>
                  <a:cs typeface="Work Sans Regular"/>
                  <a:sym typeface="Work Sans Regular"/>
                </a:defRPr>
              </a:lvl3pPr>
              <a:lvl4pPr marL="1828800" marR="0" lvl="3" indent="-330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Work Sans Regular"/>
                <a:buChar char="□"/>
                <a:defRPr sz="1600" b="0" i="0" u="none" strike="noStrike" cap="none">
                  <a:solidFill>
                    <a:schemeClr val="dk1"/>
                  </a:solidFill>
                  <a:latin typeface="Work Sans Regular"/>
                  <a:ea typeface="Work Sans Regular"/>
                  <a:cs typeface="Work Sans Regular"/>
                  <a:sym typeface="Work Sans Regular"/>
                </a:defRPr>
              </a:lvl4pPr>
              <a:lvl5pPr marL="2286000" marR="0" lvl="4" indent="-330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Work Sans Regular"/>
                <a:buChar char="○"/>
                <a:defRPr sz="1600" b="0" i="0" u="none" strike="noStrike" cap="none">
                  <a:solidFill>
                    <a:schemeClr val="dk1"/>
                  </a:solidFill>
                  <a:latin typeface="Work Sans Regular"/>
                  <a:ea typeface="Work Sans Regular"/>
                  <a:cs typeface="Work Sans Regular"/>
                  <a:sym typeface="Work Sans Regular"/>
                </a:defRPr>
              </a:lvl5pPr>
              <a:lvl6pPr marL="2743200" marR="0" lvl="5" indent="-330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Work Sans Regular"/>
                <a:buChar char="■"/>
                <a:defRPr sz="1600" b="0" i="0" u="none" strike="noStrike" cap="none">
                  <a:solidFill>
                    <a:schemeClr val="dk1"/>
                  </a:solidFill>
                  <a:latin typeface="Work Sans Regular"/>
                  <a:ea typeface="Work Sans Regular"/>
                  <a:cs typeface="Work Sans Regular"/>
                  <a:sym typeface="Work Sans Regular"/>
                </a:defRPr>
              </a:lvl6pPr>
              <a:lvl7pPr marL="3200400" marR="0" lvl="6" indent="-330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Work Sans Regular"/>
                <a:buChar char="●"/>
                <a:defRPr sz="1600" b="0" i="0" u="none" strike="noStrike" cap="none">
                  <a:solidFill>
                    <a:schemeClr val="dk1"/>
                  </a:solidFill>
                  <a:latin typeface="Work Sans Regular"/>
                  <a:ea typeface="Work Sans Regular"/>
                  <a:cs typeface="Work Sans Regular"/>
                  <a:sym typeface="Work Sans Regular"/>
                </a:defRPr>
              </a:lvl7pPr>
              <a:lvl8pPr marL="3657600" marR="0" lvl="7" indent="-330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Work Sans Regular"/>
                <a:buChar char="○"/>
                <a:defRPr sz="1600" b="0" i="0" u="none" strike="noStrike" cap="none">
                  <a:solidFill>
                    <a:schemeClr val="dk1"/>
                  </a:solidFill>
                  <a:latin typeface="Work Sans Regular"/>
                  <a:ea typeface="Work Sans Regular"/>
                  <a:cs typeface="Work Sans Regular"/>
                  <a:sym typeface="Work Sans Regular"/>
                </a:defRPr>
              </a:lvl8pPr>
              <a:lvl9pPr marL="4114800" marR="0" lvl="8" indent="-330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Work Sans Regular"/>
                <a:buChar char="■"/>
                <a:defRPr sz="1600" b="0" i="0" u="none" strike="noStrike" cap="none">
                  <a:solidFill>
                    <a:schemeClr val="dk1"/>
                  </a:solidFill>
                  <a:latin typeface="Work Sans Regular"/>
                  <a:ea typeface="Work Sans Regular"/>
                  <a:cs typeface="Work Sans Regular"/>
                  <a:sym typeface="Work Sans Regular"/>
                </a:defRPr>
              </a:lvl9pPr>
            </a:lstStyle>
            <a:p>
              <a:pPr marL="127000" indent="0">
                <a:buNone/>
              </a:pPr>
              <a:r>
                <a:rPr lang="en-US" altLang="zh-TW" sz="1400" dirty="0"/>
                <a:t>for loop</a:t>
              </a:r>
              <a:endParaRPr lang="zh-TW" altLang="en-US" sz="1400" dirty="0"/>
            </a:p>
          </p:txBody>
        </p:sp>
      </p:grpSp>
      <p:grpSp>
        <p:nvGrpSpPr>
          <p:cNvPr id="43" name="群組 42">
            <a:extLst>
              <a:ext uri="{FF2B5EF4-FFF2-40B4-BE49-F238E27FC236}">
                <a16:creationId xmlns:a16="http://schemas.microsoft.com/office/drawing/2014/main" id="{43FCA473-A6EA-42C4-BD0C-908341824B7C}"/>
              </a:ext>
            </a:extLst>
          </p:cNvPr>
          <p:cNvGrpSpPr/>
          <p:nvPr/>
        </p:nvGrpSpPr>
        <p:grpSpPr>
          <a:xfrm>
            <a:off x="1110436" y="3077731"/>
            <a:ext cx="1752033" cy="1123709"/>
            <a:chOff x="1110436" y="2090745"/>
            <a:chExt cx="1752033" cy="1123709"/>
          </a:xfrm>
        </p:grpSpPr>
        <p:sp>
          <p:nvSpPr>
            <p:cNvPr id="44" name="矩形: 圓角 43">
              <a:extLst>
                <a:ext uri="{FF2B5EF4-FFF2-40B4-BE49-F238E27FC236}">
                  <a16:creationId xmlns:a16="http://schemas.microsoft.com/office/drawing/2014/main" id="{D14257E4-F5CE-41A5-A863-1831805DE167}"/>
                </a:ext>
              </a:extLst>
            </p:cNvPr>
            <p:cNvSpPr/>
            <p:nvPr/>
          </p:nvSpPr>
          <p:spPr>
            <a:xfrm>
              <a:off x="1384852" y="2387190"/>
              <a:ext cx="1477617" cy="827264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5" name="文字版面配置區 3">
              <a:extLst>
                <a:ext uri="{FF2B5EF4-FFF2-40B4-BE49-F238E27FC236}">
                  <a16:creationId xmlns:a16="http://schemas.microsoft.com/office/drawing/2014/main" id="{21C45C3B-3E29-44A4-B056-AF219907284E}"/>
                </a:ext>
              </a:extLst>
            </p:cNvPr>
            <p:cNvSpPr txBox="1">
              <a:spLocks/>
            </p:cNvSpPr>
            <p:nvPr/>
          </p:nvSpPr>
          <p:spPr>
            <a:xfrm>
              <a:off x="1110436" y="2090745"/>
              <a:ext cx="1096051" cy="52213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30200" algn="l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Work Sans Regular"/>
                <a:buChar char="▪"/>
                <a:defRPr sz="1600" b="0" i="0" u="none" strike="noStrike" cap="none">
                  <a:solidFill>
                    <a:schemeClr val="dk1"/>
                  </a:solidFill>
                  <a:latin typeface="Work Sans Regular"/>
                  <a:ea typeface="Work Sans Regular"/>
                  <a:cs typeface="Work Sans Regular"/>
                  <a:sym typeface="Work Sans Regular"/>
                </a:defRPr>
              </a:lvl1pPr>
              <a:lvl2pPr marL="914400" marR="0" lvl="1" indent="-330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Work Sans Regular"/>
                <a:buChar char="□"/>
                <a:defRPr sz="1600" b="0" i="0" u="none" strike="noStrike" cap="none">
                  <a:solidFill>
                    <a:schemeClr val="dk1"/>
                  </a:solidFill>
                  <a:latin typeface="Work Sans Regular"/>
                  <a:ea typeface="Work Sans Regular"/>
                  <a:cs typeface="Work Sans Regular"/>
                  <a:sym typeface="Work Sans Regular"/>
                </a:defRPr>
              </a:lvl2pPr>
              <a:lvl3pPr marL="1371600" marR="0" lvl="2" indent="-330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Work Sans Regular"/>
                <a:buChar char="□"/>
                <a:defRPr sz="1600" b="0" i="0" u="none" strike="noStrike" cap="none">
                  <a:solidFill>
                    <a:schemeClr val="dk1"/>
                  </a:solidFill>
                  <a:latin typeface="Work Sans Regular"/>
                  <a:ea typeface="Work Sans Regular"/>
                  <a:cs typeface="Work Sans Regular"/>
                  <a:sym typeface="Work Sans Regular"/>
                </a:defRPr>
              </a:lvl3pPr>
              <a:lvl4pPr marL="1828800" marR="0" lvl="3" indent="-330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Work Sans Regular"/>
                <a:buChar char="□"/>
                <a:defRPr sz="1600" b="0" i="0" u="none" strike="noStrike" cap="none">
                  <a:solidFill>
                    <a:schemeClr val="dk1"/>
                  </a:solidFill>
                  <a:latin typeface="Work Sans Regular"/>
                  <a:ea typeface="Work Sans Regular"/>
                  <a:cs typeface="Work Sans Regular"/>
                  <a:sym typeface="Work Sans Regular"/>
                </a:defRPr>
              </a:lvl4pPr>
              <a:lvl5pPr marL="2286000" marR="0" lvl="4" indent="-330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Work Sans Regular"/>
                <a:buChar char="○"/>
                <a:defRPr sz="1600" b="0" i="0" u="none" strike="noStrike" cap="none">
                  <a:solidFill>
                    <a:schemeClr val="dk1"/>
                  </a:solidFill>
                  <a:latin typeface="Work Sans Regular"/>
                  <a:ea typeface="Work Sans Regular"/>
                  <a:cs typeface="Work Sans Regular"/>
                  <a:sym typeface="Work Sans Regular"/>
                </a:defRPr>
              </a:lvl5pPr>
              <a:lvl6pPr marL="2743200" marR="0" lvl="5" indent="-330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Work Sans Regular"/>
                <a:buChar char="■"/>
                <a:defRPr sz="1600" b="0" i="0" u="none" strike="noStrike" cap="none">
                  <a:solidFill>
                    <a:schemeClr val="dk1"/>
                  </a:solidFill>
                  <a:latin typeface="Work Sans Regular"/>
                  <a:ea typeface="Work Sans Regular"/>
                  <a:cs typeface="Work Sans Regular"/>
                  <a:sym typeface="Work Sans Regular"/>
                </a:defRPr>
              </a:lvl6pPr>
              <a:lvl7pPr marL="3200400" marR="0" lvl="6" indent="-330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Work Sans Regular"/>
                <a:buChar char="●"/>
                <a:defRPr sz="1600" b="0" i="0" u="none" strike="noStrike" cap="none">
                  <a:solidFill>
                    <a:schemeClr val="dk1"/>
                  </a:solidFill>
                  <a:latin typeface="Work Sans Regular"/>
                  <a:ea typeface="Work Sans Regular"/>
                  <a:cs typeface="Work Sans Regular"/>
                  <a:sym typeface="Work Sans Regular"/>
                </a:defRPr>
              </a:lvl7pPr>
              <a:lvl8pPr marL="3657600" marR="0" lvl="7" indent="-330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Work Sans Regular"/>
                <a:buChar char="○"/>
                <a:defRPr sz="1600" b="0" i="0" u="none" strike="noStrike" cap="none">
                  <a:solidFill>
                    <a:schemeClr val="dk1"/>
                  </a:solidFill>
                  <a:latin typeface="Work Sans Regular"/>
                  <a:ea typeface="Work Sans Regular"/>
                  <a:cs typeface="Work Sans Regular"/>
                  <a:sym typeface="Work Sans Regular"/>
                </a:defRPr>
              </a:lvl8pPr>
              <a:lvl9pPr marL="4114800" marR="0" lvl="8" indent="-330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Work Sans Regular"/>
                <a:buChar char="■"/>
                <a:defRPr sz="1600" b="0" i="0" u="none" strike="noStrike" cap="none">
                  <a:solidFill>
                    <a:schemeClr val="dk1"/>
                  </a:solidFill>
                  <a:latin typeface="Work Sans Regular"/>
                  <a:ea typeface="Work Sans Regular"/>
                  <a:cs typeface="Work Sans Regular"/>
                  <a:sym typeface="Work Sans Regular"/>
                </a:defRPr>
              </a:lvl9pPr>
            </a:lstStyle>
            <a:p>
              <a:pPr marL="127000" indent="0">
                <a:buNone/>
              </a:pPr>
              <a:r>
                <a:rPr lang="en-US" altLang="zh-TW" sz="1400" dirty="0"/>
                <a:t>for loop</a:t>
              </a:r>
              <a:endParaRPr lang="zh-TW" altLang="en-US" sz="1400" dirty="0"/>
            </a:p>
          </p:txBody>
        </p:sp>
      </p:grpSp>
      <p:sp>
        <p:nvSpPr>
          <p:cNvPr id="46" name="文字版面配置區 3">
            <a:extLst>
              <a:ext uri="{FF2B5EF4-FFF2-40B4-BE49-F238E27FC236}">
                <a16:creationId xmlns:a16="http://schemas.microsoft.com/office/drawing/2014/main" id="{60EFA127-4B77-4F65-B5C7-618DDA9CD13A}"/>
              </a:ext>
            </a:extLst>
          </p:cNvPr>
          <p:cNvSpPr txBox="1">
            <a:spLocks/>
          </p:cNvSpPr>
          <p:nvPr/>
        </p:nvSpPr>
        <p:spPr>
          <a:xfrm>
            <a:off x="3136885" y="2539752"/>
            <a:ext cx="1239079" cy="522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ork Sans Regular"/>
              <a:buChar char="▪"/>
              <a:defRPr sz="1600" b="0" i="0" u="none" strike="noStrike" cap="none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ork Sans Regular"/>
              <a:buChar char="□"/>
              <a:defRPr sz="1600" b="0" i="0" u="none" strike="noStrike" cap="none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ork Sans Regular"/>
              <a:buChar char="□"/>
              <a:defRPr sz="1600" b="0" i="0" u="none" strike="noStrike" cap="none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ork Sans Regular"/>
              <a:buChar char="□"/>
              <a:defRPr sz="1600" b="0" i="0" u="none" strike="noStrike" cap="none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ork Sans Regular"/>
              <a:buChar char="○"/>
              <a:defRPr sz="1600" b="0" i="0" u="none" strike="noStrike" cap="none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ork Sans Regular"/>
              <a:buChar char="■"/>
              <a:defRPr sz="1600" b="0" i="0" u="none" strike="noStrike" cap="none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ork Sans Regular"/>
              <a:buChar char="●"/>
              <a:defRPr sz="1600" b="0" i="0" u="none" strike="noStrike" cap="none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ork Sans Regular"/>
              <a:buChar char="○"/>
              <a:defRPr sz="1600" b="0" i="0" u="none" strike="noStrike" cap="none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ork Sans Regular"/>
              <a:buChar char="■"/>
              <a:defRPr sz="1600" b="0" i="0" u="none" strike="noStrike" cap="none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9pPr>
          </a:lstStyle>
          <a:p>
            <a:pPr marL="127000" indent="0">
              <a:buNone/>
            </a:pPr>
            <a:r>
              <a:rPr lang="en-US" altLang="zh-TW" sz="1400" dirty="0"/>
              <a:t>Branch * n</a:t>
            </a:r>
            <a:endParaRPr lang="zh-TW" altLang="en-US" sz="1400" dirty="0"/>
          </a:p>
        </p:txBody>
      </p:sp>
      <p:sp>
        <p:nvSpPr>
          <p:cNvPr id="47" name="文字版面配置區 3">
            <a:extLst>
              <a:ext uri="{FF2B5EF4-FFF2-40B4-BE49-F238E27FC236}">
                <a16:creationId xmlns:a16="http://schemas.microsoft.com/office/drawing/2014/main" id="{3D4817E0-D4B2-458F-A826-D5BF56EBE9F1}"/>
              </a:ext>
            </a:extLst>
          </p:cNvPr>
          <p:cNvSpPr txBox="1">
            <a:spLocks/>
          </p:cNvSpPr>
          <p:nvPr/>
        </p:nvSpPr>
        <p:spPr>
          <a:xfrm>
            <a:off x="3136884" y="2943045"/>
            <a:ext cx="1435116" cy="522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ork Sans Regular"/>
              <a:buChar char="▪"/>
              <a:defRPr sz="1600" b="0" i="0" u="none" strike="noStrike" cap="none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ork Sans Regular"/>
              <a:buChar char="□"/>
              <a:defRPr sz="1600" b="0" i="0" u="none" strike="noStrike" cap="none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ork Sans Regular"/>
              <a:buChar char="□"/>
              <a:defRPr sz="1600" b="0" i="0" u="none" strike="noStrike" cap="none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ork Sans Regular"/>
              <a:buChar char="□"/>
              <a:defRPr sz="1600" b="0" i="0" u="none" strike="noStrike" cap="none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ork Sans Regular"/>
              <a:buChar char="○"/>
              <a:defRPr sz="1600" b="0" i="0" u="none" strike="noStrike" cap="none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ork Sans Regular"/>
              <a:buChar char="■"/>
              <a:defRPr sz="1600" b="0" i="0" u="none" strike="noStrike" cap="none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ork Sans Regular"/>
              <a:buChar char="●"/>
              <a:defRPr sz="1600" b="0" i="0" u="none" strike="noStrike" cap="none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ork Sans Regular"/>
              <a:buChar char="○"/>
              <a:defRPr sz="1600" b="0" i="0" u="none" strike="noStrike" cap="none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ork Sans Regular"/>
              <a:buChar char="■"/>
              <a:defRPr sz="1600" b="0" i="0" u="none" strike="noStrike" cap="none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9pPr>
          </a:lstStyle>
          <a:p>
            <a:pPr marL="127000" indent="0">
              <a:buNone/>
            </a:pPr>
            <a:r>
              <a:rPr lang="en-US" altLang="zh-TW" sz="1400" dirty="0"/>
              <a:t>Not branch</a:t>
            </a:r>
            <a:endParaRPr lang="zh-TW" altLang="en-US" sz="1400" dirty="0"/>
          </a:p>
        </p:txBody>
      </p:sp>
      <p:sp>
        <p:nvSpPr>
          <p:cNvPr id="48" name="文字版面配置區 3">
            <a:extLst>
              <a:ext uri="{FF2B5EF4-FFF2-40B4-BE49-F238E27FC236}">
                <a16:creationId xmlns:a16="http://schemas.microsoft.com/office/drawing/2014/main" id="{002A684E-B40F-48E5-9FAF-7AB789D6C876}"/>
              </a:ext>
            </a:extLst>
          </p:cNvPr>
          <p:cNvSpPr txBox="1">
            <a:spLocks/>
          </p:cNvSpPr>
          <p:nvPr/>
        </p:nvSpPr>
        <p:spPr>
          <a:xfrm>
            <a:off x="3136885" y="3345276"/>
            <a:ext cx="1239079" cy="522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ork Sans Regular"/>
              <a:buChar char="▪"/>
              <a:defRPr sz="1600" b="0" i="0" u="none" strike="noStrike" cap="none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ork Sans Regular"/>
              <a:buChar char="□"/>
              <a:defRPr sz="1600" b="0" i="0" u="none" strike="noStrike" cap="none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ork Sans Regular"/>
              <a:buChar char="□"/>
              <a:defRPr sz="1600" b="0" i="0" u="none" strike="noStrike" cap="none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ork Sans Regular"/>
              <a:buChar char="□"/>
              <a:defRPr sz="1600" b="0" i="0" u="none" strike="noStrike" cap="none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ork Sans Regular"/>
              <a:buChar char="○"/>
              <a:defRPr sz="1600" b="0" i="0" u="none" strike="noStrike" cap="none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ork Sans Regular"/>
              <a:buChar char="■"/>
              <a:defRPr sz="1600" b="0" i="0" u="none" strike="noStrike" cap="none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ork Sans Regular"/>
              <a:buChar char="●"/>
              <a:defRPr sz="1600" b="0" i="0" u="none" strike="noStrike" cap="none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ork Sans Regular"/>
              <a:buChar char="○"/>
              <a:defRPr sz="1600" b="0" i="0" u="none" strike="noStrike" cap="none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ork Sans Regular"/>
              <a:buChar char="■"/>
              <a:defRPr sz="1600" b="0" i="0" u="none" strike="noStrike" cap="none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9pPr>
          </a:lstStyle>
          <a:p>
            <a:pPr marL="127000" indent="0">
              <a:buNone/>
            </a:pPr>
            <a:r>
              <a:rPr lang="en-US" altLang="zh-TW" sz="1400" dirty="0"/>
              <a:t>Branch * n</a:t>
            </a:r>
            <a:endParaRPr lang="zh-TW" altLang="en-US" sz="1400" dirty="0"/>
          </a:p>
        </p:txBody>
      </p:sp>
      <p:grpSp>
        <p:nvGrpSpPr>
          <p:cNvPr id="49" name="群組 48">
            <a:extLst>
              <a:ext uri="{FF2B5EF4-FFF2-40B4-BE49-F238E27FC236}">
                <a16:creationId xmlns:a16="http://schemas.microsoft.com/office/drawing/2014/main" id="{E237F934-7789-4EA4-B907-A93D0728478C}"/>
              </a:ext>
            </a:extLst>
          </p:cNvPr>
          <p:cNvGrpSpPr/>
          <p:nvPr/>
        </p:nvGrpSpPr>
        <p:grpSpPr>
          <a:xfrm>
            <a:off x="1857759" y="2547774"/>
            <a:ext cx="531801" cy="531801"/>
            <a:chOff x="4999403" y="1287940"/>
            <a:chExt cx="531801" cy="531801"/>
          </a:xfrm>
        </p:grpSpPr>
        <p:sp>
          <p:nvSpPr>
            <p:cNvPr id="50" name="橢圓 49">
              <a:extLst>
                <a:ext uri="{FF2B5EF4-FFF2-40B4-BE49-F238E27FC236}">
                  <a16:creationId xmlns:a16="http://schemas.microsoft.com/office/drawing/2014/main" id="{75C7C6A7-41C8-4497-A7A5-364BA82C0630}"/>
                </a:ext>
              </a:extLst>
            </p:cNvPr>
            <p:cNvSpPr/>
            <p:nvPr/>
          </p:nvSpPr>
          <p:spPr>
            <a:xfrm>
              <a:off x="4999403" y="1287940"/>
              <a:ext cx="531801" cy="531801"/>
            </a:xfrm>
            <a:prstGeom prst="ellipse">
              <a:avLst/>
            </a:prstGeom>
            <a:noFill/>
            <a:ln w="25400" cap="flat" cmpd="sng" algn="ctr">
              <a:solidFill>
                <a:schemeClr val="accent4">
                  <a:lumMod val="50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zh-TW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新細明體" panose="02020500000000000000" pitchFamily="18" charset="-120"/>
                <a:cs typeface="+mn-cs"/>
                <a:sym typeface="Arial"/>
              </a:endParaRPr>
            </a:p>
          </p:txBody>
        </p:sp>
        <p:cxnSp>
          <p:nvCxnSpPr>
            <p:cNvPr id="51" name="直線單箭頭接點 50">
              <a:extLst>
                <a:ext uri="{FF2B5EF4-FFF2-40B4-BE49-F238E27FC236}">
                  <a16:creationId xmlns:a16="http://schemas.microsoft.com/office/drawing/2014/main" id="{C1C29305-8E47-41A5-9442-883A0C52068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67350" y="1678378"/>
              <a:ext cx="28979" cy="52846"/>
            </a:xfrm>
            <a:prstGeom prst="straightConnector1">
              <a:avLst/>
            </a:prstGeom>
            <a:noFill/>
            <a:ln w="28575" cap="flat" cmpd="sng" algn="ctr">
              <a:solidFill>
                <a:schemeClr val="accent4">
                  <a:lumMod val="50000"/>
                </a:schemeClr>
              </a:solidFill>
              <a:prstDash val="solid"/>
              <a:headEnd type="none" w="med" len="med"/>
              <a:tailEnd type="arrow" w="med" len="med"/>
            </a:ln>
            <a:effectLst/>
          </p:spPr>
        </p:cxnSp>
      </p:grpSp>
      <p:grpSp>
        <p:nvGrpSpPr>
          <p:cNvPr id="52" name="群組 51">
            <a:extLst>
              <a:ext uri="{FF2B5EF4-FFF2-40B4-BE49-F238E27FC236}">
                <a16:creationId xmlns:a16="http://schemas.microsoft.com/office/drawing/2014/main" id="{51B377DE-5B9D-45FB-B81D-28062D7D6FED}"/>
              </a:ext>
            </a:extLst>
          </p:cNvPr>
          <p:cNvGrpSpPr/>
          <p:nvPr/>
        </p:nvGrpSpPr>
        <p:grpSpPr>
          <a:xfrm>
            <a:off x="1863479" y="3510899"/>
            <a:ext cx="531801" cy="531801"/>
            <a:chOff x="4999403" y="1287940"/>
            <a:chExt cx="531801" cy="531801"/>
          </a:xfrm>
        </p:grpSpPr>
        <p:sp>
          <p:nvSpPr>
            <p:cNvPr id="53" name="橢圓 52">
              <a:extLst>
                <a:ext uri="{FF2B5EF4-FFF2-40B4-BE49-F238E27FC236}">
                  <a16:creationId xmlns:a16="http://schemas.microsoft.com/office/drawing/2014/main" id="{4ED86C01-10E1-488F-B9AB-E5A0E71086EA}"/>
                </a:ext>
              </a:extLst>
            </p:cNvPr>
            <p:cNvSpPr/>
            <p:nvPr/>
          </p:nvSpPr>
          <p:spPr>
            <a:xfrm>
              <a:off x="4999403" y="1287940"/>
              <a:ext cx="531801" cy="531801"/>
            </a:xfrm>
            <a:prstGeom prst="ellipse">
              <a:avLst/>
            </a:prstGeom>
            <a:noFill/>
            <a:ln w="25400" cap="flat" cmpd="sng" algn="ctr">
              <a:solidFill>
                <a:schemeClr val="accent4">
                  <a:lumMod val="50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zh-TW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新細明體" panose="02020500000000000000" pitchFamily="18" charset="-120"/>
                <a:cs typeface="+mn-cs"/>
                <a:sym typeface="Arial"/>
              </a:endParaRPr>
            </a:p>
          </p:txBody>
        </p:sp>
        <p:cxnSp>
          <p:nvCxnSpPr>
            <p:cNvPr id="54" name="直線單箭頭接點 53">
              <a:extLst>
                <a:ext uri="{FF2B5EF4-FFF2-40B4-BE49-F238E27FC236}">
                  <a16:creationId xmlns:a16="http://schemas.microsoft.com/office/drawing/2014/main" id="{EC21AA0A-8D65-4302-AEB7-DF847B36BD0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67350" y="1678378"/>
              <a:ext cx="28979" cy="52846"/>
            </a:xfrm>
            <a:prstGeom prst="straightConnector1">
              <a:avLst/>
            </a:prstGeom>
            <a:noFill/>
            <a:ln w="28575" cap="flat" cmpd="sng" algn="ctr">
              <a:solidFill>
                <a:schemeClr val="accent4">
                  <a:lumMod val="50000"/>
                </a:schemeClr>
              </a:solidFill>
              <a:prstDash val="solid"/>
              <a:headEnd type="none" w="med" len="med"/>
              <a:tailEnd type="arrow" w="med" len="med"/>
            </a:ln>
            <a:effectLst/>
          </p:spPr>
        </p:cxnSp>
      </p:grpSp>
      <p:cxnSp>
        <p:nvCxnSpPr>
          <p:cNvPr id="57" name="直線單箭頭接點 56">
            <a:extLst>
              <a:ext uri="{FF2B5EF4-FFF2-40B4-BE49-F238E27FC236}">
                <a16:creationId xmlns:a16="http://schemas.microsoft.com/office/drawing/2014/main" id="{93C3CF87-46E8-4282-94AF-D61ABA384AAF}"/>
              </a:ext>
            </a:extLst>
          </p:cNvPr>
          <p:cNvCxnSpPr>
            <a:cxnSpLocks/>
          </p:cNvCxnSpPr>
          <p:nvPr/>
        </p:nvCxnSpPr>
        <p:spPr>
          <a:xfrm flipH="1">
            <a:off x="4366591" y="3465184"/>
            <a:ext cx="357809" cy="0"/>
          </a:xfrm>
          <a:prstGeom prst="straightConnector1">
            <a:avLst/>
          </a:prstGeom>
          <a:ln w="38100">
            <a:solidFill>
              <a:srgbClr val="00B0F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字版面配置區 3">
            <a:extLst>
              <a:ext uri="{FF2B5EF4-FFF2-40B4-BE49-F238E27FC236}">
                <a16:creationId xmlns:a16="http://schemas.microsoft.com/office/drawing/2014/main" id="{D197A96F-DC86-43A4-9F9F-ED92A19E5917}"/>
              </a:ext>
            </a:extLst>
          </p:cNvPr>
          <p:cNvSpPr txBox="1">
            <a:spLocks/>
          </p:cNvSpPr>
          <p:nvPr/>
        </p:nvSpPr>
        <p:spPr>
          <a:xfrm>
            <a:off x="4591352" y="3164358"/>
            <a:ext cx="730003" cy="522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ork Sans Regular"/>
              <a:buChar char="▪"/>
              <a:defRPr sz="1600" b="0" i="0" u="none" strike="noStrike" cap="none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ork Sans Regular"/>
              <a:buChar char="□"/>
              <a:defRPr sz="1600" b="0" i="0" u="none" strike="noStrike" cap="none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ork Sans Regular"/>
              <a:buChar char="□"/>
              <a:defRPr sz="1600" b="0" i="0" u="none" strike="noStrike" cap="none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ork Sans Regular"/>
              <a:buChar char="□"/>
              <a:defRPr sz="1600" b="0" i="0" u="none" strike="noStrike" cap="none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ork Sans Regular"/>
              <a:buChar char="○"/>
              <a:defRPr sz="1600" b="0" i="0" u="none" strike="noStrike" cap="none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ork Sans Regular"/>
              <a:buChar char="■"/>
              <a:defRPr sz="1600" b="0" i="0" u="none" strike="noStrike" cap="none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ork Sans Regular"/>
              <a:buChar char="●"/>
              <a:defRPr sz="1600" b="0" i="0" u="none" strike="noStrike" cap="none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ork Sans Regular"/>
              <a:buChar char="○"/>
              <a:defRPr sz="1600" b="0" i="0" u="none" strike="noStrike" cap="none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ork Sans Regular"/>
              <a:buChar char="■"/>
              <a:defRPr sz="1600" b="0" i="0" u="none" strike="noStrike" cap="none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9pPr>
          </a:lstStyle>
          <a:p>
            <a:pPr marL="127000" indent="0">
              <a:buNone/>
            </a:pPr>
            <a:r>
              <a:rPr lang="en-US" altLang="zh-TW" sz="1400" dirty="0"/>
              <a:t>miss</a:t>
            </a:r>
            <a:endParaRPr lang="zh-TW" altLang="en-US" sz="1400" dirty="0"/>
          </a:p>
        </p:txBody>
      </p:sp>
      <p:grpSp>
        <p:nvGrpSpPr>
          <p:cNvPr id="60" name="群組 59">
            <a:extLst>
              <a:ext uri="{FF2B5EF4-FFF2-40B4-BE49-F238E27FC236}">
                <a16:creationId xmlns:a16="http://schemas.microsoft.com/office/drawing/2014/main" id="{5D6DD80B-B168-40D3-A761-98B321959239}"/>
              </a:ext>
            </a:extLst>
          </p:cNvPr>
          <p:cNvGrpSpPr/>
          <p:nvPr/>
        </p:nvGrpSpPr>
        <p:grpSpPr>
          <a:xfrm>
            <a:off x="6108600" y="1478917"/>
            <a:ext cx="312079" cy="312079"/>
            <a:chOff x="4999403" y="1287940"/>
            <a:chExt cx="531801" cy="531801"/>
          </a:xfrm>
        </p:grpSpPr>
        <p:sp>
          <p:nvSpPr>
            <p:cNvPr id="61" name="橢圓 60">
              <a:extLst>
                <a:ext uri="{FF2B5EF4-FFF2-40B4-BE49-F238E27FC236}">
                  <a16:creationId xmlns:a16="http://schemas.microsoft.com/office/drawing/2014/main" id="{98171C5B-A90A-4214-8632-D424D1649E8A}"/>
                </a:ext>
              </a:extLst>
            </p:cNvPr>
            <p:cNvSpPr/>
            <p:nvPr/>
          </p:nvSpPr>
          <p:spPr>
            <a:xfrm>
              <a:off x="4999403" y="1287940"/>
              <a:ext cx="531801" cy="531801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>
                <a:buClr>
                  <a:srgbClr val="000000"/>
                </a:buClr>
              </a:pPr>
              <a:endParaRPr lang="zh-TW" altLang="en-US" sz="1867" kern="0" dirty="0">
                <a:solidFill>
                  <a:srgbClr val="FFFFFF"/>
                </a:solidFill>
                <a:latin typeface="Arial"/>
                <a:ea typeface="新細明體" panose="02020500000000000000" pitchFamily="18" charset="-120"/>
                <a:sym typeface="Arial"/>
              </a:endParaRPr>
            </a:p>
          </p:txBody>
        </p:sp>
        <p:cxnSp>
          <p:nvCxnSpPr>
            <p:cNvPr id="62" name="直線單箭頭接點 61">
              <a:extLst>
                <a:ext uri="{FF2B5EF4-FFF2-40B4-BE49-F238E27FC236}">
                  <a16:creationId xmlns:a16="http://schemas.microsoft.com/office/drawing/2014/main" id="{21ED5BAF-1C2F-41F0-9B95-9CDF39873EA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67350" y="1678378"/>
              <a:ext cx="28979" cy="52846"/>
            </a:xfrm>
            <a:prstGeom prst="straightConnector1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965004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>
            <a:spLocks noGrp="1"/>
          </p:cNvSpPr>
          <p:nvPr>
            <p:ph type="title"/>
          </p:nvPr>
        </p:nvSpPr>
        <p:spPr>
          <a:xfrm>
            <a:off x="869150" y="633980"/>
            <a:ext cx="7405700" cy="7206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>
              <a:spcBef>
                <a:spcPts val="600"/>
              </a:spcBef>
            </a:pPr>
            <a:r>
              <a:rPr lang="en-US" altLang="zh-TW" sz="2800" dirty="0"/>
              <a:t>Branch Prediction – 2b &amp; branch cache</a:t>
            </a:r>
          </a:p>
        </p:txBody>
      </p:sp>
      <p:sp>
        <p:nvSpPr>
          <p:cNvPr id="78" name="Google Shape;78;p13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2EC7F13-0304-4F84-962A-A818962A7D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9150" y="1354630"/>
            <a:ext cx="4324478" cy="289238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dirty="0"/>
              <a:t>If branch &amp; not branch interleave</a:t>
            </a:r>
          </a:p>
          <a:p>
            <a:pPr>
              <a:lnSpc>
                <a:spcPct val="150000"/>
              </a:lnSpc>
            </a:pPr>
            <a:r>
              <a:rPr lang="en-US" altLang="zh-TW" dirty="0"/>
              <a:t>Jump between states</a:t>
            </a:r>
          </a:p>
          <a:p>
            <a:pPr>
              <a:lnSpc>
                <a:spcPct val="150000"/>
              </a:lnSpc>
            </a:pPr>
            <a:r>
              <a:rPr lang="en-US" altLang="zh-TW" dirty="0"/>
              <a:t>Reason : Different branch instructions affects predictions of each other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2D3F66C-6343-4F9B-8AAB-519BDA3570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8979" y="1285684"/>
            <a:ext cx="2850520" cy="2946876"/>
          </a:xfrm>
          <a:prstGeom prst="rect">
            <a:avLst/>
          </a:prstGeom>
        </p:spPr>
      </p:pic>
      <p:sp>
        <p:nvSpPr>
          <p:cNvPr id="89" name="文字版面配置區 3">
            <a:extLst>
              <a:ext uri="{FF2B5EF4-FFF2-40B4-BE49-F238E27FC236}">
                <a16:creationId xmlns:a16="http://schemas.microsoft.com/office/drawing/2014/main" id="{32D0BDEB-182F-4A1B-80B8-3FD5D198DAEB}"/>
              </a:ext>
            </a:extLst>
          </p:cNvPr>
          <p:cNvSpPr txBox="1">
            <a:spLocks/>
          </p:cNvSpPr>
          <p:nvPr/>
        </p:nvSpPr>
        <p:spPr>
          <a:xfrm>
            <a:off x="7693468" y="2528376"/>
            <a:ext cx="932062" cy="7694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ork Sans Regular"/>
              <a:buChar char="▪"/>
              <a:defRPr sz="1600" b="0" i="0" u="none" strike="noStrike" cap="none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ork Sans Regular"/>
              <a:buChar char="□"/>
              <a:defRPr sz="1600" b="0" i="0" u="none" strike="noStrike" cap="none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ork Sans Regular"/>
              <a:buChar char="□"/>
              <a:defRPr sz="1600" b="0" i="0" u="none" strike="noStrike" cap="none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ork Sans Regular"/>
              <a:buChar char="□"/>
              <a:defRPr sz="1600" b="0" i="0" u="none" strike="noStrike" cap="none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ork Sans Regular"/>
              <a:buChar char="○"/>
              <a:defRPr sz="1600" b="0" i="0" u="none" strike="noStrike" cap="none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ork Sans Regular"/>
              <a:buChar char="■"/>
              <a:defRPr sz="1600" b="0" i="0" u="none" strike="noStrike" cap="none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ork Sans Regular"/>
              <a:buChar char="●"/>
              <a:defRPr sz="1600" b="0" i="0" u="none" strike="noStrike" cap="none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ork Sans Regular"/>
              <a:buChar char="○"/>
              <a:defRPr sz="1600" b="0" i="0" u="none" strike="noStrike" cap="none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ork Sans Regular"/>
              <a:buChar char="■"/>
              <a:defRPr sz="1600" b="0" i="0" u="none" strike="noStrike" cap="none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9pPr>
          </a:lstStyle>
          <a:p>
            <a:pPr marL="169329" indent="0" algn="ctr" defTabSz="1219170">
              <a:spcBef>
                <a:spcPts val="800"/>
              </a:spcBef>
              <a:buClr>
                <a:srgbClr val="000000"/>
              </a:buClr>
              <a:buNone/>
            </a:pPr>
            <a:r>
              <a:rPr lang="en-US" altLang="zh-TW" sz="1200" b="1" kern="0" dirty="0">
                <a:solidFill>
                  <a:srgbClr val="00B0F0"/>
                </a:solidFill>
              </a:rPr>
              <a:t>not taken</a:t>
            </a:r>
            <a:endParaRPr lang="zh-TW" altLang="en-US" sz="1200" b="1" kern="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94035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: 圓角 28">
            <a:extLst>
              <a:ext uri="{FF2B5EF4-FFF2-40B4-BE49-F238E27FC236}">
                <a16:creationId xmlns:a16="http://schemas.microsoft.com/office/drawing/2014/main" id="{5DB0E976-87DE-43B4-A14D-FCF8D0996DDC}"/>
              </a:ext>
            </a:extLst>
          </p:cNvPr>
          <p:cNvSpPr/>
          <p:nvPr/>
        </p:nvSpPr>
        <p:spPr>
          <a:xfrm>
            <a:off x="5422305" y="1557107"/>
            <a:ext cx="3122022" cy="86228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8" name="Google Shape;78;p13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378"/>
            <a:fld id="{00000000-1234-1234-1234-123412341234}" type="slidenum">
              <a:rPr lang="en" kern="0">
                <a:solidFill>
                  <a:srgbClr val="000000"/>
                </a:solidFill>
              </a:rPr>
              <a:pPr defTabSz="914378"/>
              <a:t>14</a:t>
            </a:fld>
            <a:endParaRPr kern="0" dirty="0">
              <a:solidFill>
                <a:srgbClr val="000000"/>
              </a:solidFill>
            </a:endParaRPr>
          </a:p>
        </p:txBody>
      </p:sp>
      <p:sp>
        <p:nvSpPr>
          <p:cNvPr id="60" name="文字版面配置區 3">
            <a:extLst>
              <a:ext uri="{FF2B5EF4-FFF2-40B4-BE49-F238E27FC236}">
                <a16:creationId xmlns:a16="http://schemas.microsoft.com/office/drawing/2014/main" id="{573FFE82-5274-4C1B-8A5E-2F32002E7DE9}"/>
              </a:ext>
            </a:extLst>
          </p:cNvPr>
          <p:cNvSpPr txBox="1">
            <a:spLocks/>
          </p:cNvSpPr>
          <p:nvPr/>
        </p:nvSpPr>
        <p:spPr>
          <a:xfrm>
            <a:off x="2993826" y="2613940"/>
            <a:ext cx="1388540" cy="913067"/>
          </a:xfrm>
          <a:prstGeom prst="rect">
            <a:avLst/>
          </a:prstGeom>
          <a:noFill/>
          <a:ln>
            <a:noFill/>
          </a:ln>
        </p:spPr>
        <p:txBody>
          <a:bodyPr spcFirstLastPara="1" vert="eaVert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ork Sans Regular"/>
              <a:buChar char="▪"/>
              <a:defRPr sz="1600" b="0" i="0" u="none" strike="noStrike" cap="none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ork Sans Regular"/>
              <a:buChar char="□"/>
              <a:defRPr sz="1600" b="0" i="0" u="none" strike="noStrike" cap="none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ork Sans Regular"/>
              <a:buChar char="□"/>
              <a:defRPr sz="1600" b="0" i="0" u="none" strike="noStrike" cap="none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ork Sans Regular"/>
              <a:buChar char="□"/>
              <a:defRPr sz="1600" b="0" i="0" u="none" strike="noStrike" cap="none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ork Sans Regular"/>
              <a:buChar char="○"/>
              <a:defRPr sz="1600" b="0" i="0" u="none" strike="noStrike" cap="none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ork Sans Regular"/>
              <a:buChar char="■"/>
              <a:defRPr sz="1600" b="0" i="0" u="none" strike="noStrike" cap="none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ork Sans Regular"/>
              <a:buChar char="●"/>
              <a:defRPr sz="1600" b="0" i="0" u="none" strike="noStrike" cap="none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ork Sans Regular"/>
              <a:buChar char="○"/>
              <a:defRPr sz="1600" b="0" i="0" u="none" strike="noStrike" cap="none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ork Sans Regular"/>
              <a:buChar char="■"/>
              <a:defRPr sz="1600" b="0" i="0" u="none" strike="noStrike" cap="none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9pPr>
          </a:lstStyle>
          <a:p>
            <a:pPr marL="126997" indent="0" defTabSz="914378">
              <a:buClr>
                <a:srgbClr val="000000"/>
              </a:buClr>
              <a:buNone/>
            </a:pPr>
            <a:r>
              <a:rPr lang="en-US" altLang="zh-TW" sz="4500" dirty="0">
                <a:solidFill>
                  <a:srgbClr val="000000"/>
                </a:solidFill>
              </a:rPr>
              <a:t>…</a:t>
            </a:r>
            <a:endParaRPr lang="zh-TW" altLang="en-US" sz="4500" dirty="0">
              <a:solidFill>
                <a:srgbClr val="000000"/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/>
          </p:nvPr>
        </p:nvGraphicFramePr>
        <p:xfrm>
          <a:off x="2086786" y="2047010"/>
          <a:ext cx="1180561" cy="2046929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80561">
                  <a:extLst>
                    <a:ext uri="{9D8B030D-6E8A-4147-A177-3AD203B41FA5}">
                      <a16:colId xmlns:a16="http://schemas.microsoft.com/office/drawing/2014/main" val="1194642805"/>
                    </a:ext>
                  </a:extLst>
                </a:gridCol>
              </a:tblGrid>
              <a:tr h="34115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>
                          <a:latin typeface="Work Sans" panose="02020500000000000000" charset="0"/>
                        </a:rPr>
                        <a:t>Address</a:t>
                      </a:r>
                      <a:r>
                        <a:rPr lang="en-US" altLang="zh-TW" sz="1100" baseline="0" dirty="0">
                          <a:latin typeface="Work Sans" panose="02020500000000000000" charset="0"/>
                        </a:rPr>
                        <a:t> 1</a:t>
                      </a:r>
                      <a:endParaRPr lang="zh-TW" altLang="en-US" sz="1100" dirty="0">
                        <a:latin typeface="Work Sans" panose="02020500000000000000" charset="0"/>
                      </a:endParaRPr>
                    </a:p>
                  </a:txBody>
                  <a:tcPr marL="55922" marR="55922" marT="27960" marB="27960" anchor="ctr"/>
                </a:tc>
                <a:extLst>
                  <a:ext uri="{0D108BD9-81ED-4DB2-BD59-A6C34878D82A}">
                    <a16:rowId xmlns:a16="http://schemas.microsoft.com/office/drawing/2014/main" val="2543176018"/>
                  </a:ext>
                </a:extLst>
              </a:tr>
              <a:tr h="34115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>
                          <a:latin typeface="Work Sans" panose="02020500000000000000" charset="0"/>
                        </a:rPr>
                        <a:t>Address</a:t>
                      </a:r>
                      <a:r>
                        <a:rPr lang="en-US" altLang="zh-TW" sz="1100" baseline="0" dirty="0">
                          <a:latin typeface="Work Sans" panose="02020500000000000000" charset="0"/>
                        </a:rPr>
                        <a:t> 2</a:t>
                      </a:r>
                      <a:endParaRPr lang="zh-TW" altLang="en-US" sz="1100" dirty="0">
                        <a:latin typeface="Work Sans" panose="02020500000000000000" charset="0"/>
                      </a:endParaRPr>
                    </a:p>
                  </a:txBody>
                  <a:tcPr marL="55922" marR="55922" marT="27960" marB="27960" anchor="ctr"/>
                </a:tc>
                <a:extLst>
                  <a:ext uri="{0D108BD9-81ED-4DB2-BD59-A6C34878D82A}">
                    <a16:rowId xmlns:a16="http://schemas.microsoft.com/office/drawing/2014/main" val="1213348644"/>
                  </a:ext>
                </a:extLst>
              </a:tr>
              <a:tr h="68230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500" dirty="0">
                          <a:latin typeface="Work Sans" panose="02020500000000000000" charset="0"/>
                        </a:rPr>
                        <a:t>…</a:t>
                      </a:r>
                      <a:endParaRPr lang="zh-TW" altLang="en-US" sz="2500" dirty="0">
                        <a:latin typeface="Work Sans" panose="02020500000000000000" charset="0"/>
                      </a:endParaRPr>
                    </a:p>
                  </a:txBody>
                  <a:tcPr marL="55922" marR="55922" marT="27960" marB="27960" vert="eaVert" anchor="ctr"/>
                </a:tc>
                <a:extLst>
                  <a:ext uri="{0D108BD9-81ED-4DB2-BD59-A6C34878D82A}">
                    <a16:rowId xmlns:a16="http://schemas.microsoft.com/office/drawing/2014/main" val="654003957"/>
                  </a:ext>
                </a:extLst>
              </a:tr>
              <a:tr h="34115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>
                          <a:latin typeface="Work Sans" panose="02020500000000000000" charset="0"/>
                        </a:rPr>
                        <a:t>Address</a:t>
                      </a:r>
                      <a:r>
                        <a:rPr lang="en-US" altLang="zh-TW" sz="1100" baseline="0" dirty="0">
                          <a:latin typeface="Work Sans" panose="02020500000000000000" charset="0"/>
                        </a:rPr>
                        <a:t> 2^n-1</a:t>
                      </a:r>
                      <a:endParaRPr lang="zh-TW" altLang="en-US" sz="1100" dirty="0">
                        <a:latin typeface="Work Sans" panose="02020500000000000000" charset="0"/>
                      </a:endParaRPr>
                    </a:p>
                  </a:txBody>
                  <a:tcPr marL="55922" marR="55922" marT="27960" marB="27960" anchor="ctr"/>
                </a:tc>
                <a:extLst>
                  <a:ext uri="{0D108BD9-81ED-4DB2-BD59-A6C34878D82A}">
                    <a16:rowId xmlns:a16="http://schemas.microsoft.com/office/drawing/2014/main" val="1612111613"/>
                  </a:ext>
                </a:extLst>
              </a:tr>
              <a:tr h="34115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>
                          <a:latin typeface="Work Sans" panose="02020500000000000000" charset="0"/>
                        </a:rPr>
                        <a:t>Address 2^n</a:t>
                      </a:r>
                      <a:endParaRPr lang="zh-TW" altLang="en-US" sz="1100" dirty="0">
                        <a:latin typeface="Work Sans" panose="02020500000000000000" charset="0"/>
                      </a:endParaRPr>
                    </a:p>
                  </a:txBody>
                  <a:tcPr marL="55922" marR="55922" marT="27960" marB="27960" anchor="ctr"/>
                </a:tc>
                <a:extLst>
                  <a:ext uri="{0D108BD9-81ED-4DB2-BD59-A6C34878D82A}">
                    <a16:rowId xmlns:a16="http://schemas.microsoft.com/office/drawing/2014/main" val="972915299"/>
                  </a:ext>
                </a:extLst>
              </a:tr>
            </a:tbl>
          </a:graphicData>
        </a:graphic>
      </p:graphicFrame>
      <p:cxnSp>
        <p:nvCxnSpPr>
          <p:cNvPr id="6" name="肘形接點 5"/>
          <p:cNvCxnSpPr>
            <a:cxnSpLocks/>
            <a:stCxn id="86" idx="2"/>
            <a:endCxn id="4" idx="1"/>
          </p:cNvCxnSpPr>
          <p:nvPr/>
        </p:nvCxnSpPr>
        <p:spPr>
          <a:xfrm rot="16200000" flipH="1">
            <a:off x="1470462" y="2454150"/>
            <a:ext cx="392304" cy="840344"/>
          </a:xfrm>
          <a:prstGeom prst="bentConnector2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文字版面配置區 3">
            <a:extLst>
              <a:ext uri="{FF2B5EF4-FFF2-40B4-BE49-F238E27FC236}">
                <a16:creationId xmlns:a16="http://schemas.microsoft.com/office/drawing/2014/main" id="{573FFE82-5274-4C1B-8A5E-2F32002E7DE9}"/>
              </a:ext>
            </a:extLst>
          </p:cNvPr>
          <p:cNvSpPr txBox="1">
            <a:spLocks/>
          </p:cNvSpPr>
          <p:nvPr/>
        </p:nvSpPr>
        <p:spPr>
          <a:xfrm>
            <a:off x="5734280" y="2521633"/>
            <a:ext cx="1689723" cy="7838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ork Sans Regular"/>
              <a:buChar char="▪"/>
              <a:defRPr sz="1600" b="0" i="0" u="none" strike="noStrike" cap="none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ork Sans Regular"/>
              <a:buChar char="□"/>
              <a:defRPr sz="1600" b="0" i="0" u="none" strike="noStrike" cap="none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ork Sans Regular"/>
              <a:buChar char="□"/>
              <a:defRPr sz="1600" b="0" i="0" u="none" strike="noStrike" cap="none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ork Sans Regular"/>
              <a:buChar char="□"/>
              <a:defRPr sz="1600" b="0" i="0" u="none" strike="noStrike" cap="none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ork Sans Regular"/>
              <a:buChar char="○"/>
              <a:defRPr sz="1600" b="0" i="0" u="none" strike="noStrike" cap="none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ork Sans Regular"/>
              <a:buChar char="■"/>
              <a:defRPr sz="1600" b="0" i="0" u="none" strike="noStrike" cap="none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ork Sans Regular"/>
              <a:buChar char="●"/>
              <a:defRPr sz="1600" b="0" i="0" u="none" strike="noStrike" cap="none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ork Sans Regular"/>
              <a:buChar char="○"/>
              <a:defRPr sz="1600" b="0" i="0" u="none" strike="noStrike" cap="none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ork Sans Regular"/>
              <a:buChar char="■"/>
              <a:defRPr sz="1600" b="0" i="0" u="none" strike="noStrike" cap="none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9pPr>
          </a:lstStyle>
          <a:p>
            <a:pPr marL="126997" indent="0" algn="ctr" defTabSz="914378">
              <a:buClr>
                <a:srgbClr val="000000"/>
              </a:buClr>
              <a:buNone/>
            </a:pPr>
            <a:r>
              <a:rPr lang="en-US" altLang="zh-TW" sz="2100" dirty="0">
                <a:solidFill>
                  <a:srgbClr val="000000"/>
                </a:solidFill>
              </a:rPr>
              <a:t>Branch </a:t>
            </a:r>
          </a:p>
          <a:p>
            <a:pPr marL="126997" indent="0" algn="ctr" defTabSz="914378">
              <a:buClr>
                <a:srgbClr val="000000"/>
              </a:buClr>
              <a:buNone/>
            </a:pPr>
            <a:r>
              <a:rPr lang="en-US" altLang="zh-TW" sz="2100" dirty="0">
                <a:solidFill>
                  <a:srgbClr val="000000"/>
                </a:solidFill>
                <a:latin typeface="Work Sans Regular" panose="02020500000000000000" charset="0"/>
              </a:rPr>
              <a:t>control</a:t>
            </a:r>
            <a:endParaRPr lang="zh-TW" altLang="en-US" sz="2100" dirty="0">
              <a:solidFill>
                <a:srgbClr val="000000"/>
              </a:solidFill>
              <a:latin typeface="Work Sans Regular" panose="02020500000000000000" charset="0"/>
            </a:endParaRPr>
          </a:p>
        </p:txBody>
      </p:sp>
      <p:cxnSp>
        <p:nvCxnSpPr>
          <p:cNvPr id="81" name="直線單箭頭接點 80">
            <a:extLst>
              <a:ext uri="{FF2B5EF4-FFF2-40B4-BE49-F238E27FC236}">
                <a16:creationId xmlns:a16="http://schemas.microsoft.com/office/drawing/2014/main" id="{85E03A65-F975-46D1-8F40-BDDDD6F354A5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3267347" y="1988941"/>
            <a:ext cx="655507" cy="247678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文字版面配置區 3">
            <a:extLst>
              <a:ext uri="{FF2B5EF4-FFF2-40B4-BE49-F238E27FC236}">
                <a16:creationId xmlns:a16="http://schemas.microsoft.com/office/drawing/2014/main" id="{573FFE82-5274-4C1B-8A5E-2F32002E7DE9}"/>
              </a:ext>
            </a:extLst>
          </p:cNvPr>
          <p:cNvSpPr txBox="1">
            <a:spLocks/>
          </p:cNvSpPr>
          <p:nvPr/>
        </p:nvSpPr>
        <p:spPr>
          <a:xfrm>
            <a:off x="3516945" y="2521633"/>
            <a:ext cx="1879800" cy="1053325"/>
          </a:xfrm>
          <a:prstGeom prst="rect">
            <a:avLst/>
          </a:prstGeom>
          <a:noFill/>
          <a:ln>
            <a:noFill/>
          </a:ln>
        </p:spPr>
        <p:txBody>
          <a:bodyPr spcFirstLastPara="1" vert="eaVert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ork Sans Regular"/>
              <a:buChar char="▪"/>
              <a:defRPr sz="1600" b="0" i="0" u="none" strike="noStrike" cap="none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ork Sans Regular"/>
              <a:buChar char="□"/>
              <a:defRPr sz="1600" b="0" i="0" u="none" strike="noStrike" cap="none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ork Sans Regular"/>
              <a:buChar char="□"/>
              <a:defRPr sz="1600" b="0" i="0" u="none" strike="noStrike" cap="none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ork Sans Regular"/>
              <a:buChar char="□"/>
              <a:defRPr sz="1600" b="0" i="0" u="none" strike="noStrike" cap="none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ork Sans Regular"/>
              <a:buChar char="○"/>
              <a:defRPr sz="1600" b="0" i="0" u="none" strike="noStrike" cap="none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ork Sans Regular"/>
              <a:buChar char="■"/>
              <a:defRPr sz="1600" b="0" i="0" u="none" strike="noStrike" cap="none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ork Sans Regular"/>
              <a:buChar char="●"/>
              <a:defRPr sz="1600" b="0" i="0" u="none" strike="noStrike" cap="none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ork Sans Regular"/>
              <a:buChar char="○"/>
              <a:defRPr sz="1600" b="0" i="0" u="none" strike="noStrike" cap="none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ork Sans Regular"/>
              <a:buChar char="■"/>
              <a:defRPr sz="1600" b="0" i="0" u="none" strike="noStrike" cap="none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9pPr>
          </a:lstStyle>
          <a:p>
            <a:pPr marL="126997" indent="0" defTabSz="914378">
              <a:buClr>
                <a:srgbClr val="000000"/>
              </a:buClr>
              <a:buNone/>
            </a:pPr>
            <a:r>
              <a:rPr lang="en-US" altLang="zh-TW" sz="6600" dirty="0">
                <a:solidFill>
                  <a:srgbClr val="000000"/>
                </a:solidFill>
              </a:rPr>
              <a:t>…</a:t>
            </a:r>
            <a:endParaRPr lang="zh-TW" altLang="en-US" sz="6600" dirty="0">
              <a:solidFill>
                <a:srgbClr val="000000"/>
              </a:solidFill>
            </a:endParaRPr>
          </a:p>
        </p:txBody>
      </p:sp>
      <p:cxnSp>
        <p:nvCxnSpPr>
          <p:cNvPr id="85" name="直線單箭頭接點 84">
            <a:extLst>
              <a:ext uri="{FF2B5EF4-FFF2-40B4-BE49-F238E27FC236}">
                <a16:creationId xmlns:a16="http://schemas.microsoft.com/office/drawing/2014/main" id="{85E03A65-F975-46D1-8F40-BDDDD6F354A5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3267347" y="3904328"/>
            <a:ext cx="655507" cy="144423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向右箭號 22"/>
          <p:cNvSpPr/>
          <p:nvPr/>
        </p:nvSpPr>
        <p:spPr>
          <a:xfrm>
            <a:off x="5289406" y="2724110"/>
            <a:ext cx="727364" cy="692728"/>
          </a:xfrm>
          <a:prstGeom prst="rightArrow">
            <a:avLst>
              <a:gd name="adj1" fmla="val 50000"/>
              <a:gd name="adj2" fmla="val 519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50" dirty="0"/>
          </a:p>
        </p:txBody>
      </p:sp>
      <p:sp>
        <p:nvSpPr>
          <p:cNvPr id="86" name="文字版面配置區 3">
            <a:extLst>
              <a:ext uri="{FF2B5EF4-FFF2-40B4-BE49-F238E27FC236}">
                <a16:creationId xmlns:a16="http://schemas.microsoft.com/office/drawing/2014/main" id="{573FFE82-5274-4C1B-8A5E-2F32002E7DE9}"/>
              </a:ext>
            </a:extLst>
          </p:cNvPr>
          <p:cNvSpPr txBox="1">
            <a:spLocks/>
          </p:cNvSpPr>
          <p:nvPr/>
        </p:nvSpPr>
        <p:spPr>
          <a:xfrm>
            <a:off x="401580" y="1894277"/>
            <a:ext cx="1689723" cy="7838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ork Sans Regular"/>
              <a:buChar char="▪"/>
              <a:defRPr sz="1600" b="0" i="0" u="none" strike="noStrike" cap="none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ork Sans Regular"/>
              <a:buChar char="□"/>
              <a:defRPr sz="1600" b="0" i="0" u="none" strike="noStrike" cap="none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ork Sans Regular"/>
              <a:buChar char="□"/>
              <a:defRPr sz="1600" b="0" i="0" u="none" strike="noStrike" cap="none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ork Sans Regular"/>
              <a:buChar char="□"/>
              <a:defRPr sz="1600" b="0" i="0" u="none" strike="noStrike" cap="none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ork Sans Regular"/>
              <a:buChar char="○"/>
              <a:defRPr sz="1600" b="0" i="0" u="none" strike="noStrike" cap="none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ork Sans Regular"/>
              <a:buChar char="■"/>
              <a:defRPr sz="1600" b="0" i="0" u="none" strike="noStrike" cap="none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ork Sans Regular"/>
              <a:buChar char="●"/>
              <a:defRPr sz="1600" b="0" i="0" u="none" strike="noStrike" cap="none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ork Sans Regular"/>
              <a:buChar char="○"/>
              <a:defRPr sz="1600" b="0" i="0" u="none" strike="noStrike" cap="none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ork Sans Regular"/>
              <a:buChar char="■"/>
              <a:defRPr sz="1600" b="0" i="0" u="none" strike="noStrike" cap="none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9pPr>
          </a:lstStyle>
          <a:p>
            <a:pPr marL="126997" indent="0" algn="ctr" defTabSz="914378">
              <a:buClr>
                <a:srgbClr val="000000"/>
              </a:buClr>
              <a:buNone/>
            </a:pPr>
            <a:r>
              <a:rPr lang="en-US" altLang="zh-TW" sz="1400" dirty="0">
                <a:solidFill>
                  <a:srgbClr val="000000"/>
                </a:solidFill>
              </a:rPr>
              <a:t>Current</a:t>
            </a:r>
          </a:p>
          <a:p>
            <a:pPr marL="126997" indent="0" algn="ctr" defTabSz="914378">
              <a:buClr>
                <a:srgbClr val="000000"/>
              </a:buClr>
              <a:buNone/>
            </a:pPr>
            <a:r>
              <a:rPr lang="en-US" altLang="zh-TW" sz="1400" dirty="0">
                <a:solidFill>
                  <a:srgbClr val="000000"/>
                </a:solidFill>
              </a:rPr>
              <a:t>branch address</a:t>
            </a:r>
            <a:endParaRPr lang="zh-TW" altLang="en-US" sz="1400" dirty="0">
              <a:solidFill>
                <a:srgbClr val="000000"/>
              </a:solidFill>
            </a:endParaRPr>
          </a:p>
        </p:txBody>
      </p:sp>
      <p:sp>
        <p:nvSpPr>
          <p:cNvPr id="28" name="Google Shape;69;p13">
            <a:extLst>
              <a:ext uri="{FF2B5EF4-FFF2-40B4-BE49-F238E27FC236}">
                <a16:creationId xmlns:a16="http://schemas.microsoft.com/office/drawing/2014/main" id="{32527E22-7FD2-4EDA-8E1A-80794FEACD4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69150" y="633980"/>
            <a:ext cx="7405700" cy="7206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>
              <a:spcBef>
                <a:spcPts val="600"/>
              </a:spcBef>
            </a:pPr>
            <a:r>
              <a:rPr lang="en-US" altLang="zh-TW" sz="2800" dirty="0"/>
              <a:t>Branch Prediction – branch cache</a:t>
            </a:r>
          </a:p>
        </p:txBody>
      </p:sp>
      <p:pic>
        <p:nvPicPr>
          <p:cNvPr id="18" name="圖片 17">
            <a:extLst>
              <a:ext uri="{FF2B5EF4-FFF2-40B4-BE49-F238E27FC236}">
                <a16:creationId xmlns:a16="http://schemas.microsoft.com/office/drawing/2014/main" id="{194F08E1-DC3C-4C1C-AFAE-AB6B6E0577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2854" y="1400030"/>
            <a:ext cx="1276330" cy="1177821"/>
          </a:xfrm>
          <a:prstGeom prst="rect">
            <a:avLst/>
          </a:prstGeom>
        </p:spPr>
      </p:pic>
      <p:pic>
        <p:nvPicPr>
          <p:cNvPr id="31" name="圖片 30">
            <a:extLst>
              <a:ext uri="{FF2B5EF4-FFF2-40B4-BE49-F238E27FC236}">
                <a16:creationId xmlns:a16="http://schemas.microsoft.com/office/drawing/2014/main" id="{553F8B55-8C38-443B-B684-8EC0A660A0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2854" y="3459840"/>
            <a:ext cx="1276330" cy="1177821"/>
          </a:xfrm>
          <a:prstGeom prst="rect">
            <a:avLst/>
          </a:prstGeom>
        </p:spPr>
      </p:pic>
      <p:sp>
        <p:nvSpPr>
          <p:cNvPr id="27" name="矩形: 圓角 26">
            <a:extLst>
              <a:ext uri="{FF2B5EF4-FFF2-40B4-BE49-F238E27FC236}">
                <a16:creationId xmlns:a16="http://schemas.microsoft.com/office/drawing/2014/main" id="{80611657-239E-47B4-8CCC-E3175083023E}"/>
              </a:ext>
            </a:extLst>
          </p:cNvPr>
          <p:cNvSpPr/>
          <p:nvPr/>
        </p:nvSpPr>
        <p:spPr>
          <a:xfrm>
            <a:off x="5285806" y="1683026"/>
            <a:ext cx="3285894" cy="83860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126997" algn="ctr" defTabSz="914378"/>
            <a:r>
              <a:rPr lang="en-US" altLang="zh-TW" sz="1600" b="1" dirty="0">
                <a:solidFill>
                  <a:srgbClr val="000000"/>
                </a:solidFill>
                <a:latin typeface="Work Sans Regular" panose="02020500000000000000" charset="0"/>
              </a:rPr>
              <a:t>Each branch instruction has its own prediction state</a:t>
            </a:r>
            <a:endParaRPr lang="zh-TW" altLang="en-US" sz="1600" b="1" dirty="0">
              <a:solidFill>
                <a:srgbClr val="000000"/>
              </a:solidFill>
              <a:latin typeface="Work Sans Regular" panose="02020500000000000000" charset="0"/>
            </a:endParaRPr>
          </a:p>
          <a:p>
            <a:pPr algn="ctr"/>
            <a:endParaRPr lang="zh-TW" altLang="en-US" sz="1600" b="1" dirty="0">
              <a:latin typeface="Work Sans Regular" panose="02020500000000000000" charset="0"/>
            </a:endParaRPr>
          </a:p>
        </p:txBody>
      </p: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5780E8D4-F0DF-4A35-97E0-775C951D4155}"/>
              </a:ext>
            </a:extLst>
          </p:cNvPr>
          <p:cNvCxnSpPr/>
          <p:nvPr/>
        </p:nvCxnSpPr>
        <p:spPr>
          <a:xfrm flipH="1">
            <a:off x="1532965" y="2994212"/>
            <a:ext cx="143435" cy="19722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版面配置區 3">
            <a:extLst>
              <a:ext uri="{FF2B5EF4-FFF2-40B4-BE49-F238E27FC236}">
                <a16:creationId xmlns:a16="http://schemas.microsoft.com/office/drawing/2014/main" id="{DCE36519-B5D8-4CB2-9057-A7FD05CB5E07}"/>
              </a:ext>
            </a:extLst>
          </p:cNvPr>
          <p:cNvSpPr txBox="1">
            <a:spLocks/>
          </p:cNvSpPr>
          <p:nvPr/>
        </p:nvSpPr>
        <p:spPr>
          <a:xfrm>
            <a:off x="607964" y="3127257"/>
            <a:ext cx="1689723" cy="7838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ork Sans Regular"/>
              <a:buChar char="▪"/>
              <a:defRPr sz="1600" b="0" i="0" u="none" strike="noStrike" cap="none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ork Sans Regular"/>
              <a:buChar char="□"/>
              <a:defRPr sz="1600" b="0" i="0" u="none" strike="noStrike" cap="none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ork Sans Regular"/>
              <a:buChar char="□"/>
              <a:defRPr sz="1600" b="0" i="0" u="none" strike="noStrike" cap="none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ork Sans Regular"/>
              <a:buChar char="□"/>
              <a:defRPr sz="1600" b="0" i="0" u="none" strike="noStrike" cap="none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ork Sans Regular"/>
              <a:buChar char="○"/>
              <a:defRPr sz="1600" b="0" i="0" u="none" strike="noStrike" cap="none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ork Sans Regular"/>
              <a:buChar char="■"/>
              <a:defRPr sz="1600" b="0" i="0" u="none" strike="noStrike" cap="none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ork Sans Regular"/>
              <a:buChar char="●"/>
              <a:defRPr sz="1600" b="0" i="0" u="none" strike="noStrike" cap="none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ork Sans Regular"/>
              <a:buChar char="○"/>
              <a:defRPr sz="1600" b="0" i="0" u="none" strike="noStrike" cap="none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ork Sans Regular"/>
              <a:buChar char="■"/>
              <a:defRPr sz="1600" b="0" i="0" u="none" strike="noStrike" cap="none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9pPr>
          </a:lstStyle>
          <a:p>
            <a:pPr marL="126997" indent="0" algn="ctr" defTabSz="914378">
              <a:buClr>
                <a:srgbClr val="000000"/>
              </a:buClr>
              <a:buNone/>
            </a:pPr>
            <a:r>
              <a:rPr lang="en-US" altLang="zh-TW" sz="1200" dirty="0">
                <a:solidFill>
                  <a:srgbClr val="000000"/>
                </a:solidFill>
              </a:rPr>
              <a:t>n bits</a:t>
            </a:r>
          </a:p>
          <a:p>
            <a:pPr marL="126997" indent="0" algn="ctr" defTabSz="914378">
              <a:buClr>
                <a:srgbClr val="000000"/>
              </a:buClr>
              <a:buNone/>
            </a:pPr>
            <a:r>
              <a:rPr lang="en-US" altLang="zh-TW" sz="1200" dirty="0">
                <a:solidFill>
                  <a:srgbClr val="000000"/>
                </a:solidFill>
              </a:rPr>
              <a:t>(choose n=2)</a:t>
            </a:r>
            <a:endParaRPr lang="zh-TW" altLang="en-US" sz="1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15926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3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378"/>
            <a:fld id="{00000000-1234-1234-1234-123412341234}" type="slidenum">
              <a:rPr lang="en" kern="0">
                <a:solidFill>
                  <a:srgbClr val="000000"/>
                </a:solidFill>
              </a:rPr>
              <a:pPr defTabSz="914378"/>
              <a:t>15</a:t>
            </a:fld>
            <a:endParaRPr kern="0">
              <a:solidFill>
                <a:srgbClr val="000000"/>
              </a:solidFill>
            </a:endParaRPr>
          </a:p>
        </p:txBody>
      </p:sp>
      <p:sp>
        <p:nvSpPr>
          <p:cNvPr id="28" name="Google Shape;69;p13">
            <a:extLst>
              <a:ext uri="{FF2B5EF4-FFF2-40B4-BE49-F238E27FC236}">
                <a16:creationId xmlns:a16="http://schemas.microsoft.com/office/drawing/2014/main" id="{32527E22-7FD2-4EDA-8E1A-80794FEACD4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69150" y="633980"/>
            <a:ext cx="7405700" cy="7206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>
              <a:spcBef>
                <a:spcPts val="600"/>
              </a:spcBef>
            </a:pPr>
            <a:r>
              <a:rPr lang="en-US" altLang="zh-TW" sz="2800" dirty="0"/>
              <a:t>Branch Prediction – experiments</a:t>
            </a:r>
          </a:p>
        </p:txBody>
      </p:sp>
      <p:sp>
        <p:nvSpPr>
          <p:cNvPr id="17" name="文字版面配置區 3">
            <a:extLst>
              <a:ext uri="{FF2B5EF4-FFF2-40B4-BE49-F238E27FC236}">
                <a16:creationId xmlns:a16="http://schemas.microsoft.com/office/drawing/2014/main" id="{D4B0FE7C-B5E1-4BAF-8B93-B66A7FBDD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9150" y="1354630"/>
            <a:ext cx="7405700" cy="289238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dirty="0"/>
              <a:t>1b, 2b, branch cache </a:t>
            </a:r>
            <a:r>
              <a:rPr lang="en-US" altLang="zh-TW" dirty="0" err="1"/>
              <a:t>v.s</a:t>
            </a:r>
            <a:r>
              <a:rPr lang="en-US" altLang="zh-TW" dirty="0"/>
              <a:t>. baseline </a:t>
            </a:r>
          </a:p>
          <a:p>
            <a:pPr lvl="1">
              <a:lnSpc>
                <a:spcPct val="150000"/>
              </a:lnSpc>
            </a:pPr>
            <a:r>
              <a:rPr lang="en-US" altLang="zh-TW" dirty="0"/>
              <a:t>under different (</a:t>
            </a:r>
            <a:r>
              <a:rPr lang="en-US" altLang="zh-TW" dirty="0" err="1"/>
              <a:t>nb_notBr</a:t>
            </a:r>
            <a:r>
              <a:rPr lang="en-US" altLang="zh-TW" dirty="0"/>
              <a:t>, </a:t>
            </a:r>
            <a:r>
              <a:rPr lang="en-US" altLang="zh-TW" dirty="0" err="1"/>
              <a:t>nb_interBr</a:t>
            </a:r>
            <a:r>
              <a:rPr lang="en-US" altLang="zh-TW" dirty="0"/>
              <a:t>, </a:t>
            </a:r>
            <a:r>
              <a:rPr lang="en-US" altLang="zh-TW" dirty="0" err="1"/>
              <a:t>nb_Br</a:t>
            </a:r>
            <a:r>
              <a:rPr lang="en-US" altLang="zh-TW" dirty="0"/>
              <a:t>) </a:t>
            </a:r>
            <a:r>
              <a:rPr lang="en-US" altLang="zh-TW" sz="1100" dirty="0"/>
              <a:t>100 in total</a:t>
            </a:r>
            <a:endParaRPr lang="en-US" altLang="zh-TW" dirty="0"/>
          </a:p>
          <a:p>
            <a:pPr lvl="1">
              <a:lnSpc>
                <a:spcPct val="150000"/>
              </a:lnSpc>
            </a:pPr>
            <a:endParaRPr lang="en-US" altLang="zh-TW" dirty="0"/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D1E3F17B-A232-42F4-B3E5-ACCEABC4FC3A}"/>
              </a:ext>
            </a:extLst>
          </p:cNvPr>
          <p:cNvGrpSpPr/>
          <p:nvPr/>
        </p:nvGrpSpPr>
        <p:grpSpPr>
          <a:xfrm>
            <a:off x="1105440" y="2247194"/>
            <a:ext cx="6625297" cy="2146084"/>
            <a:chOff x="1238701" y="2311965"/>
            <a:chExt cx="6370609" cy="2081313"/>
          </a:xfrm>
        </p:grpSpPr>
        <p:pic>
          <p:nvPicPr>
            <p:cNvPr id="1026" name="Picture 2" descr="https://scontent-tpe1-1.xx.fbcdn.net/v/t1.15752-9/106098695_2646735462267952_3028987396127292564_n.png?_nc_cat=105&amp;_nc_sid=b96e70&amp;_nc_ohc=X1tRG37ErVsAX__8ecB&amp;_nc_ht=scontent-tpe1-1.xx&amp;oh=4802227794357c75cf7e4f63f8b7d777&amp;oe=5F1E69C8">
              <a:extLst>
                <a:ext uri="{FF2B5EF4-FFF2-40B4-BE49-F238E27FC236}">
                  <a16:creationId xmlns:a16="http://schemas.microsoft.com/office/drawing/2014/main" id="{1FDFC4EF-7ED5-439A-B248-74E2FEB00EC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5417" y="2410518"/>
              <a:ext cx="3293165" cy="1982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9" name="直線單箭頭接點 18">
              <a:extLst>
                <a:ext uri="{FF2B5EF4-FFF2-40B4-BE49-F238E27FC236}">
                  <a16:creationId xmlns:a16="http://schemas.microsoft.com/office/drawing/2014/main" id="{43A54460-D535-4B46-B566-9F4B4744476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49306" y="2611506"/>
              <a:ext cx="357809" cy="0"/>
            </a:xfrm>
            <a:prstGeom prst="straightConnector1">
              <a:avLst/>
            </a:prstGeom>
            <a:ln w="38100">
              <a:solidFill>
                <a:srgbClr val="00B0F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文字版面配置區 3">
              <a:extLst>
                <a:ext uri="{FF2B5EF4-FFF2-40B4-BE49-F238E27FC236}">
                  <a16:creationId xmlns:a16="http://schemas.microsoft.com/office/drawing/2014/main" id="{92393E4F-A739-44DA-A93F-B80363A825A8}"/>
                </a:ext>
              </a:extLst>
            </p:cNvPr>
            <p:cNvSpPr txBox="1">
              <a:spLocks/>
            </p:cNvSpPr>
            <p:nvPr/>
          </p:nvSpPr>
          <p:spPr>
            <a:xfrm>
              <a:off x="5789881" y="2311965"/>
              <a:ext cx="1819429" cy="52213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30200" algn="l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Work Sans Regular"/>
                <a:buChar char="▪"/>
                <a:defRPr sz="1600" b="0" i="0" u="none" strike="noStrike" cap="none">
                  <a:solidFill>
                    <a:schemeClr val="dk1"/>
                  </a:solidFill>
                  <a:latin typeface="Work Sans Regular"/>
                  <a:ea typeface="Work Sans Regular"/>
                  <a:cs typeface="Work Sans Regular"/>
                  <a:sym typeface="Work Sans Regular"/>
                </a:defRPr>
              </a:lvl1pPr>
              <a:lvl2pPr marL="914400" marR="0" lvl="1" indent="-330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Work Sans Regular"/>
                <a:buChar char="□"/>
                <a:defRPr sz="1600" b="0" i="0" u="none" strike="noStrike" cap="none">
                  <a:solidFill>
                    <a:schemeClr val="dk1"/>
                  </a:solidFill>
                  <a:latin typeface="Work Sans Regular"/>
                  <a:ea typeface="Work Sans Regular"/>
                  <a:cs typeface="Work Sans Regular"/>
                  <a:sym typeface="Work Sans Regular"/>
                </a:defRPr>
              </a:lvl2pPr>
              <a:lvl3pPr marL="1371600" marR="0" lvl="2" indent="-330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Work Sans Regular"/>
                <a:buChar char="□"/>
                <a:defRPr sz="1600" b="0" i="0" u="none" strike="noStrike" cap="none">
                  <a:solidFill>
                    <a:schemeClr val="dk1"/>
                  </a:solidFill>
                  <a:latin typeface="Work Sans Regular"/>
                  <a:ea typeface="Work Sans Regular"/>
                  <a:cs typeface="Work Sans Regular"/>
                  <a:sym typeface="Work Sans Regular"/>
                </a:defRPr>
              </a:lvl3pPr>
              <a:lvl4pPr marL="1828800" marR="0" lvl="3" indent="-330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Work Sans Regular"/>
                <a:buChar char="□"/>
                <a:defRPr sz="1600" b="0" i="0" u="none" strike="noStrike" cap="none">
                  <a:solidFill>
                    <a:schemeClr val="dk1"/>
                  </a:solidFill>
                  <a:latin typeface="Work Sans Regular"/>
                  <a:ea typeface="Work Sans Regular"/>
                  <a:cs typeface="Work Sans Regular"/>
                  <a:sym typeface="Work Sans Regular"/>
                </a:defRPr>
              </a:lvl4pPr>
              <a:lvl5pPr marL="2286000" marR="0" lvl="4" indent="-330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Work Sans Regular"/>
                <a:buChar char="○"/>
                <a:defRPr sz="1600" b="0" i="0" u="none" strike="noStrike" cap="none">
                  <a:solidFill>
                    <a:schemeClr val="dk1"/>
                  </a:solidFill>
                  <a:latin typeface="Work Sans Regular"/>
                  <a:ea typeface="Work Sans Regular"/>
                  <a:cs typeface="Work Sans Regular"/>
                  <a:sym typeface="Work Sans Regular"/>
                </a:defRPr>
              </a:lvl5pPr>
              <a:lvl6pPr marL="2743200" marR="0" lvl="5" indent="-330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Work Sans Regular"/>
                <a:buChar char="■"/>
                <a:defRPr sz="1600" b="0" i="0" u="none" strike="noStrike" cap="none">
                  <a:solidFill>
                    <a:schemeClr val="dk1"/>
                  </a:solidFill>
                  <a:latin typeface="Work Sans Regular"/>
                  <a:ea typeface="Work Sans Regular"/>
                  <a:cs typeface="Work Sans Regular"/>
                  <a:sym typeface="Work Sans Regular"/>
                </a:defRPr>
              </a:lvl6pPr>
              <a:lvl7pPr marL="3200400" marR="0" lvl="6" indent="-330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Work Sans Regular"/>
                <a:buChar char="●"/>
                <a:defRPr sz="1600" b="0" i="0" u="none" strike="noStrike" cap="none">
                  <a:solidFill>
                    <a:schemeClr val="dk1"/>
                  </a:solidFill>
                  <a:latin typeface="Work Sans Regular"/>
                  <a:ea typeface="Work Sans Regular"/>
                  <a:cs typeface="Work Sans Regular"/>
                  <a:sym typeface="Work Sans Regular"/>
                </a:defRPr>
              </a:lvl7pPr>
              <a:lvl8pPr marL="3657600" marR="0" lvl="7" indent="-330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Work Sans Regular"/>
                <a:buChar char="○"/>
                <a:defRPr sz="1600" b="0" i="0" u="none" strike="noStrike" cap="none">
                  <a:solidFill>
                    <a:schemeClr val="dk1"/>
                  </a:solidFill>
                  <a:latin typeface="Work Sans Regular"/>
                  <a:ea typeface="Work Sans Regular"/>
                  <a:cs typeface="Work Sans Regular"/>
                  <a:sym typeface="Work Sans Regular"/>
                </a:defRPr>
              </a:lvl8pPr>
              <a:lvl9pPr marL="4114800" marR="0" lvl="8" indent="-330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Work Sans Regular"/>
                <a:buChar char="■"/>
                <a:defRPr sz="1600" b="0" i="0" u="none" strike="noStrike" cap="none">
                  <a:solidFill>
                    <a:schemeClr val="dk1"/>
                  </a:solidFill>
                  <a:latin typeface="Work Sans Regular"/>
                  <a:ea typeface="Work Sans Regular"/>
                  <a:cs typeface="Work Sans Regular"/>
                  <a:sym typeface="Work Sans Regular"/>
                </a:defRPr>
              </a:lvl9pPr>
            </a:lstStyle>
            <a:p>
              <a:pPr marL="127000" indent="0">
                <a:buNone/>
              </a:pPr>
              <a:r>
                <a:rPr lang="en-US" altLang="zh-TW" sz="1400" dirty="0" err="1"/>
                <a:t>nb_inter_br</a:t>
              </a:r>
              <a:endParaRPr lang="zh-TW" altLang="en-US" sz="1400" dirty="0"/>
            </a:p>
          </p:txBody>
        </p:sp>
        <p:cxnSp>
          <p:nvCxnSpPr>
            <p:cNvPr id="21" name="直線單箭頭接點 20">
              <a:extLst>
                <a:ext uri="{FF2B5EF4-FFF2-40B4-BE49-F238E27FC236}">
                  <a16:creationId xmlns:a16="http://schemas.microsoft.com/office/drawing/2014/main" id="{0096B117-382B-4CCB-B1CA-781FA9E0A76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67608" y="3333749"/>
              <a:ext cx="357809" cy="0"/>
            </a:xfrm>
            <a:prstGeom prst="straightConnector1">
              <a:avLst/>
            </a:prstGeom>
            <a:ln w="38100">
              <a:solidFill>
                <a:srgbClr val="00B0F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字版面配置區 3">
              <a:extLst>
                <a:ext uri="{FF2B5EF4-FFF2-40B4-BE49-F238E27FC236}">
                  <a16:creationId xmlns:a16="http://schemas.microsoft.com/office/drawing/2014/main" id="{894CA8C4-21B9-4B21-AE5C-122A11DBFFC6}"/>
                </a:ext>
              </a:extLst>
            </p:cNvPr>
            <p:cNvSpPr txBox="1">
              <a:spLocks/>
            </p:cNvSpPr>
            <p:nvPr/>
          </p:nvSpPr>
          <p:spPr>
            <a:xfrm>
              <a:off x="1238701" y="3058301"/>
              <a:ext cx="1819429" cy="52213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30200" algn="l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Work Sans Regular"/>
                <a:buChar char="▪"/>
                <a:defRPr sz="1600" b="0" i="0" u="none" strike="noStrike" cap="none">
                  <a:solidFill>
                    <a:schemeClr val="dk1"/>
                  </a:solidFill>
                  <a:latin typeface="Work Sans Regular"/>
                  <a:ea typeface="Work Sans Regular"/>
                  <a:cs typeface="Work Sans Regular"/>
                  <a:sym typeface="Work Sans Regular"/>
                </a:defRPr>
              </a:lvl1pPr>
              <a:lvl2pPr marL="914400" marR="0" lvl="1" indent="-330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Work Sans Regular"/>
                <a:buChar char="□"/>
                <a:defRPr sz="1600" b="0" i="0" u="none" strike="noStrike" cap="none">
                  <a:solidFill>
                    <a:schemeClr val="dk1"/>
                  </a:solidFill>
                  <a:latin typeface="Work Sans Regular"/>
                  <a:ea typeface="Work Sans Regular"/>
                  <a:cs typeface="Work Sans Regular"/>
                  <a:sym typeface="Work Sans Regular"/>
                </a:defRPr>
              </a:lvl2pPr>
              <a:lvl3pPr marL="1371600" marR="0" lvl="2" indent="-330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Work Sans Regular"/>
                <a:buChar char="□"/>
                <a:defRPr sz="1600" b="0" i="0" u="none" strike="noStrike" cap="none">
                  <a:solidFill>
                    <a:schemeClr val="dk1"/>
                  </a:solidFill>
                  <a:latin typeface="Work Sans Regular"/>
                  <a:ea typeface="Work Sans Regular"/>
                  <a:cs typeface="Work Sans Regular"/>
                  <a:sym typeface="Work Sans Regular"/>
                </a:defRPr>
              </a:lvl3pPr>
              <a:lvl4pPr marL="1828800" marR="0" lvl="3" indent="-330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Work Sans Regular"/>
                <a:buChar char="□"/>
                <a:defRPr sz="1600" b="0" i="0" u="none" strike="noStrike" cap="none">
                  <a:solidFill>
                    <a:schemeClr val="dk1"/>
                  </a:solidFill>
                  <a:latin typeface="Work Sans Regular"/>
                  <a:ea typeface="Work Sans Regular"/>
                  <a:cs typeface="Work Sans Regular"/>
                  <a:sym typeface="Work Sans Regular"/>
                </a:defRPr>
              </a:lvl4pPr>
              <a:lvl5pPr marL="2286000" marR="0" lvl="4" indent="-330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Work Sans Regular"/>
                <a:buChar char="○"/>
                <a:defRPr sz="1600" b="0" i="0" u="none" strike="noStrike" cap="none">
                  <a:solidFill>
                    <a:schemeClr val="dk1"/>
                  </a:solidFill>
                  <a:latin typeface="Work Sans Regular"/>
                  <a:ea typeface="Work Sans Regular"/>
                  <a:cs typeface="Work Sans Regular"/>
                  <a:sym typeface="Work Sans Regular"/>
                </a:defRPr>
              </a:lvl5pPr>
              <a:lvl6pPr marL="2743200" marR="0" lvl="5" indent="-330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Work Sans Regular"/>
                <a:buChar char="■"/>
                <a:defRPr sz="1600" b="0" i="0" u="none" strike="noStrike" cap="none">
                  <a:solidFill>
                    <a:schemeClr val="dk1"/>
                  </a:solidFill>
                  <a:latin typeface="Work Sans Regular"/>
                  <a:ea typeface="Work Sans Regular"/>
                  <a:cs typeface="Work Sans Regular"/>
                  <a:sym typeface="Work Sans Regular"/>
                </a:defRPr>
              </a:lvl6pPr>
              <a:lvl7pPr marL="3200400" marR="0" lvl="6" indent="-330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Work Sans Regular"/>
                <a:buChar char="●"/>
                <a:defRPr sz="1600" b="0" i="0" u="none" strike="noStrike" cap="none">
                  <a:solidFill>
                    <a:schemeClr val="dk1"/>
                  </a:solidFill>
                  <a:latin typeface="Work Sans Regular"/>
                  <a:ea typeface="Work Sans Regular"/>
                  <a:cs typeface="Work Sans Regular"/>
                  <a:sym typeface="Work Sans Regular"/>
                </a:defRPr>
              </a:lvl7pPr>
              <a:lvl8pPr marL="3657600" marR="0" lvl="7" indent="-330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Work Sans Regular"/>
                <a:buChar char="○"/>
                <a:defRPr sz="1600" b="0" i="0" u="none" strike="noStrike" cap="none">
                  <a:solidFill>
                    <a:schemeClr val="dk1"/>
                  </a:solidFill>
                  <a:latin typeface="Work Sans Regular"/>
                  <a:ea typeface="Work Sans Regular"/>
                  <a:cs typeface="Work Sans Regular"/>
                  <a:sym typeface="Work Sans Regular"/>
                </a:defRPr>
              </a:lvl8pPr>
              <a:lvl9pPr marL="4114800" marR="0" lvl="8" indent="-330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Work Sans Regular"/>
                <a:buChar char="■"/>
                <a:defRPr sz="1600" b="0" i="0" u="none" strike="noStrike" cap="none">
                  <a:solidFill>
                    <a:schemeClr val="dk1"/>
                  </a:solidFill>
                  <a:latin typeface="Work Sans Regular"/>
                  <a:ea typeface="Work Sans Regular"/>
                  <a:cs typeface="Work Sans Regular"/>
                  <a:sym typeface="Work Sans Regular"/>
                </a:defRPr>
              </a:lvl9pPr>
            </a:lstStyle>
            <a:p>
              <a:pPr marL="127000" indent="0">
                <a:buNone/>
              </a:pPr>
              <a:r>
                <a:rPr lang="en-US" altLang="zh-TW" sz="1400" dirty="0"/>
                <a:t>Saved cycles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75524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3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378"/>
            <a:fld id="{00000000-1234-1234-1234-123412341234}" type="slidenum">
              <a:rPr lang="en" kern="0">
                <a:solidFill>
                  <a:srgbClr val="000000"/>
                </a:solidFill>
              </a:rPr>
              <a:pPr defTabSz="914378"/>
              <a:t>16</a:t>
            </a:fld>
            <a:endParaRPr kern="0">
              <a:solidFill>
                <a:srgbClr val="000000"/>
              </a:solidFill>
            </a:endParaRPr>
          </a:p>
        </p:txBody>
      </p:sp>
      <p:sp>
        <p:nvSpPr>
          <p:cNvPr id="28" name="Google Shape;69;p13">
            <a:extLst>
              <a:ext uri="{FF2B5EF4-FFF2-40B4-BE49-F238E27FC236}">
                <a16:creationId xmlns:a16="http://schemas.microsoft.com/office/drawing/2014/main" id="{32527E22-7FD2-4EDA-8E1A-80794FEACD4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69150" y="633980"/>
            <a:ext cx="7405700" cy="7206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>
              <a:spcBef>
                <a:spcPts val="600"/>
              </a:spcBef>
            </a:pPr>
            <a:r>
              <a:rPr lang="en-US" altLang="zh-TW" sz="2800" dirty="0"/>
              <a:t>Branch Prediction – experiments</a:t>
            </a:r>
          </a:p>
        </p:txBody>
      </p:sp>
      <p:sp>
        <p:nvSpPr>
          <p:cNvPr id="17" name="文字版面配置區 3">
            <a:extLst>
              <a:ext uri="{FF2B5EF4-FFF2-40B4-BE49-F238E27FC236}">
                <a16:creationId xmlns:a16="http://schemas.microsoft.com/office/drawing/2014/main" id="{D4B0FE7C-B5E1-4BAF-8B93-B66A7FBDD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9150" y="1354630"/>
            <a:ext cx="7405700" cy="289238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dirty="0"/>
              <a:t>AT : Prediction unit (A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↑</a:t>
            </a:r>
            <a:r>
              <a:rPr lang="en-US" altLang="zh-TW" dirty="0"/>
              <a:t>), faster execution(T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↓</a:t>
            </a:r>
            <a:r>
              <a:rPr lang="en-US" altLang="zh-TW" dirty="0"/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zh-TW" dirty="0" err="1"/>
              <a:t>BrPred</a:t>
            </a:r>
            <a:r>
              <a:rPr lang="en-US" altLang="zh-TW" dirty="0"/>
              <a:t> (a=10, b=20, c=30)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13BE5831-BC06-4BB9-848A-27E195B22B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2792665"/>
              </p:ext>
            </p:extLst>
          </p:nvPr>
        </p:nvGraphicFramePr>
        <p:xfrm>
          <a:off x="1524000" y="2493944"/>
          <a:ext cx="6096000" cy="1112520"/>
        </p:xfrm>
        <a:graphic>
          <a:graphicData uri="http://schemas.openxmlformats.org/drawingml/2006/table">
            <a:tbl>
              <a:tblPr firstRow="1" bandRow="1">
                <a:tableStyleId>{8444DBF9-5413-4D58-806A-1B9745DE107A}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101868009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353632037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084059934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42875794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Work Sans Regular" panose="02020500000000000000" charset="0"/>
                        </a:rPr>
                        <a:t>cycle = 6</a:t>
                      </a:r>
                      <a:endParaRPr lang="zh-TW" altLang="en-US" dirty="0">
                        <a:latin typeface="Work Sans Regular" panose="02020500000000000000" charset="0"/>
                      </a:endParaRPr>
                    </a:p>
                  </a:txBody>
                  <a:tcPr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Work Sans Regular" panose="02020500000000000000" charset="0"/>
                        </a:rPr>
                        <a:t>A</a:t>
                      </a:r>
                      <a:endParaRPr lang="zh-TW" altLang="en-US" dirty="0">
                        <a:latin typeface="Work Sans Regular" panose="02020500000000000000" charset="0"/>
                      </a:endParaRPr>
                    </a:p>
                  </a:txBody>
                  <a:tcPr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Work Sans Regular" panose="02020500000000000000" charset="0"/>
                        </a:rPr>
                        <a:t>T(ns)</a:t>
                      </a:r>
                      <a:endParaRPr lang="zh-TW" altLang="en-US" dirty="0">
                        <a:latin typeface="Work Sans Regular" panose="02020500000000000000" charset="0"/>
                      </a:endParaRPr>
                    </a:p>
                  </a:txBody>
                  <a:tcPr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Work Sans Regular" panose="02020500000000000000" charset="0"/>
                        </a:rPr>
                        <a:t>AT</a:t>
                      </a:r>
                      <a:endParaRPr lang="zh-TW" altLang="en-US" dirty="0">
                        <a:latin typeface="Work Sans Regular" panose="02020500000000000000" charset="0"/>
                      </a:endParaRPr>
                    </a:p>
                  </a:txBody>
                  <a:tcPr>
                    <a:solidFill>
                      <a:schemeClr val="accent5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00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Work Sans Regular" panose="02020500000000000000" charset="0"/>
                        </a:rPr>
                        <a:t>Baseline </a:t>
                      </a:r>
                      <a:endParaRPr lang="zh-TW" altLang="en-US" dirty="0">
                        <a:latin typeface="Work Sans Regular" panose="0202050000000000000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>
                          <a:latin typeface="Work Sans Regular" panose="02020500000000000000" charset="0"/>
                        </a:rPr>
                        <a:t>263,256</a:t>
                      </a:r>
                      <a:endParaRPr lang="zh-TW" altLang="en-US" dirty="0">
                        <a:latin typeface="Work Sans Regular" panose="0202050000000000000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>
                          <a:latin typeface="Work Sans Regular" panose="02020500000000000000" charset="0"/>
                        </a:rPr>
                        <a:t>2523</a:t>
                      </a:r>
                      <a:endParaRPr lang="zh-TW" altLang="en-US" dirty="0">
                        <a:latin typeface="Work Sans Regular" panose="0202050000000000000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>
                          <a:latin typeface="Work Sans Regular" panose="02020500000000000000" charset="0"/>
                        </a:rPr>
                        <a:t>664,196,285</a:t>
                      </a:r>
                      <a:endParaRPr lang="zh-TW" altLang="en-US" dirty="0">
                        <a:latin typeface="Work Sans Regular" panose="02020500000000000000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1517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Work Sans Regular" panose="02020500000000000000" charset="0"/>
                        </a:rPr>
                        <a:t>With BPU</a:t>
                      </a:r>
                      <a:endParaRPr lang="zh-TW" altLang="en-US" dirty="0">
                        <a:latin typeface="Work Sans Regular" panose="02020500000000000000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>
                          <a:latin typeface="Work Sans Regular" panose="02020500000000000000" charset="0"/>
                        </a:rPr>
                        <a:t>270,066</a:t>
                      </a:r>
                      <a:endParaRPr lang="zh-TW" altLang="en-US" dirty="0">
                        <a:latin typeface="Work Sans Regular" panose="02020500000000000000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>
                          <a:latin typeface="Work Sans Regular" panose="02020500000000000000" charset="0"/>
                        </a:rPr>
                        <a:t>1053</a:t>
                      </a:r>
                      <a:endParaRPr lang="zh-TW" altLang="en-US" dirty="0">
                        <a:latin typeface="Work Sans Regular" panose="02020500000000000000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>
                          <a:latin typeface="Work Sans Regular" panose="02020500000000000000" charset="0"/>
                        </a:rPr>
                        <a:t>284,380,047</a:t>
                      </a:r>
                      <a:endParaRPr lang="zh-TW" altLang="en-US" dirty="0">
                        <a:latin typeface="Work Sans Regular" panose="02020500000000000000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328482"/>
                  </a:ext>
                </a:extLst>
              </a:tr>
            </a:tbl>
          </a:graphicData>
        </a:graphic>
      </p:graphicFrame>
      <p:sp>
        <p:nvSpPr>
          <p:cNvPr id="6" name="文字版面配置區 3">
            <a:extLst>
              <a:ext uri="{FF2B5EF4-FFF2-40B4-BE49-F238E27FC236}">
                <a16:creationId xmlns:a16="http://schemas.microsoft.com/office/drawing/2014/main" id="{63AA07ED-1BD7-4D55-81D2-4A093C9A35AE}"/>
              </a:ext>
            </a:extLst>
          </p:cNvPr>
          <p:cNvSpPr txBox="1">
            <a:spLocks/>
          </p:cNvSpPr>
          <p:nvPr/>
        </p:nvSpPr>
        <p:spPr>
          <a:xfrm>
            <a:off x="7504007" y="2754022"/>
            <a:ext cx="732179" cy="658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ork Sans Regular"/>
              <a:buChar char="▪"/>
              <a:defRPr sz="1600" b="0" i="0" u="none" strike="noStrike" cap="none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ork Sans Regular"/>
              <a:buChar char="□"/>
              <a:defRPr sz="1600" b="0" i="0" u="none" strike="noStrike" cap="none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ork Sans Regular"/>
              <a:buChar char="□"/>
              <a:defRPr sz="1600" b="0" i="0" u="none" strike="noStrike" cap="none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ork Sans Regular"/>
              <a:buChar char="□"/>
              <a:defRPr sz="1600" b="0" i="0" u="none" strike="noStrike" cap="none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ork Sans Regular"/>
              <a:buChar char="○"/>
              <a:defRPr sz="1600" b="0" i="0" u="none" strike="noStrike" cap="none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ork Sans Regular"/>
              <a:buChar char="■"/>
              <a:defRPr sz="1600" b="0" i="0" u="none" strike="noStrike" cap="none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ork Sans Regular"/>
              <a:buChar char="●"/>
              <a:defRPr sz="1600" b="0" i="0" u="none" strike="noStrike" cap="none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ork Sans Regular"/>
              <a:buChar char="○"/>
              <a:defRPr sz="1600" b="0" i="0" u="none" strike="noStrike" cap="none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ork Sans Regular"/>
              <a:buChar char="■"/>
              <a:defRPr sz="1600" b="0" i="0" u="none" strike="noStrike" cap="none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9pPr>
          </a:lstStyle>
          <a:p>
            <a:pPr marL="127000" indent="0">
              <a:buNone/>
            </a:pPr>
            <a:r>
              <a:rPr lang="en-US" altLang="zh-TW" sz="1400" b="1" dirty="0"/>
              <a:t>2.3x</a:t>
            </a:r>
          </a:p>
        </p:txBody>
      </p:sp>
    </p:spTree>
    <p:extLst>
      <p:ext uri="{BB962C8B-B14F-4D97-AF65-F5344CB8AC3E}">
        <p14:creationId xmlns:p14="http://schemas.microsoft.com/office/powerpoint/2010/main" val="29718844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>
            <a:spLocks noGrp="1"/>
          </p:cNvSpPr>
          <p:nvPr>
            <p:ph type="title"/>
          </p:nvPr>
        </p:nvSpPr>
        <p:spPr>
          <a:xfrm>
            <a:off x="869150" y="633980"/>
            <a:ext cx="5092200" cy="7206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>
              <a:spcBef>
                <a:spcPts val="600"/>
              </a:spcBef>
            </a:pPr>
            <a:r>
              <a:rPr lang="en-US" altLang="zh-TW" sz="2800" dirty="0"/>
              <a:t>L2 Cache - design</a:t>
            </a:r>
          </a:p>
        </p:txBody>
      </p:sp>
      <p:sp>
        <p:nvSpPr>
          <p:cNvPr id="78" name="Google Shape;78;p13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A8ACAFF7-A31B-4E8A-83DF-11C9BEA4AFE6}"/>
              </a:ext>
            </a:extLst>
          </p:cNvPr>
          <p:cNvGrpSpPr/>
          <p:nvPr/>
        </p:nvGrpSpPr>
        <p:grpSpPr>
          <a:xfrm>
            <a:off x="1370836" y="1557131"/>
            <a:ext cx="6402327" cy="2900426"/>
            <a:chOff x="146374" y="1099345"/>
            <a:chExt cx="8926966" cy="4044155"/>
          </a:xfrm>
        </p:grpSpPr>
        <p:sp>
          <p:nvSpPr>
            <p:cNvPr id="5" name="矩形: 圓角 1">
              <a:extLst>
                <a:ext uri="{FF2B5EF4-FFF2-40B4-BE49-F238E27FC236}">
                  <a16:creationId xmlns:a16="http://schemas.microsoft.com/office/drawing/2014/main" id="{8880E7B3-1C40-44BB-ABB5-1919A08B5F05}"/>
                </a:ext>
              </a:extLst>
            </p:cNvPr>
            <p:cNvSpPr/>
            <p:nvPr/>
          </p:nvSpPr>
          <p:spPr>
            <a:xfrm>
              <a:off x="385455" y="1434666"/>
              <a:ext cx="1972427" cy="3345706"/>
            </a:xfrm>
            <a:prstGeom prst="roundRect">
              <a:avLst/>
            </a:prstGeom>
            <a:solidFill>
              <a:srgbClr val="F6B26B">
                <a:lumMod val="60000"/>
                <a:lumOff val="4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altLang="zh-TW" sz="24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Work Sans" panose="02020500000000000000" charset="0"/>
                  <a:ea typeface="新細明體" panose="02020500000000000000" pitchFamily="18" charset="-120"/>
                  <a:sym typeface="Arial"/>
                </a:rPr>
                <a:t>i_MIPS</a:t>
              </a:r>
              <a:endParaRPr kumimoji="0" lang="zh-TW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Work Sans" panose="02020500000000000000" charset="0"/>
                <a:ea typeface="新細明體" panose="02020500000000000000" pitchFamily="18" charset="-120"/>
                <a:sym typeface="Arial"/>
              </a:endParaRPr>
            </a:p>
          </p:txBody>
        </p:sp>
        <p:sp>
          <p:nvSpPr>
            <p:cNvPr id="6" name="矩形: 圓角 2">
              <a:extLst>
                <a:ext uri="{FF2B5EF4-FFF2-40B4-BE49-F238E27FC236}">
                  <a16:creationId xmlns:a16="http://schemas.microsoft.com/office/drawing/2014/main" id="{D207CF63-E3BF-4B6D-979B-EC485F5A66A4}"/>
                </a:ext>
              </a:extLst>
            </p:cNvPr>
            <p:cNvSpPr/>
            <p:nvPr/>
          </p:nvSpPr>
          <p:spPr>
            <a:xfrm>
              <a:off x="2644817" y="1434666"/>
              <a:ext cx="2756342" cy="1649125"/>
            </a:xfrm>
            <a:prstGeom prst="roundRect">
              <a:avLst/>
            </a:prstGeom>
            <a:solidFill>
              <a:srgbClr val="EFEFEF">
                <a:lumMod val="5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altLang="zh-TW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Work Sans" panose="02020500000000000000" charset="0"/>
                  <a:ea typeface="新細明體" panose="02020500000000000000" pitchFamily="18" charset="-120"/>
                  <a:sym typeface="Arial"/>
                </a:rPr>
                <a:t>L1_I$</a:t>
              </a:r>
              <a:endParaRPr kumimoji="0" lang="zh-TW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Work Sans" panose="02020500000000000000" charset="0"/>
                <a:ea typeface="新細明體" panose="02020500000000000000" pitchFamily="18" charset="-120"/>
                <a:sym typeface="Arial"/>
              </a:endParaRPr>
            </a:p>
          </p:txBody>
        </p:sp>
        <p:sp>
          <p:nvSpPr>
            <p:cNvPr id="7" name="矩形: 圓角 40">
              <a:extLst>
                <a:ext uri="{FF2B5EF4-FFF2-40B4-BE49-F238E27FC236}">
                  <a16:creationId xmlns:a16="http://schemas.microsoft.com/office/drawing/2014/main" id="{CB456E6D-7C57-45EF-BC6F-8FF1A0FC9F5F}"/>
                </a:ext>
              </a:extLst>
            </p:cNvPr>
            <p:cNvSpPr/>
            <p:nvPr/>
          </p:nvSpPr>
          <p:spPr>
            <a:xfrm>
              <a:off x="2689110" y="3131480"/>
              <a:ext cx="2756342" cy="1654973"/>
            </a:xfrm>
            <a:prstGeom prst="roundRect">
              <a:avLst/>
            </a:prstGeom>
            <a:solidFill>
              <a:srgbClr val="EFEFEF">
                <a:lumMod val="5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altLang="zh-TW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Work Sans" panose="02020500000000000000" charset="0"/>
                  <a:ea typeface="新細明體" panose="02020500000000000000" pitchFamily="18" charset="-120"/>
                  <a:sym typeface="Arial"/>
                </a:rPr>
                <a:t>L1_D$</a:t>
              </a:r>
              <a:endParaRPr kumimoji="0" lang="zh-TW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Work Sans" panose="02020500000000000000" charset="0"/>
                <a:ea typeface="新細明體" panose="02020500000000000000" pitchFamily="18" charset="-120"/>
                <a:sym typeface="Arial"/>
              </a:endParaRPr>
            </a:p>
          </p:txBody>
        </p:sp>
        <p:sp>
          <p:nvSpPr>
            <p:cNvPr id="8" name="矩形: 圓角 41">
              <a:extLst>
                <a:ext uri="{FF2B5EF4-FFF2-40B4-BE49-F238E27FC236}">
                  <a16:creationId xmlns:a16="http://schemas.microsoft.com/office/drawing/2014/main" id="{8026F9F6-834A-4C35-94B7-181A3A98CF29}"/>
                </a:ext>
              </a:extLst>
            </p:cNvPr>
            <p:cNvSpPr/>
            <p:nvPr/>
          </p:nvSpPr>
          <p:spPr>
            <a:xfrm>
              <a:off x="4022988" y="1551821"/>
              <a:ext cx="1383125" cy="1414809"/>
            </a:xfrm>
            <a:prstGeom prst="roundRect">
              <a:avLst/>
            </a:prstGeom>
            <a:solidFill>
              <a:srgbClr val="EFEFEF">
                <a:lumMod val="25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altLang="zh-TW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Work Sans" panose="02020500000000000000" charset="0"/>
                  <a:ea typeface="新細明體" panose="02020500000000000000" pitchFamily="18" charset="-120"/>
                  <a:sym typeface="Arial"/>
                </a:rPr>
                <a:t>L2_I$</a:t>
              </a:r>
              <a:endParaRPr kumimoji="0" lang="zh-TW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Work Sans" panose="02020500000000000000" charset="0"/>
                <a:ea typeface="新細明體" panose="02020500000000000000" pitchFamily="18" charset="-120"/>
                <a:sym typeface="Arial"/>
              </a:endParaRPr>
            </a:p>
          </p:txBody>
        </p:sp>
        <p:sp>
          <p:nvSpPr>
            <p:cNvPr id="9" name="矩形: 圓角 43">
              <a:extLst>
                <a:ext uri="{FF2B5EF4-FFF2-40B4-BE49-F238E27FC236}">
                  <a16:creationId xmlns:a16="http://schemas.microsoft.com/office/drawing/2014/main" id="{03AEBCC8-6D2A-4BA1-959F-BB4BDF97D60C}"/>
                </a:ext>
              </a:extLst>
            </p:cNvPr>
            <p:cNvSpPr/>
            <p:nvPr/>
          </p:nvSpPr>
          <p:spPr>
            <a:xfrm>
              <a:off x="4062330" y="3248641"/>
              <a:ext cx="1383122" cy="1419825"/>
            </a:xfrm>
            <a:prstGeom prst="roundRect">
              <a:avLst/>
            </a:prstGeom>
            <a:solidFill>
              <a:srgbClr val="EFEFEF">
                <a:lumMod val="25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altLang="zh-TW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Work Sans" panose="02020500000000000000" charset="0"/>
                  <a:ea typeface="新細明體" panose="02020500000000000000" pitchFamily="18" charset="-120"/>
                  <a:sym typeface="Arial"/>
                </a:rPr>
                <a:t>L2_D$</a:t>
              </a:r>
              <a:endParaRPr kumimoji="0" lang="zh-TW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Work Sans" panose="02020500000000000000" charset="0"/>
                <a:ea typeface="新細明體" panose="02020500000000000000" pitchFamily="18" charset="-120"/>
                <a:sym typeface="Arial"/>
              </a:endParaRPr>
            </a:p>
          </p:txBody>
        </p:sp>
        <p:sp>
          <p:nvSpPr>
            <p:cNvPr id="10" name="矩形: 圓角 44">
              <a:extLst>
                <a:ext uri="{FF2B5EF4-FFF2-40B4-BE49-F238E27FC236}">
                  <a16:creationId xmlns:a16="http://schemas.microsoft.com/office/drawing/2014/main" id="{C21D5C3C-4711-462A-BD12-7CFE752578D2}"/>
                </a:ext>
              </a:extLst>
            </p:cNvPr>
            <p:cNvSpPr/>
            <p:nvPr/>
          </p:nvSpPr>
          <p:spPr>
            <a:xfrm>
              <a:off x="7139926" y="1434664"/>
              <a:ext cx="1933414" cy="1649125"/>
            </a:xfrm>
            <a:prstGeom prst="roundRect">
              <a:avLst/>
            </a:prstGeom>
            <a:solidFill>
              <a:srgbClr val="000000"/>
            </a:solidFill>
            <a:ln w="25400" cap="flat" cmpd="sng" algn="ctr">
              <a:solidFill>
                <a:srgbClr val="000000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altLang="zh-TW" sz="2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Work Sans" panose="02020500000000000000" charset="0"/>
                  <a:ea typeface="新細明體" panose="02020500000000000000" pitchFamily="18" charset="-120"/>
                  <a:sym typeface="Arial"/>
                </a:rPr>
                <a:t>I_mem</a:t>
              </a:r>
              <a:endParaRPr kumimoji="0" lang="zh-TW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Work Sans" panose="02020500000000000000" charset="0"/>
                <a:ea typeface="新細明體" panose="02020500000000000000" pitchFamily="18" charset="-120"/>
                <a:sym typeface="Arial"/>
              </a:endParaRPr>
            </a:p>
          </p:txBody>
        </p:sp>
        <p:sp>
          <p:nvSpPr>
            <p:cNvPr id="11" name="矩形: 圓角 46">
              <a:extLst>
                <a:ext uri="{FF2B5EF4-FFF2-40B4-BE49-F238E27FC236}">
                  <a16:creationId xmlns:a16="http://schemas.microsoft.com/office/drawing/2014/main" id="{E4A66AB0-D892-4540-AC1B-0E82C3C6E717}"/>
                </a:ext>
              </a:extLst>
            </p:cNvPr>
            <p:cNvSpPr/>
            <p:nvPr/>
          </p:nvSpPr>
          <p:spPr>
            <a:xfrm>
              <a:off x="7122646" y="3131480"/>
              <a:ext cx="1933413" cy="1648892"/>
            </a:xfrm>
            <a:prstGeom prst="roundRect">
              <a:avLst/>
            </a:prstGeom>
            <a:solidFill>
              <a:srgbClr val="000000"/>
            </a:solidFill>
            <a:ln w="25400" cap="flat" cmpd="sng" algn="ctr">
              <a:solidFill>
                <a:srgbClr val="000000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altLang="zh-TW" sz="2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Work Sans" panose="02020500000000000000" charset="0"/>
                  <a:ea typeface="新細明體" panose="02020500000000000000" pitchFamily="18" charset="-120"/>
                  <a:sym typeface="Arial"/>
                </a:rPr>
                <a:t>D_mem</a:t>
              </a:r>
              <a:endParaRPr kumimoji="0" lang="zh-TW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Work Sans" panose="02020500000000000000" charset="0"/>
                <a:ea typeface="新細明體" panose="02020500000000000000" pitchFamily="18" charset="-120"/>
                <a:sym typeface="Arial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CDF0AB49-F141-4D87-9B91-B5B7C117EE67}"/>
                </a:ext>
              </a:extLst>
            </p:cNvPr>
            <p:cNvSpPr/>
            <p:nvPr/>
          </p:nvSpPr>
          <p:spPr>
            <a:xfrm>
              <a:off x="146374" y="1099345"/>
              <a:ext cx="5541720" cy="4044155"/>
            </a:xfrm>
            <a:prstGeom prst="rect">
              <a:avLst/>
            </a:prstGeom>
            <a:noFill/>
            <a:ln w="28575" cap="flat" cmpd="sng" algn="ctr">
              <a:solidFill>
                <a:srgbClr val="000000">
                  <a:shade val="50000"/>
                </a:srgbClr>
              </a:solidFill>
              <a:prstDash val="sysDash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zh-TW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Work Sans" panose="02020500000000000000" charset="0"/>
                <a:ea typeface="新細明體" panose="02020500000000000000" pitchFamily="18" charset="-120"/>
                <a:sym typeface="Arial"/>
              </a:endParaRPr>
            </a:p>
          </p:txBody>
        </p:sp>
        <p:cxnSp>
          <p:nvCxnSpPr>
            <p:cNvPr id="13" name="直線單箭頭接點 12">
              <a:extLst>
                <a:ext uri="{FF2B5EF4-FFF2-40B4-BE49-F238E27FC236}">
                  <a16:creationId xmlns:a16="http://schemas.microsoft.com/office/drawing/2014/main" id="{20153A55-A467-48D2-B6D9-078C00BD3107}"/>
                </a:ext>
              </a:extLst>
            </p:cNvPr>
            <p:cNvCxnSpPr>
              <a:cxnSpLocks/>
            </p:cNvCxnSpPr>
            <p:nvPr/>
          </p:nvCxnSpPr>
          <p:spPr>
            <a:xfrm>
              <a:off x="2277043" y="2261625"/>
              <a:ext cx="456382" cy="1"/>
            </a:xfrm>
            <a:prstGeom prst="straightConnector1">
              <a:avLst/>
            </a:prstGeom>
            <a:noFill/>
            <a:ln w="28575" cap="flat" cmpd="sng" algn="ctr">
              <a:solidFill>
                <a:srgbClr val="000000">
                  <a:shade val="95000"/>
                  <a:satMod val="105000"/>
                </a:srgbClr>
              </a:solidFill>
              <a:prstDash val="solid"/>
              <a:headEnd type="arrow" w="med" len="med"/>
              <a:tailEnd type="arrow" w="med" len="med"/>
            </a:ln>
            <a:effectLst/>
          </p:spPr>
        </p:cxnSp>
        <p:cxnSp>
          <p:nvCxnSpPr>
            <p:cNvPr id="14" name="直線單箭頭接點 13">
              <a:extLst>
                <a:ext uri="{FF2B5EF4-FFF2-40B4-BE49-F238E27FC236}">
                  <a16:creationId xmlns:a16="http://schemas.microsoft.com/office/drawing/2014/main" id="{0D84CD39-C5FB-4227-9712-7AE930521B8D}"/>
                </a:ext>
              </a:extLst>
            </p:cNvPr>
            <p:cNvCxnSpPr>
              <a:cxnSpLocks/>
              <a:endCxn id="10" idx="1"/>
            </p:cNvCxnSpPr>
            <p:nvPr/>
          </p:nvCxnSpPr>
          <p:spPr>
            <a:xfrm>
              <a:off x="5372703" y="2259224"/>
              <a:ext cx="1767223" cy="3"/>
            </a:xfrm>
            <a:prstGeom prst="straightConnector1">
              <a:avLst/>
            </a:prstGeom>
            <a:noFill/>
            <a:ln w="38100" cap="flat" cmpd="sng" algn="ctr">
              <a:solidFill>
                <a:srgbClr val="000000">
                  <a:shade val="95000"/>
                  <a:satMod val="105000"/>
                </a:srgbClr>
              </a:solidFill>
              <a:prstDash val="solid"/>
              <a:headEnd type="arrow" w="med" len="med"/>
              <a:tailEnd type="arrow" w="med" len="med"/>
            </a:ln>
            <a:effectLst/>
          </p:spPr>
        </p:cxnSp>
        <p:cxnSp>
          <p:nvCxnSpPr>
            <p:cNvPr id="15" name="直線單箭頭接點 14">
              <a:extLst>
                <a:ext uri="{FF2B5EF4-FFF2-40B4-BE49-F238E27FC236}">
                  <a16:creationId xmlns:a16="http://schemas.microsoft.com/office/drawing/2014/main" id="{29F77405-3BDD-4D51-B4FE-B4D23DB7BE1D}"/>
                </a:ext>
              </a:extLst>
            </p:cNvPr>
            <p:cNvCxnSpPr>
              <a:cxnSpLocks/>
            </p:cNvCxnSpPr>
            <p:nvPr/>
          </p:nvCxnSpPr>
          <p:spPr>
            <a:xfrm>
              <a:off x="2295305" y="3958966"/>
              <a:ext cx="456382" cy="1"/>
            </a:xfrm>
            <a:prstGeom prst="straightConnector1">
              <a:avLst/>
            </a:prstGeom>
            <a:noFill/>
            <a:ln w="28575" cap="flat" cmpd="sng" algn="ctr">
              <a:solidFill>
                <a:srgbClr val="000000">
                  <a:shade val="95000"/>
                  <a:satMod val="105000"/>
                </a:srgbClr>
              </a:solidFill>
              <a:prstDash val="solid"/>
              <a:headEnd type="arrow" w="med" len="med"/>
              <a:tailEnd type="arrow" w="med" len="med"/>
            </a:ln>
            <a:effectLst/>
          </p:spPr>
        </p:cxnSp>
        <p:cxnSp>
          <p:nvCxnSpPr>
            <p:cNvPr id="16" name="直線單箭頭接點 15">
              <a:extLst>
                <a:ext uri="{FF2B5EF4-FFF2-40B4-BE49-F238E27FC236}">
                  <a16:creationId xmlns:a16="http://schemas.microsoft.com/office/drawing/2014/main" id="{145BBD03-E286-41D1-838D-24C4311C3C5A}"/>
                </a:ext>
              </a:extLst>
            </p:cNvPr>
            <p:cNvCxnSpPr>
              <a:cxnSpLocks/>
              <a:stCxn id="9" idx="3"/>
              <a:endCxn id="11" idx="1"/>
            </p:cNvCxnSpPr>
            <p:nvPr/>
          </p:nvCxnSpPr>
          <p:spPr>
            <a:xfrm flipV="1">
              <a:off x="5445453" y="3955926"/>
              <a:ext cx="1677194" cy="2628"/>
            </a:xfrm>
            <a:prstGeom prst="straightConnector1">
              <a:avLst/>
            </a:prstGeom>
            <a:noFill/>
            <a:ln w="38100" cap="flat" cmpd="sng" algn="ctr">
              <a:solidFill>
                <a:srgbClr val="000000">
                  <a:shade val="95000"/>
                  <a:satMod val="105000"/>
                </a:srgbClr>
              </a:solidFill>
              <a:prstDash val="solid"/>
              <a:headEnd type="arrow" w="med" len="med"/>
              <a:tailEnd type="arrow" w="med" len="med"/>
            </a:ln>
            <a:effectLst/>
          </p:spPr>
        </p:cxnSp>
      </p:grpSp>
      <p:sp>
        <p:nvSpPr>
          <p:cNvPr id="17" name="文字版面配置區 3">
            <a:extLst>
              <a:ext uri="{FF2B5EF4-FFF2-40B4-BE49-F238E27FC236}">
                <a16:creationId xmlns:a16="http://schemas.microsoft.com/office/drawing/2014/main" id="{C52BCA7F-CB10-4EEC-AB86-6EAD75E54675}"/>
              </a:ext>
            </a:extLst>
          </p:cNvPr>
          <p:cNvSpPr txBox="1">
            <a:spLocks/>
          </p:cNvSpPr>
          <p:nvPr/>
        </p:nvSpPr>
        <p:spPr>
          <a:xfrm>
            <a:off x="3142794" y="2431309"/>
            <a:ext cx="1177815" cy="658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ork Sans Regular"/>
              <a:buChar char="▪"/>
              <a:defRPr sz="1600" b="0" i="0" u="none" strike="noStrike" cap="none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ork Sans Regular"/>
              <a:buChar char="□"/>
              <a:defRPr sz="1600" b="0" i="0" u="none" strike="noStrike" cap="none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ork Sans Regular"/>
              <a:buChar char="□"/>
              <a:defRPr sz="1600" b="0" i="0" u="none" strike="noStrike" cap="none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ork Sans Regular"/>
              <a:buChar char="□"/>
              <a:defRPr sz="1600" b="0" i="0" u="none" strike="noStrike" cap="none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ork Sans Regular"/>
              <a:buChar char="○"/>
              <a:defRPr sz="1600" b="0" i="0" u="none" strike="noStrike" cap="none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ork Sans Regular"/>
              <a:buChar char="■"/>
              <a:defRPr sz="1600" b="0" i="0" u="none" strike="noStrike" cap="none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ork Sans Regular"/>
              <a:buChar char="●"/>
              <a:defRPr sz="1600" b="0" i="0" u="none" strike="noStrike" cap="none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ork Sans Regular"/>
              <a:buChar char="○"/>
              <a:defRPr sz="1600" b="0" i="0" u="none" strike="noStrike" cap="none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ork Sans Regular"/>
              <a:buChar char="■"/>
              <a:defRPr sz="1600" b="0" i="0" u="none" strike="noStrike" cap="none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9pPr>
          </a:lstStyle>
          <a:p>
            <a:pPr marL="126997" indent="0" defTabSz="914378">
              <a:buClr>
                <a:srgbClr val="000000"/>
              </a:buClr>
              <a:buNone/>
            </a:pPr>
            <a:r>
              <a:rPr lang="en-US" altLang="zh-TW" sz="1400" b="1" dirty="0">
                <a:solidFill>
                  <a:schemeClr val="bg1"/>
                </a:solidFill>
              </a:rPr>
              <a:t>2way</a:t>
            </a:r>
            <a:endParaRPr lang="zh-TW" altLang="en-US" sz="1400" b="1" dirty="0">
              <a:solidFill>
                <a:schemeClr val="bg1"/>
              </a:solidFill>
              <a:latin typeface="Work Sans Regular" panose="02020500000000000000" charset="0"/>
            </a:endParaRPr>
          </a:p>
        </p:txBody>
      </p:sp>
      <p:sp>
        <p:nvSpPr>
          <p:cNvPr id="18" name="文字版面配置區 3">
            <a:extLst>
              <a:ext uri="{FF2B5EF4-FFF2-40B4-BE49-F238E27FC236}">
                <a16:creationId xmlns:a16="http://schemas.microsoft.com/office/drawing/2014/main" id="{069F864F-5125-4D2A-88E9-230AE526BD72}"/>
              </a:ext>
            </a:extLst>
          </p:cNvPr>
          <p:cNvSpPr txBox="1">
            <a:spLocks/>
          </p:cNvSpPr>
          <p:nvPr/>
        </p:nvSpPr>
        <p:spPr>
          <a:xfrm>
            <a:off x="4254012" y="2431309"/>
            <a:ext cx="842573" cy="6588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ork Sans Regular"/>
              <a:buChar char="▪"/>
              <a:defRPr sz="1600" b="0" i="0" u="none" strike="noStrike" cap="none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ork Sans Regular"/>
              <a:buChar char="□"/>
              <a:defRPr sz="1600" b="0" i="0" u="none" strike="noStrike" cap="none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ork Sans Regular"/>
              <a:buChar char="□"/>
              <a:defRPr sz="1600" b="0" i="0" u="none" strike="noStrike" cap="none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ork Sans Regular"/>
              <a:buChar char="□"/>
              <a:defRPr sz="1600" b="0" i="0" u="none" strike="noStrike" cap="none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ork Sans Regular"/>
              <a:buChar char="○"/>
              <a:defRPr sz="1600" b="0" i="0" u="none" strike="noStrike" cap="none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ork Sans Regular"/>
              <a:buChar char="■"/>
              <a:defRPr sz="1600" b="0" i="0" u="none" strike="noStrike" cap="none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ork Sans Regular"/>
              <a:buChar char="●"/>
              <a:defRPr sz="1600" b="0" i="0" u="none" strike="noStrike" cap="none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ork Sans Regular"/>
              <a:buChar char="○"/>
              <a:defRPr sz="1600" b="0" i="0" u="none" strike="noStrike" cap="none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ork Sans Regular"/>
              <a:buChar char="■"/>
              <a:defRPr sz="1600" b="0" i="0" u="none" strike="noStrike" cap="none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9pPr>
          </a:lstStyle>
          <a:p>
            <a:pPr marL="126997" indent="0" defTabSz="914378">
              <a:buClr>
                <a:srgbClr val="000000"/>
              </a:buClr>
              <a:buNone/>
            </a:pPr>
            <a:r>
              <a:rPr lang="en-US" altLang="zh-TW" sz="1400" b="1" dirty="0">
                <a:solidFill>
                  <a:schemeClr val="bg1"/>
                </a:solidFill>
                <a:latin typeface="Work Sans Regular" panose="02020500000000000000" charset="0"/>
              </a:rPr>
              <a:t>dm</a:t>
            </a:r>
            <a:endParaRPr lang="zh-TW" altLang="en-US" sz="1400" b="1" dirty="0">
              <a:solidFill>
                <a:schemeClr val="bg1"/>
              </a:solidFill>
              <a:latin typeface="Work Sans Regular" panose="02020500000000000000" charset="0"/>
            </a:endParaRPr>
          </a:p>
        </p:txBody>
      </p:sp>
      <p:sp>
        <p:nvSpPr>
          <p:cNvPr id="19" name="文字版面配置區 3">
            <a:extLst>
              <a:ext uri="{FF2B5EF4-FFF2-40B4-BE49-F238E27FC236}">
                <a16:creationId xmlns:a16="http://schemas.microsoft.com/office/drawing/2014/main" id="{59465E7D-B976-43A6-8634-E790BE099DFE}"/>
              </a:ext>
            </a:extLst>
          </p:cNvPr>
          <p:cNvSpPr txBox="1">
            <a:spLocks/>
          </p:cNvSpPr>
          <p:nvPr/>
        </p:nvSpPr>
        <p:spPr>
          <a:xfrm>
            <a:off x="5351426" y="2321550"/>
            <a:ext cx="842573" cy="6588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ork Sans Regular"/>
              <a:buChar char="▪"/>
              <a:defRPr sz="1600" b="0" i="0" u="none" strike="noStrike" cap="none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ork Sans Regular"/>
              <a:buChar char="□"/>
              <a:defRPr sz="1600" b="0" i="0" u="none" strike="noStrike" cap="none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ork Sans Regular"/>
              <a:buChar char="□"/>
              <a:defRPr sz="1600" b="0" i="0" u="none" strike="noStrike" cap="none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ork Sans Regular"/>
              <a:buChar char="□"/>
              <a:defRPr sz="1600" b="0" i="0" u="none" strike="noStrike" cap="none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ork Sans Regular"/>
              <a:buChar char="○"/>
              <a:defRPr sz="1600" b="0" i="0" u="none" strike="noStrike" cap="none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ork Sans Regular"/>
              <a:buChar char="■"/>
              <a:defRPr sz="1600" b="0" i="0" u="none" strike="noStrike" cap="none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ork Sans Regular"/>
              <a:buChar char="●"/>
              <a:defRPr sz="1600" b="0" i="0" u="none" strike="noStrike" cap="none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ork Sans Regular"/>
              <a:buChar char="○"/>
              <a:defRPr sz="1600" b="0" i="0" u="none" strike="noStrike" cap="none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ork Sans Regular"/>
              <a:buChar char="■"/>
              <a:defRPr sz="1600" b="0" i="0" u="none" strike="noStrike" cap="none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9pPr>
          </a:lstStyle>
          <a:p>
            <a:pPr marL="126997" indent="0" defTabSz="914378">
              <a:buClr>
                <a:srgbClr val="000000"/>
              </a:buClr>
              <a:buNone/>
            </a:pPr>
            <a:r>
              <a:rPr lang="en-US" altLang="zh-TW" sz="1400" b="1" dirty="0">
                <a:solidFill>
                  <a:schemeClr val="tx1"/>
                </a:solidFill>
                <a:latin typeface="Work Sans Regular" panose="02020500000000000000" charset="0"/>
              </a:rPr>
              <a:t>Write back</a:t>
            </a:r>
            <a:endParaRPr lang="zh-TW" altLang="en-US" sz="1400" b="1" dirty="0">
              <a:solidFill>
                <a:schemeClr val="tx1"/>
              </a:solidFill>
              <a:latin typeface="Work Sans Regular" panose="0202050000000000000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66757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>
            <a:spLocks noGrp="1"/>
          </p:cNvSpPr>
          <p:nvPr>
            <p:ph type="title"/>
          </p:nvPr>
        </p:nvSpPr>
        <p:spPr>
          <a:xfrm>
            <a:off x="869150" y="633980"/>
            <a:ext cx="5092200" cy="7206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>
              <a:spcBef>
                <a:spcPts val="600"/>
              </a:spcBef>
            </a:pPr>
            <a:r>
              <a:rPr lang="en-US" altLang="zh-TW" sz="2800" dirty="0"/>
              <a:t>L2 Cache - experiments</a:t>
            </a:r>
          </a:p>
        </p:txBody>
      </p:sp>
      <p:sp>
        <p:nvSpPr>
          <p:cNvPr id="78" name="Google Shape;78;p13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2EC7F13-0304-4F84-962A-A818962A7D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9150" y="1354630"/>
            <a:ext cx="7290349" cy="2892384"/>
          </a:xfrm>
        </p:spPr>
        <p:txBody>
          <a:bodyPr/>
          <a:lstStyle/>
          <a:p>
            <a:r>
              <a:rPr lang="en-US" altLang="zh-TW" dirty="0"/>
              <a:t>Different L2 cache size (nb20incre3)</a:t>
            </a:r>
            <a:endParaRPr lang="zh-TW" altLang="en-US" dirty="0"/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FC2E583A-52AB-4E11-A9B5-6F36506039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6698870"/>
              </p:ext>
            </p:extLst>
          </p:nvPr>
        </p:nvGraphicFramePr>
        <p:xfrm>
          <a:off x="1466324" y="2075280"/>
          <a:ext cx="6096000" cy="1910080"/>
        </p:xfrm>
        <a:graphic>
          <a:graphicData uri="http://schemas.openxmlformats.org/drawingml/2006/table">
            <a:tbl>
              <a:tblPr firstRow="1" bandRow="1">
                <a:tableStyleId>{8444DBF9-5413-4D58-806A-1B9745DE107A}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1797242897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36679266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739812037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63684025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0127975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1100" dirty="0">
                          <a:latin typeface="Work Sans Regular" panose="02020500000000000000" charset="0"/>
                        </a:rPr>
                        <a:t>Cache size</a:t>
                      </a:r>
                      <a:endParaRPr lang="zh-TW" altLang="en-US" sz="1100" dirty="0">
                        <a:latin typeface="Work Sans Regular" panose="02020500000000000000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100" dirty="0">
                          <a:latin typeface="Work Sans Regular" panose="02020500000000000000" charset="0"/>
                        </a:rPr>
                        <a:t>Total memory access cycle</a:t>
                      </a:r>
                      <a:endParaRPr lang="zh-TW" altLang="en-US" sz="1100" dirty="0">
                        <a:latin typeface="Work Sans Regular" panose="02020500000000000000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100" dirty="0" err="1">
                          <a:latin typeface="Work Sans Regular" panose="02020500000000000000" charset="0"/>
                        </a:rPr>
                        <a:t>D_mem</a:t>
                      </a:r>
                      <a:r>
                        <a:rPr lang="en-US" altLang="zh-TW" sz="1100" dirty="0">
                          <a:latin typeface="Work Sans Regular" panose="02020500000000000000" charset="0"/>
                        </a:rPr>
                        <a:t> access</a:t>
                      </a:r>
                      <a:endParaRPr lang="zh-TW" altLang="en-US" sz="1100" dirty="0">
                        <a:latin typeface="Work Sans Regular" panose="02020500000000000000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100" dirty="0" err="1">
                          <a:latin typeface="Work Sans Regular" panose="02020500000000000000" charset="0"/>
                        </a:rPr>
                        <a:t>I_mem</a:t>
                      </a:r>
                      <a:r>
                        <a:rPr lang="en-US" altLang="zh-TW" sz="1100" dirty="0">
                          <a:latin typeface="Work Sans Regular" panose="02020500000000000000" charset="0"/>
                        </a:rPr>
                        <a:t> access</a:t>
                      </a:r>
                      <a:endParaRPr lang="zh-TW" altLang="en-US" sz="1100" dirty="0">
                        <a:latin typeface="Work Sans Regular" panose="02020500000000000000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100" dirty="0">
                          <a:latin typeface="Work Sans Regular" panose="02020500000000000000" charset="0"/>
                        </a:rPr>
                        <a:t>Execution time</a:t>
                      </a:r>
                      <a:endParaRPr lang="zh-TW" altLang="en-US" sz="1100" dirty="0">
                        <a:latin typeface="Work Sans Regular" panose="02020500000000000000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1828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100" dirty="0">
                          <a:latin typeface="Work Sans Regular" panose="02020500000000000000" charset="0"/>
                        </a:rPr>
                        <a:t>64</a:t>
                      </a:r>
                      <a:endParaRPr lang="zh-TW" altLang="en-US" sz="1100" dirty="0">
                        <a:latin typeface="Work Sans Regular" panose="0202050000000000000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Work Sans Regular" panose="02020500000000000000" charset="0"/>
                          <a:ea typeface="Arial"/>
                          <a:cs typeface="Arial"/>
                          <a:sym typeface="Arial"/>
                        </a:rPr>
                        <a:t>7,370</a:t>
                      </a:r>
                      <a:endParaRPr lang="zh-TW" altLang="en-US" sz="1100" dirty="0">
                        <a:latin typeface="Work Sans Regular" panose="0202050000000000000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Work Sans Regular" panose="02020500000000000000" charset="0"/>
                          <a:ea typeface="Arial"/>
                          <a:cs typeface="Arial"/>
                          <a:sym typeface="Arial"/>
                        </a:rPr>
                        <a:t>1,455</a:t>
                      </a:r>
                      <a:endParaRPr lang="zh-TW" altLang="en-US" sz="1100" dirty="0">
                        <a:latin typeface="Work Sans Regular" panose="0202050000000000000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Work Sans Regular" panose="02020500000000000000" charset="0"/>
                          <a:ea typeface="Arial"/>
                          <a:cs typeface="Arial"/>
                          <a:sym typeface="Arial"/>
                        </a:rPr>
                        <a:t>19</a:t>
                      </a:r>
                      <a:endParaRPr lang="zh-TW" altLang="en-US" sz="1100" dirty="0">
                        <a:latin typeface="Work Sans Regular" panose="0202050000000000000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Work Sans Regular" panose="02020500000000000000" charset="0"/>
                          <a:ea typeface="Arial"/>
                          <a:cs typeface="Arial"/>
                          <a:sym typeface="Arial"/>
                        </a:rPr>
                        <a:t>509135</a:t>
                      </a:r>
                      <a:endParaRPr lang="zh-TW" altLang="en-US" sz="1100" dirty="0">
                        <a:latin typeface="Work Sans Regular" panose="02020500000000000000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4030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100" dirty="0">
                          <a:latin typeface="Work Sans Regular" panose="02020500000000000000" charset="0"/>
                        </a:rPr>
                        <a:t>128</a:t>
                      </a:r>
                      <a:endParaRPr lang="zh-TW" altLang="en-US" sz="1100" dirty="0">
                        <a:latin typeface="Work Sans Regular" panose="0202050000000000000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Work Sans Regular" panose="02020500000000000000" charset="0"/>
                          <a:ea typeface="Arial"/>
                          <a:cs typeface="Arial"/>
                          <a:sym typeface="Arial"/>
                        </a:rPr>
                        <a:t>1,545</a:t>
                      </a:r>
                      <a:endParaRPr lang="zh-TW" altLang="en-US" sz="1100" dirty="0">
                        <a:latin typeface="Work Sans Regular" panose="0202050000000000000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Work Sans Regular" panose="02020500000000000000" charset="0"/>
                          <a:ea typeface="Arial"/>
                          <a:cs typeface="Arial"/>
                          <a:sym typeface="Arial"/>
                        </a:rPr>
                        <a:t>294</a:t>
                      </a:r>
                      <a:endParaRPr lang="zh-TW" altLang="en-US" sz="1100" dirty="0">
                        <a:latin typeface="Work Sans Regular" panose="0202050000000000000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Work Sans Regular" panose="02020500000000000000" charset="0"/>
                          <a:ea typeface="Arial"/>
                          <a:cs typeface="Arial"/>
                          <a:sym typeface="Arial"/>
                        </a:rPr>
                        <a:t>15</a:t>
                      </a:r>
                      <a:endParaRPr lang="zh-TW" altLang="en-US" sz="1100" dirty="0">
                        <a:latin typeface="Work Sans Regular" panose="0202050000000000000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Work Sans Regular" panose="02020500000000000000" charset="0"/>
                          <a:ea typeface="Arial"/>
                          <a:cs typeface="Arial"/>
                          <a:sym typeface="Arial"/>
                        </a:rPr>
                        <a:t>439,235</a:t>
                      </a:r>
                      <a:endParaRPr lang="zh-TW" altLang="en-US" sz="1100" dirty="0">
                        <a:latin typeface="Work Sans Regular" panose="02020500000000000000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2624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100" dirty="0">
                          <a:latin typeface="Work Sans Regular" panose="02020500000000000000" charset="0"/>
                        </a:rPr>
                        <a:t>256</a:t>
                      </a:r>
                      <a:endParaRPr lang="zh-TW" altLang="en-US" sz="1100" dirty="0">
                        <a:latin typeface="Work Sans Regular" panose="02020500000000000000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Work Sans Regular" panose="02020500000000000000" charset="0"/>
                          <a:ea typeface="Arial"/>
                          <a:cs typeface="Arial"/>
                          <a:sym typeface="Arial"/>
                        </a:rPr>
                        <a:t>180</a:t>
                      </a:r>
                      <a:endParaRPr lang="zh-TW" altLang="en-US" sz="1100" dirty="0">
                        <a:latin typeface="Work Sans Regular" panose="02020500000000000000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Work Sans Regular" panose="02020500000000000000" charset="0"/>
                          <a:ea typeface="Arial"/>
                          <a:cs typeface="Arial"/>
                          <a:sym typeface="Arial"/>
                        </a:rPr>
                        <a:t>21</a:t>
                      </a:r>
                      <a:endParaRPr lang="zh-TW" altLang="en-US" sz="1100" dirty="0">
                        <a:latin typeface="Work Sans Regular" panose="02020500000000000000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Work Sans Regular" panose="02020500000000000000" charset="0"/>
                          <a:ea typeface="Arial"/>
                          <a:cs typeface="Arial"/>
                          <a:sym typeface="Arial"/>
                        </a:rPr>
                        <a:t>15</a:t>
                      </a:r>
                      <a:endParaRPr lang="zh-TW" altLang="en-US" sz="1100" dirty="0">
                        <a:latin typeface="Work Sans Regular" panose="02020500000000000000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Work Sans Regular" panose="02020500000000000000" charset="0"/>
                          <a:ea typeface="Arial"/>
                          <a:cs typeface="Arial"/>
                          <a:sym typeface="Arial"/>
                        </a:rPr>
                        <a:t>422,855</a:t>
                      </a:r>
                      <a:endParaRPr lang="zh-TW" altLang="en-US" sz="1100" dirty="0">
                        <a:latin typeface="Work Sans Regular" panose="02020500000000000000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7364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100" dirty="0">
                          <a:latin typeface="Work Sans Regular" panose="02020500000000000000" charset="0"/>
                        </a:rPr>
                        <a:t>baseline</a:t>
                      </a:r>
                      <a:endParaRPr lang="zh-TW" altLang="en-US" sz="1100" dirty="0">
                        <a:latin typeface="Work Sans Regular" panose="0202050000000000000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Work Sans Regular" panose="02020500000000000000" charset="0"/>
                          <a:ea typeface="Arial"/>
                          <a:cs typeface="Arial"/>
                          <a:sym typeface="Arial"/>
                        </a:rPr>
                        <a:t>6,365</a:t>
                      </a:r>
                      <a:endParaRPr lang="zh-TW" altLang="en-US" sz="1100" dirty="0">
                        <a:latin typeface="Work Sans Regular" panose="0202050000000000000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Work Sans Regular" panose="02020500000000000000" charset="0"/>
                          <a:ea typeface="Arial"/>
                          <a:cs typeface="Arial"/>
                          <a:sym typeface="Arial"/>
                        </a:rPr>
                        <a:t>1,253</a:t>
                      </a:r>
                      <a:endParaRPr lang="zh-TW" altLang="en-US" sz="1100" dirty="0">
                        <a:latin typeface="Work Sans Regular" panose="0202050000000000000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Work Sans Regular" panose="02020500000000000000" charset="0"/>
                          <a:ea typeface="Arial"/>
                          <a:cs typeface="Arial"/>
                          <a:sym typeface="Arial"/>
                        </a:rPr>
                        <a:t>20</a:t>
                      </a:r>
                      <a:endParaRPr lang="zh-TW" altLang="en-US" sz="1100" dirty="0">
                        <a:latin typeface="Work Sans Regular" panose="0202050000000000000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Work Sans Regular" panose="02020500000000000000" charset="0"/>
                          <a:ea typeface="Arial"/>
                          <a:cs typeface="Arial"/>
                          <a:sym typeface="Arial"/>
                        </a:rPr>
                        <a:t>476,655</a:t>
                      </a:r>
                      <a:endParaRPr lang="zh-TW" altLang="en-US" sz="1100" dirty="0">
                        <a:latin typeface="Work Sans Regular" panose="02020500000000000000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04241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65012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>
            <a:spLocks noGrp="1"/>
          </p:cNvSpPr>
          <p:nvPr>
            <p:ph type="title"/>
          </p:nvPr>
        </p:nvSpPr>
        <p:spPr>
          <a:xfrm>
            <a:off x="869150" y="633980"/>
            <a:ext cx="5092200" cy="7206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>
              <a:spcBef>
                <a:spcPts val="600"/>
              </a:spcBef>
            </a:pPr>
            <a:r>
              <a:rPr lang="en-US" altLang="zh-TW" sz="2800" dirty="0"/>
              <a:t>L2 Cache - experiments</a:t>
            </a:r>
          </a:p>
        </p:txBody>
      </p:sp>
      <p:sp>
        <p:nvSpPr>
          <p:cNvPr id="78" name="Google Shape;78;p13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2EC7F13-0304-4F84-962A-A818962A7D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9150" y="1354630"/>
            <a:ext cx="7290349" cy="2892384"/>
          </a:xfrm>
        </p:spPr>
        <p:txBody>
          <a:bodyPr/>
          <a:lstStyle/>
          <a:p>
            <a:r>
              <a:rPr lang="en-US" altLang="zh-TW" dirty="0"/>
              <a:t>Different </a:t>
            </a:r>
            <a:r>
              <a:rPr lang="en-US" altLang="zh-TW" dirty="0" err="1"/>
              <a:t>nb</a:t>
            </a:r>
            <a:r>
              <a:rPr lang="en-US" altLang="zh-TW" dirty="0"/>
              <a:t> &amp; </a:t>
            </a:r>
            <a:r>
              <a:rPr lang="en-US" altLang="zh-TW" dirty="0" err="1"/>
              <a:t>incre</a:t>
            </a:r>
            <a:endParaRPr lang="zh-TW" alt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6E822FE4-8E66-497A-82CA-411328B47E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9428791"/>
              </p:ext>
            </p:extLst>
          </p:nvPr>
        </p:nvGraphicFramePr>
        <p:xfrm>
          <a:off x="768350" y="1847306"/>
          <a:ext cx="7448822" cy="1448887"/>
        </p:xfrm>
        <a:graphic>
          <a:graphicData uri="http://schemas.openxmlformats.org/drawingml/2006/table">
            <a:tbl>
              <a:tblPr/>
              <a:tblGrid>
                <a:gridCol w="349250">
                  <a:extLst>
                    <a:ext uri="{9D8B030D-6E8A-4147-A177-3AD203B41FA5}">
                      <a16:colId xmlns:a16="http://schemas.microsoft.com/office/drawing/2014/main" val="534543639"/>
                    </a:ext>
                  </a:extLst>
                </a:gridCol>
                <a:gridCol w="410684">
                  <a:extLst>
                    <a:ext uri="{9D8B030D-6E8A-4147-A177-3AD203B41FA5}">
                      <a16:colId xmlns:a16="http://schemas.microsoft.com/office/drawing/2014/main" val="1030551074"/>
                    </a:ext>
                  </a:extLst>
                </a:gridCol>
                <a:gridCol w="836111">
                  <a:extLst>
                    <a:ext uri="{9D8B030D-6E8A-4147-A177-3AD203B41FA5}">
                      <a16:colId xmlns:a16="http://schemas.microsoft.com/office/drawing/2014/main" val="251228190"/>
                    </a:ext>
                  </a:extLst>
                </a:gridCol>
                <a:gridCol w="836111">
                  <a:extLst>
                    <a:ext uri="{9D8B030D-6E8A-4147-A177-3AD203B41FA5}">
                      <a16:colId xmlns:a16="http://schemas.microsoft.com/office/drawing/2014/main" val="545542461"/>
                    </a:ext>
                  </a:extLst>
                </a:gridCol>
                <a:gridCol w="836111">
                  <a:extLst>
                    <a:ext uri="{9D8B030D-6E8A-4147-A177-3AD203B41FA5}">
                      <a16:colId xmlns:a16="http://schemas.microsoft.com/office/drawing/2014/main" val="1221067166"/>
                    </a:ext>
                  </a:extLst>
                </a:gridCol>
                <a:gridCol w="836111">
                  <a:extLst>
                    <a:ext uri="{9D8B030D-6E8A-4147-A177-3AD203B41FA5}">
                      <a16:colId xmlns:a16="http://schemas.microsoft.com/office/drawing/2014/main" val="1332674195"/>
                    </a:ext>
                  </a:extLst>
                </a:gridCol>
                <a:gridCol w="836111">
                  <a:extLst>
                    <a:ext uri="{9D8B030D-6E8A-4147-A177-3AD203B41FA5}">
                      <a16:colId xmlns:a16="http://schemas.microsoft.com/office/drawing/2014/main" val="536225778"/>
                    </a:ext>
                  </a:extLst>
                </a:gridCol>
                <a:gridCol w="836111">
                  <a:extLst>
                    <a:ext uri="{9D8B030D-6E8A-4147-A177-3AD203B41FA5}">
                      <a16:colId xmlns:a16="http://schemas.microsoft.com/office/drawing/2014/main" val="4096586433"/>
                    </a:ext>
                  </a:extLst>
                </a:gridCol>
                <a:gridCol w="836111">
                  <a:extLst>
                    <a:ext uri="{9D8B030D-6E8A-4147-A177-3AD203B41FA5}">
                      <a16:colId xmlns:a16="http://schemas.microsoft.com/office/drawing/2014/main" val="162700796"/>
                    </a:ext>
                  </a:extLst>
                </a:gridCol>
                <a:gridCol w="836111">
                  <a:extLst>
                    <a:ext uri="{9D8B030D-6E8A-4147-A177-3AD203B41FA5}">
                      <a16:colId xmlns:a16="http://schemas.microsoft.com/office/drawing/2014/main" val="1559154481"/>
                    </a:ext>
                  </a:extLst>
                </a:gridCol>
              </a:tblGrid>
              <a:tr h="405439">
                <a:tc gridSpan="2">
                  <a:txBody>
                    <a:bodyPr/>
                    <a:lstStyle/>
                    <a:p>
                      <a:pPr rtl="0" fontAlgn="ctr"/>
                      <a:endParaRPr lang="en-US" sz="1000" dirty="0">
                        <a:effectLst/>
                        <a:latin typeface="Work Sans Regular" panose="02020500000000000000" charset="0"/>
                      </a:endParaRPr>
                    </a:p>
                  </a:txBody>
                  <a:tcPr marL="19683" marR="1968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0" fontAlgn="ctr"/>
                      <a:endParaRPr lang="en-US" sz="1000" dirty="0">
                        <a:effectLst/>
                      </a:endParaRPr>
                    </a:p>
                  </a:txBody>
                  <a:tcPr marL="19683" marR="19683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en-US" sz="1000" dirty="0">
                          <a:effectLst/>
                          <a:latin typeface="Work Sans Regular" panose="02020500000000000000" charset="0"/>
                        </a:rPr>
                        <a:t>Baseline</a:t>
                      </a:r>
                    </a:p>
                  </a:txBody>
                  <a:tcPr marL="19683" marR="1968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0" fontAlgn="ctr"/>
                      <a:endParaRPr lang="en-US" sz="1000" dirty="0">
                        <a:effectLst/>
                      </a:endParaRPr>
                    </a:p>
                  </a:txBody>
                  <a:tcPr marL="19683" marR="19683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rtl="0" fontAlgn="ctr"/>
                      <a:endParaRPr lang="en-US" sz="1000" dirty="0">
                        <a:effectLst/>
                      </a:endParaRPr>
                    </a:p>
                  </a:txBody>
                  <a:tcPr marL="19683" marR="19683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en-US" sz="1000" dirty="0">
                          <a:effectLst/>
                          <a:latin typeface="Work Sans Regular" panose="02020500000000000000" charset="0"/>
                        </a:rPr>
                        <a:t>Extension</a:t>
                      </a:r>
                    </a:p>
                  </a:txBody>
                  <a:tcPr marL="19683" marR="1968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0" fontAlgn="ctr"/>
                      <a:endParaRPr lang="en-US" sz="1000" dirty="0">
                        <a:effectLst/>
                      </a:endParaRPr>
                    </a:p>
                  </a:txBody>
                  <a:tcPr marL="19683" marR="19683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rtl="0" fontAlgn="ctr"/>
                      <a:endParaRPr lang="en-US" sz="1000" dirty="0">
                        <a:effectLst/>
                      </a:endParaRPr>
                    </a:p>
                  </a:txBody>
                  <a:tcPr marL="19683" marR="19683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dirty="0">
                        <a:effectLst/>
                        <a:latin typeface="Work Sans Regular" panose="02020500000000000000" charset="0"/>
                      </a:endParaRPr>
                    </a:p>
                  </a:txBody>
                  <a:tcPr marL="19683" marR="1968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dirty="0">
                        <a:effectLst/>
                        <a:latin typeface="Work Sans Regular" panose="02020500000000000000" charset="0"/>
                      </a:endParaRPr>
                    </a:p>
                  </a:txBody>
                  <a:tcPr marL="19683" marR="1968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8004986"/>
                  </a:ext>
                </a:extLst>
              </a:tr>
              <a:tr h="31652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dirty="0" err="1">
                          <a:effectLst/>
                          <a:latin typeface="Work Sans Regular" panose="02020500000000000000" charset="0"/>
                        </a:rPr>
                        <a:t>nb</a:t>
                      </a:r>
                      <a:endParaRPr lang="en-US" sz="1000" dirty="0">
                        <a:effectLst/>
                        <a:latin typeface="Work Sans Regular" panose="02020500000000000000" charset="0"/>
                      </a:endParaRPr>
                    </a:p>
                  </a:txBody>
                  <a:tcPr marL="19683" marR="1968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dirty="0" err="1">
                          <a:effectLst/>
                          <a:latin typeface="Work Sans Regular" panose="02020500000000000000" charset="0"/>
                        </a:rPr>
                        <a:t>incre</a:t>
                      </a:r>
                      <a:endParaRPr lang="en-US" sz="1000" dirty="0">
                        <a:effectLst/>
                        <a:latin typeface="Work Sans Regular" panose="02020500000000000000" charset="0"/>
                      </a:endParaRPr>
                    </a:p>
                  </a:txBody>
                  <a:tcPr marL="19683" marR="1968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dirty="0">
                          <a:effectLst/>
                          <a:latin typeface="Work Sans Regular" panose="02020500000000000000" charset="0"/>
                        </a:rPr>
                        <a:t>total mem access cycle</a:t>
                      </a:r>
                    </a:p>
                  </a:txBody>
                  <a:tcPr marL="19683" marR="1968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dirty="0" err="1">
                          <a:effectLst/>
                          <a:latin typeface="Work Sans Regular" panose="02020500000000000000" charset="0"/>
                        </a:rPr>
                        <a:t>D_mem</a:t>
                      </a:r>
                      <a:r>
                        <a:rPr lang="en-US" sz="1000" dirty="0">
                          <a:effectLst/>
                          <a:latin typeface="Work Sans Regular" panose="02020500000000000000" charset="0"/>
                        </a:rPr>
                        <a:t> access</a:t>
                      </a:r>
                    </a:p>
                  </a:txBody>
                  <a:tcPr marL="19683" marR="1968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dirty="0" err="1">
                          <a:effectLst/>
                          <a:latin typeface="Work Sans Regular" panose="02020500000000000000" charset="0"/>
                        </a:rPr>
                        <a:t>I_mem</a:t>
                      </a:r>
                      <a:r>
                        <a:rPr lang="en-US" sz="1000" dirty="0">
                          <a:effectLst/>
                          <a:latin typeface="Work Sans Regular" panose="02020500000000000000" charset="0"/>
                        </a:rPr>
                        <a:t> access</a:t>
                      </a:r>
                    </a:p>
                  </a:txBody>
                  <a:tcPr marL="19683" marR="1968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dirty="0">
                          <a:effectLst/>
                          <a:latin typeface="Work Sans Regular" panose="02020500000000000000" charset="0"/>
                        </a:rPr>
                        <a:t>total mem access cycle</a:t>
                      </a:r>
                    </a:p>
                  </a:txBody>
                  <a:tcPr marL="19683" marR="1968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dirty="0" err="1">
                          <a:effectLst/>
                          <a:latin typeface="Work Sans Regular" panose="02020500000000000000" charset="0"/>
                        </a:rPr>
                        <a:t>D_mem</a:t>
                      </a:r>
                      <a:r>
                        <a:rPr lang="en-US" sz="1000" dirty="0">
                          <a:effectLst/>
                          <a:latin typeface="Work Sans Regular" panose="02020500000000000000" charset="0"/>
                        </a:rPr>
                        <a:t> access</a:t>
                      </a:r>
                    </a:p>
                  </a:txBody>
                  <a:tcPr marL="19683" marR="1968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dirty="0" err="1">
                          <a:effectLst/>
                          <a:latin typeface="Work Sans Regular" panose="02020500000000000000" charset="0"/>
                        </a:rPr>
                        <a:t>I_mem</a:t>
                      </a:r>
                      <a:r>
                        <a:rPr lang="en-US" sz="1000" dirty="0">
                          <a:effectLst/>
                          <a:latin typeface="Work Sans Regular" panose="02020500000000000000" charset="0"/>
                        </a:rPr>
                        <a:t> access</a:t>
                      </a:r>
                    </a:p>
                  </a:txBody>
                  <a:tcPr marL="19683" marR="1968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dirty="0">
                          <a:effectLst/>
                          <a:latin typeface="Work Sans Regular" panose="02020500000000000000" charset="0"/>
                        </a:rPr>
                        <a:t>Saved cycles</a:t>
                      </a:r>
                    </a:p>
                  </a:txBody>
                  <a:tcPr marL="19683" marR="1968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dirty="0">
                          <a:effectLst/>
                          <a:latin typeface="Work Sans Regular" panose="02020500000000000000" charset="0"/>
                        </a:rPr>
                        <a:t>Faster </a:t>
                      </a:r>
                    </a:p>
                  </a:txBody>
                  <a:tcPr marL="19683" marR="1968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0261386"/>
                  </a:ext>
                </a:extLst>
              </a:tr>
              <a:tr h="181731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TW" sz="1000" dirty="0">
                          <a:effectLst/>
                          <a:latin typeface="Work Sans Regular" panose="02020500000000000000" charset="0"/>
                        </a:rPr>
                        <a:t>10</a:t>
                      </a:r>
                    </a:p>
                  </a:txBody>
                  <a:tcPr marL="19683" marR="1968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TW" sz="1000" dirty="0">
                          <a:effectLst/>
                          <a:latin typeface="Work Sans Regular" panose="02020500000000000000" charset="0"/>
                        </a:rPr>
                        <a:t>3</a:t>
                      </a:r>
                    </a:p>
                  </a:txBody>
                  <a:tcPr marL="19683" marR="1968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TW" sz="1000" dirty="0">
                          <a:effectLst/>
                          <a:latin typeface="Work Sans Regular" panose="02020500000000000000" charset="0"/>
                        </a:rPr>
                        <a:t>530</a:t>
                      </a:r>
                    </a:p>
                  </a:txBody>
                  <a:tcPr marL="19683" marR="1968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TW" sz="1000" dirty="0">
                          <a:effectLst/>
                          <a:latin typeface="Work Sans Regular" panose="02020500000000000000" charset="0"/>
                        </a:rPr>
                        <a:t>86</a:t>
                      </a:r>
                    </a:p>
                  </a:txBody>
                  <a:tcPr marL="19683" marR="1968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TW" sz="1000" dirty="0">
                          <a:effectLst/>
                          <a:latin typeface="Work Sans Regular" panose="02020500000000000000" charset="0"/>
                        </a:rPr>
                        <a:t>20</a:t>
                      </a:r>
                    </a:p>
                  </a:txBody>
                  <a:tcPr marL="19683" marR="1968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TW" sz="1000" dirty="0">
                          <a:effectLst/>
                          <a:latin typeface="Work Sans Regular" panose="02020500000000000000" charset="0"/>
                        </a:rPr>
                        <a:t>130</a:t>
                      </a:r>
                    </a:p>
                  </a:txBody>
                  <a:tcPr marL="19683" marR="1968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TW" sz="1000" dirty="0">
                          <a:effectLst/>
                          <a:latin typeface="Work Sans Regular" panose="02020500000000000000" charset="0"/>
                        </a:rPr>
                        <a:t>11</a:t>
                      </a:r>
                    </a:p>
                  </a:txBody>
                  <a:tcPr marL="19683" marR="1968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TW" sz="1000">
                          <a:effectLst/>
                          <a:latin typeface="Work Sans Regular" panose="02020500000000000000" charset="0"/>
                        </a:rPr>
                        <a:t>15</a:t>
                      </a:r>
                    </a:p>
                  </a:txBody>
                  <a:tcPr marL="19683" marR="1968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TW" sz="1000" b="1" dirty="0">
                          <a:effectLst/>
                          <a:latin typeface="Work Sans Regular" panose="02020500000000000000" charset="0"/>
                        </a:rPr>
                        <a:t>400</a:t>
                      </a:r>
                    </a:p>
                  </a:txBody>
                  <a:tcPr marL="19683" marR="1968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TW" sz="1000" b="1" dirty="0">
                          <a:effectLst/>
                          <a:latin typeface="Work Sans Regular" panose="02020500000000000000" charset="0"/>
                        </a:rPr>
                        <a:t>4x</a:t>
                      </a:r>
                    </a:p>
                  </a:txBody>
                  <a:tcPr marL="19683" marR="1968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790425"/>
                  </a:ext>
                </a:extLst>
              </a:tr>
              <a:tr h="181731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TW" sz="1000">
                          <a:effectLst/>
                          <a:latin typeface="Work Sans Regular" panose="02020500000000000000" charset="0"/>
                        </a:rPr>
                        <a:t>20</a:t>
                      </a:r>
                    </a:p>
                  </a:txBody>
                  <a:tcPr marL="19683" marR="1968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TW" sz="1000">
                          <a:effectLst/>
                          <a:latin typeface="Work Sans Regular" panose="02020500000000000000" charset="0"/>
                        </a:rPr>
                        <a:t>3</a:t>
                      </a:r>
                    </a:p>
                  </a:txBody>
                  <a:tcPr marL="19683" marR="1968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TW" sz="1000" dirty="0">
                          <a:effectLst/>
                          <a:latin typeface="Work Sans Regular" panose="02020500000000000000" charset="0"/>
                        </a:rPr>
                        <a:t>6365</a:t>
                      </a:r>
                    </a:p>
                  </a:txBody>
                  <a:tcPr marL="19683" marR="1968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TW" sz="1000" dirty="0">
                          <a:effectLst/>
                          <a:latin typeface="Work Sans Regular" panose="02020500000000000000" charset="0"/>
                        </a:rPr>
                        <a:t>1253</a:t>
                      </a:r>
                    </a:p>
                  </a:txBody>
                  <a:tcPr marL="19683" marR="1968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TW" sz="1000">
                          <a:effectLst/>
                          <a:latin typeface="Work Sans Regular" panose="02020500000000000000" charset="0"/>
                        </a:rPr>
                        <a:t>20</a:t>
                      </a:r>
                    </a:p>
                  </a:txBody>
                  <a:tcPr marL="19683" marR="1968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TW" sz="1000" dirty="0">
                          <a:effectLst/>
                          <a:latin typeface="Work Sans Regular" panose="02020500000000000000" charset="0"/>
                        </a:rPr>
                        <a:t>180</a:t>
                      </a:r>
                    </a:p>
                  </a:txBody>
                  <a:tcPr marL="19683" marR="1968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TW" sz="1000" dirty="0">
                          <a:effectLst/>
                          <a:latin typeface="Work Sans Regular" panose="02020500000000000000" charset="0"/>
                        </a:rPr>
                        <a:t>21</a:t>
                      </a:r>
                    </a:p>
                  </a:txBody>
                  <a:tcPr marL="19683" marR="1968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TW" sz="1000" dirty="0">
                          <a:effectLst/>
                          <a:latin typeface="Work Sans Regular" panose="02020500000000000000" charset="0"/>
                        </a:rPr>
                        <a:t>15</a:t>
                      </a:r>
                    </a:p>
                  </a:txBody>
                  <a:tcPr marL="19683" marR="1968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TW" sz="1000" b="1" dirty="0">
                          <a:effectLst/>
                          <a:latin typeface="Work Sans Regular" panose="02020500000000000000" charset="0"/>
                        </a:rPr>
                        <a:t>6185</a:t>
                      </a:r>
                    </a:p>
                  </a:txBody>
                  <a:tcPr marL="19683" marR="1968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TW" sz="1000" b="1" dirty="0">
                          <a:effectLst/>
                          <a:latin typeface="Work Sans Regular" panose="02020500000000000000" charset="0"/>
                        </a:rPr>
                        <a:t>35x</a:t>
                      </a:r>
                    </a:p>
                  </a:txBody>
                  <a:tcPr marL="19683" marR="1968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4829599"/>
                  </a:ext>
                </a:extLst>
              </a:tr>
              <a:tr h="181731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TW" sz="1000">
                          <a:effectLst/>
                          <a:latin typeface="Work Sans Regular" panose="02020500000000000000" charset="0"/>
                        </a:rPr>
                        <a:t>30</a:t>
                      </a:r>
                    </a:p>
                  </a:txBody>
                  <a:tcPr marL="19683" marR="1968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TW" sz="1000">
                          <a:effectLst/>
                          <a:latin typeface="Work Sans Regular" panose="02020500000000000000" charset="0"/>
                        </a:rPr>
                        <a:t>3</a:t>
                      </a:r>
                    </a:p>
                  </a:txBody>
                  <a:tcPr marL="19683" marR="1968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TW" sz="1000" dirty="0">
                          <a:effectLst/>
                          <a:latin typeface="Work Sans Regular" panose="02020500000000000000" charset="0"/>
                        </a:rPr>
                        <a:t>16365</a:t>
                      </a:r>
                    </a:p>
                  </a:txBody>
                  <a:tcPr marL="19683" marR="1968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TW" sz="1000" dirty="0">
                          <a:effectLst/>
                          <a:latin typeface="Work Sans Regular" panose="02020500000000000000" charset="0"/>
                        </a:rPr>
                        <a:t>3253</a:t>
                      </a:r>
                    </a:p>
                  </a:txBody>
                  <a:tcPr marL="19683" marR="1968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TW" sz="1000" dirty="0">
                          <a:effectLst/>
                          <a:latin typeface="Work Sans Regular" panose="02020500000000000000" charset="0"/>
                        </a:rPr>
                        <a:t>20</a:t>
                      </a:r>
                    </a:p>
                  </a:txBody>
                  <a:tcPr marL="19683" marR="1968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TW" sz="1000" dirty="0">
                          <a:effectLst/>
                          <a:latin typeface="Work Sans Regular" panose="02020500000000000000" charset="0"/>
                        </a:rPr>
                        <a:t>230</a:t>
                      </a:r>
                    </a:p>
                  </a:txBody>
                  <a:tcPr marL="19683" marR="1968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TW" sz="1000" dirty="0">
                          <a:effectLst/>
                          <a:latin typeface="Work Sans Regular" panose="02020500000000000000" charset="0"/>
                        </a:rPr>
                        <a:t>31</a:t>
                      </a:r>
                    </a:p>
                  </a:txBody>
                  <a:tcPr marL="19683" marR="1968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TW" sz="1000" dirty="0">
                          <a:effectLst/>
                          <a:latin typeface="Work Sans Regular" panose="02020500000000000000" charset="0"/>
                        </a:rPr>
                        <a:t>15</a:t>
                      </a:r>
                    </a:p>
                  </a:txBody>
                  <a:tcPr marL="19683" marR="1968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TW" sz="1000" b="1" dirty="0">
                          <a:effectLst/>
                          <a:latin typeface="Work Sans Regular" panose="02020500000000000000" charset="0"/>
                        </a:rPr>
                        <a:t>16135</a:t>
                      </a:r>
                    </a:p>
                  </a:txBody>
                  <a:tcPr marL="19683" marR="1968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TW" sz="1000" b="1" dirty="0">
                          <a:effectLst/>
                          <a:latin typeface="Work Sans Regular" panose="02020500000000000000" charset="0"/>
                        </a:rPr>
                        <a:t>71x</a:t>
                      </a:r>
                    </a:p>
                  </a:txBody>
                  <a:tcPr marL="19683" marR="1968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8741739"/>
                  </a:ext>
                </a:extLst>
              </a:tr>
              <a:tr h="181731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TW" sz="1000">
                          <a:effectLst/>
                          <a:latin typeface="Work Sans Regular" panose="02020500000000000000" charset="0"/>
                        </a:rPr>
                        <a:t>40</a:t>
                      </a:r>
                    </a:p>
                  </a:txBody>
                  <a:tcPr marL="19683" marR="1968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TW" sz="1000">
                          <a:effectLst/>
                          <a:latin typeface="Work Sans Regular" panose="02020500000000000000" charset="0"/>
                        </a:rPr>
                        <a:t>3</a:t>
                      </a:r>
                    </a:p>
                  </a:txBody>
                  <a:tcPr marL="19683" marR="1968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TW" sz="1000" dirty="0">
                          <a:effectLst/>
                          <a:latin typeface="Work Sans Regular" panose="02020500000000000000" charset="0"/>
                        </a:rPr>
                        <a:t>30345</a:t>
                      </a:r>
                    </a:p>
                  </a:txBody>
                  <a:tcPr marL="19683" marR="1968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TW" sz="1000">
                          <a:effectLst/>
                          <a:latin typeface="Work Sans Regular" panose="02020500000000000000" charset="0"/>
                        </a:rPr>
                        <a:t>6049</a:t>
                      </a:r>
                    </a:p>
                  </a:txBody>
                  <a:tcPr marL="19683" marR="1968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TW" sz="1000">
                          <a:effectLst/>
                          <a:latin typeface="Work Sans Regular" panose="02020500000000000000" charset="0"/>
                        </a:rPr>
                        <a:t>20</a:t>
                      </a:r>
                    </a:p>
                  </a:txBody>
                  <a:tcPr marL="19683" marR="1968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TW" sz="1000" dirty="0">
                          <a:effectLst/>
                          <a:latin typeface="Work Sans Regular" panose="02020500000000000000" charset="0"/>
                        </a:rPr>
                        <a:t>280</a:t>
                      </a:r>
                    </a:p>
                  </a:txBody>
                  <a:tcPr marL="19683" marR="1968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TW" sz="1000" dirty="0">
                          <a:effectLst/>
                          <a:latin typeface="Work Sans Regular" panose="02020500000000000000" charset="0"/>
                        </a:rPr>
                        <a:t>41</a:t>
                      </a:r>
                    </a:p>
                  </a:txBody>
                  <a:tcPr marL="19683" marR="1968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TW" sz="1000" dirty="0">
                          <a:effectLst/>
                          <a:latin typeface="Work Sans Regular" panose="02020500000000000000" charset="0"/>
                        </a:rPr>
                        <a:t>15</a:t>
                      </a:r>
                    </a:p>
                  </a:txBody>
                  <a:tcPr marL="19683" marR="1968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TW" sz="1000" b="1" dirty="0">
                          <a:effectLst/>
                          <a:latin typeface="Work Sans Regular" panose="02020500000000000000" charset="0"/>
                        </a:rPr>
                        <a:t>30065</a:t>
                      </a:r>
                    </a:p>
                  </a:txBody>
                  <a:tcPr marL="19683" marR="1968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TW" sz="1000" b="1" dirty="0">
                          <a:effectLst/>
                          <a:latin typeface="Work Sans Regular" panose="02020500000000000000" charset="0"/>
                        </a:rPr>
                        <a:t>108x</a:t>
                      </a:r>
                    </a:p>
                  </a:txBody>
                  <a:tcPr marL="19683" marR="1968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593861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D3E4437A-B0DD-49F3-AAFA-564C638F2A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5045305"/>
              </p:ext>
            </p:extLst>
          </p:nvPr>
        </p:nvGraphicFramePr>
        <p:xfrm>
          <a:off x="768350" y="3514548"/>
          <a:ext cx="7448824" cy="732464"/>
        </p:xfrm>
        <a:graphic>
          <a:graphicData uri="http://schemas.openxmlformats.org/drawingml/2006/table">
            <a:tbl>
              <a:tblPr/>
              <a:tblGrid>
                <a:gridCol w="342900">
                  <a:extLst>
                    <a:ext uri="{9D8B030D-6E8A-4147-A177-3AD203B41FA5}">
                      <a16:colId xmlns:a16="http://schemas.microsoft.com/office/drawing/2014/main" val="2109241374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1989108353"/>
                    </a:ext>
                  </a:extLst>
                </a:gridCol>
                <a:gridCol w="835853">
                  <a:extLst>
                    <a:ext uri="{9D8B030D-6E8A-4147-A177-3AD203B41FA5}">
                      <a16:colId xmlns:a16="http://schemas.microsoft.com/office/drawing/2014/main" val="1722383032"/>
                    </a:ext>
                  </a:extLst>
                </a:gridCol>
                <a:gridCol w="835853">
                  <a:extLst>
                    <a:ext uri="{9D8B030D-6E8A-4147-A177-3AD203B41FA5}">
                      <a16:colId xmlns:a16="http://schemas.microsoft.com/office/drawing/2014/main" val="1308808918"/>
                    </a:ext>
                  </a:extLst>
                </a:gridCol>
                <a:gridCol w="835853">
                  <a:extLst>
                    <a:ext uri="{9D8B030D-6E8A-4147-A177-3AD203B41FA5}">
                      <a16:colId xmlns:a16="http://schemas.microsoft.com/office/drawing/2014/main" val="959731884"/>
                    </a:ext>
                  </a:extLst>
                </a:gridCol>
                <a:gridCol w="835853">
                  <a:extLst>
                    <a:ext uri="{9D8B030D-6E8A-4147-A177-3AD203B41FA5}">
                      <a16:colId xmlns:a16="http://schemas.microsoft.com/office/drawing/2014/main" val="102329713"/>
                    </a:ext>
                  </a:extLst>
                </a:gridCol>
                <a:gridCol w="835853">
                  <a:extLst>
                    <a:ext uri="{9D8B030D-6E8A-4147-A177-3AD203B41FA5}">
                      <a16:colId xmlns:a16="http://schemas.microsoft.com/office/drawing/2014/main" val="2995057002"/>
                    </a:ext>
                  </a:extLst>
                </a:gridCol>
                <a:gridCol w="835853">
                  <a:extLst>
                    <a:ext uri="{9D8B030D-6E8A-4147-A177-3AD203B41FA5}">
                      <a16:colId xmlns:a16="http://schemas.microsoft.com/office/drawing/2014/main" val="2904256081"/>
                    </a:ext>
                  </a:extLst>
                </a:gridCol>
                <a:gridCol w="835853">
                  <a:extLst>
                    <a:ext uri="{9D8B030D-6E8A-4147-A177-3AD203B41FA5}">
                      <a16:colId xmlns:a16="http://schemas.microsoft.com/office/drawing/2014/main" val="505818139"/>
                    </a:ext>
                  </a:extLst>
                </a:gridCol>
                <a:gridCol w="835853">
                  <a:extLst>
                    <a:ext uri="{9D8B030D-6E8A-4147-A177-3AD203B41FA5}">
                      <a16:colId xmlns:a16="http://schemas.microsoft.com/office/drawing/2014/main" val="456341133"/>
                    </a:ext>
                  </a:extLst>
                </a:gridCol>
              </a:tblGrid>
              <a:tr h="183116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TW" sz="1000" dirty="0">
                          <a:effectLst/>
                          <a:latin typeface="Work Sans Regular" panose="02020500000000000000" charset="0"/>
                        </a:rPr>
                        <a:t>20</a:t>
                      </a:r>
                    </a:p>
                  </a:txBody>
                  <a:tcPr marL="18081" marR="1808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TW" sz="1000" dirty="0">
                          <a:effectLst/>
                          <a:latin typeface="Work Sans Regular" panose="02020500000000000000" charset="0"/>
                        </a:rPr>
                        <a:t>10</a:t>
                      </a:r>
                    </a:p>
                  </a:txBody>
                  <a:tcPr marL="18081" marR="1808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TW" sz="1000" dirty="0">
                          <a:effectLst/>
                          <a:latin typeface="Work Sans Regular" panose="02020500000000000000" charset="0"/>
                        </a:rPr>
                        <a:t>58640</a:t>
                      </a:r>
                    </a:p>
                  </a:txBody>
                  <a:tcPr marL="18081" marR="1808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TW" sz="1000" dirty="0">
                          <a:effectLst/>
                          <a:latin typeface="Work Sans Regular" panose="02020500000000000000" charset="0"/>
                        </a:rPr>
                        <a:t>11708</a:t>
                      </a:r>
                    </a:p>
                  </a:txBody>
                  <a:tcPr marL="18081" marR="1808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TW" sz="1000">
                          <a:effectLst/>
                          <a:latin typeface="Work Sans Regular" panose="02020500000000000000" charset="0"/>
                        </a:rPr>
                        <a:t>20</a:t>
                      </a:r>
                    </a:p>
                  </a:txBody>
                  <a:tcPr marL="18081" marR="1808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TW" sz="1000">
                          <a:effectLst/>
                          <a:latin typeface="Work Sans Regular" panose="02020500000000000000" charset="0"/>
                        </a:rPr>
                        <a:t>355</a:t>
                      </a:r>
                    </a:p>
                  </a:txBody>
                  <a:tcPr marL="18081" marR="1808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TW" sz="1000">
                          <a:effectLst/>
                          <a:latin typeface="Work Sans Regular" panose="02020500000000000000" charset="0"/>
                        </a:rPr>
                        <a:t>56</a:t>
                      </a:r>
                    </a:p>
                  </a:txBody>
                  <a:tcPr marL="18081" marR="1808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TW" sz="1000">
                          <a:effectLst/>
                          <a:latin typeface="Work Sans Regular" panose="02020500000000000000" charset="0"/>
                        </a:rPr>
                        <a:t>15</a:t>
                      </a:r>
                    </a:p>
                  </a:txBody>
                  <a:tcPr marL="18081" marR="1808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TW" sz="1000" b="1" dirty="0">
                          <a:effectLst/>
                          <a:latin typeface="Work Sans Regular" panose="02020500000000000000" charset="0"/>
                        </a:rPr>
                        <a:t>58285</a:t>
                      </a:r>
                    </a:p>
                  </a:txBody>
                  <a:tcPr marL="18081" marR="1808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TW" sz="1000" b="1" dirty="0">
                          <a:effectLst/>
                          <a:latin typeface="Work Sans Regular" panose="02020500000000000000" charset="0"/>
                        </a:rPr>
                        <a:t>165x</a:t>
                      </a:r>
                    </a:p>
                  </a:txBody>
                  <a:tcPr marL="18081" marR="1808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1969649"/>
                  </a:ext>
                </a:extLst>
              </a:tr>
              <a:tr h="183116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TW" sz="1000" dirty="0">
                          <a:effectLst/>
                          <a:latin typeface="Work Sans Regular" panose="02020500000000000000" charset="0"/>
                        </a:rPr>
                        <a:t>20</a:t>
                      </a:r>
                    </a:p>
                  </a:txBody>
                  <a:tcPr marL="18081" marR="1808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TW" sz="1000" dirty="0">
                          <a:effectLst/>
                          <a:latin typeface="Work Sans Regular" panose="02020500000000000000" charset="0"/>
                        </a:rPr>
                        <a:t>20</a:t>
                      </a:r>
                    </a:p>
                  </a:txBody>
                  <a:tcPr marL="18081" marR="1808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TW" sz="1000" dirty="0">
                          <a:effectLst/>
                          <a:latin typeface="Work Sans Regular" panose="02020500000000000000" charset="0"/>
                        </a:rPr>
                        <a:t>216130</a:t>
                      </a:r>
                    </a:p>
                  </a:txBody>
                  <a:tcPr marL="18081" marR="1808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TW" sz="1000" dirty="0">
                          <a:effectLst/>
                          <a:latin typeface="Work Sans Regular" panose="02020500000000000000" charset="0"/>
                        </a:rPr>
                        <a:t>43206</a:t>
                      </a:r>
                    </a:p>
                  </a:txBody>
                  <a:tcPr marL="18081" marR="1808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TW" sz="1000" dirty="0">
                          <a:effectLst/>
                          <a:latin typeface="Work Sans Regular" panose="02020500000000000000" charset="0"/>
                        </a:rPr>
                        <a:t>20</a:t>
                      </a:r>
                    </a:p>
                  </a:txBody>
                  <a:tcPr marL="18081" marR="1808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TW" sz="1000" dirty="0">
                          <a:effectLst/>
                          <a:latin typeface="Work Sans Regular" panose="02020500000000000000" charset="0"/>
                        </a:rPr>
                        <a:t>605</a:t>
                      </a:r>
                    </a:p>
                  </a:txBody>
                  <a:tcPr marL="18081" marR="1808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TW" sz="1000">
                          <a:effectLst/>
                          <a:latin typeface="Work Sans Regular" panose="02020500000000000000" charset="0"/>
                        </a:rPr>
                        <a:t>106</a:t>
                      </a:r>
                    </a:p>
                  </a:txBody>
                  <a:tcPr marL="18081" marR="1808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TW" sz="1000">
                          <a:effectLst/>
                          <a:latin typeface="Work Sans Regular" panose="02020500000000000000" charset="0"/>
                        </a:rPr>
                        <a:t>15</a:t>
                      </a:r>
                    </a:p>
                  </a:txBody>
                  <a:tcPr marL="18081" marR="1808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TW" sz="1000" b="1" dirty="0">
                          <a:effectLst/>
                          <a:latin typeface="Work Sans Regular" panose="02020500000000000000" charset="0"/>
                        </a:rPr>
                        <a:t>215525</a:t>
                      </a:r>
                    </a:p>
                  </a:txBody>
                  <a:tcPr marL="18081" marR="1808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TW" sz="1000" b="1" dirty="0">
                          <a:effectLst/>
                          <a:latin typeface="Work Sans Regular" panose="02020500000000000000" charset="0"/>
                        </a:rPr>
                        <a:t>357x</a:t>
                      </a:r>
                    </a:p>
                  </a:txBody>
                  <a:tcPr marL="18081" marR="1808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913119"/>
                  </a:ext>
                </a:extLst>
              </a:tr>
              <a:tr h="183116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TW" sz="1000" dirty="0">
                          <a:effectLst/>
                          <a:latin typeface="Work Sans Regular" panose="02020500000000000000" charset="0"/>
                        </a:rPr>
                        <a:t>20</a:t>
                      </a:r>
                    </a:p>
                  </a:txBody>
                  <a:tcPr marL="18081" marR="1808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TW" sz="1000" dirty="0">
                          <a:effectLst/>
                          <a:latin typeface="Work Sans Regular" panose="02020500000000000000" charset="0"/>
                        </a:rPr>
                        <a:t>30</a:t>
                      </a:r>
                    </a:p>
                  </a:txBody>
                  <a:tcPr marL="18081" marR="1808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TW" sz="1000" dirty="0">
                          <a:effectLst/>
                          <a:latin typeface="Work Sans Regular" panose="02020500000000000000" charset="0"/>
                        </a:rPr>
                        <a:t>469610</a:t>
                      </a:r>
                    </a:p>
                  </a:txBody>
                  <a:tcPr marL="18081" marR="1808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TW" sz="1000" dirty="0">
                          <a:effectLst/>
                          <a:latin typeface="Work Sans Regular" panose="02020500000000000000" charset="0"/>
                        </a:rPr>
                        <a:t>93902</a:t>
                      </a:r>
                    </a:p>
                  </a:txBody>
                  <a:tcPr marL="18081" marR="1808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TW" sz="1000" dirty="0">
                          <a:effectLst/>
                          <a:latin typeface="Work Sans Regular" panose="02020500000000000000" charset="0"/>
                        </a:rPr>
                        <a:t>20</a:t>
                      </a:r>
                    </a:p>
                  </a:txBody>
                  <a:tcPr marL="18081" marR="1808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TW" sz="1000" dirty="0">
                          <a:effectLst/>
                          <a:latin typeface="Work Sans Regular" panose="02020500000000000000" charset="0"/>
                        </a:rPr>
                        <a:t>855</a:t>
                      </a:r>
                    </a:p>
                  </a:txBody>
                  <a:tcPr marL="18081" marR="1808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TW" sz="1000" dirty="0">
                          <a:effectLst/>
                          <a:latin typeface="Work Sans Regular" panose="02020500000000000000" charset="0"/>
                        </a:rPr>
                        <a:t>156</a:t>
                      </a:r>
                    </a:p>
                  </a:txBody>
                  <a:tcPr marL="18081" marR="1808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TW" sz="1000" dirty="0">
                          <a:effectLst/>
                          <a:latin typeface="Work Sans Regular" panose="02020500000000000000" charset="0"/>
                        </a:rPr>
                        <a:t>15</a:t>
                      </a:r>
                    </a:p>
                  </a:txBody>
                  <a:tcPr marL="18081" marR="1808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TW" sz="1000" b="1" dirty="0">
                          <a:effectLst/>
                          <a:latin typeface="Work Sans Regular" panose="02020500000000000000" charset="0"/>
                        </a:rPr>
                        <a:t>468755</a:t>
                      </a:r>
                    </a:p>
                  </a:txBody>
                  <a:tcPr marL="18081" marR="1808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TW" sz="1000" b="1" dirty="0">
                          <a:effectLst/>
                          <a:latin typeface="Work Sans Regular" panose="02020500000000000000" charset="0"/>
                        </a:rPr>
                        <a:t>549x</a:t>
                      </a:r>
                    </a:p>
                  </a:txBody>
                  <a:tcPr marL="18081" marR="1808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5227513"/>
                  </a:ext>
                </a:extLst>
              </a:tr>
              <a:tr h="183116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TW" sz="1000">
                          <a:effectLst/>
                          <a:latin typeface="Work Sans Regular" panose="02020500000000000000" charset="0"/>
                        </a:rPr>
                        <a:t>20</a:t>
                      </a:r>
                    </a:p>
                  </a:txBody>
                  <a:tcPr marL="18081" marR="1808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TW" sz="1000" dirty="0">
                          <a:effectLst/>
                          <a:latin typeface="Work Sans Regular" panose="02020500000000000000" charset="0"/>
                        </a:rPr>
                        <a:t>40</a:t>
                      </a:r>
                    </a:p>
                  </a:txBody>
                  <a:tcPr marL="18081" marR="1808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TW" sz="1000" dirty="0">
                          <a:effectLst/>
                          <a:latin typeface="Work Sans Regular" panose="02020500000000000000" charset="0"/>
                        </a:rPr>
                        <a:t>818095</a:t>
                      </a:r>
                    </a:p>
                  </a:txBody>
                  <a:tcPr marL="18081" marR="1808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TW" sz="1000" dirty="0">
                          <a:effectLst/>
                          <a:latin typeface="Work Sans Regular" panose="02020500000000000000" charset="0"/>
                        </a:rPr>
                        <a:t>163599</a:t>
                      </a:r>
                    </a:p>
                  </a:txBody>
                  <a:tcPr marL="18081" marR="1808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TW" sz="1000" dirty="0">
                          <a:effectLst/>
                          <a:latin typeface="Work Sans Regular" panose="02020500000000000000" charset="0"/>
                        </a:rPr>
                        <a:t>20</a:t>
                      </a:r>
                    </a:p>
                  </a:txBody>
                  <a:tcPr marL="18081" marR="1808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TW" sz="1000" dirty="0">
                          <a:effectLst/>
                          <a:latin typeface="Work Sans Regular" panose="02020500000000000000" charset="0"/>
                        </a:rPr>
                        <a:t>1105</a:t>
                      </a:r>
                    </a:p>
                  </a:txBody>
                  <a:tcPr marL="18081" marR="1808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TW" sz="1000" dirty="0">
                          <a:effectLst/>
                          <a:latin typeface="Work Sans Regular" panose="02020500000000000000" charset="0"/>
                        </a:rPr>
                        <a:t>206</a:t>
                      </a:r>
                    </a:p>
                  </a:txBody>
                  <a:tcPr marL="18081" marR="1808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TW" sz="1000" dirty="0">
                          <a:effectLst/>
                          <a:latin typeface="Work Sans Regular" panose="02020500000000000000" charset="0"/>
                        </a:rPr>
                        <a:t>15</a:t>
                      </a:r>
                    </a:p>
                  </a:txBody>
                  <a:tcPr marL="18081" marR="1808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TW" sz="1000" b="1" dirty="0">
                          <a:effectLst/>
                          <a:latin typeface="Work Sans Regular" panose="02020500000000000000" charset="0"/>
                        </a:rPr>
                        <a:t>816990</a:t>
                      </a:r>
                    </a:p>
                  </a:txBody>
                  <a:tcPr marL="18081" marR="1808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zh-TW" sz="1000" b="1" dirty="0">
                          <a:effectLst/>
                          <a:latin typeface="Work Sans Regular" panose="02020500000000000000" charset="0"/>
                        </a:rPr>
                        <a:t>740x</a:t>
                      </a:r>
                    </a:p>
                  </a:txBody>
                  <a:tcPr marL="18081" marR="1808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423533"/>
                  </a:ext>
                </a:extLst>
              </a:tr>
            </a:tbl>
          </a:graphicData>
        </a:graphic>
      </p:graphicFrame>
      <p:sp>
        <p:nvSpPr>
          <p:cNvPr id="2" name="矩形: 圓角 1">
            <a:extLst>
              <a:ext uri="{FF2B5EF4-FFF2-40B4-BE49-F238E27FC236}">
                <a16:creationId xmlns:a16="http://schemas.microsoft.com/office/drawing/2014/main" id="{3D916623-098F-4AA8-A747-1A7CDF958EF3}"/>
              </a:ext>
            </a:extLst>
          </p:cNvPr>
          <p:cNvSpPr/>
          <p:nvPr/>
        </p:nvSpPr>
        <p:spPr>
          <a:xfrm>
            <a:off x="1530627" y="2193235"/>
            <a:ext cx="825223" cy="2120348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D12DACB1-387A-4AA8-AA37-D62D35E0A31A}"/>
              </a:ext>
            </a:extLst>
          </p:cNvPr>
          <p:cNvSpPr/>
          <p:nvPr/>
        </p:nvSpPr>
        <p:spPr>
          <a:xfrm>
            <a:off x="4041637" y="2193235"/>
            <a:ext cx="825223" cy="2120348"/>
          </a:xfrm>
          <a:prstGeom prst="round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8556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>
            <a:spLocks noGrp="1"/>
          </p:cNvSpPr>
          <p:nvPr>
            <p:ph type="title"/>
          </p:nvPr>
        </p:nvSpPr>
        <p:spPr>
          <a:xfrm>
            <a:off x="869150" y="766500"/>
            <a:ext cx="5092200" cy="7206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Outline</a:t>
            </a:r>
            <a:endParaRPr dirty="0"/>
          </a:p>
        </p:txBody>
      </p:sp>
      <p:grpSp>
        <p:nvGrpSpPr>
          <p:cNvPr id="73" name="Google Shape;73;p13"/>
          <p:cNvGrpSpPr/>
          <p:nvPr/>
        </p:nvGrpSpPr>
        <p:grpSpPr>
          <a:xfrm>
            <a:off x="7245744" y="711703"/>
            <a:ext cx="1097515" cy="913074"/>
            <a:chOff x="1926350" y="995225"/>
            <a:chExt cx="428650" cy="356600"/>
          </a:xfrm>
        </p:grpSpPr>
        <p:sp>
          <p:nvSpPr>
            <p:cNvPr id="74" name="Google Shape;74;p13"/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3"/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3"/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3"/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" name="Google Shape;78;p13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42524675-2E16-4D0C-8384-86074C4DA4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6788" y="2643001"/>
            <a:ext cx="720000" cy="720000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31E31CC7-73EC-4C73-B529-A763FBBEC4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2505" y="2643001"/>
            <a:ext cx="720000" cy="720000"/>
          </a:xfrm>
          <a:prstGeom prst="rect">
            <a:avLst/>
          </a:prstGeom>
        </p:spPr>
      </p:pic>
      <p:sp>
        <p:nvSpPr>
          <p:cNvPr id="15" name="文字版面配置區 14">
            <a:extLst>
              <a:ext uri="{FF2B5EF4-FFF2-40B4-BE49-F238E27FC236}">
                <a16:creationId xmlns:a16="http://schemas.microsoft.com/office/drawing/2014/main" id="{E1C45661-F6CF-4054-9C97-A45AFDD1A7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7790" y="2010266"/>
            <a:ext cx="2052707" cy="572169"/>
          </a:xfrm>
        </p:spPr>
        <p:txBody>
          <a:bodyPr/>
          <a:lstStyle/>
          <a:p>
            <a:pPr marL="127000" indent="0" algn="ctr">
              <a:buNone/>
            </a:pPr>
            <a:r>
              <a:rPr lang="en-US" altLang="zh-TW" b="1" dirty="0"/>
              <a:t>Baseline</a:t>
            </a:r>
            <a:endParaRPr lang="zh-TW" altLang="en-US" b="1" dirty="0"/>
          </a:p>
        </p:txBody>
      </p:sp>
      <p:sp>
        <p:nvSpPr>
          <p:cNvPr id="26" name="文字版面配置區 14">
            <a:extLst>
              <a:ext uri="{FF2B5EF4-FFF2-40B4-BE49-F238E27FC236}">
                <a16:creationId xmlns:a16="http://schemas.microsoft.com/office/drawing/2014/main" id="{AE86EC91-6B74-4B15-8445-4ACBC98DF929}"/>
              </a:ext>
            </a:extLst>
          </p:cNvPr>
          <p:cNvSpPr txBox="1">
            <a:spLocks/>
          </p:cNvSpPr>
          <p:nvPr/>
        </p:nvSpPr>
        <p:spPr>
          <a:xfrm>
            <a:off x="3697357" y="2010265"/>
            <a:ext cx="1484243" cy="5721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ork Sans Regular"/>
              <a:buChar char="▪"/>
              <a:defRPr sz="1600" b="0" i="0" u="none" strike="noStrike" cap="none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ork Sans Regular"/>
              <a:buChar char="□"/>
              <a:defRPr sz="1600" b="0" i="0" u="none" strike="noStrike" cap="none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ork Sans Regular"/>
              <a:buChar char="□"/>
              <a:defRPr sz="1600" b="0" i="0" u="none" strike="noStrike" cap="none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ork Sans Regular"/>
              <a:buChar char="□"/>
              <a:defRPr sz="1600" b="0" i="0" u="none" strike="noStrike" cap="none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ork Sans Regular"/>
              <a:buChar char="○"/>
              <a:defRPr sz="1600" b="0" i="0" u="none" strike="noStrike" cap="none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ork Sans Regular"/>
              <a:buChar char="■"/>
              <a:defRPr sz="1600" b="0" i="0" u="none" strike="noStrike" cap="none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ork Sans Regular"/>
              <a:buChar char="●"/>
              <a:defRPr sz="1600" b="0" i="0" u="none" strike="noStrike" cap="none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ork Sans Regular"/>
              <a:buChar char="○"/>
              <a:defRPr sz="1600" b="0" i="0" u="none" strike="noStrike" cap="none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ork Sans Regular"/>
              <a:buChar char="■"/>
              <a:defRPr sz="1600" b="0" i="0" u="none" strike="noStrike" cap="none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9pPr>
          </a:lstStyle>
          <a:p>
            <a:pPr marL="127000" indent="0">
              <a:buFont typeface="Work Sans Regular"/>
              <a:buNone/>
            </a:pPr>
            <a:r>
              <a:rPr lang="en-US" altLang="zh-TW" b="1" dirty="0"/>
              <a:t>Extensions </a:t>
            </a:r>
            <a:endParaRPr lang="zh-TW" altLang="en-US" b="1" dirty="0"/>
          </a:p>
        </p:txBody>
      </p:sp>
      <p:sp>
        <p:nvSpPr>
          <p:cNvPr id="27" name="文字版面配置區 14">
            <a:extLst>
              <a:ext uri="{FF2B5EF4-FFF2-40B4-BE49-F238E27FC236}">
                <a16:creationId xmlns:a16="http://schemas.microsoft.com/office/drawing/2014/main" id="{30E5C042-A88E-4485-AE9B-19CF01756298}"/>
              </a:ext>
            </a:extLst>
          </p:cNvPr>
          <p:cNvSpPr txBox="1">
            <a:spLocks/>
          </p:cNvSpPr>
          <p:nvPr/>
        </p:nvSpPr>
        <p:spPr>
          <a:xfrm>
            <a:off x="5346150" y="2010265"/>
            <a:ext cx="2128909" cy="5721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ork Sans Regular"/>
              <a:buChar char="▪"/>
              <a:defRPr sz="1600" b="0" i="0" u="none" strike="noStrike" cap="none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ork Sans Regular"/>
              <a:buChar char="□"/>
              <a:defRPr sz="1600" b="0" i="0" u="none" strike="noStrike" cap="none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ork Sans Regular"/>
              <a:buChar char="□"/>
              <a:defRPr sz="1600" b="0" i="0" u="none" strike="noStrike" cap="none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ork Sans Regular"/>
              <a:buChar char="□"/>
              <a:defRPr sz="1600" b="0" i="0" u="none" strike="noStrike" cap="none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ork Sans Regular"/>
              <a:buChar char="○"/>
              <a:defRPr sz="1600" b="0" i="0" u="none" strike="noStrike" cap="none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ork Sans Regular"/>
              <a:buChar char="■"/>
              <a:defRPr sz="1600" b="0" i="0" u="none" strike="noStrike" cap="none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ork Sans Regular"/>
              <a:buChar char="●"/>
              <a:defRPr sz="1600" b="0" i="0" u="none" strike="noStrike" cap="none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ork Sans Regular"/>
              <a:buChar char="○"/>
              <a:defRPr sz="1600" b="0" i="0" u="none" strike="noStrike" cap="none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ork Sans Regular"/>
              <a:buChar char="■"/>
              <a:defRPr sz="1600" b="0" i="0" u="none" strike="noStrike" cap="none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9pPr>
          </a:lstStyle>
          <a:p>
            <a:pPr marL="127000" indent="0">
              <a:buFont typeface="Work Sans Regular"/>
              <a:buNone/>
            </a:pPr>
            <a:r>
              <a:rPr lang="en-US" altLang="zh-TW" b="1" dirty="0"/>
              <a:t>Work Distribution </a:t>
            </a:r>
            <a:endParaRPr lang="zh-TW" altLang="en-US" b="1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33833362-1633-433A-90C9-D68BB0BF9A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41071" y="2643001"/>
            <a:ext cx="720000" cy="7200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>
            <a:spLocks noGrp="1"/>
          </p:cNvSpPr>
          <p:nvPr>
            <p:ph type="title"/>
          </p:nvPr>
        </p:nvSpPr>
        <p:spPr>
          <a:xfrm>
            <a:off x="869150" y="633980"/>
            <a:ext cx="5092200" cy="7206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>
              <a:spcBef>
                <a:spcPts val="600"/>
              </a:spcBef>
            </a:pPr>
            <a:r>
              <a:rPr lang="en-US" altLang="zh-TW" sz="2800" dirty="0"/>
              <a:t>Multiply &amp; Divide</a:t>
            </a:r>
          </a:p>
        </p:txBody>
      </p:sp>
      <p:sp>
        <p:nvSpPr>
          <p:cNvPr id="78" name="Google Shape;78;p13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2EC7F13-0304-4F84-962A-A818962A7D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9150" y="1354630"/>
            <a:ext cx="7290349" cy="2892384"/>
          </a:xfrm>
        </p:spPr>
        <p:txBody>
          <a:bodyPr/>
          <a:lstStyle/>
          <a:p>
            <a:r>
              <a:rPr lang="en-US" altLang="zh-TW" dirty="0"/>
              <a:t>Iterative approach</a:t>
            </a:r>
          </a:p>
          <a:p>
            <a:pPr lvl="1">
              <a:lnSpc>
                <a:spcPct val="150000"/>
              </a:lnSpc>
            </a:pPr>
            <a:r>
              <a:rPr lang="en-US" altLang="zh-TW" dirty="0"/>
              <a:t>Multiple cycles to complete all calculation </a:t>
            </a:r>
          </a:p>
          <a:p>
            <a:pPr>
              <a:lnSpc>
                <a:spcPct val="150000"/>
              </a:lnSpc>
            </a:pPr>
            <a:r>
              <a:rPr lang="en-US" altLang="zh-TW" dirty="0"/>
              <a:t>Booth algorithm</a:t>
            </a:r>
          </a:p>
          <a:p>
            <a:pPr lvl="1">
              <a:lnSpc>
                <a:spcPct val="150000"/>
              </a:lnSpc>
            </a:pPr>
            <a:r>
              <a:rPr lang="en-US" altLang="zh-TW" dirty="0"/>
              <a:t>Reduce the number of partial product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034314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>
            <a:spLocks noGrp="1"/>
          </p:cNvSpPr>
          <p:nvPr>
            <p:ph type="title"/>
          </p:nvPr>
        </p:nvSpPr>
        <p:spPr>
          <a:xfrm>
            <a:off x="869150" y="633980"/>
            <a:ext cx="7290348" cy="7206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>
              <a:spcBef>
                <a:spcPts val="600"/>
              </a:spcBef>
            </a:pPr>
            <a:r>
              <a:rPr lang="en-US" altLang="zh-TW" sz="2800" dirty="0"/>
              <a:t>Multiply &amp; Divide - experiments</a:t>
            </a:r>
          </a:p>
        </p:txBody>
      </p:sp>
      <p:sp>
        <p:nvSpPr>
          <p:cNvPr id="78" name="Google Shape;78;p13"/>
          <p:cNvSpPr txBox="1">
            <a:spLocks noGrp="1"/>
          </p:cNvSpPr>
          <p:nvPr>
            <p:ph type="sldNum" idx="12"/>
          </p:nvPr>
        </p:nvSpPr>
        <p:spPr>
          <a:xfrm>
            <a:off x="8159499" y="438665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2EC7F13-0304-4F84-962A-A818962A7D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9150" y="1352096"/>
            <a:ext cx="7181546" cy="2892384"/>
          </a:xfrm>
        </p:spPr>
        <p:txBody>
          <a:bodyPr/>
          <a:lstStyle/>
          <a:p>
            <a:r>
              <a:rPr lang="en-US" altLang="zh-TW" dirty="0"/>
              <a:t>Different iteration : Not much difference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F7AFEADE-CDA9-4809-9E76-1C4D1CD387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054443"/>
              </p:ext>
            </p:extLst>
          </p:nvPr>
        </p:nvGraphicFramePr>
        <p:xfrm>
          <a:off x="2135520" y="2010720"/>
          <a:ext cx="4872960" cy="2233760"/>
        </p:xfrm>
        <a:graphic>
          <a:graphicData uri="http://schemas.openxmlformats.org/drawingml/2006/table">
            <a:tbl>
              <a:tblPr firstRow="1" bandRow="1">
                <a:tableStyleId>{8444DBF9-5413-4D58-806A-1B9745DE107A}</a:tableStyleId>
              </a:tblPr>
              <a:tblGrid>
                <a:gridCol w="569845">
                  <a:extLst>
                    <a:ext uri="{9D8B030D-6E8A-4147-A177-3AD203B41FA5}">
                      <a16:colId xmlns:a16="http://schemas.microsoft.com/office/drawing/2014/main" val="2834795246"/>
                    </a:ext>
                  </a:extLst>
                </a:gridCol>
                <a:gridCol w="860623">
                  <a:extLst>
                    <a:ext uri="{9D8B030D-6E8A-4147-A177-3AD203B41FA5}">
                      <a16:colId xmlns:a16="http://schemas.microsoft.com/office/drawing/2014/main" val="3095836279"/>
                    </a:ext>
                  </a:extLst>
                </a:gridCol>
                <a:gridCol w="860623">
                  <a:extLst>
                    <a:ext uri="{9D8B030D-6E8A-4147-A177-3AD203B41FA5}">
                      <a16:colId xmlns:a16="http://schemas.microsoft.com/office/drawing/2014/main" val="3517760909"/>
                    </a:ext>
                  </a:extLst>
                </a:gridCol>
                <a:gridCol w="860623">
                  <a:extLst>
                    <a:ext uri="{9D8B030D-6E8A-4147-A177-3AD203B41FA5}">
                      <a16:colId xmlns:a16="http://schemas.microsoft.com/office/drawing/2014/main" val="1116794526"/>
                    </a:ext>
                  </a:extLst>
                </a:gridCol>
                <a:gridCol w="860623">
                  <a:extLst>
                    <a:ext uri="{9D8B030D-6E8A-4147-A177-3AD203B41FA5}">
                      <a16:colId xmlns:a16="http://schemas.microsoft.com/office/drawing/2014/main" val="2553985839"/>
                    </a:ext>
                  </a:extLst>
                </a:gridCol>
                <a:gridCol w="860623">
                  <a:extLst>
                    <a:ext uri="{9D8B030D-6E8A-4147-A177-3AD203B41FA5}">
                      <a16:colId xmlns:a16="http://schemas.microsoft.com/office/drawing/2014/main" val="2141905819"/>
                    </a:ext>
                  </a:extLst>
                </a:gridCol>
              </a:tblGrid>
              <a:tr h="27922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200" dirty="0">
                          <a:latin typeface="Work Sans Regular" panose="02020500000000000000" charset="0"/>
                        </a:rPr>
                        <a:t>Cycle</a:t>
                      </a:r>
                      <a:endParaRPr lang="zh-TW" altLang="en-US" sz="1200" dirty="0">
                        <a:latin typeface="Work Sans Regular" panose="02020500000000000000" charset="0"/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200" dirty="0">
                          <a:latin typeface="Work Sans Regular" panose="02020500000000000000" charset="0"/>
                        </a:rPr>
                        <a:t>Iter2 </a:t>
                      </a:r>
                      <a:endParaRPr lang="zh-TW" altLang="en-US" sz="1200" dirty="0">
                        <a:latin typeface="Work Sans Regular" panose="02020500000000000000" charset="0"/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200" dirty="0">
                          <a:latin typeface="Work Sans Regular" panose="02020500000000000000" charset="0"/>
                        </a:rPr>
                        <a:t>Iter4</a:t>
                      </a:r>
                      <a:endParaRPr lang="zh-TW" altLang="en-US" sz="1200" dirty="0">
                        <a:latin typeface="Work Sans Regular" panose="02020500000000000000" charset="0"/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200" dirty="0">
                          <a:latin typeface="Work Sans Regular" panose="02020500000000000000" charset="0"/>
                        </a:rPr>
                        <a:t>Iter8</a:t>
                      </a:r>
                      <a:endParaRPr lang="zh-TW" altLang="en-US" sz="1200" dirty="0">
                        <a:latin typeface="Work Sans Regular" panose="02020500000000000000" charset="0"/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200" dirty="0">
                          <a:latin typeface="Work Sans Regular" panose="02020500000000000000" charset="0"/>
                        </a:rPr>
                        <a:t>Iter16 </a:t>
                      </a:r>
                      <a:endParaRPr lang="zh-TW" altLang="en-US" sz="1200" dirty="0">
                        <a:latin typeface="Work Sans Regular" panose="02020500000000000000" charset="0"/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200" dirty="0">
                          <a:latin typeface="Work Sans Regular" panose="02020500000000000000" charset="0"/>
                        </a:rPr>
                        <a:t>Iter32</a:t>
                      </a:r>
                      <a:endParaRPr lang="zh-TW" altLang="en-US" sz="1200" dirty="0">
                        <a:latin typeface="Work Sans Regular" panose="02020500000000000000" charset="0"/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631680"/>
                  </a:ext>
                </a:extLst>
              </a:tr>
              <a:tr h="27922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200" dirty="0">
                          <a:latin typeface="Work Sans Regular" panose="02020500000000000000" charset="0"/>
                        </a:rPr>
                        <a:t>8</a:t>
                      </a:r>
                      <a:endParaRPr lang="zh-TW" altLang="en-US" sz="1200" dirty="0">
                        <a:latin typeface="Work Sans Regular" panose="0202050000000000000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200" dirty="0">
                          <a:latin typeface="Work Sans Regular" panose="02020500000000000000" charset="0"/>
                        </a:rPr>
                        <a:t>X</a:t>
                      </a:r>
                      <a:endParaRPr lang="zh-TW" altLang="en-US" sz="1200" dirty="0">
                        <a:latin typeface="Work Sans Regular" panose="0202050000000000000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200" dirty="0">
                          <a:latin typeface="Work Sans Regular" panose="02020500000000000000" charset="0"/>
                        </a:rPr>
                        <a:t>72,747</a:t>
                      </a:r>
                      <a:endParaRPr lang="zh-TW" altLang="en-US" sz="1200" dirty="0">
                        <a:latin typeface="Work Sans Regular" panose="0202050000000000000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200" dirty="0">
                          <a:latin typeface="Work Sans Regular" panose="02020500000000000000" charset="0"/>
                        </a:rPr>
                        <a:t>X</a:t>
                      </a:r>
                      <a:endParaRPr lang="zh-TW" altLang="en-US" sz="1200" dirty="0">
                        <a:latin typeface="Work Sans Regular" panose="0202050000000000000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200" dirty="0">
                          <a:latin typeface="Work Sans Regular" panose="02020500000000000000" charset="0"/>
                        </a:rPr>
                        <a:t>X</a:t>
                      </a:r>
                      <a:endParaRPr lang="zh-TW" altLang="en-US" sz="1200" dirty="0">
                        <a:latin typeface="Work Sans Regular" panose="0202050000000000000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200" dirty="0">
                          <a:latin typeface="Work Sans Regular" panose="02020500000000000000" charset="0"/>
                        </a:rPr>
                        <a:t>X</a:t>
                      </a:r>
                      <a:endParaRPr lang="zh-TW" altLang="en-US" sz="1200" dirty="0">
                        <a:latin typeface="Work Sans Regular" panose="02020500000000000000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6819592"/>
                  </a:ext>
                </a:extLst>
              </a:tr>
              <a:tr h="27922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200" dirty="0">
                          <a:latin typeface="Work Sans Regular" panose="02020500000000000000" charset="0"/>
                        </a:rPr>
                        <a:t>7</a:t>
                      </a:r>
                      <a:endParaRPr lang="zh-TW" altLang="en-US" sz="1200" dirty="0">
                        <a:latin typeface="Work Sans Regular" panose="0202050000000000000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200" dirty="0">
                          <a:latin typeface="Work Sans Regular" panose="02020500000000000000" charset="0"/>
                        </a:rPr>
                        <a:t>177,661</a:t>
                      </a:r>
                      <a:endParaRPr lang="zh-TW" altLang="en-US" sz="1200" dirty="0">
                        <a:latin typeface="Work Sans Regular" panose="0202050000000000000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200" dirty="0">
                          <a:latin typeface="Work Sans Regular" panose="02020500000000000000" charset="0"/>
                        </a:rPr>
                        <a:t>81,885</a:t>
                      </a:r>
                      <a:endParaRPr lang="zh-TW" altLang="en-US" sz="1200" dirty="0">
                        <a:latin typeface="Work Sans Regular" panose="0202050000000000000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200" dirty="0">
                          <a:latin typeface="Work Sans Regular" panose="02020500000000000000" charset="0"/>
                        </a:rPr>
                        <a:t>X</a:t>
                      </a:r>
                      <a:endParaRPr lang="zh-TW" altLang="en-US" sz="1200" dirty="0">
                        <a:latin typeface="Work Sans Regular" panose="0202050000000000000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200" dirty="0">
                          <a:latin typeface="Work Sans Regular" panose="02020500000000000000" charset="0"/>
                        </a:rPr>
                        <a:t>X</a:t>
                      </a:r>
                      <a:endParaRPr lang="zh-TW" altLang="en-US" sz="1200" dirty="0">
                        <a:latin typeface="Work Sans Regular" panose="0202050000000000000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200" dirty="0">
                          <a:latin typeface="Work Sans Regular" panose="02020500000000000000" charset="0"/>
                        </a:rPr>
                        <a:t>X</a:t>
                      </a:r>
                      <a:endParaRPr lang="zh-TW" altLang="en-US" sz="1200" dirty="0">
                        <a:latin typeface="Work Sans Regular" panose="02020500000000000000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456064"/>
                  </a:ext>
                </a:extLst>
              </a:tr>
              <a:tr h="27922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200" dirty="0">
                          <a:latin typeface="Work Sans Regular" panose="02020500000000000000" charset="0"/>
                        </a:rPr>
                        <a:t>6</a:t>
                      </a:r>
                      <a:endParaRPr lang="zh-TW" altLang="en-US" sz="1200" dirty="0">
                        <a:latin typeface="Work Sans Regular" panose="0202050000000000000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200" dirty="0">
                          <a:latin typeface="Work Sans Regular" panose="02020500000000000000" charset="0"/>
                        </a:rPr>
                        <a:t>204,696</a:t>
                      </a:r>
                      <a:endParaRPr lang="zh-TW" altLang="en-US" sz="1200" dirty="0">
                        <a:latin typeface="Work Sans Regular" panose="0202050000000000000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200" dirty="0">
                          <a:latin typeface="Work Sans Regular" panose="02020500000000000000" charset="0"/>
                        </a:rPr>
                        <a:t>96,144</a:t>
                      </a:r>
                      <a:endParaRPr lang="zh-TW" altLang="en-US" sz="1200" dirty="0">
                        <a:latin typeface="Work Sans Regular" panose="0202050000000000000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200" dirty="0">
                          <a:latin typeface="Work Sans Regular" panose="02020500000000000000" charset="0"/>
                        </a:rPr>
                        <a:t>X</a:t>
                      </a:r>
                      <a:endParaRPr lang="zh-TW" altLang="en-US" sz="1200" dirty="0">
                        <a:latin typeface="Work Sans Regular" panose="0202050000000000000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200" dirty="0">
                          <a:latin typeface="Work Sans Regular" panose="02020500000000000000" charset="0"/>
                        </a:rPr>
                        <a:t>X</a:t>
                      </a:r>
                      <a:endParaRPr lang="zh-TW" altLang="en-US" sz="1200" dirty="0">
                        <a:latin typeface="Work Sans Regular" panose="0202050000000000000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200" dirty="0">
                          <a:latin typeface="Work Sans Regular" panose="02020500000000000000" charset="0"/>
                        </a:rPr>
                        <a:t>X</a:t>
                      </a:r>
                      <a:endParaRPr lang="zh-TW" altLang="en-US" sz="1200" dirty="0">
                        <a:latin typeface="Work Sans Regular" panose="02020500000000000000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2388275"/>
                  </a:ext>
                </a:extLst>
              </a:tr>
              <a:tr h="27922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200" dirty="0">
                          <a:latin typeface="Work Sans Regular" panose="02020500000000000000" charset="0"/>
                        </a:rPr>
                        <a:t>5</a:t>
                      </a:r>
                      <a:endParaRPr lang="zh-TW" altLang="en-US" sz="1200" dirty="0">
                        <a:latin typeface="Work Sans Regular" panose="0202050000000000000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200" dirty="0">
                          <a:latin typeface="Work Sans Regular" panose="02020500000000000000" charset="0"/>
                        </a:rPr>
                        <a:t>Violated</a:t>
                      </a:r>
                      <a:endParaRPr lang="zh-TW" altLang="en-US" sz="1200" dirty="0">
                        <a:latin typeface="Work Sans Regular" panose="0202050000000000000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200" dirty="0">
                          <a:latin typeface="Work Sans Regular" panose="02020500000000000000" charset="0"/>
                        </a:rPr>
                        <a:t>Violated</a:t>
                      </a:r>
                      <a:endParaRPr lang="zh-TW" altLang="en-US" sz="1200" dirty="0">
                        <a:latin typeface="Work Sans Regular" panose="0202050000000000000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200" dirty="0">
                          <a:latin typeface="Work Sans Regular" panose="02020500000000000000" charset="0"/>
                        </a:rPr>
                        <a:t>56,681</a:t>
                      </a:r>
                      <a:endParaRPr lang="zh-TW" altLang="en-US" sz="1200" dirty="0">
                        <a:latin typeface="Work Sans Regular" panose="0202050000000000000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200" dirty="0">
                          <a:latin typeface="Work Sans Regular" panose="02020500000000000000" charset="0"/>
                        </a:rPr>
                        <a:t>27,151</a:t>
                      </a:r>
                      <a:endParaRPr lang="zh-TW" altLang="en-US" sz="1200" dirty="0">
                        <a:latin typeface="Work Sans Regular" panose="0202050000000000000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200" dirty="0">
                          <a:latin typeface="Work Sans Regular" panose="02020500000000000000" charset="0"/>
                        </a:rPr>
                        <a:t>15,120</a:t>
                      </a:r>
                      <a:endParaRPr lang="zh-TW" altLang="en-US" sz="1200" dirty="0">
                        <a:latin typeface="Work Sans Regular" panose="02020500000000000000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1030756"/>
                  </a:ext>
                </a:extLst>
              </a:tr>
              <a:tr h="27922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200" dirty="0">
                          <a:latin typeface="Work Sans Regular" panose="02020500000000000000" charset="0"/>
                        </a:rPr>
                        <a:t>4</a:t>
                      </a:r>
                      <a:endParaRPr lang="zh-TW" altLang="en-US" sz="1200" dirty="0">
                        <a:latin typeface="Work Sans Regular" panose="0202050000000000000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200" dirty="0">
                          <a:latin typeface="Work Sans Regular" panose="02020500000000000000" charset="0"/>
                        </a:rPr>
                        <a:t>X</a:t>
                      </a:r>
                      <a:endParaRPr lang="zh-TW" altLang="en-US" sz="1200" dirty="0">
                        <a:latin typeface="Work Sans Regular" panose="0202050000000000000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200" dirty="0">
                          <a:latin typeface="Work Sans Regular" panose="02020500000000000000" charset="0"/>
                        </a:rPr>
                        <a:t>X</a:t>
                      </a:r>
                      <a:endParaRPr lang="zh-TW" altLang="en-US" sz="1200" dirty="0">
                        <a:latin typeface="Work Sans Regular" panose="0202050000000000000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200" dirty="0">
                          <a:latin typeface="Work Sans Regular" panose="02020500000000000000" charset="0"/>
                        </a:rPr>
                        <a:t>Violated</a:t>
                      </a:r>
                      <a:endParaRPr lang="zh-TW" altLang="en-US" sz="1200" dirty="0">
                        <a:latin typeface="Work Sans Regular" panose="0202050000000000000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200" dirty="0">
                          <a:latin typeface="Work Sans Regular" panose="02020500000000000000" charset="0"/>
                        </a:rPr>
                        <a:t>32,413</a:t>
                      </a:r>
                      <a:endParaRPr lang="zh-TW" altLang="en-US" sz="1200" dirty="0">
                        <a:latin typeface="Work Sans Regular" panose="0202050000000000000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200" dirty="0">
                          <a:latin typeface="Work Sans Regular" panose="02020500000000000000" charset="0"/>
                        </a:rPr>
                        <a:t>18,370</a:t>
                      </a:r>
                      <a:endParaRPr lang="zh-TW" altLang="en-US" sz="1200" dirty="0">
                        <a:latin typeface="Work Sans Regular" panose="02020500000000000000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3791021"/>
                  </a:ext>
                </a:extLst>
              </a:tr>
              <a:tr h="27922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200" dirty="0">
                          <a:latin typeface="Work Sans Regular" panose="02020500000000000000" charset="0"/>
                        </a:rPr>
                        <a:t>3</a:t>
                      </a:r>
                      <a:endParaRPr lang="zh-TW" altLang="en-US" sz="1200" dirty="0">
                        <a:latin typeface="Work Sans Regular" panose="0202050000000000000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200" dirty="0">
                          <a:latin typeface="Work Sans Regular" panose="02020500000000000000" charset="0"/>
                        </a:rPr>
                        <a:t>X</a:t>
                      </a:r>
                      <a:endParaRPr lang="zh-TW" altLang="en-US" sz="1200" dirty="0">
                        <a:latin typeface="Work Sans Regular" panose="0202050000000000000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200" dirty="0">
                          <a:latin typeface="Work Sans Regular" panose="02020500000000000000" charset="0"/>
                        </a:rPr>
                        <a:t>X</a:t>
                      </a:r>
                      <a:endParaRPr lang="zh-TW" altLang="en-US" sz="1200" dirty="0">
                        <a:latin typeface="Work Sans Regular" panose="0202050000000000000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200" dirty="0">
                          <a:latin typeface="Work Sans Regular" panose="02020500000000000000" charset="0"/>
                        </a:rPr>
                        <a:t>X</a:t>
                      </a:r>
                      <a:endParaRPr lang="zh-TW" altLang="en-US" sz="1200" dirty="0">
                        <a:latin typeface="Work Sans Regular" panose="0202050000000000000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200" dirty="0">
                          <a:latin typeface="Work Sans Regular" panose="02020500000000000000" charset="0"/>
                        </a:rPr>
                        <a:t>Violated</a:t>
                      </a:r>
                      <a:endParaRPr lang="zh-TW" altLang="en-US" sz="1200" dirty="0">
                        <a:latin typeface="Work Sans Regular" panose="0202050000000000000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200" dirty="0">
                          <a:latin typeface="Work Sans Regular" panose="02020500000000000000" charset="0"/>
                        </a:rPr>
                        <a:t>26,613</a:t>
                      </a:r>
                      <a:endParaRPr lang="zh-TW" altLang="en-US" sz="1200" dirty="0">
                        <a:latin typeface="Work Sans Regular" panose="02020500000000000000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526972"/>
                  </a:ext>
                </a:extLst>
              </a:tr>
              <a:tr h="27922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200" dirty="0">
                          <a:latin typeface="Work Sans Regular" panose="02020500000000000000" charset="0"/>
                        </a:rPr>
                        <a:t>AT</a:t>
                      </a:r>
                      <a:endParaRPr lang="zh-TW" altLang="en-US" sz="1200" dirty="0">
                        <a:latin typeface="Work Sans Regular" panose="0202050000000000000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100" dirty="0">
                          <a:latin typeface="Work Sans Regular" panose="02020500000000000000" charset="0"/>
                        </a:rPr>
                        <a:t>2,456,352</a:t>
                      </a:r>
                      <a:endParaRPr lang="zh-TW" altLang="en-US" sz="1100" dirty="0">
                        <a:latin typeface="Work Sans Regular" panose="0202050000000000000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100" dirty="0">
                          <a:latin typeface="Work Sans Regular" panose="02020500000000000000" charset="0"/>
                        </a:rPr>
                        <a:t>2,307,456</a:t>
                      </a:r>
                      <a:endParaRPr lang="zh-TW" altLang="en-US" sz="1100" dirty="0">
                        <a:latin typeface="Work Sans Regular" panose="0202050000000000000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100" dirty="0">
                          <a:latin typeface="Work Sans Regular" panose="02020500000000000000" charset="0"/>
                        </a:rPr>
                        <a:t>2,267,240</a:t>
                      </a:r>
                      <a:endParaRPr lang="zh-TW" altLang="en-US" sz="1100" dirty="0">
                        <a:latin typeface="Work Sans Regular" panose="0202050000000000000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100" dirty="0">
                          <a:latin typeface="Work Sans Regular" panose="02020500000000000000" charset="0"/>
                        </a:rPr>
                        <a:t>2,074,432</a:t>
                      </a:r>
                      <a:endParaRPr lang="zh-TW" altLang="en-US" sz="1100" dirty="0">
                        <a:latin typeface="Work Sans Regular" panose="02020500000000000000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100" dirty="0">
                          <a:latin typeface="Work Sans Regular" panose="02020500000000000000" charset="0"/>
                        </a:rPr>
                        <a:t>2,554,848</a:t>
                      </a:r>
                      <a:endParaRPr lang="zh-TW" altLang="en-US" sz="1100" dirty="0">
                        <a:latin typeface="Work Sans Regular" panose="02020500000000000000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3438085"/>
                  </a:ext>
                </a:extLst>
              </a:tr>
            </a:tbl>
          </a:graphicData>
        </a:graphic>
      </p:graphicFrame>
      <p:sp>
        <p:nvSpPr>
          <p:cNvPr id="6" name="文字版面配置區 3">
            <a:extLst>
              <a:ext uri="{FF2B5EF4-FFF2-40B4-BE49-F238E27FC236}">
                <a16:creationId xmlns:a16="http://schemas.microsoft.com/office/drawing/2014/main" id="{78C2F1D8-C5AE-4829-907D-BE03F0391530}"/>
              </a:ext>
            </a:extLst>
          </p:cNvPr>
          <p:cNvSpPr txBox="1">
            <a:spLocks/>
          </p:cNvSpPr>
          <p:nvPr/>
        </p:nvSpPr>
        <p:spPr>
          <a:xfrm>
            <a:off x="6487105" y="1259330"/>
            <a:ext cx="2221094" cy="658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ork Sans Regular"/>
              <a:buChar char="▪"/>
              <a:defRPr sz="1600" b="0" i="0" u="none" strike="noStrike" cap="none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ork Sans Regular"/>
              <a:buChar char="□"/>
              <a:defRPr sz="1600" b="0" i="0" u="none" strike="noStrike" cap="none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ork Sans Regular"/>
              <a:buChar char="□"/>
              <a:defRPr sz="1600" b="0" i="0" u="none" strike="noStrike" cap="none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ork Sans Regular"/>
              <a:buChar char="□"/>
              <a:defRPr sz="1600" b="0" i="0" u="none" strike="noStrike" cap="none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ork Sans Regular"/>
              <a:buChar char="○"/>
              <a:defRPr sz="1600" b="0" i="0" u="none" strike="noStrike" cap="none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ork Sans Regular"/>
              <a:buChar char="■"/>
              <a:defRPr sz="1600" b="0" i="0" u="none" strike="noStrike" cap="none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ork Sans Regular"/>
              <a:buChar char="●"/>
              <a:defRPr sz="1600" b="0" i="0" u="none" strike="noStrike" cap="none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ork Sans Regular"/>
              <a:buChar char="○"/>
              <a:defRPr sz="1600" b="0" i="0" u="none" strike="noStrike" cap="none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ork Sans Regular"/>
              <a:buChar char="■"/>
              <a:defRPr sz="1600" b="0" i="0" u="none" strike="noStrike" cap="none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9pPr>
          </a:lstStyle>
          <a:p>
            <a:pPr marL="127000" indent="0">
              <a:buNone/>
            </a:pPr>
            <a:r>
              <a:rPr lang="en-US" altLang="zh-TW" sz="1400" dirty="0"/>
              <a:t>Accumulate 1 partial product in 1 cycle</a:t>
            </a:r>
          </a:p>
        </p:txBody>
      </p: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1BDF1424-E44F-4072-9628-DB8C2945000E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7008480" y="1917954"/>
            <a:ext cx="589172" cy="242152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版面配置區 3">
            <a:extLst>
              <a:ext uri="{FF2B5EF4-FFF2-40B4-BE49-F238E27FC236}">
                <a16:creationId xmlns:a16="http://schemas.microsoft.com/office/drawing/2014/main" id="{56530A2C-D92D-405E-B399-8F5F1EB0F60A}"/>
              </a:ext>
            </a:extLst>
          </p:cNvPr>
          <p:cNvSpPr txBox="1">
            <a:spLocks/>
          </p:cNvSpPr>
          <p:nvPr/>
        </p:nvSpPr>
        <p:spPr>
          <a:xfrm>
            <a:off x="1126165" y="2055883"/>
            <a:ext cx="835157" cy="515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ork Sans Regular"/>
              <a:buChar char="▪"/>
              <a:defRPr sz="1600" b="0" i="0" u="none" strike="noStrike" cap="none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ork Sans Regular"/>
              <a:buChar char="□"/>
              <a:defRPr sz="1600" b="0" i="0" u="none" strike="noStrike" cap="none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ork Sans Regular"/>
              <a:buChar char="□"/>
              <a:defRPr sz="1600" b="0" i="0" u="none" strike="noStrike" cap="none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ork Sans Regular"/>
              <a:buChar char="□"/>
              <a:defRPr sz="1600" b="0" i="0" u="none" strike="noStrike" cap="none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ork Sans Regular"/>
              <a:buChar char="○"/>
              <a:defRPr sz="1600" b="0" i="0" u="none" strike="noStrike" cap="none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ork Sans Regular"/>
              <a:buChar char="■"/>
              <a:defRPr sz="1600" b="0" i="0" u="none" strike="noStrike" cap="none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ork Sans Regular"/>
              <a:buChar char="●"/>
              <a:defRPr sz="1600" b="0" i="0" u="none" strike="noStrike" cap="none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ork Sans Regular"/>
              <a:buChar char="○"/>
              <a:defRPr sz="1600" b="0" i="0" u="none" strike="noStrike" cap="none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ork Sans Regular"/>
              <a:buChar char="■"/>
              <a:defRPr sz="1600" b="0" i="0" u="none" strike="noStrike" cap="none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9pPr>
          </a:lstStyle>
          <a:p>
            <a:pPr marL="127000" indent="0">
              <a:buNone/>
            </a:pPr>
            <a:r>
              <a:rPr lang="en-US" altLang="zh-TW" sz="1400" dirty="0"/>
              <a:t>Area</a:t>
            </a:r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1D2D1721-E8CC-4FD8-A549-62B377FCA42A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1961322" y="2313817"/>
            <a:ext cx="881269" cy="402879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44241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>
            <a:spLocks noGrp="1"/>
          </p:cNvSpPr>
          <p:nvPr>
            <p:ph type="title"/>
          </p:nvPr>
        </p:nvSpPr>
        <p:spPr>
          <a:xfrm>
            <a:off x="869150" y="633980"/>
            <a:ext cx="7290348" cy="7206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>
              <a:spcBef>
                <a:spcPts val="600"/>
              </a:spcBef>
            </a:pPr>
            <a:r>
              <a:rPr lang="en-US" altLang="zh-TW" sz="2800" dirty="0"/>
              <a:t>Multiply &amp; Divide - experiments</a:t>
            </a:r>
          </a:p>
        </p:txBody>
      </p:sp>
      <p:sp>
        <p:nvSpPr>
          <p:cNvPr id="78" name="Google Shape;78;p13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2EC7F13-0304-4F84-962A-A818962A7D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9150" y="1352096"/>
            <a:ext cx="4345580" cy="2892384"/>
          </a:xfrm>
        </p:spPr>
        <p:txBody>
          <a:bodyPr/>
          <a:lstStyle/>
          <a:p>
            <a:r>
              <a:rPr lang="en-US" altLang="zh-TW" dirty="0"/>
              <a:t>Different algorithm : Booth algorithm</a:t>
            </a:r>
          </a:p>
          <a:p>
            <a:pPr>
              <a:lnSpc>
                <a:spcPct val="150000"/>
              </a:lnSpc>
            </a:pPr>
            <a:r>
              <a:rPr lang="en-US" altLang="zh-TW" dirty="0"/>
              <a:t>Wallace-tree </a:t>
            </a:r>
            <a:r>
              <a:rPr lang="en-US" altLang="zh-TW" dirty="0" err="1"/>
              <a:t>v.s</a:t>
            </a:r>
            <a:r>
              <a:rPr lang="en-US" altLang="zh-TW" dirty="0"/>
              <a:t>. EDA tool</a:t>
            </a:r>
          </a:p>
          <a:p>
            <a:pPr lvl="1">
              <a:lnSpc>
                <a:spcPct val="150000"/>
              </a:lnSpc>
            </a:pPr>
            <a:r>
              <a:rPr lang="en-US" altLang="zh-TW" dirty="0"/>
              <a:t>5% better</a:t>
            </a:r>
          </a:p>
          <a:p>
            <a:pPr lvl="1">
              <a:lnSpc>
                <a:spcPct val="150000"/>
              </a:lnSpc>
            </a:pPr>
            <a:r>
              <a:rPr lang="en-US" altLang="zh-TW" dirty="0"/>
              <a:t>Smaller area &amp; critical path</a:t>
            </a:r>
          </a:p>
          <a:p>
            <a:pPr>
              <a:lnSpc>
                <a:spcPct val="150000"/>
              </a:lnSpc>
            </a:pPr>
            <a:r>
              <a:rPr lang="en-US" altLang="zh-TW" dirty="0"/>
              <a:t>Booth </a:t>
            </a:r>
            <a:r>
              <a:rPr lang="en-US" altLang="zh-TW" dirty="0" err="1"/>
              <a:t>v.s</a:t>
            </a:r>
            <a:r>
              <a:rPr lang="en-US" altLang="zh-TW" dirty="0"/>
              <a:t>. iterative approach</a:t>
            </a:r>
          </a:p>
          <a:p>
            <a:pPr lvl="1">
              <a:lnSpc>
                <a:spcPct val="150000"/>
              </a:lnSpc>
            </a:pPr>
            <a:r>
              <a:rPr lang="en-US" altLang="zh-TW" dirty="0"/>
              <a:t>150% better</a:t>
            </a:r>
          </a:p>
          <a:p>
            <a:pPr lvl="1">
              <a:lnSpc>
                <a:spcPct val="150000"/>
              </a:lnSpc>
            </a:pPr>
            <a:r>
              <a:rPr lang="en-US" altLang="zh-TW" dirty="0"/>
              <a:t>Faster execution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F7AFEADE-CDA9-4809-9E76-1C4D1CD387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7953662"/>
              </p:ext>
            </p:extLst>
          </p:nvPr>
        </p:nvGraphicFramePr>
        <p:xfrm>
          <a:off x="5214730" y="1616767"/>
          <a:ext cx="3120888" cy="2627716"/>
        </p:xfrm>
        <a:graphic>
          <a:graphicData uri="http://schemas.openxmlformats.org/drawingml/2006/table">
            <a:tbl>
              <a:tblPr firstRow="1" bandRow="1">
                <a:tableStyleId>{8444DBF9-5413-4D58-806A-1B9745DE107A}</a:tableStyleId>
              </a:tblPr>
              <a:tblGrid>
                <a:gridCol w="776234">
                  <a:extLst>
                    <a:ext uri="{9D8B030D-6E8A-4147-A177-3AD203B41FA5}">
                      <a16:colId xmlns:a16="http://schemas.microsoft.com/office/drawing/2014/main" val="2834795246"/>
                    </a:ext>
                  </a:extLst>
                </a:gridCol>
                <a:gridCol w="1172327">
                  <a:extLst>
                    <a:ext uri="{9D8B030D-6E8A-4147-A177-3AD203B41FA5}">
                      <a16:colId xmlns:a16="http://schemas.microsoft.com/office/drawing/2014/main" val="3095836279"/>
                    </a:ext>
                  </a:extLst>
                </a:gridCol>
                <a:gridCol w="1172327">
                  <a:extLst>
                    <a:ext uri="{9D8B030D-6E8A-4147-A177-3AD203B41FA5}">
                      <a16:colId xmlns:a16="http://schemas.microsoft.com/office/drawing/2014/main" val="3517760909"/>
                    </a:ext>
                  </a:extLst>
                </a:gridCol>
              </a:tblGrid>
              <a:tr h="375388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200" dirty="0">
                          <a:latin typeface="Work Sans Regular" panose="02020500000000000000" charset="0"/>
                        </a:rPr>
                        <a:t>Cycle</a:t>
                      </a:r>
                      <a:endParaRPr lang="zh-TW" altLang="en-US" sz="1200" dirty="0">
                        <a:latin typeface="Work Sans Regular" panose="02020500000000000000" charset="0"/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200" dirty="0">
                          <a:latin typeface="Work Sans Regular" panose="02020500000000000000" charset="0"/>
                        </a:rPr>
                        <a:t>Booth(+)</a:t>
                      </a:r>
                      <a:endParaRPr lang="zh-TW" altLang="en-US" sz="1200" dirty="0">
                        <a:latin typeface="Work Sans Regular" panose="02020500000000000000" charset="0"/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200" dirty="0">
                          <a:latin typeface="Work Sans Regular" panose="02020500000000000000" charset="0"/>
                        </a:rPr>
                        <a:t>Booth(</a:t>
                      </a:r>
                      <a:r>
                        <a:rPr lang="en-US" altLang="zh-TW" sz="1200" dirty="0" err="1">
                          <a:latin typeface="Work Sans Regular" panose="02020500000000000000" charset="0"/>
                        </a:rPr>
                        <a:t>csa</a:t>
                      </a:r>
                      <a:r>
                        <a:rPr lang="en-US" altLang="zh-TW" sz="1200" dirty="0">
                          <a:latin typeface="Work Sans Regular" panose="02020500000000000000" charset="0"/>
                        </a:rPr>
                        <a:t>)</a:t>
                      </a:r>
                      <a:endParaRPr lang="zh-TW" altLang="en-US" sz="1200" dirty="0">
                        <a:latin typeface="Work Sans Regular" panose="02020500000000000000" charset="0"/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631680"/>
                  </a:ext>
                </a:extLst>
              </a:tr>
              <a:tr h="375388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200" dirty="0">
                          <a:latin typeface="Work Sans Regular" panose="02020500000000000000" charset="0"/>
                        </a:rPr>
                        <a:t>9</a:t>
                      </a:r>
                      <a:endParaRPr lang="zh-TW" altLang="en-US" sz="1200" dirty="0">
                        <a:latin typeface="Work Sans Regular" panose="0202050000000000000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200" dirty="0">
                          <a:latin typeface="Work Sans Regular" panose="02020500000000000000" charset="0"/>
                        </a:rPr>
                        <a:t>103,020</a:t>
                      </a:r>
                      <a:endParaRPr lang="zh-TW" altLang="en-US" sz="1200" dirty="0">
                        <a:latin typeface="Work Sans Regular" panose="0202050000000000000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200" dirty="0">
                          <a:latin typeface="Work Sans Regular" panose="02020500000000000000" charset="0"/>
                        </a:rPr>
                        <a:t>93,385</a:t>
                      </a:r>
                      <a:endParaRPr lang="zh-TW" altLang="en-US" sz="1200" dirty="0">
                        <a:latin typeface="Work Sans Regular" panose="02020500000000000000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648833"/>
                  </a:ext>
                </a:extLst>
              </a:tr>
              <a:tr h="375388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200" dirty="0">
                          <a:latin typeface="Work Sans Regular" panose="02020500000000000000" charset="0"/>
                        </a:rPr>
                        <a:t>8</a:t>
                      </a:r>
                      <a:endParaRPr lang="zh-TW" altLang="en-US" sz="1200" dirty="0">
                        <a:latin typeface="Work Sans Regular" panose="0202050000000000000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200" dirty="0">
                          <a:latin typeface="Work Sans Regular" panose="02020500000000000000" charset="0"/>
                        </a:rPr>
                        <a:t>102,876</a:t>
                      </a:r>
                      <a:endParaRPr lang="zh-TW" altLang="en-US" sz="1200" dirty="0">
                        <a:latin typeface="Work Sans Regular" panose="0202050000000000000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200" dirty="0">
                          <a:latin typeface="Work Sans Regular" panose="02020500000000000000" charset="0"/>
                        </a:rPr>
                        <a:t>99,089</a:t>
                      </a:r>
                      <a:endParaRPr lang="zh-TW" altLang="en-US" sz="1200" dirty="0">
                        <a:latin typeface="Work Sans Regular" panose="02020500000000000000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6819592"/>
                  </a:ext>
                </a:extLst>
              </a:tr>
              <a:tr h="375388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200" dirty="0">
                          <a:latin typeface="Work Sans Regular" panose="02020500000000000000" charset="0"/>
                        </a:rPr>
                        <a:t>7</a:t>
                      </a:r>
                      <a:endParaRPr lang="zh-TW" altLang="en-US" sz="1200" dirty="0">
                        <a:latin typeface="Work Sans Regular" panose="0202050000000000000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200" dirty="0">
                          <a:latin typeface="Work Sans Regular" panose="02020500000000000000" charset="0"/>
                        </a:rPr>
                        <a:t>137,367</a:t>
                      </a:r>
                      <a:endParaRPr lang="zh-TW" altLang="en-US" sz="1200" dirty="0">
                        <a:latin typeface="Work Sans Regular" panose="0202050000000000000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200" dirty="0">
                          <a:latin typeface="Work Sans Regular" panose="02020500000000000000" charset="0"/>
                        </a:rPr>
                        <a:t>120,871</a:t>
                      </a:r>
                      <a:endParaRPr lang="zh-TW" altLang="en-US" sz="1200" dirty="0">
                        <a:latin typeface="Work Sans Regular" panose="02020500000000000000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456064"/>
                  </a:ext>
                </a:extLst>
              </a:tr>
              <a:tr h="375388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200" dirty="0">
                          <a:latin typeface="Work Sans Regular" panose="02020500000000000000" charset="0"/>
                        </a:rPr>
                        <a:t>6</a:t>
                      </a:r>
                      <a:endParaRPr lang="zh-TW" altLang="en-US" sz="1200" dirty="0">
                        <a:latin typeface="Work Sans Regular" panose="0202050000000000000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200" dirty="0">
                          <a:latin typeface="Work Sans Regular" panose="02020500000000000000" charset="0"/>
                        </a:rPr>
                        <a:t>145,141</a:t>
                      </a:r>
                      <a:endParaRPr lang="zh-TW" altLang="en-US" sz="1200" dirty="0">
                        <a:latin typeface="Work Sans Regular" panose="0202050000000000000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200" dirty="0">
                          <a:latin typeface="Work Sans Regular" panose="02020500000000000000" charset="0"/>
                        </a:rPr>
                        <a:t>138,042</a:t>
                      </a:r>
                      <a:endParaRPr lang="zh-TW" altLang="en-US" sz="1200" dirty="0">
                        <a:latin typeface="Work Sans Regular" panose="02020500000000000000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2388275"/>
                  </a:ext>
                </a:extLst>
              </a:tr>
              <a:tr h="375388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200" dirty="0">
                          <a:latin typeface="Work Sans Regular" panose="02020500000000000000" charset="0"/>
                        </a:rPr>
                        <a:t>5</a:t>
                      </a:r>
                      <a:endParaRPr lang="zh-TW" altLang="en-US" sz="1200" dirty="0">
                        <a:latin typeface="Work Sans Regular" panose="0202050000000000000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200" dirty="0">
                          <a:latin typeface="Work Sans Regular" panose="02020500000000000000" charset="0"/>
                        </a:rPr>
                        <a:t>Violated</a:t>
                      </a:r>
                      <a:endParaRPr lang="zh-TW" altLang="en-US" sz="1200" dirty="0">
                        <a:latin typeface="Work Sans Regular" panose="0202050000000000000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200" dirty="0">
                          <a:latin typeface="Work Sans Regular" panose="02020500000000000000" charset="0"/>
                        </a:rPr>
                        <a:t>201,590</a:t>
                      </a:r>
                      <a:endParaRPr lang="zh-TW" altLang="en-US" sz="1200" dirty="0">
                        <a:latin typeface="Work Sans Regular" panose="02020500000000000000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1030756"/>
                  </a:ext>
                </a:extLst>
              </a:tr>
              <a:tr h="375388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200" dirty="0">
                          <a:latin typeface="Work Sans Regular" panose="02020500000000000000" charset="0"/>
                        </a:rPr>
                        <a:t>AT</a:t>
                      </a:r>
                      <a:endParaRPr lang="zh-TW" altLang="en-US" sz="1200" dirty="0">
                        <a:latin typeface="Work Sans Regular" panose="0202050000000000000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200" dirty="0">
                          <a:latin typeface="Work Sans Regular" panose="02020500000000000000" charset="0"/>
                        </a:rPr>
                        <a:t>870,846</a:t>
                      </a:r>
                      <a:endParaRPr lang="zh-TW" altLang="en-US" sz="1200" dirty="0">
                        <a:latin typeface="Work Sans Regular" panose="0202050000000000000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200" dirty="0">
                          <a:latin typeface="Work Sans Regular" panose="02020500000000000000" charset="0"/>
                        </a:rPr>
                        <a:t>828,252</a:t>
                      </a:r>
                      <a:endParaRPr lang="zh-TW" altLang="en-US" sz="1200" dirty="0">
                        <a:latin typeface="Work Sans Regular" panose="02020500000000000000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3438085"/>
                  </a:ext>
                </a:extLst>
              </a:tr>
            </a:tbl>
          </a:graphicData>
        </a:graphic>
      </p:graphicFrame>
      <p:sp>
        <p:nvSpPr>
          <p:cNvPr id="6" name="文字版面配置區 3">
            <a:extLst>
              <a:ext uri="{FF2B5EF4-FFF2-40B4-BE49-F238E27FC236}">
                <a16:creationId xmlns:a16="http://schemas.microsoft.com/office/drawing/2014/main" id="{EA209A09-EBD3-4FDE-BB03-A0AE50283B51}"/>
              </a:ext>
            </a:extLst>
          </p:cNvPr>
          <p:cNvSpPr txBox="1">
            <a:spLocks/>
          </p:cNvSpPr>
          <p:nvPr/>
        </p:nvSpPr>
        <p:spPr>
          <a:xfrm>
            <a:off x="7248669" y="952105"/>
            <a:ext cx="835157" cy="515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ork Sans Regular"/>
              <a:buChar char="▪"/>
              <a:defRPr sz="1600" b="0" i="0" u="none" strike="noStrike" cap="none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ork Sans Regular"/>
              <a:buChar char="□"/>
              <a:defRPr sz="1600" b="0" i="0" u="none" strike="noStrike" cap="none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ork Sans Regular"/>
              <a:buChar char="□"/>
              <a:defRPr sz="1600" b="0" i="0" u="none" strike="noStrike" cap="none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ork Sans Regular"/>
              <a:buChar char="□"/>
              <a:defRPr sz="1600" b="0" i="0" u="none" strike="noStrike" cap="none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ork Sans Regular"/>
              <a:buChar char="○"/>
              <a:defRPr sz="1600" b="0" i="0" u="none" strike="noStrike" cap="none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ork Sans Regular"/>
              <a:buChar char="■"/>
              <a:defRPr sz="1600" b="0" i="0" u="none" strike="noStrike" cap="none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ork Sans Regular"/>
              <a:buChar char="●"/>
              <a:defRPr sz="1600" b="0" i="0" u="none" strike="noStrike" cap="none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ork Sans Regular"/>
              <a:buChar char="○"/>
              <a:defRPr sz="1600" b="0" i="0" u="none" strike="noStrike" cap="none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ork Sans Regular"/>
              <a:buChar char="■"/>
              <a:defRPr sz="1600" b="0" i="0" u="none" strike="noStrike" cap="none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9pPr>
          </a:lstStyle>
          <a:p>
            <a:pPr marL="127000" indent="0">
              <a:buNone/>
            </a:pPr>
            <a:r>
              <a:rPr lang="en-US" altLang="zh-TW" sz="1400" dirty="0"/>
              <a:t>Area</a:t>
            </a:r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8F63474D-1606-4D51-8739-7CD04557FEE0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7666248" y="1467972"/>
            <a:ext cx="212169" cy="552985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17110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>
            <a:spLocks noGrp="1"/>
          </p:cNvSpPr>
          <p:nvPr>
            <p:ph type="title"/>
          </p:nvPr>
        </p:nvSpPr>
        <p:spPr>
          <a:xfrm>
            <a:off x="869150" y="766500"/>
            <a:ext cx="5092200" cy="7206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>
              <a:spcBef>
                <a:spcPts val="600"/>
              </a:spcBef>
            </a:pPr>
            <a:r>
              <a:rPr lang="en-US" altLang="zh-TW" dirty="0"/>
              <a:t>Work Distribution</a:t>
            </a:r>
          </a:p>
        </p:txBody>
      </p:sp>
      <p:sp>
        <p:nvSpPr>
          <p:cNvPr id="78" name="Google Shape;78;p13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2EC7F13-0304-4F84-962A-A818962A7D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9150" y="1484616"/>
            <a:ext cx="7290349" cy="2892384"/>
          </a:xfrm>
        </p:spPr>
        <p:txBody>
          <a:bodyPr/>
          <a:lstStyle/>
          <a:p>
            <a:r>
              <a:rPr lang="zh-TW" altLang="en-US" dirty="0"/>
              <a:t>黃士豪：</a:t>
            </a:r>
            <a:r>
              <a:rPr lang="en-US" altLang="zh-TW" dirty="0"/>
              <a:t>pipelining, L2Cache</a:t>
            </a:r>
          </a:p>
          <a:p>
            <a:r>
              <a:rPr lang="zh-TW" altLang="en-US" dirty="0"/>
              <a:t>李筠婕：</a:t>
            </a:r>
            <a:r>
              <a:rPr lang="en-US" altLang="zh-TW" dirty="0"/>
              <a:t>hazard handling, </a:t>
            </a:r>
            <a:r>
              <a:rPr lang="en-US" altLang="zh-TW" dirty="0" err="1"/>
              <a:t>brPred</a:t>
            </a:r>
            <a:endParaRPr lang="en-US" altLang="zh-TW" dirty="0"/>
          </a:p>
          <a:p>
            <a:r>
              <a:rPr lang="zh-TW" altLang="en-US" dirty="0"/>
              <a:t>林瑩昇：</a:t>
            </a:r>
            <a:r>
              <a:rPr lang="en-US" altLang="zh-TW" dirty="0" err="1"/>
              <a:t>mult</a:t>
            </a:r>
            <a:r>
              <a:rPr lang="en-US" altLang="zh-TW" dirty="0"/>
              <a:t> </a:t>
            </a:r>
            <a:r>
              <a:rPr lang="en-US" altLang="zh-TW"/>
              <a:t>&amp; div, L2Cache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821851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5"/>
          <p:cNvSpPr txBox="1">
            <a:spLocks noGrp="1"/>
          </p:cNvSpPr>
          <p:nvPr>
            <p:ph type="ctrTitle" idx="4294967295"/>
          </p:nvPr>
        </p:nvSpPr>
        <p:spPr>
          <a:xfrm>
            <a:off x="685800" y="1811950"/>
            <a:ext cx="4286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/>
              <a:t>Thanks!</a:t>
            </a:r>
            <a:endParaRPr sz="7200" dirty="0"/>
          </a:p>
        </p:txBody>
      </p:sp>
      <p:sp>
        <p:nvSpPr>
          <p:cNvPr id="320" name="Google Shape;320;p35"/>
          <p:cNvSpPr/>
          <p:nvPr/>
        </p:nvSpPr>
        <p:spPr>
          <a:xfrm>
            <a:off x="6543431" y="805362"/>
            <a:ext cx="1752310" cy="1752310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35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05D900BA-FE35-4E8F-8286-79A0A2E9DE8A}"/>
              </a:ext>
            </a:extLst>
          </p:cNvPr>
          <p:cNvSpPr txBox="1"/>
          <p:nvPr/>
        </p:nvSpPr>
        <p:spPr>
          <a:xfrm>
            <a:off x="685800" y="2739837"/>
            <a:ext cx="46614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/>
              <a:t>希望大家的暑假到了</a:t>
            </a:r>
          </a:p>
        </p:txBody>
      </p:sp>
    </p:spTree>
    <p:extLst>
      <p:ext uri="{BB962C8B-B14F-4D97-AF65-F5344CB8AC3E}">
        <p14:creationId xmlns:p14="http://schemas.microsoft.com/office/powerpoint/2010/main" val="572390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>
            <a:spLocks noGrp="1"/>
          </p:cNvSpPr>
          <p:nvPr>
            <p:ph type="title"/>
          </p:nvPr>
        </p:nvSpPr>
        <p:spPr>
          <a:xfrm>
            <a:off x="869150" y="766500"/>
            <a:ext cx="5092200" cy="7206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Baseline</a:t>
            </a:r>
            <a:endParaRPr dirty="0"/>
          </a:p>
        </p:txBody>
      </p:sp>
      <p:sp>
        <p:nvSpPr>
          <p:cNvPr id="78" name="Google Shape;78;p13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5" name="文字版面配置區 14">
            <a:extLst>
              <a:ext uri="{FF2B5EF4-FFF2-40B4-BE49-F238E27FC236}">
                <a16:creationId xmlns:a16="http://schemas.microsoft.com/office/drawing/2014/main" id="{B87AFA4F-F153-4EA6-8592-922AE2F9DB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9150" y="1487151"/>
            <a:ext cx="7360450" cy="28898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sz="2000" b="1" dirty="0"/>
              <a:t>Result</a:t>
            </a:r>
          </a:p>
          <a:p>
            <a:pPr>
              <a:lnSpc>
                <a:spcPct val="150000"/>
              </a:lnSpc>
            </a:pPr>
            <a:r>
              <a:rPr lang="en-US" altLang="zh-TW" sz="2000" b="1" dirty="0"/>
              <a:t>Special Design</a:t>
            </a:r>
          </a:p>
          <a:p>
            <a:pPr>
              <a:lnSpc>
                <a:spcPct val="150000"/>
              </a:lnSpc>
            </a:pPr>
            <a:r>
              <a:rPr lang="en-US" altLang="zh-TW" sz="2000" b="1" dirty="0"/>
              <a:t>Debug Method</a:t>
            </a:r>
            <a:endParaRPr lang="zh-TW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283357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>
            <a:spLocks noGrp="1"/>
          </p:cNvSpPr>
          <p:nvPr>
            <p:ph type="title"/>
          </p:nvPr>
        </p:nvSpPr>
        <p:spPr>
          <a:xfrm>
            <a:off x="869150" y="633980"/>
            <a:ext cx="5092200" cy="7206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>
              <a:spcBef>
                <a:spcPts val="600"/>
              </a:spcBef>
            </a:pPr>
            <a:r>
              <a:rPr lang="en-US" altLang="zh-TW" sz="2800" dirty="0"/>
              <a:t>Result</a:t>
            </a:r>
          </a:p>
        </p:txBody>
      </p:sp>
      <p:sp>
        <p:nvSpPr>
          <p:cNvPr id="78" name="Google Shape;78;p13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2EC7F13-0304-4F84-962A-A818962A7D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9150" y="1352096"/>
            <a:ext cx="7290349" cy="2892384"/>
          </a:xfrm>
        </p:spPr>
        <p:txBody>
          <a:bodyPr/>
          <a:lstStyle/>
          <a:p>
            <a:r>
              <a:rPr lang="en-US" altLang="zh-TW" dirty="0"/>
              <a:t>Area :                           300,874 (um</a:t>
            </a:r>
            <a:r>
              <a:rPr lang="en-US" altLang="zh-TW" baseline="30000" dirty="0"/>
              <a:t>2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Synthesis cycle time :   3 (ns)</a:t>
            </a:r>
          </a:p>
          <a:p>
            <a:r>
              <a:rPr lang="en-US" altLang="zh-TW" dirty="0"/>
              <a:t>Simulation Cycle time : 3 (ns)</a:t>
            </a:r>
          </a:p>
          <a:p>
            <a:r>
              <a:rPr lang="en-US" altLang="zh-TW" dirty="0"/>
              <a:t>Total simulation time :  6616.5 (ns)</a:t>
            </a:r>
          </a:p>
          <a:p>
            <a:r>
              <a:rPr lang="en-US" altLang="zh-TW" b="1" dirty="0"/>
              <a:t>AT value :                        1.9907e9</a:t>
            </a:r>
            <a:r>
              <a:rPr lang="en-US" altLang="zh-TW" dirty="0"/>
              <a:t> (um</a:t>
            </a:r>
            <a:r>
              <a:rPr lang="en-US" altLang="zh-TW" baseline="30000" dirty="0"/>
              <a:t>2</a:t>
            </a:r>
            <a:r>
              <a:rPr lang="en-US" altLang="zh-TW" dirty="0"/>
              <a:t> * ns)</a:t>
            </a:r>
            <a:endParaRPr lang="zh-TW" altLang="en-US" dirty="0"/>
          </a:p>
        </p:txBody>
      </p:sp>
      <p:pic>
        <p:nvPicPr>
          <p:cNvPr id="5" name="Picture 4" descr="https://lh4.googleusercontent.com/_69YSfaCEMPCL5DV9OugmjPF9eHrwt1r-urr64nvS16MkISDxbj0mMm2S-BnhyoNYi-X8oi9ZsVeXzYhIS-C5E5lsInSoSP4Kzq_NE3_D-ECGFbVd67rft0bbBaYgo8wen6Ln95w">
            <a:extLst>
              <a:ext uri="{FF2B5EF4-FFF2-40B4-BE49-F238E27FC236}">
                <a16:creationId xmlns:a16="http://schemas.microsoft.com/office/drawing/2014/main" id="{72A1DC76-8CA4-4C6E-9943-CE882146D1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190"/>
          <a:stretch/>
        </p:blipFill>
        <p:spPr bwMode="auto">
          <a:xfrm>
            <a:off x="1073427" y="3206160"/>
            <a:ext cx="4465982" cy="1303360"/>
          </a:xfrm>
          <a:prstGeom prst="roundRect">
            <a:avLst>
              <a:gd name="adj" fmla="val 5383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s://lh4.googleusercontent.com/nZ2qexhiiPkticyXcJFIEZj2NSV3yDZ-wtUWEf3qdqbvb8WAp1KLd6j1kHCgxC05mfM-LVYyWCohDi38JEGTJdUFcLlK6oRebXbXNbEfr-_sKwdAIoFSo0TP7BUNJoioCHEsmUId">
            <a:extLst>
              <a:ext uri="{FF2B5EF4-FFF2-40B4-BE49-F238E27FC236}">
                <a16:creationId xmlns:a16="http://schemas.microsoft.com/office/drawing/2014/main" id="{B085C2CB-6BB3-455E-9734-880BB8F9C17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7" r="-1"/>
          <a:stretch/>
        </p:blipFill>
        <p:spPr bwMode="auto">
          <a:xfrm>
            <a:off x="5803320" y="1574579"/>
            <a:ext cx="2676090" cy="1994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9899C8F0-CFDA-4892-8D49-9BB6288E58BD}"/>
              </a:ext>
            </a:extLst>
          </p:cNvPr>
          <p:cNvSpPr/>
          <p:nvPr/>
        </p:nvSpPr>
        <p:spPr>
          <a:xfrm>
            <a:off x="5743686" y="3293402"/>
            <a:ext cx="2735725" cy="167256"/>
          </a:xfrm>
          <a:prstGeom prst="rect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9DA1C87-CEA8-41C4-B933-B6EDEB6AC21A}"/>
              </a:ext>
            </a:extLst>
          </p:cNvPr>
          <p:cNvSpPr/>
          <p:nvPr/>
        </p:nvSpPr>
        <p:spPr>
          <a:xfrm>
            <a:off x="1073427" y="4086630"/>
            <a:ext cx="4028660" cy="174128"/>
          </a:xfrm>
          <a:prstGeom prst="rect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47225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>
            <a:spLocks noGrp="1"/>
          </p:cNvSpPr>
          <p:nvPr>
            <p:ph type="title"/>
          </p:nvPr>
        </p:nvSpPr>
        <p:spPr>
          <a:xfrm>
            <a:off x="869150" y="633980"/>
            <a:ext cx="7241180" cy="7206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>
              <a:spcBef>
                <a:spcPts val="600"/>
              </a:spcBef>
            </a:pPr>
            <a:r>
              <a:rPr lang="en-US" altLang="zh-TW" sz="2800" dirty="0"/>
              <a:t>Result – critical path</a:t>
            </a:r>
          </a:p>
        </p:txBody>
      </p:sp>
      <p:sp>
        <p:nvSpPr>
          <p:cNvPr id="78" name="Google Shape;78;p13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6F179B4-FB1C-4115-9940-3DC8E80F376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196" t="17004"/>
          <a:stretch/>
        </p:blipFill>
        <p:spPr>
          <a:xfrm>
            <a:off x="1905565" y="1354630"/>
            <a:ext cx="5168349" cy="3204906"/>
          </a:xfrm>
          <a:prstGeom prst="rect">
            <a:avLst/>
          </a:prstGeom>
        </p:spPr>
      </p:pic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03B4176D-8D0F-4A66-9BD6-6A70D98A6411}"/>
              </a:ext>
            </a:extLst>
          </p:cNvPr>
          <p:cNvCxnSpPr>
            <a:cxnSpLocks/>
          </p:cNvCxnSpPr>
          <p:nvPr/>
        </p:nvCxnSpPr>
        <p:spPr>
          <a:xfrm>
            <a:off x="6599583" y="2957083"/>
            <a:ext cx="337930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>
            <a:extLst>
              <a:ext uri="{FF2B5EF4-FFF2-40B4-BE49-F238E27FC236}">
                <a16:creationId xmlns:a16="http://schemas.microsoft.com/office/drawing/2014/main" id="{2325B146-C1DF-48AB-8BB2-B0CD76F21B8C}"/>
              </a:ext>
            </a:extLst>
          </p:cNvPr>
          <p:cNvCxnSpPr>
            <a:cxnSpLocks/>
          </p:cNvCxnSpPr>
          <p:nvPr/>
        </p:nvCxnSpPr>
        <p:spPr>
          <a:xfrm>
            <a:off x="6937513" y="2957083"/>
            <a:ext cx="0" cy="1502274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>
            <a:extLst>
              <a:ext uri="{FF2B5EF4-FFF2-40B4-BE49-F238E27FC236}">
                <a16:creationId xmlns:a16="http://schemas.microsoft.com/office/drawing/2014/main" id="{4996C0DC-B063-4BD7-A54D-7F70FB5C6FC9}"/>
              </a:ext>
            </a:extLst>
          </p:cNvPr>
          <p:cNvCxnSpPr>
            <a:cxnSpLocks/>
          </p:cNvCxnSpPr>
          <p:nvPr/>
        </p:nvCxnSpPr>
        <p:spPr>
          <a:xfrm>
            <a:off x="4790661" y="4459357"/>
            <a:ext cx="2146852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>
            <a:extLst>
              <a:ext uri="{FF2B5EF4-FFF2-40B4-BE49-F238E27FC236}">
                <a16:creationId xmlns:a16="http://schemas.microsoft.com/office/drawing/2014/main" id="{EAA45DCD-BDBD-495C-860D-FF160B31EAE1}"/>
              </a:ext>
            </a:extLst>
          </p:cNvPr>
          <p:cNvCxnSpPr>
            <a:cxnSpLocks/>
          </p:cNvCxnSpPr>
          <p:nvPr/>
        </p:nvCxnSpPr>
        <p:spPr>
          <a:xfrm>
            <a:off x="4790661" y="2849217"/>
            <a:ext cx="0" cy="161014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CBE79B0A-8FF6-42A9-AA09-1BC1E28D3EFB}"/>
              </a:ext>
            </a:extLst>
          </p:cNvPr>
          <p:cNvCxnSpPr>
            <a:cxnSpLocks/>
          </p:cNvCxnSpPr>
          <p:nvPr/>
        </p:nvCxnSpPr>
        <p:spPr>
          <a:xfrm>
            <a:off x="4790661" y="2864317"/>
            <a:ext cx="1020417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149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>
            <a:spLocks noGrp="1"/>
          </p:cNvSpPr>
          <p:nvPr>
            <p:ph type="title"/>
          </p:nvPr>
        </p:nvSpPr>
        <p:spPr>
          <a:xfrm>
            <a:off x="869150" y="633980"/>
            <a:ext cx="7241180" cy="7206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>
              <a:spcBef>
                <a:spcPts val="600"/>
              </a:spcBef>
            </a:pPr>
            <a:r>
              <a:rPr lang="en-US" altLang="zh-TW" sz="2800" dirty="0"/>
              <a:t>Special Design - cache buffer</a:t>
            </a:r>
          </a:p>
        </p:txBody>
      </p:sp>
      <p:sp>
        <p:nvSpPr>
          <p:cNvPr id="78" name="Google Shape;78;p13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2EC7F13-0304-4F84-962A-A818962A7D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9150" y="1352096"/>
            <a:ext cx="7290349" cy="289238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dirty="0"/>
              <a:t>Memory change and ready at </a:t>
            </a:r>
            <a:r>
              <a:rPr lang="en-US" altLang="zh-TW" dirty="0" err="1"/>
              <a:t>negedge</a:t>
            </a:r>
            <a:r>
              <a:rPr lang="en-US" altLang="zh-TW" dirty="0"/>
              <a:t> of </a:t>
            </a:r>
            <a:r>
              <a:rPr lang="en-US" altLang="zh-TW" dirty="0" err="1"/>
              <a:t>clk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en-US" altLang="zh-TW" dirty="0"/>
              <a:t>Cache design is </a:t>
            </a:r>
            <a:r>
              <a:rPr lang="en-US" altLang="zh-TW" dirty="0" err="1"/>
              <a:t>posedge</a:t>
            </a:r>
            <a:r>
              <a:rPr lang="en-US" altLang="zh-TW" dirty="0"/>
              <a:t> trigger</a:t>
            </a:r>
          </a:p>
          <a:p>
            <a:pPr lvl="1">
              <a:lnSpc>
                <a:spcPct val="150000"/>
              </a:lnSpc>
            </a:pPr>
            <a:r>
              <a:rPr lang="en-US" altLang="zh-TW" dirty="0"/>
              <a:t>Problem : It has to finish the calculation in half a cycle</a:t>
            </a:r>
          </a:p>
          <a:p>
            <a:pPr lvl="1">
              <a:lnSpc>
                <a:spcPct val="150000"/>
              </a:lnSpc>
            </a:pPr>
            <a:r>
              <a:rPr lang="en-US" altLang="zh-TW" dirty="0"/>
              <a:t>Solution : Buffer with FF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52C5028B-73B3-4F63-B7FF-9B99D08874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135" y="3199918"/>
            <a:ext cx="7303729" cy="1151873"/>
          </a:xfrm>
          <a:prstGeom prst="roundRect">
            <a:avLst>
              <a:gd name="adj" fmla="val 8895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CAE21A8D-ABA4-4BD8-9532-5F3336892AB5}"/>
              </a:ext>
            </a:extLst>
          </p:cNvPr>
          <p:cNvSpPr/>
          <p:nvPr/>
        </p:nvSpPr>
        <p:spPr>
          <a:xfrm>
            <a:off x="5851994" y="3829510"/>
            <a:ext cx="457199" cy="468625"/>
          </a:xfrm>
          <a:prstGeom prst="rect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FF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6298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>
            <a:spLocks noGrp="1"/>
          </p:cNvSpPr>
          <p:nvPr>
            <p:ph type="title"/>
          </p:nvPr>
        </p:nvSpPr>
        <p:spPr>
          <a:xfrm>
            <a:off x="869150" y="633980"/>
            <a:ext cx="7241180" cy="7206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>
              <a:spcBef>
                <a:spcPts val="600"/>
              </a:spcBef>
            </a:pPr>
            <a:r>
              <a:rPr lang="en-US" altLang="zh-TW" sz="2800" dirty="0"/>
              <a:t>Special Design - </a:t>
            </a:r>
            <a:r>
              <a:rPr lang="en-US" altLang="zh-TW" sz="2800" dirty="0" err="1"/>
              <a:t>lw</a:t>
            </a:r>
            <a:r>
              <a:rPr lang="en-US" altLang="zh-TW" sz="2800" dirty="0"/>
              <a:t> stall</a:t>
            </a:r>
          </a:p>
        </p:txBody>
      </p:sp>
      <p:sp>
        <p:nvSpPr>
          <p:cNvPr id="78" name="Google Shape;78;p13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2EC7F13-0304-4F84-962A-A818962A7D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9150" y="1352096"/>
            <a:ext cx="7290349" cy="289238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dirty="0"/>
              <a:t>Problem : If the writeback register == read register</a:t>
            </a:r>
          </a:p>
          <a:p>
            <a:pPr lvl="1">
              <a:lnSpc>
                <a:spcPct val="150000"/>
              </a:lnSpc>
            </a:pPr>
            <a:r>
              <a:rPr lang="en-US" altLang="zh-TW" dirty="0"/>
              <a:t>Stall one cycle</a:t>
            </a:r>
          </a:p>
          <a:p>
            <a:pPr>
              <a:lnSpc>
                <a:spcPct val="150000"/>
              </a:lnSpc>
            </a:pPr>
            <a:r>
              <a:rPr lang="en-US" altLang="zh-TW" dirty="0"/>
              <a:t>Solution : Check writeback register and read register</a:t>
            </a:r>
          </a:p>
          <a:p>
            <a:pPr lvl="1">
              <a:lnSpc>
                <a:spcPct val="150000"/>
              </a:lnSpc>
            </a:pPr>
            <a:r>
              <a:rPr lang="en-US" altLang="zh-TW" dirty="0"/>
              <a:t>Output the writeback data</a:t>
            </a:r>
          </a:p>
          <a:p>
            <a:pPr lvl="1">
              <a:lnSpc>
                <a:spcPct val="150000"/>
              </a:lnSpc>
            </a:pPr>
            <a:r>
              <a:rPr lang="en-US" altLang="zh-TW" dirty="0"/>
              <a:t>Reduce one cycle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29078DE3-BBBE-49B1-ACB4-B670D64E14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7127" y="3180674"/>
            <a:ext cx="4476793" cy="1328846"/>
          </a:xfrm>
          <a:prstGeom prst="roundRect">
            <a:avLst>
              <a:gd name="adj" fmla="val 848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523184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>
            <a:spLocks noGrp="1"/>
          </p:cNvSpPr>
          <p:nvPr>
            <p:ph type="title"/>
          </p:nvPr>
        </p:nvSpPr>
        <p:spPr>
          <a:xfrm>
            <a:off x="869150" y="633980"/>
            <a:ext cx="7241180" cy="7206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>
              <a:spcBef>
                <a:spcPts val="600"/>
              </a:spcBef>
            </a:pPr>
            <a:r>
              <a:rPr lang="en-US" altLang="zh-TW" sz="2800" dirty="0"/>
              <a:t>Special Design - </a:t>
            </a:r>
            <a:r>
              <a:rPr lang="en-US" altLang="zh-TW" sz="2800" dirty="0" err="1"/>
              <a:t>lw</a:t>
            </a:r>
            <a:r>
              <a:rPr lang="en-US" altLang="zh-TW" sz="2800" dirty="0"/>
              <a:t> stall</a:t>
            </a:r>
          </a:p>
        </p:txBody>
      </p:sp>
      <p:sp>
        <p:nvSpPr>
          <p:cNvPr id="78" name="Google Shape;78;p13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8" name="內容版面配置區 5">
            <a:extLst>
              <a:ext uri="{FF2B5EF4-FFF2-40B4-BE49-F238E27FC236}">
                <a16:creationId xmlns:a16="http://schemas.microsoft.com/office/drawing/2014/main" id="{0759300C-BA4B-4CF1-9E90-13B80D4BCF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4784" y="1570382"/>
            <a:ext cx="5414432" cy="2879503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文字版面配置區 3">
            <a:extLst>
              <a:ext uri="{FF2B5EF4-FFF2-40B4-BE49-F238E27FC236}">
                <a16:creationId xmlns:a16="http://schemas.microsoft.com/office/drawing/2014/main" id="{EE89FD6C-2374-49CB-BB7E-DC32683210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72924" y="3627569"/>
            <a:ext cx="3849650" cy="579998"/>
          </a:xfrm>
          <a:solidFill>
            <a:schemeClr val="bg1"/>
          </a:solidFill>
        </p:spPr>
        <p:txBody>
          <a:bodyPr/>
          <a:lstStyle/>
          <a:p>
            <a:pPr marL="127000" indent="0">
              <a:buNone/>
            </a:pPr>
            <a:r>
              <a:rPr lang="en-US" altLang="zh-TW" b="1" dirty="0"/>
              <a:t>3.</a:t>
            </a:r>
            <a:r>
              <a:rPr lang="en-US" altLang="zh-TW" dirty="0"/>
              <a:t> Same register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altLang="zh-TW" dirty="0"/>
              <a:t> output new data</a:t>
            </a:r>
          </a:p>
          <a:p>
            <a:pPr marL="127000" indent="0">
              <a:buNone/>
            </a:pPr>
            <a:endParaRPr lang="en-US" altLang="zh-TW" dirty="0"/>
          </a:p>
        </p:txBody>
      </p:sp>
      <p:sp>
        <p:nvSpPr>
          <p:cNvPr id="10" name="文字版面配置區 3">
            <a:extLst>
              <a:ext uri="{FF2B5EF4-FFF2-40B4-BE49-F238E27FC236}">
                <a16:creationId xmlns:a16="http://schemas.microsoft.com/office/drawing/2014/main" id="{3B37AF7F-7AA3-4725-ADF5-C9E1817C8281}"/>
              </a:ext>
            </a:extLst>
          </p:cNvPr>
          <p:cNvSpPr txBox="1">
            <a:spLocks/>
          </p:cNvSpPr>
          <p:nvPr/>
        </p:nvSpPr>
        <p:spPr>
          <a:xfrm>
            <a:off x="2745815" y="2022767"/>
            <a:ext cx="1697306" cy="4938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ork Sans Regular"/>
              <a:buChar char="▪"/>
              <a:defRPr sz="1600" b="0" i="0" u="none" strike="noStrike" cap="none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ork Sans Regular"/>
              <a:buChar char="□"/>
              <a:defRPr sz="1600" b="0" i="0" u="none" strike="noStrike" cap="none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ork Sans Regular"/>
              <a:buChar char="□"/>
              <a:defRPr sz="1600" b="0" i="0" u="none" strike="noStrike" cap="none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ork Sans Regular"/>
              <a:buChar char="□"/>
              <a:defRPr sz="1600" b="0" i="0" u="none" strike="noStrike" cap="none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ork Sans Regular"/>
              <a:buChar char="○"/>
              <a:defRPr sz="1600" b="0" i="0" u="none" strike="noStrike" cap="none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ork Sans Regular"/>
              <a:buChar char="■"/>
              <a:defRPr sz="1600" b="0" i="0" u="none" strike="noStrike" cap="none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ork Sans Regular"/>
              <a:buChar char="●"/>
              <a:defRPr sz="1600" b="0" i="0" u="none" strike="noStrike" cap="none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ork Sans Regular"/>
              <a:buChar char="○"/>
              <a:defRPr sz="1600" b="0" i="0" u="none" strike="noStrike" cap="none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ork Sans Regular"/>
              <a:buChar char="■"/>
              <a:defRPr sz="1600" b="0" i="0" u="none" strike="noStrike" cap="none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9pPr>
          </a:lstStyle>
          <a:p>
            <a:pPr marL="127000" indent="0">
              <a:buNone/>
            </a:pPr>
            <a:r>
              <a:rPr lang="en-US" altLang="zh-TW" b="1" dirty="0"/>
              <a:t>2. </a:t>
            </a:r>
            <a:r>
              <a:rPr lang="en-US" altLang="zh-TW" dirty="0"/>
              <a:t>add r2 r1 r3</a:t>
            </a:r>
          </a:p>
        </p:txBody>
      </p:sp>
      <p:sp>
        <p:nvSpPr>
          <p:cNvPr id="12" name="文字版面配置區 3">
            <a:extLst>
              <a:ext uri="{FF2B5EF4-FFF2-40B4-BE49-F238E27FC236}">
                <a16:creationId xmlns:a16="http://schemas.microsoft.com/office/drawing/2014/main" id="{FB737AE9-D31F-4938-94D4-EF56779E4560}"/>
              </a:ext>
            </a:extLst>
          </p:cNvPr>
          <p:cNvSpPr txBox="1">
            <a:spLocks/>
          </p:cNvSpPr>
          <p:nvPr/>
        </p:nvSpPr>
        <p:spPr>
          <a:xfrm>
            <a:off x="5650922" y="2237725"/>
            <a:ext cx="2068435" cy="4938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ork Sans Regular"/>
              <a:buChar char="▪"/>
              <a:defRPr sz="1600" b="0" i="0" u="none" strike="noStrike" cap="none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ork Sans Regular"/>
              <a:buChar char="□"/>
              <a:defRPr sz="1600" b="0" i="0" u="none" strike="noStrike" cap="none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ork Sans Regular"/>
              <a:buChar char="□"/>
              <a:defRPr sz="1600" b="0" i="0" u="none" strike="noStrike" cap="none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ork Sans Regular"/>
              <a:buChar char="□"/>
              <a:defRPr sz="1600" b="0" i="0" u="none" strike="noStrike" cap="none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ork Sans Regular"/>
              <a:buChar char="○"/>
              <a:defRPr sz="1600" b="0" i="0" u="none" strike="noStrike" cap="none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ork Sans Regular"/>
              <a:buChar char="■"/>
              <a:defRPr sz="1600" b="0" i="0" u="none" strike="noStrike" cap="none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ork Sans Regular"/>
              <a:buChar char="●"/>
              <a:defRPr sz="1600" b="0" i="0" u="none" strike="noStrike" cap="none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ork Sans Regular"/>
              <a:buChar char="○"/>
              <a:defRPr sz="1600" b="0" i="0" u="none" strike="noStrike" cap="none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ork Sans Regular"/>
              <a:buChar char="■"/>
              <a:defRPr sz="1600" b="0" i="0" u="none" strike="noStrike" cap="none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9pPr>
          </a:lstStyle>
          <a:p>
            <a:pPr marL="127000" indent="0">
              <a:buNone/>
            </a:pPr>
            <a:r>
              <a:rPr lang="en-US" altLang="zh-TW" b="1" dirty="0">
                <a:solidFill>
                  <a:schemeClr val="tx1"/>
                </a:solidFill>
              </a:rPr>
              <a:t>1.</a:t>
            </a:r>
            <a:r>
              <a:rPr lang="en-US" altLang="zh-TW" dirty="0">
                <a:solidFill>
                  <a:schemeClr val="tx1"/>
                </a:solidFill>
              </a:rPr>
              <a:t> </a:t>
            </a:r>
            <a:r>
              <a:rPr lang="en-US" altLang="zh-TW" dirty="0" err="1">
                <a:solidFill>
                  <a:schemeClr val="tx1"/>
                </a:solidFill>
              </a:rPr>
              <a:t>lw</a:t>
            </a:r>
            <a:r>
              <a:rPr lang="en-US" altLang="zh-TW" dirty="0">
                <a:solidFill>
                  <a:schemeClr val="tx1"/>
                </a:solidFill>
              </a:rPr>
              <a:t> r3 r5 0x0000</a:t>
            </a:r>
          </a:p>
        </p:txBody>
      </p: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B1FE87A7-3465-43CF-97C0-8183ABFFAEEF}"/>
              </a:ext>
            </a:extLst>
          </p:cNvPr>
          <p:cNvCxnSpPr>
            <a:cxnSpLocks/>
          </p:cNvCxnSpPr>
          <p:nvPr/>
        </p:nvCxnSpPr>
        <p:spPr>
          <a:xfrm>
            <a:off x="3352800" y="2516625"/>
            <a:ext cx="0" cy="461887"/>
          </a:xfrm>
          <a:prstGeom prst="straightConnector1">
            <a:avLst/>
          </a:prstGeom>
          <a:ln w="38100">
            <a:solidFill>
              <a:srgbClr val="00B0F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8F417A3E-B678-49D4-8749-8482E6A59F86}"/>
              </a:ext>
            </a:extLst>
          </p:cNvPr>
          <p:cNvCxnSpPr>
            <a:cxnSpLocks/>
          </p:cNvCxnSpPr>
          <p:nvPr/>
        </p:nvCxnSpPr>
        <p:spPr>
          <a:xfrm flipV="1">
            <a:off x="3810000" y="3399183"/>
            <a:ext cx="0" cy="324678"/>
          </a:xfrm>
          <a:prstGeom prst="straightConnector1">
            <a:avLst/>
          </a:prstGeom>
          <a:ln w="38100">
            <a:solidFill>
              <a:srgbClr val="00B0F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0CA8BD91-CEBD-422F-8A50-0626AAC7B3BA}"/>
              </a:ext>
            </a:extLst>
          </p:cNvPr>
          <p:cNvCxnSpPr>
            <a:cxnSpLocks/>
          </p:cNvCxnSpPr>
          <p:nvPr/>
        </p:nvCxnSpPr>
        <p:spPr>
          <a:xfrm>
            <a:off x="6294783" y="2731583"/>
            <a:ext cx="1" cy="329669"/>
          </a:xfrm>
          <a:prstGeom prst="straightConnector1">
            <a:avLst/>
          </a:prstGeom>
          <a:ln w="38100">
            <a:solidFill>
              <a:srgbClr val="00B0F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01514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>
            <a:spLocks noGrp="1"/>
          </p:cNvSpPr>
          <p:nvPr>
            <p:ph type="title"/>
          </p:nvPr>
        </p:nvSpPr>
        <p:spPr>
          <a:xfrm>
            <a:off x="869150" y="633980"/>
            <a:ext cx="7241180" cy="7206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>
              <a:spcBef>
                <a:spcPts val="600"/>
              </a:spcBef>
            </a:pPr>
            <a:r>
              <a:rPr lang="en-US" altLang="zh-TW" sz="2800" dirty="0"/>
              <a:t>Debug Method</a:t>
            </a:r>
          </a:p>
        </p:txBody>
      </p:sp>
      <p:sp>
        <p:nvSpPr>
          <p:cNvPr id="78" name="Google Shape;78;p13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2EC7F13-0304-4F84-962A-A818962A7D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9151" y="1352096"/>
            <a:ext cx="3702850" cy="2892384"/>
          </a:xfrm>
        </p:spPr>
        <p:txBody>
          <a:bodyPr/>
          <a:lstStyle/>
          <a:p>
            <a:r>
              <a:rPr lang="en-US" altLang="zh-TW" dirty="0"/>
              <a:t>Problem when debugging</a:t>
            </a:r>
          </a:p>
          <a:p>
            <a:pPr lvl="1">
              <a:lnSpc>
                <a:spcPct val="150000"/>
              </a:lnSpc>
            </a:pPr>
            <a:r>
              <a:rPr lang="en-US" altLang="zh-TW" dirty="0"/>
              <a:t>Next instruction?</a:t>
            </a:r>
          </a:p>
          <a:p>
            <a:pPr lvl="1">
              <a:lnSpc>
                <a:spcPct val="150000"/>
              </a:lnSpc>
            </a:pPr>
            <a:r>
              <a:rPr lang="en-US" altLang="zh-TW" dirty="0"/>
              <a:t>Register file data?</a:t>
            </a:r>
          </a:p>
          <a:p>
            <a:pPr lvl="1">
              <a:lnSpc>
                <a:spcPct val="150000"/>
              </a:lnSpc>
            </a:pPr>
            <a:r>
              <a:rPr lang="en-US" altLang="zh-TW" dirty="0"/>
              <a:t>Memory data?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C15740F6-1C21-4058-A564-EC6586B21B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1854" y="2952589"/>
            <a:ext cx="4640291" cy="1672564"/>
          </a:xfrm>
          <a:prstGeom prst="roundRect">
            <a:avLst>
              <a:gd name="adj" fmla="val 5580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7" name="文字版面配置區 3">
            <a:extLst>
              <a:ext uri="{FF2B5EF4-FFF2-40B4-BE49-F238E27FC236}">
                <a16:creationId xmlns:a16="http://schemas.microsoft.com/office/drawing/2014/main" id="{9CF20386-8760-439E-898B-1AE288F2D622}"/>
              </a:ext>
            </a:extLst>
          </p:cNvPr>
          <p:cNvSpPr txBox="1">
            <a:spLocks/>
          </p:cNvSpPr>
          <p:nvPr/>
        </p:nvSpPr>
        <p:spPr>
          <a:xfrm>
            <a:off x="4571999" y="1352096"/>
            <a:ext cx="3702850" cy="2892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ork Sans Regular"/>
              <a:buChar char="▪"/>
              <a:defRPr sz="1600" b="0" i="0" u="none" strike="noStrike" cap="none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ork Sans Regular"/>
              <a:buChar char="□"/>
              <a:defRPr sz="1600" b="0" i="0" u="none" strike="noStrike" cap="none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ork Sans Regular"/>
              <a:buChar char="□"/>
              <a:defRPr sz="1600" b="0" i="0" u="none" strike="noStrike" cap="none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ork Sans Regular"/>
              <a:buChar char="□"/>
              <a:defRPr sz="1600" b="0" i="0" u="none" strike="noStrike" cap="none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ork Sans Regular"/>
              <a:buChar char="○"/>
              <a:defRPr sz="1600" b="0" i="0" u="none" strike="noStrike" cap="none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ork Sans Regular"/>
              <a:buChar char="■"/>
              <a:defRPr sz="1600" b="0" i="0" u="none" strike="noStrike" cap="none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ork Sans Regular"/>
              <a:buChar char="●"/>
              <a:defRPr sz="1600" b="0" i="0" u="none" strike="noStrike" cap="none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ork Sans Regular"/>
              <a:buChar char="○"/>
              <a:defRPr sz="1600" b="0" i="0" u="none" strike="noStrike" cap="none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ork Sans Regular"/>
              <a:buChar char="■"/>
              <a:defRPr sz="1600" b="0" i="0" u="none" strike="noStrike" cap="none">
                <a:solidFill>
                  <a:schemeClr val="dk1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9pPr>
          </a:lstStyle>
          <a:p>
            <a:r>
              <a:rPr lang="en-US" altLang="zh-TW" dirty="0"/>
              <a:t>Solution</a:t>
            </a:r>
          </a:p>
          <a:p>
            <a:pPr lvl="1">
              <a:lnSpc>
                <a:spcPct val="150000"/>
              </a:lnSpc>
            </a:pPr>
            <a:r>
              <a:rPr lang="en-US" altLang="zh-TW" dirty="0"/>
              <a:t>Use python to traverse patterns and print registers and </a:t>
            </a:r>
            <a:r>
              <a:rPr lang="en-US" altLang="zh-TW" dirty="0" err="1"/>
              <a:t>D_memory</a:t>
            </a:r>
            <a:r>
              <a:rPr lang="en-US" altLang="zh-TW" dirty="0"/>
              <a:t> 1 by 1</a:t>
            </a:r>
          </a:p>
        </p:txBody>
      </p:sp>
    </p:spTree>
    <p:extLst>
      <p:ext uri="{BB962C8B-B14F-4D97-AF65-F5344CB8AC3E}">
        <p14:creationId xmlns:p14="http://schemas.microsoft.com/office/powerpoint/2010/main" val="3300375288"/>
      </p:ext>
    </p:extLst>
  </p:cSld>
  <p:clrMapOvr>
    <a:masterClrMapping/>
  </p:clrMapOvr>
</p:sld>
</file>

<file path=ppt/theme/theme1.xml><?xml version="1.0" encoding="utf-8"?>
<a:theme xmlns:a="http://schemas.openxmlformats.org/drawingml/2006/main" name="Jacquenett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F3F3F3"/>
      </a:lt2>
      <a:accent1>
        <a:srgbClr val="000000"/>
      </a:accent1>
      <a:accent2>
        <a:srgbClr val="666666"/>
      </a:accent2>
      <a:accent3>
        <a:srgbClr val="999999"/>
      </a:accent3>
      <a:accent4>
        <a:srgbClr val="CCCCCC"/>
      </a:accent4>
      <a:accent5>
        <a:srgbClr val="EFEFEF"/>
      </a:accent5>
      <a:accent6>
        <a:srgbClr val="F6B26B"/>
      </a:accent6>
      <a:hlink>
        <a:srgbClr val="00000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1309</TotalTime>
  <Words>810</Words>
  <Application>Microsoft Office PowerPoint</Application>
  <PresentationFormat>如螢幕大小 (16:9)</PresentationFormat>
  <Paragraphs>347</Paragraphs>
  <Slides>24</Slides>
  <Notes>24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24</vt:i4>
      </vt:variant>
    </vt:vector>
  </HeadingPairs>
  <TitlesOfParts>
    <vt:vector size="31" baseType="lpstr">
      <vt:lpstr>Calibri</vt:lpstr>
      <vt:lpstr>Times New Roman</vt:lpstr>
      <vt:lpstr>Arial</vt:lpstr>
      <vt:lpstr>新細明體</vt:lpstr>
      <vt:lpstr>Work Sans</vt:lpstr>
      <vt:lpstr>Work Sans Regular</vt:lpstr>
      <vt:lpstr>Jacquenetta template</vt:lpstr>
      <vt:lpstr>DSD Final Project (MIPS) Presentation</vt:lpstr>
      <vt:lpstr>Outline</vt:lpstr>
      <vt:lpstr>Baseline</vt:lpstr>
      <vt:lpstr>Result</vt:lpstr>
      <vt:lpstr>Result – critical path</vt:lpstr>
      <vt:lpstr>Special Design - cache buffer</vt:lpstr>
      <vt:lpstr>Special Design - lw stall</vt:lpstr>
      <vt:lpstr>Special Design - lw stall</vt:lpstr>
      <vt:lpstr>Debug Method</vt:lpstr>
      <vt:lpstr>Extensions</vt:lpstr>
      <vt:lpstr>Branch Prediction</vt:lpstr>
      <vt:lpstr>Branch Prediction – 1b &amp; 2b predictor</vt:lpstr>
      <vt:lpstr>Branch Prediction – 2b &amp; branch cache</vt:lpstr>
      <vt:lpstr>Branch Prediction – branch cache</vt:lpstr>
      <vt:lpstr>Branch Prediction – experiments</vt:lpstr>
      <vt:lpstr>Branch Prediction – experiments</vt:lpstr>
      <vt:lpstr>L2 Cache - design</vt:lpstr>
      <vt:lpstr>L2 Cache - experiments</vt:lpstr>
      <vt:lpstr>L2 Cache - experiments</vt:lpstr>
      <vt:lpstr>Multiply &amp; Divide</vt:lpstr>
      <vt:lpstr>Multiply &amp; Divide - experiments</vt:lpstr>
      <vt:lpstr>Multiply &amp; Divide - experiments</vt:lpstr>
      <vt:lpstr>Work Distribution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DSD Final Project (MIPS) Proposal</dc:title>
  <dc:creator>林瑩昇</dc:creator>
  <cp:lastModifiedBy>瑩昇 林</cp:lastModifiedBy>
  <cp:revision>94</cp:revision>
  <dcterms:modified xsi:type="dcterms:W3CDTF">2020-06-30T08:56:53Z</dcterms:modified>
</cp:coreProperties>
</file>