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59" r:id="rId4"/>
    <p:sldId id="265" r:id="rId5"/>
    <p:sldId id="267" r:id="rId6"/>
    <p:sldId id="263" r:id="rId7"/>
    <p:sldId id="264" r:id="rId8"/>
    <p:sldId id="262" r:id="rId9"/>
    <p:sldId id="268" r:id="rId10"/>
    <p:sldId id="269" r:id="rId11"/>
    <p:sldId id="275" r:id="rId12"/>
    <p:sldId id="273" r:id="rId13"/>
    <p:sldId id="257" r:id="rId14"/>
    <p:sldId id="258" r:id="rId15"/>
    <p:sldId id="276" r:id="rId16"/>
    <p:sldId id="277" r:id="rId17"/>
    <p:sldId id="278" r:id="rId18"/>
    <p:sldId id="274" r:id="rId19"/>
    <p:sldId id="270" r:id="rId20"/>
    <p:sldId id="281" r:id="rId21"/>
    <p:sldId id="272" r:id="rId22"/>
    <p:sldId id="280" r:id="rId23"/>
    <p:sldId id="282" r:id="rId24"/>
    <p:sldId id="283" r:id="rId25"/>
    <p:sldId id="285" r:id="rId26"/>
    <p:sldId id="286" r:id="rId27"/>
    <p:sldId id="260" r:id="rId28"/>
    <p:sldId id="287" r:id="rId29"/>
    <p:sldId id="288" r:id="rId30"/>
    <p:sldId id="284" r:id="rId31"/>
    <p:sldId id="279"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6"/>
  </p:normalViewPr>
  <p:slideViewPr>
    <p:cSldViewPr snapToGrid="0">
      <p:cViewPr varScale="1">
        <p:scale>
          <a:sx n="136" d="100"/>
          <a:sy n="136" d="100"/>
        </p:scale>
        <p:origin x="216"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E0925F8C-E8C8-43BF-B06F-B509CA0CE1C6}" type="datetimeFigureOut">
              <a:rPr lang="zh-CN" altLang="en-US" smtClean="0"/>
              <a:t>2020/4/2</a:t>
            </a:fld>
            <a:endParaRPr lang="zh-CN" alt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zh-CN" alt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F4D3EC63-734C-4162-83C9-05F16B6D09AF}" type="slidenum">
              <a:rPr lang="zh-CN" altLang="en-US" smtClean="0"/>
              <a:t>‹#›</a:t>
            </a:fld>
            <a:endParaRPr lang="zh-CN" alt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8108054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0925F8C-E8C8-43BF-B06F-B509CA0CE1C6}" type="datetimeFigureOut">
              <a:rPr lang="zh-CN" altLang="en-US" smtClean="0"/>
              <a:t>2020/4/2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D3EC63-734C-4162-83C9-05F16B6D09AF}" type="slidenum">
              <a:rPr lang="zh-CN" altLang="en-US" smtClean="0"/>
              <a:t>‹#›</a:t>
            </a:fld>
            <a:endParaRPr lang="zh-CN" altLang="en-US"/>
          </a:p>
        </p:txBody>
      </p:sp>
    </p:spTree>
    <p:extLst>
      <p:ext uri="{BB962C8B-B14F-4D97-AF65-F5344CB8AC3E}">
        <p14:creationId xmlns:p14="http://schemas.microsoft.com/office/powerpoint/2010/main" val="845556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0925F8C-E8C8-43BF-B06F-B509CA0CE1C6}" type="datetimeFigureOut">
              <a:rPr lang="zh-CN" altLang="en-US" smtClean="0"/>
              <a:t>2020/4/2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D3EC63-734C-4162-83C9-05F16B6D09AF}" type="slidenum">
              <a:rPr lang="zh-CN" altLang="en-US" smtClean="0"/>
              <a:t>‹#›</a:t>
            </a:fld>
            <a:endParaRPr lang="zh-CN" altLang="en-US"/>
          </a:p>
        </p:txBody>
      </p:sp>
    </p:spTree>
    <p:extLst>
      <p:ext uri="{BB962C8B-B14F-4D97-AF65-F5344CB8AC3E}">
        <p14:creationId xmlns:p14="http://schemas.microsoft.com/office/powerpoint/2010/main" val="109560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0925F8C-E8C8-43BF-B06F-B509CA0CE1C6}" type="datetimeFigureOut">
              <a:rPr lang="zh-CN" altLang="en-US" smtClean="0"/>
              <a:t>2020/4/2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D3EC63-734C-4162-83C9-05F16B6D09AF}" type="slidenum">
              <a:rPr lang="zh-CN" altLang="en-US" smtClean="0"/>
              <a:t>‹#›</a:t>
            </a:fld>
            <a:endParaRPr lang="zh-CN" altLang="en-US"/>
          </a:p>
        </p:txBody>
      </p:sp>
    </p:spTree>
    <p:extLst>
      <p:ext uri="{BB962C8B-B14F-4D97-AF65-F5344CB8AC3E}">
        <p14:creationId xmlns:p14="http://schemas.microsoft.com/office/powerpoint/2010/main" val="2773087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E0925F8C-E8C8-43BF-B06F-B509CA0CE1C6}" type="datetimeFigureOut">
              <a:rPr lang="zh-CN" altLang="en-US" smtClean="0"/>
              <a:t>2020/4/2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D3EC63-734C-4162-83C9-05F16B6D09AF}" type="slidenum">
              <a:rPr lang="zh-CN" altLang="en-US" smtClean="0"/>
              <a:t>‹#›</a:t>
            </a:fld>
            <a:endParaRPr lang="zh-CN" alt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70606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0925F8C-E8C8-43BF-B06F-B509CA0CE1C6}" type="datetimeFigureOut">
              <a:rPr lang="zh-CN" altLang="en-US" smtClean="0"/>
              <a:t>2020/4/2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4D3EC63-734C-4162-83C9-05F16B6D09AF}" type="slidenum">
              <a:rPr lang="zh-CN" altLang="en-US" smtClean="0"/>
              <a:t>‹#›</a:t>
            </a:fld>
            <a:endParaRPr lang="zh-CN" altLang="en-US"/>
          </a:p>
        </p:txBody>
      </p:sp>
    </p:spTree>
    <p:extLst>
      <p:ext uri="{BB962C8B-B14F-4D97-AF65-F5344CB8AC3E}">
        <p14:creationId xmlns:p14="http://schemas.microsoft.com/office/powerpoint/2010/main" val="2077971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zh-CN" altLang="en-US"/>
              <a:t>编辑母版文本样式</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E0925F8C-E8C8-43BF-B06F-B509CA0CE1C6}" type="datetimeFigureOut">
              <a:rPr lang="zh-CN" altLang="en-US" smtClean="0"/>
              <a:t>2020/4/2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4D3EC63-734C-4162-83C9-05F16B6D09AF}" type="slidenum">
              <a:rPr lang="zh-CN" altLang="en-US" smtClean="0"/>
              <a:t>‹#›</a:t>
            </a:fld>
            <a:endParaRPr lang="zh-CN" altLang="en-US"/>
          </a:p>
        </p:txBody>
      </p:sp>
    </p:spTree>
    <p:extLst>
      <p:ext uri="{BB962C8B-B14F-4D97-AF65-F5344CB8AC3E}">
        <p14:creationId xmlns:p14="http://schemas.microsoft.com/office/powerpoint/2010/main" val="2097831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0925F8C-E8C8-43BF-B06F-B509CA0CE1C6}" type="datetimeFigureOut">
              <a:rPr lang="zh-CN" altLang="en-US" smtClean="0"/>
              <a:t>2020/4/2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4D3EC63-734C-4162-83C9-05F16B6D09AF}" type="slidenum">
              <a:rPr lang="zh-CN" altLang="en-US" smtClean="0"/>
              <a:t>‹#›</a:t>
            </a:fld>
            <a:endParaRPr lang="zh-CN" altLang="en-US"/>
          </a:p>
        </p:txBody>
      </p:sp>
    </p:spTree>
    <p:extLst>
      <p:ext uri="{BB962C8B-B14F-4D97-AF65-F5344CB8AC3E}">
        <p14:creationId xmlns:p14="http://schemas.microsoft.com/office/powerpoint/2010/main" val="614128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925F8C-E8C8-43BF-B06F-B509CA0CE1C6}" type="datetimeFigureOut">
              <a:rPr lang="zh-CN" altLang="en-US" smtClean="0"/>
              <a:t>2020/4/2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4D3EC63-734C-4162-83C9-05F16B6D09AF}" type="slidenum">
              <a:rPr lang="zh-CN" altLang="en-US" smtClean="0"/>
              <a:t>‹#›</a:t>
            </a:fld>
            <a:endParaRPr lang="zh-CN" altLang="en-US"/>
          </a:p>
        </p:txBody>
      </p:sp>
    </p:spTree>
    <p:extLst>
      <p:ext uri="{BB962C8B-B14F-4D97-AF65-F5344CB8AC3E}">
        <p14:creationId xmlns:p14="http://schemas.microsoft.com/office/powerpoint/2010/main" val="1625549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zh-CN" altLang="en-US"/>
              <a:t>单击此处编辑母版标题样式</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E0925F8C-E8C8-43BF-B06F-B509CA0CE1C6}" type="datetimeFigureOut">
              <a:rPr lang="zh-CN" altLang="en-US" smtClean="0"/>
              <a:t>2020/4/2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4D3EC63-734C-4162-83C9-05F16B6D09AF}" type="slidenum">
              <a:rPr lang="zh-CN" altLang="en-US" smtClean="0"/>
              <a:t>‹#›</a:t>
            </a:fld>
            <a:endParaRPr lang="zh-CN" altLang="en-US"/>
          </a:p>
        </p:txBody>
      </p:sp>
    </p:spTree>
    <p:extLst>
      <p:ext uri="{BB962C8B-B14F-4D97-AF65-F5344CB8AC3E}">
        <p14:creationId xmlns:p14="http://schemas.microsoft.com/office/powerpoint/2010/main" val="2214977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E0925F8C-E8C8-43BF-B06F-B509CA0CE1C6}" type="datetimeFigureOut">
              <a:rPr lang="zh-CN" altLang="en-US" smtClean="0"/>
              <a:t>2020/4/2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4D3EC63-734C-4162-83C9-05F16B6D09AF}" type="slidenum">
              <a:rPr lang="zh-CN" altLang="en-US" smtClean="0"/>
              <a:t>‹#›</a:t>
            </a:fld>
            <a:endParaRPr lang="zh-CN" altLang="en-US"/>
          </a:p>
        </p:txBody>
      </p:sp>
    </p:spTree>
    <p:extLst>
      <p:ext uri="{BB962C8B-B14F-4D97-AF65-F5344CB8AC3E}">
        <p14:creationId xmlns:p14="http://schemas.microsoft.com/office/powerpoint/2010/main" val="867567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E0925F8C-E8C8-43BF-B06F-B509CA0CE1C6}" type="datetimeFigureOut">
              <a:rPr lang="zh-CN" altLang="en-US" smtClean="0"/>
              <a:t>2020/4/2</a:t>
            </a:fld>
            <a:endParaRPr lang="zh-CN" alt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zh-CN" alt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F4D3EC63-734C-4162-83C9-05F16B6D09AF}" type="slidenum">
              <a:rPr lang="zh-CN" altLang="en-US" smtClean="0"/>
              <a:t>‹#›</a:t>
            </a:fld>
            <a:endParaRPr lang="zh-CN" altLang="en-US"/>
          </a:p>
        </p:txBody>
      </p:sp>
    </p:spTree>
    <p:extLst>
      <p:ext uri="{BB962C8B-B14F-4D97-AF65-F5344CB8AC3E}">
        <p14:creationId xmlns:p14="http://schemas.microsoft.com/office/powerpoint/2010/main" val="13576040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kgw.com/article/money/aclu-calls-out-amazon-washington-co-sheriffs-office-for-facial-recognition-tech/283-557099068"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kgw.com/article/money/aclu-calls-out-amazon-washington-co-sheriffs-office-for-facial-recognition-tech/283-557099068"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enterprise.microsoft.com/en-us/industries/government/"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zhuanlan.zhihu.com/p/30719518"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bbc.com/news/world-asia-china-42973456" TargetMode="External"/><Relationship Id="rId2" Type="http://schemas.openxmlformats.org/officeDocument/2006/relationships/hyperlink" Target="https://www.bbc.com/news/world-asia-china-43751276" TargetMode="Externa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hyperlink" Target="https://www.businessinsider.com/china-social-credit-system-punishments-and-rewards-explained-2018-4"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ltaaa.com/wtfy/25189.html" TargetMode="External"/><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bjrb.bjd.com.cn/html/2017-09/04/content_172435.htm"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mp.weixin.qq.com/s/shJhpJnLTu4-RQzzEgSBU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kairos.com/blog/face-recognition-kairos-vs-microsoft-vs-google-vs-amazon-vs-opencv" TargetMode="Externa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zhuanlan.zhihu.com/p/35652529"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94F48E-3BE0-4BCA-AB4A-2B2C8C0B8E92}"/>
              </a:ext>
            </a:extLst>
          </p:cNvPr>
          <p:cNvSpPr>
            <a:spLocks noGrp="1"/>
          </p:cNvSpPr>
          <p:nvPr>
            <p:ph type="ctrTitle"/>
          </p:nvPr>
        </p:nvSpPr>
        <p:spPr/>
        <p:txBody>
          <a:bodyPr/>
          <a:lstStyle/>
          <a:p>
            <a:r>
              <a:rPr lang="zh-CN" altLang="zh-CN" dirty="0"/>
              <a:t>计算机视觉</a:t>
            </a:r>
            <a:br>
              <a:rPr lang="en-US" altLang="zh-CN" dirty="0"/>
            </a:br>
            <a:r>
              <a:rPr lang="en-US" altLang="zh-CN" dirty="0"/>
              <a:t>Computer Vision</a:t>
            </a:r>
            <a:endParaRPr lang="zh-CN" altLang="en-US" dirty="0"/>
          </a:p>
        </p:txBody>
      </p:sp>
    </p:spTree>
    <p:extLst>
      <p:ext uri="{BB962C8B-B14F-4D97-AF65-F5344CB8AC3E}">
        <p14:creationId xmlns:p14="http://schemas.microsoft.com/office/powerpoint/2010/main" val="1407574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D3875A-0EF7-47E2-8F45-FF4FC0E25E1C}"/>
              </a:ext>
            </a:extLst>
          </p:cNvPr>
          <p:cNvSpPr>
            <a:spLocks noGrp="1"/>
          </p:cNvSpPr>
          <p:nvPr>
            <p:ph type="title"/>
          </p:nvPr>
        </p:nvSpPr>
        <p:spPr>
          <a:xfrm>
            <a:off x="955040" y="1341120"/>
            <a:ext cx="10088880" cy="3271520"/>
          </a:xfrm>
        </p:spPr>
        <p:txBody>
          <a:bodyPr>
            <a:normAutofit/>
          </a:bodyPr>
          <a:lstStyle/>
          <a:p>
            <a:r>
              <a:rPr lang="en-US" altLang="zh-TW" sz="5400" dirty="0"/>
              <a:t>API</a:t>
            </a:r>
            <a:r>
              <a:rPr lang="zh-CN" altLang="en-US" sz="5400" dirty="0"/>
              <a:t>的政治经济学：</a:t>
            </a:r>
            <a:br>
              <a:rPr lang="zh-TW" altLang="en-US" sz="5400" dirty="0"/>
            </a:br>
            <a:br>
              <a:rPr lang="en-US" altLang="zh-CN" sz="5400" dirty="0"/>
            </a:br>
            <a:r>
              <a:rPr lang="zh-CN" altLang="en-US" sz="4000" dirty="0"/>
              <a:t>人脸识别技术中的性别与种族歧视</a:t>
            </a:r>
          </a:p>
        </p:txBody>
      </p:sp>
    </p:spTree>
    <p:extLst>
      <p:ext uri="{BB962C8B-B14F-4D97-AF65-F5344CB8AC3E}">
        <p14:creationId xmlns:p14="http://schemas.microsoft.com/office/powerpoint/2010/main" val="1611004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9A2EA1-638D-474D-8E9D-1D1CE4466CEF}"/>
              </a:ext>
            </a:extLst>
          </p:cNvPr>
          <p:cNvSpPr>
            <a:spLocks noGrp="1"/>
          </p:cNvSpPr>
          <p:nvPr>
            <p:ph type="title"/>
          </p:nvPr>
        </p:nvSpPr>
        <p:spPr>
          <a:xfrm>
            <a:off x="1148080" y="375920"/>
            <a:ext cx="8048752" cy="1325562"/>
          </a:xfrm>
        </p:spPr>
        <p:txBody>
          <a:bodyPr/>
          <a:lstStyle/>
          <a:p>
            <a:pPr algn="ctr"/>
            <a:r>
              <a:rPr lang="zh-CN" altLang="en-US" dirty="0"/>
              <a:t>人脸识别技术</a:t>
            </a:r>
          </a:p>
        </p:txBody>
      </p:sp>
      <p:sp>
        <p:nvSpPr>
          <p:cNvPr id="3" name="内容占位符 2">
            <a:extLst>
              <a:ext uri="{FF2B5EF4-FFF2-40B4-BE49-F238E27FC236}">
                <a16:creationId xmlns:a16="http://schemas.microsoft.com/office/drawing/2014/main" id="{6C7B9FA5-092B-4E81-9574-1DA9E81203DB}"/>
              </a:ext>
            </a:extLst>
          </p:cNvPr>
          <p:cNvSpPr>
            <a:spLocks noGrp="1"/>
          </p:cNvSpPr>
          <p:nvPr>
            <p:ph idx="1"/>
          </p:nvPr>
        </p:nvSpPr>
        <p:spPr>
          <a:xfrm>
            <a:off x="1261872" y="2458720"/>
            <a:ext cx="8918448" cy="3721417"/>
          </a:xfrm>
        </p:spPr>
        <p:txBody>
          <a:bodyPr>
            <a:normAutofit/>
          </a:bodyPr>
          <a:lstStyle/>
          <a:p>
            <a:pPr marL="0" indent="0">
              <a:buNone/>
            </a:pPr>
            <a:r>
              <a:rPr lang="zh-CN" altLang="en-US" sz="2800" dirty="0"/>
              <a:t>本质上是一种</a:t>
            </a:r>
            <a:r>
              <a:rPr lang="zh-CN" altLang="en-US" sz="2800" b="1" dirty="0"/>
              <a:t>匹配算法</a:t>
            </a:r>
            <a:r>
              <a:rPr lang="zh-CN" altLang="en-US" sz="2800" dirty="0"/>
              <a:t>，用户可以通过标记存储在其服务器上的图像来教该服务从人群中找出个人。其面部识别技术可以扫描其他照片和视频来检测特定的个人。</a:t>
            </a:r>
            <a:endParaRPr lang="en-US" altLang="zh-CN" sz="2800" dirty="0"/>
          </a:p>
          <a:p>
            <a:pPr marL="0" indent="0">
              <a:buNone/>
            </a:pPr>
            <a:r>
              <a:rPr lang="zh-CN" altLang="en-US" sz="2800" dirty="0"/>
              <a:t>面部识别的准确性通常取决于上传和标记的图像和视频的质量，并且收集的数据越多，技术越成熟。</a:t>
            </a:r>
          </a:p>
        </p:txBody>
      </p:sp>
    </p:spTree>
    <p:extLst>
      <p:ext uri="{BB962C8B-B14F-4D97-AF65-F5344CB8AC3E}">
        <p14:creationId xmlns:p14="http://schemas.microsoft.com/office/powerpoint/2010/main" val="3518024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A855D3-D2CB-42B0-B1F3-ABA2C18F0316}"/>
              </a:ext>
            </a:extLst>
          </p:cNvPr>
          <p:cNvSpPr>
            <a:spLocks noGrp="1"/>
          </p:cNvSpPr>
          <p:nvPr>
            <p:ph type="title"/>
          </p:nvPr>
        </p:nvSpPr>
        <p:spPr>
          <a:xfrm>
            <a:off x="885952" y="365760"/>
            <a:ext cx="9692640" cy="1325562"/>
          </a:xfrm>
        </p:spPr>
        <p:txBody>
          <a:bodyPr/>
          <a:lstStyle/>
          <a:p>
            <a:pPr algn="ctr"/>
            <a:r>
              <a:rPr lang="zh-CN" altLang="en-US" dirty="0"/>
              <a:t>全球主要人脸识别技术的公司</a:t>
            </a:r>
            <a:br>
              <a:rPr lang="en-US" altLang="zh-CN" dirty="0"/>
            </a:br>
            <a:r>
              <a:rPr lang="zh-CN" altLang="en-US" dirty="0"/>
              <a:t>与政府的合作情况</a:t>
            </a:r>
          </a:p>
        </p:txBody>
      </p:sp>
      <p:sp>
        <p:nvSpPr>
          <p:cNvPr id="3" name="内容占位符 2">
            <a:extLst>
              <a:ext uri="{FF2B5EF4-FFF2-40B4-BE49-F238E27FC236}">
                <a16:creationId xmlns:a16="http://schemas.microsoft.com/office/drawing/2014/main" id="{20D26B73-4D94-4BEA-8CC9-F9A51F55590E}"/>
              </a:ext>
            </a:extLst>
          </p:cNvPr>
          <p:cNvSpPr>
            <a:spLocks noGrp="1"/>
          </p:cNvSpPr>
          <p:nvPr>
            <p:ph idx="1"/>
          </p:nvPr>
        </p:nvSpPr>
        <p:spPr/>
        <p:txBody>
          <a:bodyPr/>
          <a:lstStyle/>
          <a:p>
            <a:endParaRPr lang="zh-CN" altLang="en-US"/>
          </a:p>
        </p:txBody>
      </p:sp>
      <p:sp>
        <p:nvSpPr>
          <p:cNvPr id="4" name="AutoShape 2" descr="Comparing Kairos, Amazon Rekognition, Microsoft, Google, Face++, and SenseTime face recognition">
            <a:extLst>
              <a:ext uri="{FF2B5EF4-FFF2-40B4-BE49-F238E27FC236}">
                <a16:creationId xmlns:a16="http://schemas.microsoft.com/office/drawing/2014/main" id="{0BF89C07-69A7-44B6-955A-CC87F022A59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 name="图片 4">
            <a:extLst>
              <a:ext uri="{FF2B5EF4-FFF2-40B4-BE49-F238E27FC236}">
                <a16:creationId xmlns:a16="http://schemas.microsoft.com/office/drawing/2014/main" id="{4B985B24-00B2-43F3-B245-8DBDAF72F445}"/>
              </a:ext>
            </a:extLst>
          </p:cNvPr>
          <p:cNvPicPr>
            <a:picLocks noChangeAspect="1"/>
          </p:cNvPicPr>
          <p:nvPr/>
        </p:nvPicPr>
        <p:blipFill>
          <a:blip r:embed="rId2"/>
          <a:stretch>
            <a:fillRect/>
          </a:stretch>
        </p:blipFill>
        <p:spPr>
          <a:xfrm>
            <a:off x="983488" y="1691322"/>
            <a:ext cx="9692640" cy="4978454"/>
          </a:xfrm>
          <a:prstGeom prst="rect">
            <a:avLst/>
          </a:prstGeom>
        </p:spPr>
      </p:pic>
    </p:spTree>
    <p:extLst>
      <p:ext uri="{BB962C8B-B14F-4D97-AF65-F5344CB8AC3E}">
        <p14:creationId xmlns:p14="http://schemas.microsoft.com/office/powerpoint/2010/main" val="638009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73C645-D295-470B-A167-C582EB496C71}"/>
              </a:ext>
            </a:extLst>
          </p:cNvPr>
          <p:cNvSpPr>
            <a:spLocks noGrp="1"/>
          </p:cNvSpPr>
          <p:nvPr>
            <p:ph type="title"/>
          </p:nvPr>
        </p:nvSpPr>
        <p:spPr>
          <a:xfrm>
            <a:off x="822960" y="134621"/>
            <a:ext cx="9186672" cy="1325562"/>
          </a:xfrm>
        </p:spPr>
        <p:txBody>
          <a:bodyPr>
            <a:normAutofit/>
          </a:bodyPr>
          <a:lstStyle/>
          <a:p>
            <a:r>
              <a:rPr lang="zh-CN" altLang="en-US" sz="3600" dirty="0"/>
              <a:t>亚马逊</a:t>
            </a:r>
          </a:p>
        </p:txBody>
      </p:sp>
      <p:sp>
        <p:nvSpPr>
          <p:cNvPr id="3" name="内容占位符 2">
            <a:extLst>
              <a:ext uri="{FF2B5EF4-FFF2-40B4-BE49-F238E27FC236}">
                <a16:creationId xmlns:a16="http://schemas.microsoft.com/office/drawing/2014/main" id="{B165C5F9-66A3-4C0B-BCF5-7CEB1C2CE0BC}"/>
              </a:ext>
            </a:extLst>
          </p:cNvPr>
          <p:cNvSpPr>
            <a:spLocks noGrp="1"/>
          </p:cNvSpPr>
          <p:nvPr>
            <p:ph idx="1"/>
          </p:nvPr>
        </p:nvSpPr>
        <p:spPr>
          <a:xfrm>
            <a:off x="5923280" y="1253331"/>
            <a:ext cx="5222240" cy="4351337"/>
          </a:xfrm>
        </p:spPr>
        <p:txBody>
          <a:bodyPr>
            <a:noAutofit/>
          </a:bodyPr>
          <a:lstStyle/>
          <a:p>
            <a:pPr marL="0" indent="0">
              <a:buNone/>
            </a:pPr>
            <a:r>
              <a:rPr lang="en-US" altLang="zh-CN" sz="2000" dirty="0"/>
              <a:t>2016</a:t>
            </a:r>
            <a:r>
              <a:rPr lang="zh-CN" altLang="en-US" sz="2000" dirty="0"/>
              <a:t>年，亚马逊推出了</a:t>
            </a:r>
            <a:r>
              <a:rPr lang="en-US" altLang="zh-CN" sz="2000" dirty="0" err="1"/>
              <a:t>Rekognition</a:t>
            </a:r>
            <a:r>
              <a:rPr lang="zh-CN" altLang="en-US" sz="2000" dirty="0"/>
              <a:t>，作为亚马逊网络服务云业务的一部分。</a:t>
            </a:r>
            <a:endParaRPr lang="en-US" altLang="zh-CN" sz="2000" dirty="0"/>
          </a:p>
          <a:p>
            <a:pPr marL="0" indent="0">
              <a:buNone/>
            </a:pPr>
            <a:r>
              <a:rPr lang="zh-CN" altLang="en-US" sz="2000" dirty="0"/>
              <a:t>亚马逊此前一直在努力向美国执法机构兜售</a:t>
            </a:r>
            <a:r>
              <a:rPr lang="en-US" altLang="zh-CN" sz="2000" dirty="0" err="1"/>
              <a:t>Rekognition</a:t>
            </a:r>
            <a:r>
              <a:rPr lang="zh-CN" altLang="en-US" sz="2000" dirty="0"/>
              <a:t>，这个产品今年开始为美国警方提供商业服务，通过公共场所的摄像头、警方随身摄像头进行公众的实时监控，以进行嫌犯识别。</a:t>
            </a:r>
            <a:endParaRPr lang="en-US" altLang="zh-CN" sz="2000" dirty="0"/>
          </a:p>
          <a:p>
            <a:pPr marL="0" indent="0">
              <a:buNone/>
            </a:pPr>
            <a:r>
              <a:rPr lang="zh-CN" altLang="en-US" sz="2000" dirty="0"/>
              <a:t>此事引起美国社会极大的反对，包括各大媒体、人工智能行业从业者、美国公民自由联盟（</a:t>
            </a:r>
            <a:r>
              <a:rPr lang="en-US" altLang="zh-CN" sz="2000" dirty="0"/>
              <a:t>ACLU</a:t>
            </a:r>
            <a:r>
              <a:rPr lang="zh-CN" altLang="en-US" sz="2000" dirty="0"/>
              <a:t>）。</a:t>
            </a:r>
            <a:endParaRPr lang="en-US" altLang="zh-CN" sz="2000" dirty="0"/>
          </a:p>
          <a:p>
            <a:pPr marL="0" indent="0">
              <a:buNone/>
            </a:pPr>
            <a:endParaRPr lang="en-US" altLang="zh-CN" sz="2000" dirty="0"/>
          </a:p>
          <a:p>
            <a:pPr marL="0" indent="0">
              <a:buNone/>
            </a:pPr>
            <a:r>
              <a:rPr lang="en-US" altLang="zh-CN" sz="2000" dirty="0">
                <a:hlinkClick r:id="rId2"/>
              </a:rPr>
              <a:t>https://www.kgw.com/article/money/aclu-calls-out-amazon-washington-co-sheriffs-office-for-facial-recognition-tech/283-557099068</a:t>
            </a:r>
            <a:endParaRPr lang="en-US" altLang="zh-CN" sz="2000" dirty="0"/>
          </a:p>
          <a:p>
            <a:pPr marL="0" indent="0">
              <a:buNone/>
            </a:pPr>
            <a:endParaRPr lang="zh-CN" altLang="en-US" sz="2000" dirty="0"/>
          </a:p>
        </p:txBody>
      </p:sp>
      <p:pic>
        <p:nvPicPr>
          <p:cNvPr id="1026" name="Picture 2" descr="http://p3.ifengimg.com/2018_30/0B8CD656B70C29535EF104234FDD6EE2EA7D2249_w575_h432.png">
            <a:extLst>
              <a:ext uri="{FF2B5EF4-FFF2-40B4-BE49-F238E27FC236}">
                <a16:creationId xmlns:a16="http://schemas.microsoft.com/office/drawing/2014/main" id="{D3F41AB6-DD5B-4BCD-B896-118305414C91}"/>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76885" y="1828800"/>
            <a:ext cx="5334635" cy="4007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2210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1CB8808-438D-4FB7-AE20-B59B59FC1986}"/>
              </a:ext>
            </a:extLst>
          </p:cNvPr>
          <p:cNvSpPr>
            <a:spLocks noGrp="1"/>
          </p:cNvSpPr>
          <p:nvPr>
            <p:ph idx="1"/>
          </p:nvPr>
        </p:nvSpPr>
        <p:spPr>
          <a:xfrm>
            <a:off x="6664960" y="1024047"/>
            <a:ext cx="4292600" cy="4351338"/>
          </a:xfrm>
        </p:spPr>
        <p:txBody>
          <a:bodyPr>
            <a:normAutofit/>
          </a:bodyPr>
          <a:lstStyle/>
          <a:p>
            <a:pPr>
              <a:lnSpc>
                <a:spcPct val="120000"/>
              </a:lnSpc>
            </a:pPr>
            <a:r>
              <a:rPr lang="en-US" altLang="zh-CN" sz="2000" dirty="0"/>
              <a:t>ACLU</a:t>
            </a:r>
            <a:r>
              <a:rPr lang="zh-CN" altLang="en-US" sz="2000" dirty="0"/>
              <a:t>极力反对美国法律机构使用人脸识别技术对公民进行实时监控，认为这侵犯了公民的人权。</a:t>
            </a:r>
            <a:endParaRPr lang="en-US" altLang="zh-CN" sz="2000" dirty="0"/>
          </a:p>
          <a:p>
            <a:pPr>
              <a:lnSpc>
                <a:spcPct val="120000"/>
              </a:lnSpc>
            </a:pPr>
            <a:endParaRPr lang="en-US" altLang="zh-CN" sz="2000" dirty="0"/>
          </a:p>
          <a:p>
            <a:pPr>
              <a:lnSpc>
                <a:spcPct val="120000"/>
              </a:lnSpc>
            </a:pPr>
            <a:r>
              <a:rPr lang="en-US" altLang="zh-CN" sz="2000" dirty="0"/>
              <a:t>ACLU</a:t>
            </a:r>
            <a:r>
              <a:rPr lang="zh-CN" altLang="en-US" sz="2000" dirty="0"/>
              <a:t>在今年</a:t>
            </a:r>
            <a:r>
              <a:rPr lang="en-US" altLang="zh-CN" sz="2000" dirty="0"/>
              <a:t>5</a:t>
            </a:r>
            <a:r>
              <a:rPr lang="zh-CN" altLang="en-US" sz="2000" dirty="0"/>
              <a:t>月公布了它的一项研究结果，它用亚马逊人脸识别软件，对</a:t>
            </a:r>
            <a:r>
              <a:rPr lang="en-US" altLang="zh-CN" sz="2000" dirty="0"/>
              <a:t>2500</a:t>
            </a:r>
            <a:r>
              <a:rPr lang="zh-CN" altLang="en-US" sz="2000" dirty="0"/>
              <a:t>名犯罪分子与国会议员进行比对，结果</a:t>
            </a:r>
            <a:r>
              <a:rPr lang="en-US" altLang="zh-CN" sz="2000" dirty="0"/>
              <a:t>28</a:t>
            </a:r>
            <a:r>
              <a:rPr lang="zh-CN" altLang="en-US" sz="2000" dirty="0"/>
              <a:t>名国会议员被识别为犯罪分子。</a:t>
            </a:r>
          </a:p>
        </p:txBody>
      </p:sp>
      <p:pic>
        <p:nvPicPr>
          <p:cNvPr id="2050" name="Picture 2" descr="http://p0.ifengimg.com/2018_30/7EC3A1B5C4F53AE9E0926085B20668F01019FA52_w572_h394.png">
            <a:extLst>
              <a:ext uri="{FF2B5EF4-FFF2-40B4-BE49-F238E27FC236}">
                <a16:creationId xmlns:a16="http://schemas.microsoft.com/office/drawing/2014/main" id="{A18DC43B-E477-4ECF-8755-6A7B0B9395D9}"/>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466090" y="1105534"/>
            <a:ext cx="6198870" cy="4269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889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http://5b0988e595225.cdn.sohucs.com/images/20180602/5fc143a204f548acada988292cdebe14.jpeg">
            <a:extLst>
              <a:ext uri="{FF2B5EF4-FFF2-40B4-BE49-F238E27FC236}">
                <a16:creationId xmlns:a16="http://schemas.microsoft.com/office/drawing/2014/main" id="{4869DBD4-E684-465A-808F-36D57B5DA7F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标题 1">
            <a:extLst>
              <a:ext uri="{FF2B5EF4-FFF2-40B4-BE49-F238E27FC236}">
                <a16:creationId xmlns:a16="http://schemas.microsoft.com/office/drawing/2014/main" id="{569C127F-210B-4A87-A56A-061A87EB64CC}"/>
              </a:ext>
            </a:extLst>
          </p:cNvPr>
          <p:cNvSpPr>
            <a:spLocks noGrp="1"/>
          </p:cNvSpPr>
          <p:nvPr>
            <p:ph type="title"/>
          </p:nvPr>
        </p:nvSpPr>
        <p:spPr>
          <a:xfrm>
            <a:off x="822960" y="134621"/>
            <a:ext cx="5222240" cy="1325562"/>
          </a:xfrm>
        </p:spPr>
        <p:txBody>
          <a:bodyPr>
            <a:normAutofit/>
          </a:bodyPr>
          <a:lstStyle/>
          <a:p>
            <a:r>
              <a:rPr lang="en-US" altLang="zh-CN" sz="3600" dirty="0"/>
              <a:t>GOOGLE</a:t>
            </a:r>
            <a:endParaRPr lang="zh-CN" altLang="en-US" sz="3600" dirty="0"/>
          </a:p>
        </p:txBody>
      </p:sp>
      <p:sp>
        <p:nvSpPr>
          <p:cNvPr id="7" name="内容占位符 2">
            <a:extLst>
              <a:ext uri="{FF2B5EF4-FFF2-40B4-BE49-F238E27FC236}">
                <a16:creationId xmlns:a16="http://schemas.microsoft.com/office/drawing/2014/main" id="{F28057F1-F7EE-4810-A72D-253472E87A40}"/>
              </a:ext>
            </a:extLst>
          </p:cNvPr>
          <p:cNvSpPr>
            <a:spLocks noGrp="1"/>
          </p:cNvSpPr>
          <p:nvPr>
            <p:ph idx="1"/>
          </p:nvPr>
        </p:nvSpPr>
        <p:spPr>
          <a:xfrm>
            <a:off x="6248400" y="1629251"/>
            <a:ext cx="4490720" cy="4351337"/>
          </a:xfrm>
        </p:spPr>
        <p:txBody>
          <a:bodyPr>
            <a:noAutofit/>
          </a:bodyPr>
          <a:lstStyle/>
          <a:p>
            <a:pPr marL="0" indent="0">
              <a:buNone/>
            </a:pPr>
            <a:r>
              <a:rPr lang="zh-CN" altLang="en-US" sz="2400" dirty="0"/>
              <a:t>谷歌参与了五角大楼的军事</a:t>
            </a:r>
            <a:r>
              <a:rPr lang="en-US" altLang="zh-CN" sz="2400" dirty="0"/>
              <a:t>AI</a:t>
            </a:r>
            <a:r>
              <a:rPr lang="zh-CN" altLang="en-US" sz="2400" dirty="0"/>
              <a:t>项目</a:t>
            </a:r>
            <a:r>
              <a:rPr lang="en-US" altLang="zh-CN" sz="2400" dirty="0"/>
              <a:t>Project Maven</a:t>
            </a:r>
            <a:r>
              <a:rPr lang="zh-CN" altLang="en-US" sz="2400" dirty="0"/>
              <a:t>，在在今年</a:t>
            </a:r>
            <a:r>
              <a:rPr lang="en-US" altLang="zh-CN" sz="2400" dirty="0"/>
              <a:t>6</a:t>
            </a:r>
            <a:r>
              <a:rPr lang="zh-CN" altLang="en-US" sz="2400" dirty="0"/>
              <a:t>月，在大量谷歌员工的抵制下，宣布于 </a:t>
            </a:r>
            <a:r>
              <a:rPr lang="en-US" altLang="zh-CN" sz="2400" dirty="0"/>
              <a:t>2019 </a:t>
            </a:r>
            <a:r>
              <a:rPr lang="zh-CN" altLang="en-US" sz="2400" dirty="0"/>
              <a:t>年后退出饱受争议的</a:t>
            </a:r>
            <a:r>
              <a:rPr lang="en-US" altLang="zh-CN" sz="2400" dirty="0"/>
              <a:t>Project Maven</a:t>
            </a:r>
            <a:r>
              <a:rPr lang="zh-CN" altLang="en-US" sz="2400" dirty="0"/>
              <a:t>。</a:t>
            </a:r>
            <a:endParaRPr lang="en-US" altLang="zh-CN" sz="2400" dirty="0"/>
          </a:p>
          <a:p>
            <a:pPr marL="0" indent="0">
              <a:buNone/>
            </a:pPr>
            <a:r>
              <a:rPr lang="zh-CN" altLang="en-US" sz="2400" dirty="0"/>
              <a:t>外媒调查报告指出，当听闻谷歌正在利用公司开发的软件协助政府的无人机在海外杀人，该公司的员工非常「愤怒」。</a:t>
            </a:r>
            <a:endParaRPr lang="en-US" altLang="zh-CN" sz="2400" dirty="0"/>
          </a:p>
          <a:p>
            <a:pPr marL="0" indent="0">
              <a:buNone/>
            </a:pPr>
            <a:r>
              <a:rPr lang="en-US" altLang="zh-CN" sz="2400" dirty="0">
                <a:hlinkClick r:id="rId2"/>
              </a:rPr>
              <a:t>https://www.colabug.com/2428045.html</a:t>
            </a:r>
          </a:p>
          <a:p>
            <a:pPr marL="0" indent="0">
              <a:buNone/>
            </a:pPr>
            <a:endParaRPr lang="zh-CN" altLang="en-US" sz="2400" dirty="0"/>
          </a:p>
        </p:txBody>
      </p:sp>
      <p:pic>
        <p:nvPicPr>
          <p:cNvPr id="8" name="图片 7">
            <a:extLst>
              <a:ext uri="{FF2B5EF4-FFF2-40B4-BE49-F238E27FC236}">
                <a16:creationId xmlns:a16="http://schemas.microsoft.com/office/drawing/2014/main" id="{54581B6C-D95A-47AE-A17D-A8E94640232D}"/>
              </a:ext>
            </a:extLst>
          </p:cNvPr>
          <p:cNvPicPr>
            <a:picLocks noChangeAspect="1"/>
          </p:cNvPicPr>
          <p:nvPr/>
        </p:nvPicPr>
        <p:blipFill>
          <a:blip r:embed="rId3"/>
          <a:stretch>
            <a:fillRect/>
          </a:stretch>
        </p:blipFill>
        <p:spPr>
          <a:xfrm>
            <a:off x="425161" y="1536595"/>
            <a:ext cx="5620039" cy="4089610"/>
          </a:xfrm>
          <a:prstGeom prst="rect">
            <a:avLst/>
          </a:prstGeom>
        </p:spPr>
      </p:pic>
    </p:spTree>
    <p:extLst>
      <p:ext uri="{BB962C8B-B14F-4D97-AF65-F5344CB8AC3E}">
        <p14:creationId xmlns:p14="http://schemas.microsoft.com/office/powerpoint/2010/main" val="279153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EDD3DAB-6E92-44A7-9381-9C4B1E725901}"/>
              </a:ext>
            </a:extLst>
          </p:cNvPr>
          <p:cNvSpPr>
            <a:spLocks noGrp="1"/>
          </p:cNvSpPr>
          <p:nvPr>
            <p:ph idx="1"/>
          </p:nvPr>
        </p:nvSpPr>
        <p:spPr>
          <a:xfrm>
            <a:off x="6096000" y="1229360"/>
            <a:ext cx="5171440" cy="4066689"/>
          </a:xfrm>
        </p:spPr>
        <p:txBody>
          <a:bodyPr>
            <a:noAutofit/>
          </a:bodyPr>
          <a:lstStyle/>
          <a:p>
            <a:r>
              <a:rPr lang="zh-CN" altLang="zh-CN" sz="2000" dirty="0"/>
              <a:t>尽管参与</a:t>
            </a:r>
            <a:r>
              <a:rPr lang="en-US" altLang="zh-CN" sz="2000" dirty="0"/>
              <a:t> Project Maven </a:t>
            </a:r>
            <a:r>
              <a:rPr lang="zh-CN" altLang="zh-CN" sz="2000" dirty="0"/>
              <a:t>并不意味着谷歌开发的软件会被用于驾驶或以任何积极形式参与美国的作战无人机活动，但毫无疑问，谷歌会提供图像分析的工具和专业技术。</a:t>
            </a:r>
            <a:endParaRPr lang="en-US" altLang="zh-CN" sz="2000" dirty="0"/>
          </a:p>
          <a:p>
            <a:r>
              <a:rPr lang="zh-CN" altLang="zh-CN" sz="2000" dirty="0"/>
              <a:t>从表面上看，</a:t>
            </a:r>
            <a:r>
              <a:rPr lang="en-US" altLang="zh-CN" sz="2000" dirty="0"/>
              <a:t>Project Maven </a:t>
            </a:r>
            <a:r>
              <a:rPr lang="zh-CN" altLang="zh-CN" sz="2000" dirty="0"/>
              <a:t>致力于让攻击型无人机以及其他种类的作战无人机更加平民化。</a:t>
            </a:r>
            <a:r>
              <a:rPr lang="zh-CN" altLang="zh-CN" sz="2000" b="1" dirty="0"/>
              <a:t>计算机视觉算法在理论上可以为使用者更好地分辨目标，减少附带伤害</a:t>
            </a:r>
            <a:r>
              <a:rPr lang="zh-CN" altLang="zh-CN" sz="2000" dirty="0"/>
              <a:t>，然而谷歌对</a:t>
            </a:r>
            <a:r>
              <a:rPr lang="en-US" altLang="zh-CN" sz="2000" dirty="0"/>
              <a:t> Project Maven </a:t>
            </a:r>
            <a:r>
              <a:rPr lang="zh-CN" altLang="zh-CN" sz="2000" dirty="0"/>
              <a:t>的参与程度在这里从未明确。「这项技术旨在标记图像以供人类审阅，它可以拯救人的生命，并让使用者无需参与繁琐的识别工作。」谷歌曾在今年</a:t>
            </a:r>
            <a:r>
              <a:rPr lang="en-US" altLang="zh-CN" sz="2000" dirty="0"/>
              <a:t> 4 </a:t>
            </a:r>
            <a:r>
              <a:rPr lang="zh-CN" altLang="zh-CN" sz="2000" dirty="0"/>
              <a:t>月的一份声明中这样告诉《纽约时报》。</a:t>
            </a:r>
          </a:p>
          <a:p>
            <a:endParaRPr lang="zh-CN" altLang="en-US" sz="2000" dirty="0"/>
          </a:p>
        </p:txBody>
      </p:sp>
      <p:pic>
        <p:nvPicPr>
          <p:cNvPr id="4" name="图片 3">
            <a:extLst>
              <a:ext uri="{FF2B5EF4-FFF2-40B4-BE49-F238E27FC236}">
                <a16:creationId xmlns:a16="http://schemas.microsoft.com/office/drawing/2014/main" id="{B3C2A3E6-DBD2-4950-A793-C91C8AFD7BA7}"/>
              </a:ext>
            </a:extLst>
          </p:cNvPr>
          <p:cNvPicPr>
            <a:picLocks noChangeAspect="1"/>
          </p:cNvPicPr>
          <p:nvPr/>
        </p:nvPicPr>
        <p:blipFill>
          <a:blip r:embed="rId2"/>
          <a:stretch>
            <a:fillRect/>
          </a:stretch>
        </p:blipFill>
        <p:spPr>
          <a:xfrm>
            <a:off x="201636" y="1955716"/>
            <a:ext cx="5721644" cy="3251367"/>
          </a:xfrm>
          <a:prstGeom prst="rect">
            <a:avLst/>
          </a:prstGeom>
        </p:spPr>
      </p:pic>
    </p:spTree>
    <p:extLst>
      <p:ext uri="{BB962C8B-B14F-4D97-AF65-F5344CB8AC3E}">
        <p14:creationId xmlns:p14="http://schemas.microsoft.com/office/powerpoint/2010/main" val="2223345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BADC97-045A-4350-AA21-462E8C70534F}"/>
              </a:ext>
            </a:extLst>
          </p:cNvPr>
          <p:cNvSpPr>
            <a:spLocks noGrp="1"/>
          </p:cNvSpPr>
          <p:nvPr>
            <p:ph type="title"/>
          </p:nvPr>
        </p:nvSpPr>
        <p:spPr/>
        <p:txBody>
          <a:bodyPr/>
          <a:lstStyle/>
          <a:p>
            <a:r>
              <a:rPr lang="zh-CN" altLang="en-US" dirty="0"/>
              <a:t>微软</a:t>
            </a:r>
          </a:p>
        </p:txBody>
      </p:sp>
      <p:sp>
        <p:nvSpPr>
          <p:cNvPr id="3" name="内容占位符 2">
            <a:extLst>
              <a:ext uri="{FF2B5EF4-FFF2-40B4-BE49-F238E27FC236}">
                <a16:creationId xmlns:a16="http://schemas.microsoft.com/office/drawing/2014/main" id="{D11F1227-B775-4AD0-A5F7-E1D0C76782D4}"/>
              </a:ext>
            </a:extLst>
          </p:cNvPr>
          <p:cNvSpPr>
            <a:spLocks noGrp="1"/>
          </p:cNvSpPr>
          <p:nvPr>
            <p:ph idx="1"/>
          </p:nvPr>
        </p:nvSpPr>
        <p:spPr>
          <a:xfrm>
            <a:off x="6096000" y="1828800"/>
            <a:ext cx="4858512" cy="4351337"/>
          </a:xfrm>
        </p:spPr>
        <p:txBody>
          <a:bodyPr>
            <a:normAutofit/>
          </a:bodyPr>
          <a:lstStyle/>
          <a:p>
            <a:r>
              <a:rPr lang="zh-CN" altLang="zh-CN" dirty="0"/>
              <a:t>不同于亚马逊面临的民众反对浪潮及媒体评击，微软与政府的合作没有给它带来那么多的争议。目前微软声称他们没有为政府提供人脸识别技术，但是承认为美国移民海关署（</a:t>
            </a:r>
            <a:r>
              <a:rPr lang="en-US" altLang="zh-CN" dirty="0"/>
              <a:t>US Immigration and Customs Enforcement, ICE</a:t>
            </a:r>
            <a:r>
              <a:rPr lang="zh-CN" altLang="zh-CN" dirty="0"/>
              <a:t>）提供了云计算服务。</a:t>
            </a:r>
          </a:p>
          <a:p>
            <a:r>
              <a:rPr lang="zh-CN" altLang="zh-CN" dirty="0"/>
              <a:t>微软网站提供了“政府解决方案”的内容。尽管微软否认目前与政府的合作中包含人脸识别技术，但他们也暗示这样的合作符合微软目前与政府的合作意向。</a:t>
            </a:r>
          </a:p>
          <a:p>
            <a:pPr marL="0" indent="0">
              <a:buNone/>
            </a:pPr>
            <a:r>
              <a:rPr lang="en-US" altLang="zh-CN" u="sng" dirty="0">
                <a:hlinkClick r:id="rId2"/>
              </a:rPr>
              <a:t>https://enterprise.microsoft.com/en-us/industries/government/</a:t>
            </a:r>
            <a:endParaRPr lang="zh-CN" altLang="zh-CN" dirty="0"/>
          </a:p>
          <a:p>
            <a:endParaRPr lang="zh-CN" altLang="en-US" dirty="0"/>
          </a:p>
        </p:txBody>
      </p:sp>
      <p:pic>
        <p:nvPicPr>
          <p:cNvPr id="4" name="图片 3">
            <a:extLst>
              <a:ext uri="{FF2B5EF4-FFF2-40B4-BE49-F238E27FC236}">
                <a16:creationId xmlns:a16="http://schemas.microsoft.com/office/drawing/2014/main" id="{916EDA67-5A1E-44E3-8E4F-D8481B1FDF32}"/>
              </a:ext>
            </a:extLst>
          </p:cNvPr>
          <p:cNvPicPr>
            <a:picLocks noChangeAspect="1"/>
          </p:cNvPicPr>
          <p:nvPr/>
        </p:nvPicPr>
        <p:blipFill>
          <a:blip r:embed="rId3"/>
          <a:stretch>
            <a:fillRect/>
          </a:stretch>
        </p:blipFill>
        <p:spPr>
          <a:xfrm>
            <a:off x="915567" y="2054796"/>
            <a:ext cx="4879064" cy="3004884"/>
          </a:xfrm>
          <a:prstGeom prst="rect">
            <a:avLst/>
          </a:prstGeom>
        </p:spPr>
      </p:pic>
    </p:spTree>
    <p:extLst>
      <p:ext uri="{BB962C8B-B14F-4D97-AF65-F5344CB8AC3E}">
        <p14:creationId xmlns:p14="http://schemas.microsoft.com/office/powerpoint/2010/main" val="2629059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1062200-926F-4E0B-A235-B1844F76B4D0}"/>
              </a:ext>
            </a:extLst>
          </p:cNvPr>
          <p:cNvPicPr>
            <a:picLocks noChangeAspect="1"/>
          </p:cNvPicPr>
          <p:nvPr/>
        </p:nvPicPr>
        <p:blipFill>
          <a:blip r:embed="rId2"/>
          <a:stretch>
            <a:fillRect/>
          </a:stretch>
        </p:blipFill>
        <p:spPr>
          <a:xfrm>
            <a:off x="776832" y="2235484"/>
            <a:ext cx="10049056" cy="1741837"/>
          </a:xfrm>
          <a:prstGeom prst="rect">
            <a:avLst/>
          </a:prstGeom>
        </p:spPr>
      </p:pic>
    </p:spTree>
    <p:extLst>
      <p:ext uri="{BB962C8B-B14F-4D97-AF65-F5344CB8AC3E}">
        <p14:creationId xmlns:p14="http://schemas.microsoft.com/office/powerpoint/2010/main" val="1849999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9D66733-EFB0-4527-89F9-2F41010FC73A}"/>
              </a:ext>
            </a:extLst>
          </p:cNvPr>
          <p:cNvSpPr>
            <a:spLocks noGrp="1"/>
          </p:cNvSpPr>
          <p:nvPr>
            <p:ph idx="1"/>
          </p:nvPr>
        </p:nvSpPr>
        <p:spPr>
          <a:xfrm>
            <a:off x="1180592" y="1066800"/>
            <a:ext cx="8979408" cy="5164137"/>
          </a:xfrm>
        </p:spPr>
        <p:txBody>
          <a:bodyPr>
            <a:normAutofit/>
          </a:bodyPr>
          <a:lstStyle/>
          <a:p>
            <a:r>
              <a:rPr lang="zh-CN" altLang="en-US" sz="2800" dirty="0"/>
              <a:t>计算机视觉技术被用于政府监控所可能产生的问题，</a:t>
            </a:r>
            <a:r>
              <a:rPr lang="zh-CN" altLang="zh-CN" sz="2800" dirty="0"/>
              <a:t>突然让大家意识到，脸部识别并不仅仅是一个酷炫的手机功能，</a:t>
            </a:r>
            <a:r>
              <a:rPr lang="zh-CN" altLang="zh-CN" sz="2800" b="1" dirty="0">
                <a:effectLst>
                  <a:outerShdw blurRad="38100" dist="38100" dir="2700000" algn="tl">
                    <a:srgbClr val="000000">
                      <a:alpha val="43137"/>
                    </a:srgbClr>
                  </a:outerShdw>
                </a:effectLst>
              </a:rPr>
              <a:t>它更是</a:t>
            </a:r>
            <a:r>
              <a:rPr lang="zh-CN" altLang="en-US" sz="2800" b="1" dirty="0">
                <a:effectLst>
                  <a:outerShdw blurRad="38100" dist="38100" dir="2700000" algn="tl">
                    <a:srgbClr val="000000">
                      <a:alpha val="43137"/>
                    </a:srgbClr>
                  </a:outerShdw>
                </a:effectLst>
              </a:rPr>
              <a:t>一个</a:t>
            </a:r>
            <a:r>
              <a:rPr lang="zh-CN" altLang="zh-CN" sz="2800" b="1" dirty="0">
                <a:effectLst>
                  <a:outerShdw blurRad="38100" dist="38100" dir="2700000" algn="tl">
                    <a:srgbClr val="000000">
                      <a:alpha val="43137"/>
                    </a:srgbClr>
                  </a:outerShdw>
                </a:effectLst>
              </a:rPr>
              <a:t>需要被严肃对待</a:t>
            </a:r>
            <a:r>
              <a:rPr lang="zh-CN" altLang="en-US" sz="2800" b="1" dirty="0">
                <a:effectLst>
                  <a:outerShdw blurRad="38100" dist="38100" dir="2700000" algn="tl">
                    <a:srgbClr val="000000">
                      <a:alpha val="43137"/>
                    </a:srgbClr>
                  </a:outerShdw>
                </a:effectLst>
              </a:rPr>
              <a:t>的伦理问题</a:t>
            </a:r>
            <a:r>
              <a:rPr lang="zh-CN" altLang="zh-CN" sz="2800" dirty="0"/>
              <a:t>。</a:t>
            </a:r>
            <a:endParaRPr lang="en-US" altLang="zh-CN" sz="2800" dirty="0"/>
          </a:p>
          <a:p>
            <a:pPr marL="0" indent="0">
              <a:buNone/>
            </a:pPr>
            <a:endParaRPr lang="en-US" altLang="zh-CN" sz="2800" dirty="0"/>
          </a:p>
          <a:p>
            <a:r>
              <a:rPr lang="zh-CN" altLang="en-US" sz="2800" dirty="0"/>
              <a:t>美国民众及媒体强烈抵制</a:t>
            </a:r>
            <a:r>
              <a:rPr lang="zh-CN" altLang="zh-CN" sz="2800" dirty="0"/>
              <a:t>任何使用</a:t>
            </a:r>
            <a:r>
              <a:rPr lang="en-US" altLang="zh-CN" sz="2800" dirty="0"/>
              <a:t> AI </a:t>
            </a:r>
            <a:r>
              <a:rPr lang="zh-CN" altLang="zh-CN" sz="2800" dirty="0"/>
              <a:t>来帮助或增强硬件或政府武器的举措，不管其最终目的如何</a:t>
            </a:r>
            <a:r>
              <a:rPr lang="zh-CN" altLang="en-US" sz="2800" dirty="0"/>
              <a:t>。</a:t>
            </a:r>
            <a:r>
              <a:rPr lang="zh-CN" altLang="zh-CN" sz="2800" dirty="0"/>
              <a:t>技术批评家认为自动硬件是危险的堕落，并涉及复杂的伦理问题。</a:t>
            </a:r>
          </a:p>
          <a:p>
            <a:endParaRPr lang="zh-CN" altLang="en-US" sz="2800" dirty="0"/>
          </a:p>
        </p:txBody>
      </p:sp>
    </p:spTree>
    <p:extLst>
      <p:ext uri="{BB962C8B-B14F-4D97-AF65-F5344CB8AC3E}">
        <p14:creationId xmlns:p14="http://schemas.microsoft.com/office/powerpoint/2010/main" val="2566426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9B2167-1A4D-4298-882D-141ED18EFB38}"/>
              </a:ext>
            </a:extLst>
          </p:cNvPr>
          <p:cNvSpPr>
            <a:spLocks noGrp="1"/>
          </p:cNvSpPr>
          <p:nvPr>
            <p:ph type="title"/>
          </p:nvPr>
        </p:nvSpPr>
        <p:spPr>
          <a:xfrm>
            <a:off x="977392" y="2483485"/>
            <a:ext cx="9692640" cy="1325562"/>
          </a:xfrm>
        </p:spPr>
        <p:txBody>
          <a:bodyPr/>
          <a:lstStyle/>
          <a:p>
            <a:pPr algn="ctr"/>
            <a:r>
              <a:rPr lang="zh-CN" altLang="en-US" dirty="0"/>
              <a:t>什么是计算机视觉？</a:t>
            </a:r>
          </a:p>
        </p:txBody>
      </p:sp>
      <p:sp>
        <p:nvSpPr>
          <p:cNvPr id="3" name="内容占位符 2">
            <a:extLst>
              <a:ext uri="{FF2B5EF4-FFF2-40B4-BE49-F238E27FC236}">
                <a16:creationId xmlns:a16="http://schemas.microsoft.com/office/drawing/2014/main" id="{BB397DB0-FD4F-46FA-943A-2F725F9F7A02}"/>
              </a:ext>
            </a:extLst>
          </p:cNvPr>
          <p:cNvSpPr>
            <a:spLocks noGrp="1"/>
          </p:cNvSpPr>
          <p:nvPr>
            <p:ph idx="1"/>
          </p:nvPr>
        </p:nvSpPr>
        <p:spPr>
          <a:xfrm>
            <a:off x="1261872" y="1828801"/>
            <a:ext cx="8595360" cy="467360"/>
          </a:xfrm>
        </p:spPr>
        <p:txBody>
          <a:bodyPr/>
          <a:lstStyle/>
          <a:p>
            <a:r>
              <a:rPr lang="en-US" altLang="zh-CN" dirty="0">
                <a:hlinkClick r:id="rId2"/>
              </a:rPr>
              <a:t>https://zhuanlan.zhihu.com/p/30719518</a:t>
            </a:r>
            <a:endParaRPr lang="en-US" altLang="zh-CN" dirty="0"/>
          </a:p>
          <a:p>
            <a:endParaRPr lang="zh-CN" altLang="en-US" dirty="0"/>
          </a:p>
        </p:txBody>
      </p:sp>
    </p:spTree>
    <p:extLst>
      <p:ext uri="{BB962C8B-B14F-4D97-AF65-F5344CB8AC3E}">
        <p14:creationId xmlns:p14="http://schemas.microsoft.com/office/powerpoint/2010/main" val="34024471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293355-26F3-4861-805A-F60DC35310B8}"/>
              </a:ext>
            </a:extLst>
          </p:cNvPr>
          <p:cNvSpPr>
            <a:spLocks noGrp="1"/>
          </p:cNvSpPr>
          <p:nvPr>
            <p:ph type="title"/>
          </p:nvPr>
        </p:nvSpPr>
        <p:spPr>
          <a:xfrm>
            <a:off x="906272" y="1757680"/>
            <a:ext cx="9692640" cy="3946842"/>
          </a:xfrm>
        </p:spPr>
        <p:txBody>
          <a:bodyPr>
            <a:normAutofit/>
          </a:bodyPr>
          <a:lstStyle/>
          <a:p>
            <a:r>
              <a:rPr lang="zh-CN" altLang="en-US" dirty="0"/>
              <a:t>试想</a:t>
            </a:r>
            <a:r>
              <a:rPr lang="en-US" altLang="zh-CN" dirty="0"/>
              <a:t>…</a:t>
            </a:r>
            <a:br>
              <a:rPr lang="en-US" altLang="zh-CN" dirty="0"/>
            </a:br>
            <a:r>
              <a:rPr lang="zh-CN" altLang="zh-CN" dirty="0"/>
              <a:t>凶杀案调查中</a:t>
            </a:r>
            <a:r>
              <a:rPr lang="zh-CN" altLang="en-US" dirty="0"/>
              <a:t>，</a:t>
            </a:r>
            <a:r>
              <a:rPr lang="zh-CN" altLang="zh-CN" dirty="0"/>
              <a:t>警方根据</a:t>
            </a:r>
            <a:r>
              <a:rPr lang="zh-CN" altLang="en-US" dirty="0"/>
              <a:t>人工智能</a:t>
            </a:r>
            <a:r>
              <a:rPr lang="zh-CN" altLang="zh-CN" dirty="0"/>
              <a:t>系统对判断结果来</a:t>
            </a:r>
            <a:r>
              <a:rPr lang="zh-CN" altLang="en-US" dirty="0"/>
              <a:t>抓捕嫌犯并定罪</a:t>
            </a:r>
            <a:r>
              <a:rPr lang="zh-CN" altLang="zh-CN" dirty="0"/>
              <a:t>，</a:t>
            </a:r>
            <a:r>
              <a:rPr lang="zh-CN" altLang="en-US" dirty="0"/>
              <a:t>如果</a:t>
            </a:r>
            <a:r>
              <a:rPr lang="zh-CN" altLang="zh-CN" dirty="0"/>
              <a:t>这套系统对待不同种族及不同性别带有偏见呢</a:t>
            </a:r>
            <a:r>
              <a:rPr lang="zh-CN" altLang="en-US" dirty="0"/>
              <a:t>？</a:t>
            </a:r>
            <a:br>
              <a:rPr lang="zh-CN" altLang="zh-CN" dirty="0"/>
            </a:br>
            <a:endParaRPr lang="zh-CN" altLang="en-US" dirty="0"/>
          </a:p>
        </p:txBody>
      </p:sp>
    </p:spTree>
    <p:extLst>
      <p:ext uri="{BB962C8B-B14F-4D97-AF65-F5344CB8AC3E}">
        <p14:creationId xmlns:p14="http://schemas.microsoft.com/office/powerpoint/2010/main" val="16648595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B9D05E-B76E-4AE0-9451-8266502F8090}"/>
              </a:ext>
            </a:extLst>
          </p:cNvPr>
          <p:cNvSpPr>
            <a:spLocks noGrp="1"/>
          </p:cNvSpPr>
          <p:nvPr>
            <p:ph type="title"/>
          </p:nvPr>
        </p:nvSpPr>
        <p:spPr>
          <a:xfrm>
            <a:off x="2620024" y="1107440"/>
            <a:ext cx="9692640" cy="1325562"/>
          </a:xfrm>
        </p:spPr>
        <p:txBody>
          <a:bodyPr/>
          <a:lstStyle/>
          <a:p>
            <a:pPr algn="ctr"/>
            <a:r>
              <a:rPr lang="zh-CN" altLang="en-US" b="1" dirty="0"/>
              <a:t>女性与深色人种</a:t>
            </a:r>
          </a:p>
        </p:txBody>
      </p:sp>
      <p:sp>
        <p:nvSpPr>
          <p:cNvPr id="3" name="内容占位符 2">
            <a:extLst>
              <a:ext uri="{FF2B5EF4-FFF2-40B4-BE49-F238E27FC236}">
                <a16:creationId xmlns:a16="http://schemas.microsoft.com/office/drawing/2014/main" id="{963A4731-03FE-41B2-B972-9FAA18B7A3AE}"/>
              </a:ext>
            </a:extLst>
          </p:cNvPr>
          <p:cNvSpPr>
            <a:spLocks noGrp="1"/>
          </p:cNvSpPr>
          <p:nvPr>
            <p:ph idx="1"/>
          </p:nvPr>
        </p:nvSpPr>
        <p:spPr>
          <a:xfrm>
            <a:off x="963433" y="3708400"/>
            <a:ext cx="9610344" cy="3149600"/>
          </a:xfrm>
        </p:spPr>
        <p:txBody>
          <a:bodyPr>
            <a:noAutofit/>
          </a:bodyPr>
          <a:lstStyle/>
          <a:p>
            <a:pPr marL="0" indent="0">
              <a:buNone/>
            </a:pPr>
            <a:r>
              <a:rPr lang="zh-CN" altLang="zh-CN" sz="2000" dirty="0"/>
              <a:t>麻省理工媒体实验室（</a:t>
            </a:r>
            <a:r>
              <a:rPr lang="en-US" altLang="zh-CN" sz="2000" dirty="0"/>
              <a:t>MIT Media Lab</a:t>
            </a:r>
            <a:r>
              <a:rPr lang="zh-CN" altLang="zh-CN" sz="2000" dirty="0"/>
              <a:t>）今年</a:t>
            </a:r>
            <a:r>
              <a:rPr lang="en-US" altLang="zh-CN" sz="2000" dirty="0"/>
              <a:t>2</a:t>
            </a:r>
            <a:r>
              <a:rPr lang="zh-CN" altLang="zh-CN" sz="2000" dirty="0"/>
              <a:t>月发布的一项研究指出了人脸识别算法中的偏差。他们严格测试了</a:t>
            </a:r>
            <a:r>
              <a:rPr lang="en-US" altLang="zh-CN" sz="2000" dirty="0"/>
              <a:t>IBM</a:t>
            </a:r>
            <a:r>
              <a:rPr lang="zh-CN" altLang="zh-CN" sz="2000" dirty="0"/>
              <a:t>、微软、</a:t>
            </a:r>
            <a:r>
              <a:rPr lang="en-US" altLang="zh-CN" sz="2000" dirty="0"/>
              <a:t>Face++</a:t>
            </a:r>
            <a:r>
              <a:rPr lang="zh-CN" altLang="zh-CN" sz="2000" dirty="0"/>
              <a:t>的人脸识别系统中的算法结果数据发现，对</a:t>
            </a:r>
            <a:r>
              <a:rPr lang="zh-CN" altLang="zh-CN" sz="2000" b="1" dirty="0">
                <a:effectLst>
                  <a:outerShdw blurRad="38100" dist="38100" dir="2700000" algn="tl">
                    <a:srgbClr val="000000">
                      <a:alpha val="43137"/>
                    </a:srgbClr>
                  </a:outerShdw>
                </a:effectLst>
              </a:rPr>
              <a:t>女性和深色人种</a:t>
            </a:r>
            <a:r>
              <a:rPr lang="zh-CN" altLang="zh-CN" sz="2000" dirty="0"/>
              <a:t>的人脸识别准确率要低于男性和浅色人种，准确率最差的是女性深色人种，在识别深肤色女性时的错误率比浅肤色女性高出</a:t>
            </a:r>
            <a:r>
              <a:rPr lang="en-US" altLang="zh-CN" sz="2000" dirty="0"/>
              <a:t>35%</a:t>
            </a:r>
            <a:r>
              <a:rPr lang="zh-CN" altLang="zh-CN" sz="2000" dirty="0"/>
              <a:t>。存在此类偏差的监视系统可能会导致对某些人群的错误识别率高于其他人群。人脸识别中的这种算法</a:t>
            </a:r>
            <a:r>
              <a:rPr lang="zh-CN" altLang="en-US" sz="2000" dirty="0"/>
              <a:t>错误</a:t>
            </a:r>
            <a:r>
              <a:rPr lang="zh-CN" altLang="zh-CN" sz="2000" dirty="0"/>
              <a:t>会强化社会偏见</a:t>
            </a:r>
            <a:r>
              <a:rPr lang="zh-CN" altLang="en-US" sz="2000" dirty="0"/>
              <a:t>。</a:t>
            </a:r>
            <a:endParaRPr lang="en-US" altLang="zh-CN" sz="2000" dirty="0"/>
          </a:p>
          <a:p>
            <a:pPr marL="0" indent="0">
              <a:buNone/>
            </a:pPr>
            <a:r>
              <a:rPr lang="zh-CN" altLang="en-US" sz="2400" u="sng" dirty="0">
                <a:effectLst>
                  <a:outerShdw blurRad="38100" dist="38100" dir="2700000" algn="tl">
                    <a:srgbClr val="000000">
                      <a:alpha val="43137"/>
                    </a:srgbClr>
                  </a:outerShdw>
                </a:effectLst>
              </a:rPr>
              <a:t>造成新的社会不公平：</a:t>
            </a:r>
            <a:r>
              <a:rPr lang="zh-CN" altLang="zh-CN" sz="2400" u="sng" dirty="0">
                <a:effectLst>
                  <a:outerShdw blurRad="38100" dist="38100" dir="2700000" algn="tl">
                    <a:srgbClr val="000000">
                      <a:alpha val="43137"/>
                    </a:srgbClr>
                  </a:outerShdw>
                </a:effectLst>
              </a:rPr>
              <a:t>女性与</a:t>
            </a:r>
            <a:r>
              <a:rPr lang="zh-CN" altLang="en-US" sz="2400" u="sng" dirty="0">
                <a:effectLst>
                  <a:outerShdw blurRad="38100" dist="38100" dir="2700000" algn="tl">
                    <a:srgbClr val="000000">
                      <a:alpha val="43137"/>
                    </a:srgbClr>
                  </a:outerShdw>
                </a:effectLst>
              </a:rPr>
              <a:t>某些</a:t>
            </a:r>
            <a:r>
              <a:rPr lang="zh-CN" altLang="zh-CN" sz="2400" u="sng" dirty="0">
                <a:effectLst>
                  <a:outerShdw blurRad="38100" dist="38100" dir="2700000" algn="tl">
                    <a:srgbClr val="000000">
                      <a:alpha val="43137"/>
                    </a:srgbClr>
                  </a:outerShdw>
                </a:effectLst>
              </a:rPr>
              <a:t>种族在数字</a:t>
            </a:r>
            <a:r>
              <a:rPr lang="zh-CN" altLang="en-US" sz="2400" u="sng" dirty="0">
                <a:effectLst>
                  <a:outerShdw blurRad="38100" dist="38100" dir="2700000" algn="tl">
                    <a:srgbClr val="000000">
                      <a:alpha val="43137"/>
                    </a:srgbClr>
                  </a:outerShdw>
                </a:effectLst>
              </a:rPr>
              <a:t>社会中的低下地位</a:t>
            </a:r>
            <a:r>
              <a:rPr lang="zh-CN" altLang="zh-CN" sz="2400" u="sng" dirty="0">
                <a:effectLst>
                  <a:outerShdw blurRad="38100" dist="38100" dir="2700000" algn="tl">
                    <a:srgbClr val="000000">
                      <a:alpha val="43137"/>
                    </a:srgbClr>
                  </a:outerShdw>
                </a:effectLst>
              </a:rPr>
              <a:t>。</a:t>
            </a:r>
          </a:p>
          <a:p>
            <a:endParaRPr lang="zh-CN" altLang="en-US" sz="2000" dirty="0"/>
          </a:p>
        </p:txBody>
      </p:sp>
      <p:pic>
        <p:nvPicPr>
          <p:cNvPr id="4" name="图片 3">
            <a:extLst>
              <a:ext uri="{FF2B5EF4-FFF2-40B4-BE49-F238E27FC236}">
                <a16:creationId xmlns:a16="http://schemas.microsoft.com/office/drawing/2014/main" id="{C49BCD2D-1944-44BB-A1E7-C84AE897DF83}"/>
              </a:ext>
            </a:extLst>
          </p:cNvPr>
          <p:cNvPicPr>
            <a:picLocks noChangeAspect="1"/>
          </p:cNvPicPr>
          <p:nvPr/>
        </p:nvPicPr>
        <p:blipFill>
          <a:blip r:embed="rId2"/>
          <a:stretch>
            <a:fillRect/>
          </a:stretch>
        </p:blipFill>
        <p:spPr>
          <a:xfrm>
            <a:off x="81279" y="373062"/>
            <a:ext cx="4644379" cy="3055937"/>
          </a:xfrm>
          <a:prstGeom prst="rect">
            <a:avLst/>
          </a:prstGeom>
        </p:spPr>
      </p:pic>
    </p:spTree>
    <p:extLst>
      <p:ext uri="{BB962C8B-B14F-4D97-AF65-F5344CB8AC3E}">
        <p14:creationId xmlns:p14="http://schemas.microsoft.com/office/powerpoint/2010/main" val="20632270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E79448-C1B8-4FB6-A054-94C8A3B6E877}"/>
              </a:ext>
            </a:extLst>
          </p:cNvPr>
          <p:cNvSpPr>
            <a:spLocks noGrp="1"/>
          </p:cNvSpPr>
          <p:nvPr>
            <p:ph type="title"/>
          </p:nvPr>
        </p:nvSpPr>
        <p:spPr/>
        <p:txBody>
          <a:bodyPr/>
          <a:lstStyle/>
          <a:p>
            <a:r>
              <a:rPr lang="en-US" altLang="zh-CN" dirty="0"/>
              <a:t>Face++</a:t>
            </a:r>
            <a:r>
              <a:rPr lang="zh-CN" altLang="en-US" dirty="0"/>
              <a:t>与</a:t>
            </a:r>
            <a:r>
              <a:rPr lang="en-US" altLang="zh-CN" dirty="0"/>
              <a:t>Sense time</a:t>
            </a:r>
            <a:endParaRPr lang="zh-CN" altLang="en-US" dirty="0"/>
          </a:p>
        </p:txBody>
      </p:sp>
      <p:sp>
        <p:nvSpPr>
          <p:cNvPr id="3" name="内容占位符 2">
            <a:extLst>
              <a:ext uri="{FF2B5EF4-FFF2-40B4-BE49-F238E27FC236}">
                <a16:creationId xmlns:a16="http://schemas.microsoft.com/office/drawing/2014/main" id="{C97F56F0-8318-48B0-B0B1-6E4EA05F2426}"/>
              </a:ext>
            </a:extLst>
          </p:cNvPr>
          <p:cNvSpPr>
            <a:spLocks noGrp="1"/>
          </p:cNvSpPr>
          <p:nvPr>
            <p:ph idx="1"/>
          </p:nvPr>
        </p:nvSpPr>
        <p:spPr>
          <a:xfrm>
            <a:off x="6410960" y="1920240"/>
            <a:ext cx="4655312" cy="4351337"/>
          </a:xfrm>
        </p:spPr>
        <p:txBody>
          <a:bodyPr/>
          <a:lstStyle/>
          <a:p>
            <a:r>
              <a:rPr lang="en-US" altLang="zh-CN" dirty="0"/>
              <a:t>Amazon, Microsoft and Google</a:t>
            </a:r>
            <a:r>
              <a:rPr lang="zh-CN" altLang="zh-CN" dirty="0"/>
              <a:t>是国际大企业下的小型人脸识别应用，</a:t>
            </a:r>
            <a:r>
              <a:rPr lang="en-US" altLang="zh-CN" dirty="0"/>
              <a:t>Face++ </a:t>
            </a:r>
            <a:r>
              <a:rPr lang="zh-CN" altLang="zh-CN" dirty="0"/>
              <a:t>和</a:t>
            </a:r>
            <a:r>
              <a:rPr lang="en-US" altLang="zh-CN" dirty="0"/>
              <a:t> </a:t>
            </a:r>
            <a:r>
              <a:rPr lang="en-US" altLang="zh-CN" dirty="0" err="1"/>
              <a:t>Senstime</a:t>
            </a:r>
            <a:r>
              <a:rPr lang="zh-CN" altLang="zh-CN" dirty="0"/>
              <a:t>是大规模应用人脸识别系统的小企业——在国际上没有获得知名度</a:t>
            </a:r>
            <a:r>
              <a:rPr lang="zh-CN" altLang="en-US" dirty="0"/>
              <a:t>。</a:t>
            </a:r>
            <a:endParaRPr lang="en-US" altLang="zh-CN" dirty="0"/>
          </a:p>
          <a:p>
            <a:r>
              <a:rPr lang="zh-CN" altLang="zh-CN" dirty="0"/>
              <a:t>这两间公司是目前中国人脸识别技术的最主要的技术提供方，由于中国人口基数，这两个品牌也成为整个人脸识别领域的重要力量。</a:t>
            </a:r>
          </a:p>
          <a:p>
            <a:r>
              <a:rPr lang="zh-CN" altLang="zh-CN" dirty="0"/>
              <a:t>这两间公司重度参与了政府</a:t>
            </a:r>
            <a:r>
              <a:rPr lang="zh-CN" altLang="en-US" dirty="0"/>
              <a:t>的公民</a:t>
            </a:r>
            <a:r>
              <a:rPr lang="zh-CN" altLang="zh-CN" dirty="0"/>
              <a:t>监控</a:t>
            </a:r>
            <a:r>
              <a:rPr lang="zh-CN" altLang="en-US" dirty="0"/>
              <a:t>。</a:t>
            </a:r>
            <a:endParaRPr lang="zh-CN" altLang="zh-CN" dirty="0"/>
          </a:p>
          <a:p>
            <a:endParaRPr lang="zh-CN" altLang="en-US" dirty="0"/>
          </a:p>
        </p:txBody>
      </p:sp>
      <p:pic>
        <p:nvPicPr>
          <p:cNvPr id="4" name="图片 3">
            <a:extLst>
              <a:ext uri="{FF2B5EF4-FFF2-40B4-BE49-F238E27FC236}">
                <a16:creationId xmlns:a16="http://schemas.microsoft.com/office/drawing/2014/main" id="{76261542-F207-4C1D-9CE3-4874A5863035}"/>
              </a:ext>
            </a:extLst>
          </p:cNvPr>
          <p:cNvPicPr>
            <a:picLocks noChangeAspect="1"/>
          </p:cNvPicPr>
          <p:nvPr/>
        </p:nvPicPr>
        <p:blipFill>
          <a:blip r:embed="rId2"/>
          <a:stretch>
            <a:fillRect/>
          </a:stretch>
        </p:blipFill>
        <p:spPr>
          <a:xfrm>
            <a:off x="1089152" y="1920240"/>
            <a:ext cx="5006848" cy="3813696"/>
          </a:xfrm>
          <a:prstGeom prst="rect">
            <a:avLst/>
          </a:prstGeom>
        </p:spPr>
      </p:pic>
    </p:spTree>
    <p:extLst>
      <p:ext uri="{BB962C8B-B14F-4D97-AF65-F5344CB8AC3E}">
        <p14:creationId xmlns:p14="http://schemas.microsoft.com/office/powerpoint/2010/main" val="33695520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49EAAA-6AF6-43A0-86E7-FE749826951E}"/>
              </a:ext>
            </a:extLst>
          </p:cNvPr>
          <p:cNvSpPr>
            <a:spLocks noGrp="1"/>
          </p:cNvSpPr>
          <p:nvPr>
            <p:ph type="title"/>
          </p:nvPr>
        </p:nvSpPr>
        <p:spPr>
          <a:xfrm>
            <a:off x="1249680" y="379986"/>
            <a:ext cx="9692640" cy="858202"/>
          </a:xfrm>
        </p:spPr>
        <p:txBody>
          <a:bodyPr/>
          <a:lstStyle/>
          <a:p>
            <a:pPr algn="ctr"/>
            <a:r>
              <a:rPr lang="zh-CN" altLang="en-US" dirty="0"/>
              <a:t>中国的社会监控网络系统</a:t>
            </a:r>
          </a:p>
        </p:txBody>
      </p:sp>
      <p:sp>
        <p:nvSpPr>
          <p:cNvPr id="3" name="内容占位符 2">
            <a:extLst>
              <a:ext uri="{FF2B5EF4-FFF2-40B4-BE49-F238E27FC236}">
                <a16:creationId xmlns:a16="http://schemas.microsoft.com/office/drawing/2014/main" id="{58EA5ED9-3F44-41EF-B3C7-E95127AB45EA}"/>
              </a:ext>
            </a:extLst>
          </p:cNvPr>
          <p:cNvSpPr>
            <a:spLocks noGrp="1"/>
          </p:cNvSpPr>
          <p:nvPr>
            <p:ph idx="1"/>
          </p:nvPr>
        </p:nvSpPr>
        <p:spPr>
          <a:xfrm>
            <a:off x="1485392" y="4439920"/>
            <a:ext cx="9020048" cy="3457257"/>
          </a:xfrm>
        </p:spPr>
        <p:txBody>
          <a:bodyPr/>
          <a:lstStyle/>
          <a:p>
            <a:r>
              <a:rPr lang="zh-CN" altLang="zh-CN" sz="2000" dirty="0"/>
              <a:t>中国目前正在利用人脸识别技术建设一个巨型的公众监控网络系统</a:t>
            </a:r>
            <a:r>
              <a:rPr lang="zh-CN" altLang="en-US" sz="2000" dirty="0"/>
              <a:t>，并给公民设置“社会信用值”。</a:t>
            </a:r>
            <a:r>
              <a:rPr lang="zh-CN" altLang="zh-CN" sz="2000" dirty="0"/>
              <a:t>今年</a:t>
            </a:r>
            <a:r>
              <a:rPr lang="en-US" altLang="zh-CN" sz="2000" dirty="0"/>
              <a:t>4</a:t>
            </a:r>
            <a:r>
              <a:rPr lang="zh-CN" altLang="zh-CN" sz="2000" dirty="0"/>
              <a:t>月中国警方通过实时监控与人脸识别在一个</a:t>
            </a:r>
            <a:r>
              <a:rPr lang="en-US" altLang="zh-CN" sz="2000" dirty="0"/>
              <a:t>6</a:t>
            </a:r>
            <a:r>
              <a:rPr lang="zh-CN" altLang="zh-CN" sz="2000" dirty="0"/>
              <a:t>万人的演唱会上拘捕了一个“经济罪犯”。</a:t>
            </a:r>
          </a:p>
          <a:p>
            <a:r>
              <a:rPr lang="en-US" altLang="zh-CN" u="sng" dirty="0">
                <a:hlinkClick r:id="rId2"/>
              </a:rPr>
              <a:t>https://www.bbc.com/news/world-asia-china-43751276</a:t>
            </a:r>
            <a:endParaRPr lang="zh-CN" altLang="zh-CN" dirty="0"/>
          </a:p>
          <a:p>
            <a:r>
              <a:rPr lang="en-US" altLang="zh-CN" u="sng" dirty="0">
                <a:hlinkClick r:id="rId3"/>
              </a:rPr>
              <a:t>https://www.bbc.com/news/world-asia-china-42973456</a:t>
            </a:r>
            <a:endParaRPr lang="zh-CN" altLang="zh-CN" dirty="0"/>
          </a:p>
          <a:p>
            <a:endParaRPr lang="zh-CN" altLang="en-US" dirty="0"/>
          </a:p>
        </p:txBody>
      </p:sp>
      <p:pic>
        <p:nvPicPr>
          <p:cNvPr id="4" name="图片 3">
            <a:extLst>
              <a:ext uri="{FF2B5EF4-FFF2-40B4-BE49-F238E27FC236}">
                <a16:creationId xmlns:a16="http://schemas.microsoft.com/office/drawing/2014/main" id="{5DE1E364-49EB-42AF-9B46-B37124E6241E}"/>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818640" y="1416780"/>
            <a:ext cx="3964432" cy="2903049"/>
          </a:xfrm>
          <a:prstGeom prst="rect">
            <a:avLst/>
          </a:prstGeom>
        </p:spPr>
      </p:pic>
      <p:pic>
        <p:nvPicPr>
          <p:cNvPr id="5" name="图片 4">
            <a:extLst>
              <a:ext uri="{FF2B5EF4-FFF2-40B4-BE49-F238E27FC236}">
                <a16:creationId xmlns:a16="http://schemas.microsoft.com/office/drawing/2014/main" id="{3FA38243-B21D-4C60-86CB-D1D0D6B1B16A}"/>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096000" y="1475282"/>
            <a:ext cx="3495040" cy="2786046"/>
          </a:xfrm>
          <a:prstGeom prst="rect">
            <a:avLst/>
          </a:prstGeom>
        </p:spPr>
      </p:pic>
    </p:spTree>
    <p:extLst>
      <p:ext uri="{BB962C8B-B14F-4D97-AF65-F5344CB8AC3E}">
        <p14:creationId xmlns:p14="http://schemas.microsoft.com/office/powerpoint/2010/main" val="25519729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5BA8EB-00EB-41EB-916E-5FA3CD81D993}"/>
              </a:ext>
            </a:extLst>
          </p:cNvPr>
          <p:cNvSpPr>
            <a:spLocks noGrp="1"/>
          </p:cNvSpPr>
          <p:nvPr>
            <p:ph type="title"/>
          </p:nvPr>
        </p:nvSpPr>
        <p:spPr>
          <a:xfrm>
            <a:off x="988568" y="274320"/>
            <a:ext cx="8869680" cy="1325562"/>
          </a:xfrm>
        </p:spPr>
        <p:txBody>
          <a:bodyPr>
            <a:normAutofit/>
          </a:bodyPr>
          <a:lstStyle/>
          <a:p>
            <a:pPr algn="ctr"/>
            <a:r>
              <a:rPr lang="zh-CN" altLang="en-US" dirty="0"/>
              <a:t>如果公民的社会信用值与惩罚体系进行绑定呢</a:t>
            </a:r>
          </a:p>
        </p:txBody>
      </p:sp>
      <p:sp>
        <p:nvSpPr>
          <p:cNvPr id="3" name="内容占位符 2">
            <a:extLst>
              <a:ext uri="{FF2B5EF4-FFF2-40B4-BE49-F238E27FC236}">
                <a16:creationId xmlns:a16="http://schemas.microsoft.com/office/drawing/2014/main" id="{BA3455C5-2F0A-4621-8486-F5DB2EE7675E}"/>
              </a:ext>
            </a:extLst>
          </p:cNvPr>
          <p:cNvSpPr>
            <a:spLocks noGrp="1"/>
          </p:cNvSpPr>
          <p:nvPr>
            <p:ph idx="1"/>
          </p:nvPr>
        </p:nvSpPr>
        <p:spPr>
          <a:xfrm>
            <a:off x="1262888" y="1676401"/>
            <a:ext cx="8595360" cy="1036320"/>
          </a:xfrm>
        </p:spPr>
        <p:txBody>
          <a:bodyPr/>
          <a:lstStyle/>
          <a:p>
            <a:r>
              <a:rPr lang="en-US" altLang="zh-CN" dirty="0">
                <a:hlinkClick r:id="rId2"/>
              </a:rPr>
              <a:t>https://www.businessinsider.com/china-social-credit-system-punishments-and-rewards-explained-2018-4</a:t>
            </a:r>
            <a:endParaRPr lang="en-US" altLang="zh-CN" dirty="0"/>
          </a:p>
          <a:p>
            <a:endParaRPr lang="zh-CN" altLang="en-US" dirty="0"/>
          </a:p>
        </p:txBody>
      </p:sp>
      <p:pic>
        <p:nvPicPr>
          <p:cNvPr id="4" name="Picture 2" descr="Mayor Bloomberg Visits Lower Manhattan Security Initiative With Police Chief Ray Kelly">
            <a:extLst>
              <a:ext uri="{FF2B5EF4-FFF2-40B4-BE49-F238E27FC236}">
                <a16:creationId xmlns:a16="http://schemas.microsoft.com/office/drawing/2014/main" id="{5A81948F-9CBF-4785-814B-221AED5EF188}"/>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001521" y="2441073"/>
            <a:ext cx="6634479" cy="4416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86165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85BA58-7312-4049-8752-86D739DB9CCC}"/>
              </a:ext>
            </a:extLst>
          </p:cNvPr>
          <p:cNvSpPr>
            <a:spLocks noGrp="1"/>
          </p:cNvSpPr>
          <p:nvPr>
            <p:ph type="title"/>
          </p:nvPr>
        </p:nvSpPr>
        <p:spPr>
          <a:xfrm>
            <a:off x="926592" y="1737360"/>
            <a:ext cx="9692640" cy="2097722"/>
          </a:xfrm>
        </p:spPr>
        <p:txBody>
          <a:bodyPr>
            <a:normAutofit/>
          </a:bodyPr>
          <a:lstStyle/>
          <a:p>
            <a:pPr algn="ctr"/>
            <a:r>
              <a:rPr lang="zh-CN" altLang="en-US" dirty="0"/>
              <a:t>种族</a:t>
            </a:r>
            <a:r>
              <a:rPr lang="en-US" altLang="zh-CN" dirty="0"/>
              <a:t>/</a:t>
            </a:r>
            <a:r>
              <a:rPr lang="zh-CN" altLang="en-US" dirty="0"/>
              <a:t>民族？</a:t>
            </a:r>
          </a:p>
        </p:txBody>
      </p:sp>
    </p:spTree>
    <p:extLst>
      <p:ext uri="{BB962C8B-B14F-4D97-AF65-F5344CB8AC3E}">
        <p14:creationId xmlns:p14="http://schemas.microsoft.com/office/powerpoint/2010/main" val="21740024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460A84E2-82FE-418F-A4D7-F929093D941B}"/>
              </a:ext>
            </a:extLst>
          </p:cNvPr>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711200" y="456138"/>
            <a:ext cx="10060432" cy="5253781"/>
          </a:xfrm>
        </p:spPr>
      </p:pic>
      <p:sp>
        <p:nvSpPr>
          <p:cNvPr id="6" name="矩形 5">
            <a:extLst>
              <a:ext uri="{FF2B5EF4-FFF2-40B4-BE49-F238E27FC236}">
                <a16:creationId xmlns:a16="http://schemas.microsoft.com/office/drawing/2014/main" id="{17795C57-0A92-47ED-9583-8BA1D69B9E11}"/>
              </a:ext>
            </a:extLst>
          </p:cNvPr>
          <p:cNvSpPr/>
          <p:nvPr/>
        </p:nvSpPr>
        <p:spPr>
          <a:xfrm>
            <a:off x="2910152" y="5967214"/>
            <a:ext cx="5207688" cy="646331"/>
          </a:xfrm>
          <a:prstGeom prst="rect">
            <a:avLst/>
          </a:prstGeom>
        </p:spPr>
        <p:txBody>
          <a:bodyPr wrap="square">
            <a:spAutoFit/>
          </a:bodyPr>
          <a:lstStyle/>
          <a:p>
            <a:r>
              <a:rPr lang="zh-CN" altLang="en-US" dirty="0">
                <a:hlinkClick r:id="rId3"/>
              </a:rPr>
              <a:t>http://www.ltaaa.com/wtfy/25189.html</a:t>
            </a:r>
            <a:endParaRPr lang="en-US" altLang="zh-CN" dirty="0"/>
          </a:p>
          <a:p>
            <a:endParaRPr lang="zh-CN" altLang="en-US" dirty="0"/>
          </a:p>
        </p:txBody>
      </p:sp>
    </p:spTree>
    <p:extLst>
      <p:ext uri="{BB962C8B-B14F-4D97-AF65-F5344CB8AC3E}">
        <p14:creationId xmlns:p14="http://schemas.microsoft.com/office/powerpoint/2010/main" val="30462049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D00538D-B5A8-46AF-AB4B-D05B4BD12CDF}"/>
              </a:ext>
            </a:extLst>
          </p:cNvPr>
          <p:cNvSpPr/>
          <p:nvPr/>
        </p:nvSpPr>
        <p:spPr>
          <a:xfrm>
            <a:off x="2164080" y="5842973"/>
            <a:ext cx="7559040" cy="646331"/>
          </a:xfrm>
          <a:prstGeom prst="rect">
            <a:avLst/>
          </a:prstGeom>
        </p:spPr>
        <p:txBody>
          <a:bodyPr wrap="square">
            <a:spAutoFit/>
          </a:bodyPr>
          <a:lstStyle/>
          <a:p>
            <a:r>
              <a:rPr lang="zh-CN" altLang="en-US" dirty="0">
                <a:hlinkClick r:id="rId2"/>
              </a:rPr>
              <a:t>http://bjrb.bjd.com.cn/html/2017-09/04/content_172435.htm</a:t>
            </a:r>
            <a:endParaRPr lang="en-US" altLang="zh-CN" dirty="0"/>
          </a:p>
          <a:p>
            <a:endParaRPr lang="zh-CN" altLang="en-US" dirty="0"/>
          </a:p>
        </p:txBody>
      </p:sp>
      <p:pic>
        <p:nvPicPr>
          <p:cNvPr id="3" name="图片 2">
            <a:extLst>
              <a:ext uri="{FF2B5EF4-FFF2-40B4-BE49-F238E27FC236}">
                <a16:creationId xmlns:a16="http://schemas.microsoft.com/office/drawing/2014/main" id="{7CADB909-35F7-4235-B038-F10FAFCF626E}"/>
              </a:ext>
            </a:extLst>
          </p:cNvPr>
          <p:cNvPicPr>
            <a:picLocks noChangeAspect="1"/>
          </p:cNvPicPr>
          <p:nvPr/>
        </p:nvPicPr>
        <p:blipFill>
          <a:blip r:embed="rId3"/>
          <a:stretch>
            <a:fillRect/>
          </a:stretch>
        </p:blipFill>
        <p:spPr>
          <a:xfrm>
            <a:off x="1910578" y="259614"/>
            <a:ext cx="7355342" cy="5382171"/>
          </a:xfrm>
          <a:prstGeom prst="rect">
            <a:avLst/>
          </a:prstGeom>
        </p:spPr>
      </p:pic>
    </p:spTree>
    <p:extLst>
      <p:ext uri="{BB962C8B-B14F-4D97-AF65-F5344CB8AC3E}">
        <p14:creationId xmlns:p14="http://schemas.microsoft.com/office/powerpoint/2010/main" val="23661556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C80973-21FB-49E1-A16E-F6EBAC5F62A5}"/>
              </a:ext>
            </a:extLst>
          </p:cNvPr>
          <p:cNvSpPr>
            <a:spLocks noGrp="1"/>
          </p:cNvSpPr>
          <p:nvPr>
            <p:ph type="title"/>
          </p:nvPr>
        </p:nvSpPr>
        <p:spPr>
          <a:xfrm>
            <a:off x="2846832" y="1188720"/>
            <a:ext cx="9692640" cy="1325562"/>
          </a:xfrm>
        </p:spPr>
        <p:txBody>
          <a:bodyPr/>
          <a:lstStyle/>
          <a:p>
            <a:r>
              <a:rPr lang="zh-CN" altLang="en-US" dirty="0"/>
              <a:t>请大家进行讨论</a:t>
            </a:r>
          </a:p>
        </p:txBody>
      </p:sp>
      <p:sp>
        <p:nvSpPr>
          <p:cNvPr id="3" name="内容占位符 2">
            <a:extLst>
              <a:ext uri="{FF2B5EF4-FFF2-40B4-BE49-F238E27FC236}">
                <a16:creationId xmlns:a16="http://schemas.microsoft.com/office/drawing/2014/main" id="{4F1642FC-AE5F-453B-BAB5-A25E42714C51}"/>
              </a:ext>
            </a:extLst>
          </p:cNvPr>
          <p:cNvSpPr>
            <a:spLocks noGrp="1"/>
          </p:cNvSpPr>
          <p:nvPr>
            <p:ph idx="1"/>
          </p:nvPr>
        </p:nvSpPr>
        <p:spPr>
          <a:xfrm>
            <a:off x="1536192" y="3093720"/>
            <a:ext cx="8595360" cy="2751137"/>
          </a:xfrm>
        </p:spPr>
        <p:txBody>
          <a:bodyPr>
            <a:normAutofit/>
          </a:bodyPr>
          <a:lstStyle/>
          <a:p>
            <a:pPr marL="0" indent="0">
              <a:buNone/>
            </a:pPr>
            <a:r>
              <a:rPr lang="zh-CN" altLang="en-US" sz="2800" dirty="0"/>
              <a:t>你认不认同这两种人脸识别技术的使用目的？</a:t>
            </a:r>
            <a:endParaRPr lang="en-US" altLang="zh-CN" sz="2800" dirty="0"/>
          </a:p>
          <a:p>
            <a:pPr marL="0" indent="0">
              <a:buNone/>
            </a:pPr>
            <a:r>
              <a:rPr lang="zh-CN" altLang="en-US" sz="2800" dirty="0"/>
              <a:t>如果认同，你认为它带来的好处是？</a:t>
            </a:r>
            <a:endParaRPr lang="en-US" altLang="zh-CN" sz="2800" dirty="0"/>
          </a:p>
          <a:p>
            <a:pPr marL="0" indent="0">
              <a:buNone/>
            </a:pPr>
            <a:r>
              <a:rPr lang="zh-CN" altLang="en-US" sz="2800" dirty="0"/>
              <a:t>如果不认同，你认为它有可能产生的负面影响？</a:t>
            </a:r>
            <a:endParaRPr lang="en-US" altLang="zh-CN" sz="2800" dirty="0"/>
          </a:p>
          <a:p>
            <a:pPr marL="0" indent="0">
              <a:buNone/>
            </a:pPr>
            <a:endParaRPr lang="zh-CN" altLang="en-US" sz="2800" dirty="0"/>
          </a:p>
        </p:txBody>
      </p:sp>
    </p:spTree>
    <p:extLst>
      <p:ext uri="{BB962C8B-B14F-4D97-AF65-F5344CB8AC3E}">
        <p14:creationId xmlns:p14="http://schemas.microsoft.com/office/powerpoint/2010/main" val="28395173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0703A5-2BC8-4B18-9CAC-E435432A66D5}"/>
              </a:ext>
            </a:extLst>
          </p:cNvPr>
          <p:cNvSpPr>
            <a:spLocks noGrp="1"/>
          </p:cNvSpPr>
          <p:nvPr>
            <p:ph type="title"/>
          </p:nvPr>
        </p:nvSpPr>
        <p:spPr>
          <a:xfrm>
            <a:off x="965200" y="1524000"/>
            <a:ext cx="9692640" cy="3146901"/>
          </a:xfrm>
        </p:spPr>
        <p:txBody>
          <a:bodyPr>
            <a:normAutofit/>
          </a:bodyPr>
          <a:lstStyle/>
          <a:p>
            <a:pPr algn="ctr"/>
            <a:r>
              <a:rPr lang="zh-CN" altLang="zh-CN" dirty="0"/>
              <a:t>姿势、手势、情绪</a:t>
            </a:r>
            <a:r>
              <a:rPr lang="zh-CN" altLang="en-US" dirty="0"/>
              <a:t>？</a:t>
            </a:r>
            <a:br>
              <a:rPr lang="en-US" altLang="zh-CN" dirty="0"/>
            </a:br>
            <a:r>
              <a:rPr lang="zh-CN" altLang="zh-CN" dirty="0"/>
              <a:t>监管者可以根据这些来定义“异类”</a:t>
            </a:r>
            <a:br>
              <a:rPr lang="en-US" altLang="zh-CN" dirty="0"/>
            </a:br>
            <a:r>
              <a:rPr lang="en-US" altLang="zh-CN" sz="1800" dirty="0">
                <a:hlinkClick r:id="rId2"/>
              </a:rPr>
              <a:t>https://mp.weixin.qq.com/s/shJhpJnLTu4-RQzzEgSBUg</a:t>
            </a:r>
            <a:br>
              <a:rPr lang="en-US" altLang="zh-CN" dirty="0"/>
            </a:br>
            <a:endParaRPr lang="zh-CN" altLang="en-US" dirty="0"/>
          </a:p>
        </p:txBody>
      </p:sp>
    </p:spTree>
    <p:extLst>
      <p:ext uri="{BB962C8B-B14F-4D97-AF65-F5344CB8AC3E}">
        <p14:creationId xmlns:p14="http://schemas.microsoft.com/office/powerpoint/2010/main" val="535586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F398E3E-40E3-49DB-9270-E570B584626D}"/>
              </a:ext>
            </a:extLst>
          </p:cNvPr>
          <p:cNvPicPr>
            <a:picLocks noChangeAspect="1"/>
          </p:cNvPicPr>
          <p:nvPr/>
        </p:nvPicPr>
        <p:blipFill>
          <a:blip r:embed="rId2"/>
          <a:stretch>
            <a:fillRect/>
          </a:stretch>
        </p:blipFill>
        <p:spPr>
          <a:xfrm>
            <a:off x="260193" y="1444570"/>
            <a:ext cx="9930196" cy="3493190"/>
          </a:xfrm>
          <a:prstGeom prst="rect">
            <a:avLst/>
          </a:prstGeom>
        </p:spPr>
      </p:pic>
    </p:spTree>
    <p:extLst>
      <p:ext uri="{BB962C8B-B14F-4D97-AF65-F5344CB8AC3E}">
        <p14:creationId xmlns:p14="http://schemas.microsoft.com/office/powerpoint/2010/main" val="37468577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79F5325-BBC9-4F09-A578-624153C995FE}"/>
              </a:ext>
            </a:extLst>
          </p:cNvPr>
          <p:cNvSpPr>
            <a:spLocks noGrp="1"/>
          </p:cNvSpPr>
          <p:nvPr>
            <p:ph idx="1"/>
          </p:nvPr>
        </p:nvSpPr>
        <p:spPr>
          <a:xfrm>
            <a:off x="946912" y="2807811"/>
            <a:ext cx="9690608" cy="1242377"/>
          </a:xfrm>
        </p:spPr>
        <p:txBody>
          <a:bodyPr>
            <a:normAutofit/>
          </a:bodyPr>
          <a:lstStyle/>
          <a:p>
            <a:pPr marL="0" indent="0">
              <a:buNone/>
            </a:pPr>
            <a:r>
              <a:rPr lang="zh-CN" altLang="zh-CN" sz="4000" dirty="0"/>
              <a:t>任何工具，被错误的应用，都会产生危险。</a:t>
            </a:r>
          </a:p>
          <a:p>
            <a:pPr marL="0" indent="0">
              <a:buNone/>
            </a:pPr>
            <a:endParaRPr lang="zh-CN" altLang="en-US" sz="4000" dirty="0"/>
          </a:p>
        </p:txBody>
      </p:sp>
    </p:spTree>
    <p:extLst>
      <p:ext uri="{BB962C8B-B14F-4D97-AF65-F5344CB8AC3E}">
        <p14:creationId xmlns:p14="http://schemas.microsoft.com/office/powerpoint/2010/main" val="9852460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FE1873CA-0B21-4827-8C37-8B1D72970559}"/>
              </a:ext>
            </a:extLst>
          </p:cNvPr>
          <p:cNvPicPr>
            <a:picLocks noChangeAspect="1"/>
          </p:cNvPicPr>
          <p:nvPr/>
        </p:nvPicPr>
        <p:blipFill>
          <a:blip r:embed="rId2"/>
          <a:stretch>
            <a:fillRect/>
          </a:stretch>
        </p:blipFill>
        <p:spPr>
          <a:xfrm>
            <a:off x="489712" y="365759"/>
            <a:ext cx="6562828" cy="5955740"/>
          </a:xfrm>
          <a:prstGeom prst="rect">
            <a:avLst/>
          </a:prstGeom>
        </p:spPr>
      </p:pic>
      <p:sp>
        <p:nvSpPr>
          <p:cNvPr id="5" name="矩形 4">
            <a:extLst>
              <a:ext uri="{FF2B5EF4-FFF2-40B4-BE49-F238E27FC236}">
                <a16:creationId xmlns:a16="http://schemas.microsoft.com/office/drawing/2014/main" id="{D0DC9770-FA5E-4718-9848-5F117B8F4FDC}"/>
              </a:ext>
            </a:extLst>
          </p:cNvPr>
          <p:cNvSpPr/>
          <p:nvPr/>
        </p:nvSpPr>
        <p:spPr>
          <a:xfrm>
            <a:off x="7213600" y="2367545"/>
            <a:ext cx="4389120" cy="1200329"/>
          </a:xfrm>
          <a:prstGeom prst="rect">
            <a:avLst/>
          </a:prstGeom>
        </p:spPr>
        <p:txBody>
          <a:bodyPr wrap="square">
            <a:spAutoFit/>
          </a:bodyPr>
          <a:lstStyle/>
          <a:p>
            <a:r>
              <a:rPr lang="zh-CN" altLang="en-US" dirty="0">
                <a:hlinkClick r:id="rId3"/>
              </a:rPr>
              <a:t>https://www.kairos.com/blog/face-recognition-kairos-vs-microsoft-vs-google-vs-amazon-vs-opencv</a:t>
            </a:r>
            <a:endParaRPr lang="en-US" altLang="zh-CN" dirty="0"/>
          </a:p>
          <a:p>
            <a:endParaRPr lang="zh-CN" altLang="en-US" dirty="0"/>
          </a:p>
        </p:txBody>
      </p:sp>
    </p:spTree>
    <p:extLst>
      <p:ext uri="{BB962C8B-B14F-4D97-AF65-F5344CB8AC3E}">
        <p14:creationId xmlns:p14="http://schemas.microsoft.com/office/powerpoint/2010/main" val="2815884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2683B2-B0C1-46A7-B877-B0A0246423E1}"/>
              </a:ext>
            </a:extLst>
          </p:cNvPr>
          <p:cNvSpPr>
            <a:spLocks noGrp="1"/>
          </p:cNvSpPr>
          <p:nvPr>
            <p:ph type="title"/>
          </p:nvPr>
        </p:nvSpPr>
        <p:spPr>
          <a:xfrm>
            <a:off x="731520" y="264160"/>
            <a:ext cx="9692640" cy="1325562"/>
          </a:xfrm>
        </p:spPr>
        <p:txBody>
          <a:bodyPr/>
          <a:lstStyle/>
          <a:p>
            <a:r>
              <a:rPr lang="zh-CN" altLang="en-US" dirty="0"/>
              <a:t>计算机视觉的四个核心问题</a:t>
            </a:r>
          </a:p>
        </p:txBody>
      </p:sp>
      <p:sp>
        <p:nvSpPr>
          <p:cNvPr id="3" name="内容占位符 2">
            <a:extLst>
              <a:ext uri="{FF2B5EF4-FFF2-40B4-BE49-F238E27FC236}">
                <a16:creationId xmlns:a16="http://schemas.microsoft.com/office/drawing/2014/main" id="{4A875A7C-BD84-410E-87C5-041C1C5026AA}"/>
              </a:ext>
            </a:extLst>
          </p:cNvPr>
          <p:cNvSpPr>
            <a:spLocks noGrp="1"/>
          </p:cNvSpPr>
          <p:nvPr>
            <p:ph idx="1"/>
          </p:nvPr>
        </p:nvSpPr>
        <p:spPr>
          <a:xfrm>
            <a:off x="731520" y="1828800"/>
            <a:ext cx="10088880" cy="4351337"/>
          </a:xfrm>
        </p:spPr>
        <p:txBody>
          <a:bodyPr>
            <a:noAutofit/>
          </a:bodyPr>
          <a:lstStyle/>
          <a:p>
            <a:pPr marL="0" indent="0">
              <a:buNone/>
            </a:pPr>
            <a:r>
              <a:rPr lang="zh-CN" altLang="en-US" sz="2400" dirty="0"/>
              <a:t>让机器看见世界有四个阶段，也是计算机视觉的四个核心问题：</a:t>
            </a:r>
          </a:p>
          <a:p>
            <a:r>
              <a:rPr lang="zh-CN" altLang="en-US" sz="2400" b="1" dirty="0"/>
              <a:t>图像分类（</a:t>
            </a:r>
            <a:r>
              <a:rPr lang="en-US" altLang="zh-CN" sz="2400" b="1" dirty="0"/>
              <a:t>image classification</a:t>
            </a:r>
            <a:r>
              <a:rPr lang="zh-CN" altLang="en-US" sz="2400" b="1" dirty="0"/>
              <a:t>）</a:t>
            </a:r>
            <a:r>
              <a:rPr lang="zh-CN" altLang="en-US" sz="2400" dirty="0"/>
              <a:t>，即为不同的图片打上对应标签；</a:t>
            </a:r>
          </a:p>
          <a:p>
            <a:r>
              <a:rPr lang="zh-CN" altLang="en-US" sz="2400" b="1" dirty="0"/>
              <a:t>物体检测（</a:t>
            </a:r>
            <a:r>
              <a:rPr lang="en-US" altLang="zh-CN" sz="2400" b="1" dirty="0"/>
              <a:t>Object Recognition</a:t>
            </a:r>
            <a:r>
              <a:rPr lang="zh-CN" altLang="en-US" sz="2400" b="1" dirty="0"/>
              <a:t>）</a:t>
            </a:r>
            <a:r>
              <a:rPr lang="zh-CN" altLang="en-US" sz="2400" dirty="0"/>
              <a:t>，找到物体的位置，并认出他们是什么；</a:t>
            </a:r>
          </a:p>
          <a:p>
            <a:r>
              <a:rPr lang="zh-CN" altLang="en-US" sz="2400" b="1" dirty="0"/>
              <a:t>语义分割（</a:t>
            </a:r>
            <a:r>
              <a:rPr lang="en-US" altLang="zh-CN" sz="2400" b="1" dirty="0"/>
              <a:t>Semantic Segmentation</a:t>
            </a:r>
            <a:r>
              <a:rPr lang="zh-CN" altLang="en-US" sz="2400" b="1" dirty="0"/>
              <a:t>）</a:t>
            </a:r>
            <a:r>
              <a:rPr lang="zh-CN" altLang="en-US" sz="2400" dirty="0"/>
              <a:t>，找到物体之间的关系和联系；</a:t>
            </a:r>
          </a:p>
          <a:p>
            <a:r>
              <a:rPr lang="zh-CN" altLang="en-US" sz="2400" b="1" dirty="0"/>
              <a:t>视频分析（</a:t>
            </a:r>
            <a:r>
              <a:rPr lang="en-US" altLang="zh-CN" sz="2400" b="1" dirty="0"/>
              <a:t>Video Analysis</a:t>
            </a:r>
            <a:r>
              <a:rPr lang="zh-CN" altLang="en-US" sz="2400" b="1" dirty="0"/>
              <a:t>），</a:t>
            </a:r>
            <a:r>
              <a:rPr lang="zh-CN" altLang="en-US" sz="2400" dirty="0"/>
              <a:t>即看懂视频中的内容。</a:t>
            </a:r>
          </a:p>
          <a:p>
            <a:pPr marL="0" indent="0">
              <a:buNone/>
            </a:pPr>
            <a:endParaRPr lang="en-US" altLang="zh-CN" sz="2400" b="1" dirty="0"/>
          </a:p>
          <a:p>
            <a:pPr marL="0" indent="0">
              <a:buNone/>
            </a:pPr>
            <a:r>
              <a:rPr lang="zh-CN" altLang="en-US" sz="2400" b="1" dirty="0"/>
              <a:t>前两者让计算机「看见」世界，后两者让计算机「看懂」世界。</a:t>
            </a:r>
            <a:endParaRPr lang="zh-CN" altLang="en-US" sz="2400" dirty="0"/>
          </a:p>
          <a:p>
            <a:endParaRPr lang="zh-CN" altLang="en-US" sz="2400" dirty="0"/>
          </a:p>
        </p:txBody>
      </p:sp>
    </p:spTree>
    <p:extLst>
      <p:ext uri="{BB962C8B-B14F-4D97-AF65-F5344CB8AC3E}">
        <p14:creationId xmlns:p14="http://schemas.microsoft.com/office/powerpoint/2010/main" val="2371258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1542F4-8A7B-4B83-B3A8-DD42B7D9F9F8}"/>
              </a:ext>
            </a:extLst>
          </p:cNvPr>
          <p:cNvSpPr>
            <a:spLocks noGrp="1"/>
          </p:cNvSpPr>
          <p:nvPr>
            <p:ph type="title"/>
          </p:nvPr>
        </p:nvSpPr>
        <p:spPr>
          <a:xfrm>
            <a:off x="995680" y="2103438"/>
            <a:ext cx="9692640" cy="1325562"/>
          </a:xfrm>
        </p:spPr>
        <p:txBody>
          <a:bodyPr/>
          <a:lstStyle/>
          <a:p>
            <a:pPr algn="ctr"/>
            <a:r>
              <a:rPr lang="zh-CN" altLang="en-US" dirty="0"/>
              <a:t>计算机视觉还包含哪些任务？</a:t>
            </a:r>
          </a:p>
        </p:txBody>
      </p:sp>
      <p:sp>
        <p:nvSpPr>
          <p:cNvPr id="4" name="矩形 3">
            <a:extLst>
              <a:ext uri="{FF2B5EF4-FFF2-40B4-BE49-F238E27FC236}">
                <a16:creationId xmlns:a16="http://schemas.microsoft.com/office/drawing/2014/main" id="{4425BDAF-3E6E-492E-9367-FF5E08828FFC}"/>
              </a:ext>
            </a:extLst>
          </p:cNvPr>
          <p:cNvSpPr/>
          <p:nvPr/>
        </p:nvSpPr>
        <p:spPr>
          <a:xfrm>
            <a:off x="2500851" y="1918772"/>
            <a:ext cx="4386137" cy="369332"/>
          </a:xfrm>
          <a:prstGeom prst="rect">
            <a:avLst/>
          </a:prstGeom>
        </p:spPr>
        <p:txBody>
          <a:bodyPr wrap="none">
            <a:spAutoFit/>
          </a:bodyPr>
          <a:lstStyle/>
          <a:p>
            <a:r>
              <a:rPr lang="en-US" altLang="zh-CN" dirty="0">
                <a:hlinkClick r:id="rId2"/>
              </a:rPr>
              <a:t>https://zhuanlan.zhihu.com/p/35652529</a:t>
            </a:r>
            <a:endParaRPr lang="en-US" altLang="zh-CN" dirty="0"/>
          </a:p>
        </p:txBody>
      </p:sp>
    </p:spTree>
    <p:extLst>
      <p:ext uri="{BB962C8B-B14F-4D97-AF65-F5344CB8AC3E}">
        <p14:creationId xmlns:p14="http://schemas.microsoft.com/office/powerpoint/2010/main" val="1537490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1C7389-4514-4100-9B20-9C91DF0D0BF1}"/>
              </a:ext>
            </a:extLst>
          </p:cNvPr>
          <p:cNvSpPr>
            <a:spLocks noGrp="1"/>
          </p:cNvSpPr>
          <p:nvPr>
            <p:ph type="title"/>
          </p:nvPr>
        </p:nvSpPr>
        <p:spPr>
          <a:xfrm>
            <a:off x="865632" y="0"/>
            <a:ext cx="9692640" cy="1325562"/>
          </a:xfrm>
        </p:spPr>
        <p:txBody>
          <a:bodyPr/>
          <a:lstStyle/>
          <a:p>
            <a:r>
              <a:rPr lang="zh-CN" altLang="en-US" dirty="0"/>
              <a:t>计算机视觉的其他研究课题</a:t>
            </a:r>
          </a:p>
        </p:txBody>
      </p:sp>
      <p:sp>
        <p:nvSpPr>
          <p:cNvPr id="3" name="内容占位符 2">
            <a:extLst>
              <a:ext uri="{FF2B5EF4-FFF2-40B4-BE49-F238E27FC236}">
                <a16:creationId xmlns:a16="http://schemas.microsoft.com/office/drawing/2014/main" id="{93E10E60-680A-480C-9093-4AE3A359C573}"/>
              </a:ext>
            </a:extLst>
          </p:cNvPr>
          <p:cNvSpPr>
            <a:spLocks noGrp="1"/>
          </p:cNvSpPr>
          <p:nvPr>
            <p:ph idx="1"/>
          </p:nvPr>
        </p:nvSpPr>
        <p:spPr>
          <a:xfrm>
            <a:off x="957071" y="1422400"/>
            <a:ext cx="9601201" cy="4653280"/>
          </a:xfrm>
        </p:spPr>
        <p:txBody>
          <a:bodyPr>
            <a:noAutofit/>
          </a:bodyPr>
          <a:lstStyle/>
          <a:p>
            <a:r>
              <a:rPr lang="zh-CN" altLang="en-US" sz="2400" b="1" dirty="0"/>
              <a:t>人体姿态识别 </a:t>
            </a:r>
            <a:r>
              <a:rPr lang="en-US" altLang="zh-CN" sz="2400" b="1" dirty="0"/>
              <a:t>Human Posture Recognition</a:t>
            </a:r>
            <a:r>
              <a:rPr lang="zh-CN" altLang="en-US" sz="2400" dirty="0"/>
              <a:t>：可以让我们更好地理解运动员的动作方式，或是识别、预测人类的行为</a:t>
            </a:r>
            <a:endParaRPr lang="en-US" altLang="zh-CN" sz="2400" dirty="0"/>
          </a:p>
          <a:p>
            <a:r>
              <a:rPr lang="zh-CN" altLang="en-US" sz="2400" b="1" dirty="0"/>
              <a:t>目标跟踪 </a:t>
            </a:r>
            <a:r>
              <a:rPr lang="en-US" altLang="zh-CN" sz="2400" b="1" dirty="0"/>
              <a:t>Target Tracking</a:t>
            </a:r>
            <a:r>
              <a:rPr lang="zh-CN" altLang="en-US" sz="2400" b="1" dirty="0"/>
              <a:t>：</a:t>
            </a:r>
            <a:r>
              <a:rPr lang="zh-CN" altLang="en-US" sz="2400" dirty="0"/>
              <a:t>对视频中的人脸、车辆等目标进行持续的识别和跟随，在安防等领域有非常广泛的应用；</a:t>
            </a:r>
            <a:endParaRPr lang="en-US" altLang="zh-CN" sz="2400" dirty="0"/>
          </a:p>
          <a:p>
            <a:r>
              <a:rPr lang="en-US" altLang="zh-CN" sz="2400" b="1" dirty="0"/>
              <a:t>SLAM</a:t>
            </a:r>
            <a:r>
              <a:rPr lang="zh-CN" altLang="en-US" sz="2400" b="1" dirty="0"/>
              <a:t>技术</a:t>
            </a:r>
            <a:r>
              <a:rPr lang="en-US" altLang="zh-CN" sz="2400" b="1" dirty="0"/>
              <a:t>  Simultaneous Localization and Mapping:</a:t>
            </a:r>
            <a:r>
              <a:rPr lang="zh-CN" altLang="en-US" sz="2400" dirty="0"/>
              <a:t>「同时定位与地图构建」，是帮助机器在进入一个陌生环境时，通过移动和观察快速了解周围环境，并绘制出环境地图的技术，可以通过视频图像对现实空间进行重建。</a:t>
            </a:r>
            <a:endParaRPr lang="en-US" altLang="zh-CN" sz="2400" dirty="0"/>
          </a:p>
          <a:p>
            <a:r>
              <a:rPr lang="en-US" altLang="zh-CN" sz="2400" b="1" dirty="0"/>
              <a:t>OCR</a:t>
            </a:r>
            <a:r>
              <a:rPr lang="zh-CN" altLang="en-US" sz="2400" b="1" dirty="0"/>
              <a:t>技术</a:t>
            </a:r>
            <a:r>
              <a:rPr lang="en-US" altLang="zh-CN" sz="2400" b="1" dirty="0"/>
              <a:t> Optical Character Recognition</a:t>
            </a:r>
            <a:r>
              <a:rPr lang="zh-CN" altLang="en-US" sz="2400" dirty="0"/>
              <a:t>：</a:t>
            </a:r>
            <a:r>
              <a:rPr lang="en-US" altLang="zh-CN" sz="2400" dirty="0"/>
              <a:t>[</a:t>
            </a:r>
            <a:r>
              <a:rPr lang="zh-CN" altLang="en-US" sz="2400" dirty="0"/>
              <a:t>光学字符识别</a:t>
            </a:r>
            <a:r>
              <a:rPr lang="en-US" altLang="zh-CN" sz="2400" dirty="0"/>
              <a:t>]</a:t>
            </a:r>
            <a:r>
              <a:rPr lang="zh-CN" altLang="en-US" sz="2400" dirty="0"/>
              <a:t>，识别图片中的字符，将图片转换为文字。</a:t>
            </a:r>
            <a:endParaRPr lang="en-US" altLang="zh-CN" sz="2400" dirty="0"/>
          </a:p>
        </p:txBody>
      </p:sp>
    </p:spTree>
    <p:extLst>
      <p:ext uri="{BB962C8B-B14F-4D97-AF65-F5344CB8AC3E}">
        <p14:creationId xmlns:p14="http://schemas.microsoft.com/office/powerpoint/2010/main" val="2056626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pic1.zhimg.com/80/v2-9744199eecd022692a66b454f438251d_hd.jpg">
            <a:extLst>
              <a:ext uri="{FF2B5EF4-FFF2-40B4-BE49-F238E27FC236}">
                <a16:creationId xmlns:a16="http://schemas.microsoft.com/office/drawing/2014/main" id="{E3E2A444-FEBB-4383-B8B2-30BAFD422129}"/>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309880" y="77298"/>
            <a:ext cx="10388600" cy="5324158"/>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07CE8D19-FEFC-4F0F-87FD-FDBFF14E020A}"/>
              </a:ext>
            </a:extLst>
          </p:cNvPr>
          <p:cNvSpPr/>
          <p:nvPr/>
        </p:nvSpPr>
        <p:spPr>
          <a:xfrm>
            <a:off x="1542796" y="5564555"/>
            <a:ext cx="7922768" cy="830997"/>
          </a:xfrm>
          <a:prstGeom prst="rect">
            <a:avLst/>
          </a:prstGeom>
        </p:spPr>
        <p:txBody>
          <a:bodyPr wrap="square">
            <a:spAutoFit/>
          </a:bodyPr>
          <a:lstStyle/>
          <a:p>
            <a:pPr algn="ctr"/>
            <a:r>
              <a:rPr lang="zh-CN" altLang="en-US" sz="2400" dirty="0"/>
              <a:t>这些任务之间交叉组合，有时还会结合 </a:t>
            </a:r>
            <a:r>
              <a:rPr lang="en-US" altLang="zh-CN" sz="2400" dirty="0"/>
              <a:t>NLP </a:t>
            </a:r>
            <a:r>
              <a:rPr lang="zh-CN" altLang="en-US" sz="2400" dirty="0"/>
              <a:t>、语音识别等技术，最终才变成了真正的落地应用。</a:t>
            </a:r>
          </a:p>
        </p:txBody>
      </p:sp>
    </p:spTree>
    <p:extLst>
      <p:ext uri="{BB962C8B-B14F-4D97-AF65-F5344CB8AC3E}">
        <p14:creationId xmlns:p14="http://schemas.microsoft.com/office/powerpoint/2010/main" val="1823350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E32630-735F-4BFC-9408-B78C75D8AFEA}"/>
              </a:ext>
            </a:extLst>
          </p:cNvPr>
          <p:cNvSpPr>
            <a:spLocks noGrp="1"/>
          </p:cNvSpPr>
          <p:nvPr>
            <p:ph type="title"/>
          </p:nvPr>
        </p:nvSpPr>
        <p:spPr/>
        <p:txBody>
          <a:bodyPr/>
          <a:lstStyle/>
          <a:p>
            <a:r>
              <a:rPr lang="en-US" altLang="zh-CN" dirty="0"/>
              <a:t>CV</a:t>
            </a:r>
            <a:r>
              <a:rPr lang="zh-CN" altLang="en-US" dirty="0"/>
              <a:t>与</a:t>
            </a:r>
            <a:r>
              <a:rPr lang="en-US" altLang="zh-CN" dirty="0"/>
              <a:t>CG</a:t>
            </a:r>
            <a:r>
              <a:rPr lang="zh-CN" altLang="en-US" dirty="0"/>
              <a:t>的区别？</a:t>
            </a:r>
          </a:p>
        </p:txBody>
      </p:sp>
      <p:sp>
        <p:nvSpPr>
          <p:cNvPr id="6" name="矩形 5">
            <a:extLst>
              <a:ext uri="{FF2B5EF4-FFF2-40B4-BE49-F238E27FC236}">
                <a16:creationId xmlns:a16="http://schemas.microsoft.com/office/drawing/2014/main" id="{57163428-DBD1-4D26-9B07-B9F7B779B140}"/>
              </a:ext>
            </a:extLst>
          </p:cNvPr>
          <p:cNvSpPr/>
          <p:nvPr/>
        </p:nvSpPr>
        <p:spPr>
          <a:xfrm>
            <a:off x="776224" y="1993036"/>
            <a:ext cx="10178288" cy="3046988"/>
          </a:xfrm>
          <a:prstGeom prst="rect">
            <a:avLst/>
          </a:prstGeom>
        </p:spPr>
        <p:txBody>
          <a:bodyPr wrap="square">
            <a:spAutoFit/>
          </a:bodyPr>
          <a:lstStyle/>
          <a:p>
            <a:r>
              <a:rPr lang="zh-CN" altLang="en-US" sz="2400" b="1" dirty="0">
                <a:solidFill>
                  <a:srgbClr val="1A1A1A"/>
                </a:solidFill>
                <a:latin typeface="-apple-system"/>
              </a:rPr>
              <a:t>计算机视觉</a:t>
            </a:r>
            <a:r>
              <a:rPr lang="en-US" altLang="zh-CN" sz="2400" b="1" dirty="0">
                <a:solidFill>
                  <a:srgbClr val="1A1A1A"/>
                </a:solidFill>
                <a:latin typeface="-apple-system"/>
              </a:rPr>
              <a:t>Computer Vision</a:t>
            </a:r>
          </a:p>
          <a:p>
            <a:r>
              <a:rPr lang="zh-CN" altLang="en-US" sz="2400" b="1" dirty="0">
                <a:solidFill>
                  <a:srgbClr val="1A1A1A"/>
                </a:solidFill>
                <a:latin typeface="-apple-system"/>
              </a:rPr>
              <a:t>输入的是图像或视频</a:t>
            </a:r>
            <a:r>
              <a:rPr lang="zh-CN" altLang="en-US" sz="2400" dirty="0">
                <a:solidFill>
                  <a:srgbClr val="1A1A1A"/>
                </a:solidFill>
                <a:latin typeface="-apple-system"/>
              </a:rPr>
              <a:t>，</a:t>
            </a:r>
            <a:r>
              <a:rPr lang="zh-CN" altLang="en-US" sz="2400" b="1" dirty="0">
                <a:solidFill>
                  <a:srgbClr val="1A1A1A"/>
                </a:solidFill>
                <a:latin typeface="-apple-system"/>
              </a:rPr>
              <a:t>输出的是对画面内容的理解</a:t>
            </a:r>
            <a:r>
              <a:rPr lang="zh-CN" altLang="en-US" sz="2400" dirty="0">
                <a:solidFill>
                  <a:srgbClr val="1A1A1A"/>
                </a:solidFill>
                <a:latin typeface="-apple-system"/>
              </a:rPr>
              <a:t>，也就是对世界的理解。</a:t>
            </a:r>
            <a:endParaRPr lang="en-US" altLang="zh-CN" sz="2400" dirty="0">
              <a:solidFill>
                <a:srgbClr val="1A1A1A"/>
              </a:solidFill>
              <a:latin typeface="-apple-system"/>
            </a:endParaRPr>
          </a:p>
          <a:p>
            <a:endParaRPr lang="zh-CN" altLang="en-US" sz="2400" dirty="0">
              <a:solidFill>
                <a:srgbClr val="1A1A1A"/>
              </a:solidFill>
              <a:latin typeface="-apple-system"/>
            </a:endParaRPr>
          </a:p>
          <a:p>
            <a:r>
              <a:rPr lang="zh-CN" altLang="en-US" sz="2400" b="1" dirty="0">
                <a:solidFill>
                  <a:srgbClr val="1A1A1A"/>
                </a:solidFill>
                <a:latin typeface="-apple-system"/>
              </a:rPr>
              <a:t>计算机图形学</a:t>
            </a:r>
            <a:r>
              <a:rPr lang="en-US" altLang="zh-CN" sz="2400" b="1" dirty="0">
                <a:solidFill>
                  <a:srgbClr val="1A1A1A"/>
                </a:solidFill>
                <a:latin typeface="-apple-system"/>
              </a:rPr>
              <a:t>Computer Graphics</a:t>
            </a:r>
          </a:p>
          <a:p>
            <a:r>
              <a:rPr lang="zh-CN" altLang="en-US" sz="2400" b="1" dirty="0">
                <a:solidFill>
                  <a:srgbClr val="1A1A1A"/>
                </a:solidFill>
                <a:latin typeface="-apple-system"/>
              </a:rPr>
              <a:t>输入的是对虚拟场景的描述，输出的则是图像</a:t>
            </a:r>
            <a:r>
              <a:rPr lang="zh-CN" altLang="en-US" sz="2400" dirty="0">
                <a:solidFill>
                  <a:srgbClr val="1A1A1A"/>
                </a:solidFill>
                <a:latin typeface="-apple-system"/>
              </a:rPr>
              <a:t>。</a:t>
            </a:r>
            <a:r>
              <a:rPr lang="zh-CN" altLang="en-US" sz="2400" dirty="0"/>
              <a:t>一个主要的目的就是要利用计算机产生令人赏心悦目的真实感图形。</a:t>
            </a:r>
            <a:endParaRPr lang="zh-CN" altLang="en-US" sz="2400" dirty="0">
              <a:solidFill>
                <a:srgbClr val="1A1A1A"/>
              </a:solidFill>
              <a:latin typeface="-apple-system"/>
            </a:endParaRPr>
          </a:p>
          <a:p>
            <a:r>
              <a:rPr lang="zh-CN" altLang="en-US" sz="2400" dirty="0">
                <a:solidFill>
                  <a:srgbClr val="1A1A1A"/>
                </a:solidFill>
                <a:latin typeface="-apple-system"/>
              </a:rPr>
              <a:t>随着两者的共同进步，无论是算法还是解决问题的思路上都互有借鉴，不过基础的分界仍未改变。</a:t>
            </a:r>
            <a:endParaRPr lang="zh-CN" altLang="en-US" sz="2400" b="0" i="0" dirty="0">
              <a:solidFill>
                <a:srgbClr val="1A1A1A"/>
              </a:solidFill>
              <a:effectLst/>
              <a:latin typeface="-apple-system"/>
            </a:endParaRPr>
          </a:p>
        </p:txBody>
      </p:sp>
    </p:spTree>
    <p:extLst>
      <p:ext uri="{BB962C8B-B14F-4D97-AF65-F5344CB8AC3E}">
        <p14:creationId xmlns:p14="http://schemas.microsoft.com/office/powerpoint/2010/main" val="611078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750917-5328-4A2D-925E-AC4DCC139C35}"/>
              </a:ext>
            </a:extLst>
          </p:cNvPr>
          <p:cNvSpPr>
            <a:spLocks noGrp="1"/>
          </p:cNvSpPr>
          <p:nvPr>
            <p:ph type="title"/>
          </p:nvPr>
        </p:nvSpPr>
        <p:spPr>
          <a:xfrm>
            <a:off x="1444752" y="1036320"/>
            <a:ext cx="9692640" cy="1325562"/>
          </a:xfrm>
        </p:spPr>
        <p:txBody>
          <a:bodyPr/>
          <a:lstStyle/>
          <a:p>
            <a:r>
              <a:rPr lang="zh-CN" altLang="en-US" dirty="0"/>
              <a:t>操作</a:t>
            </a:r>
          </a:p>
        </p:txBody>
      </p:sp>
      <p:sp>
        <p:nvSpPr>
          <p:cNvPr id="3" name="内容占位符 2">
            <a:extLst>
              <a:ext uri="{FF2B5EF4-FFF2-40B4-BE49-F238E27FC236}">
                <a16:creationId xmlns:a16="http://schemas.microsoft.com/office/drawing/2014/main" id="{2392660B-7D03-42E0-9DDF-561119739003}"/>
              </a:ext>
            </a:extLst>
          </p:cNvPr>
          <p:cNvSpPr>
            <a:spLocks noGrp="1"/>
          </p:cNvSpPr>
          <p:nvPr>
            <p:ph idx="1"/>
          </p:nvPr>
        </p:nvSpPr>
        <p:spPr>
          <a:xfrm>
            <a:off x="1261872" y="2682240"/>
            <a:ext cx="8595360" cy="3497897"/>
          </a:xfrm>
        </p:spPr>
        <p:txBody>
          <a:bodyPr>
            <a:normAutofit/>
          </a:bodyPr>
          <a:lstStyle/>
          <a:p>
            <a:r>
              <a:rPr lang="en-US" altLang="zh-CN" sz="4000" dirty="0"/>
              <a:t>API</a:t>
            </a:r>
            <a:r>
              <a:rPr lang="zh-CN" altLang="en-US" sz="4000" dirty="0"/>
              <a:t>举一反三</a:t>
            </a:r>
          </a:p>
        </p:txBody>
      </p:sp>
    </p:spTree>
    <p:extLst>
      <p:ext uri="{BB962C8B-B14F-4D97-AF65-F5344CB8AC3E}">
        <p14:creationId xmlns:p14="http://schemas.microsoft.com/office/powerpoint/2010/main" val="856248914"/>
      </p:ext>
    </p:extLst>
  </p:cSld>
  <p:clrMapOvr>
    <a:masterClrMapping/>
  </p:clrMapOvr>
</p:sld>
</file>

<file path=ppt/theme/theme1.xml><?xml version="1.0" encoding="utf-8"?>
<a:theme xmlns:a="http://schemas.openxmlformats.org/drawingml/2006/main" name="查看">
  <a:themeElements>
    <a:clrScheme name="查看">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查看">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查看">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视图</Template>
  <TotalTime>3734</TotalTime>
  <Words>1634</Words>
  <Application>Microsoft Macintosh PowerPoint</Application>
  <PresentationFormat>宽屏</PresentationFormat>
  <Paragraphs>79</Paragraphs>
  <Slides>31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31</vt:i4>
      </vt:variant>
    </vt:vector>
  </HeadingPairs>
  <TitlesOfParts>
    <vt:vector size="36" baseType="lpstr">
      <vt:lpstr>-apple-system</vt:lpstr>
      <vt:lpstr>Arial</vt:lpstr>
      <vt:lpstr>Century Schoolbook</vt:lpstr>
      <vt:lpstr>Wingdings 2</vt:lpstr>
      <vt:lpstr>查看</vt:lpstr>
      <vt:lpstr>计算机视觉 Computer Vision</vt:lpstr>
      <vt:lpstr>什么是计算机视觉？</vt:lpstr>
      <vt:lpstr>PowerPoint 演示文稿</vt:lpstr>
      <vt:lpstr>计算机视觉的四个核心问题</vt:lpstr>
      <vt:lpstr>计算机视觉还包含哪些任务？</vt:lpstr>
      <vt:lpstr>计算机视觉的其他研究课题</vt:lpstr>
      <vt:lpstr>PowerPoint 演示文稿</vt:lpstr>
      <vt:lpstr>CV与CG的区别？</vt:lpstr>
      <vt:lpstr>操作</vt:lpstr>
      <vt:lpstr>API的政治经济学：  人脸识别技术中的性别与种族歧视</vt:lpstr>
      <vt:lpstr>人脸识别技术</vt:lpstr>
      <vt:lpstr>全球主要人脸识别技术的公司 与政府的合作情况</vt:lpstr>
      <vt:lpstr>亚马逊</vt:lpstr>
      <vt:lpstr>PowerPoint 演示文稿</vt:lpstr>
      <vt:lpstr>GOOGLE</vt:lpstr>
      <vt:lpstr>PowerPoint 演示文稿</vt:lpstr>
      <vt:lpstr>微软</vt:lpstr>
      <vt:lpstr>PowerPoint 演示文稿</vt:lpstr>
      <vt:lpstr>PowerPoint 演示文稿</vt:lpstr>
      <vt:lpstr>试想… 凶杀案调查中，警方根据人工智能系统对判断结果来抓捕嫌犯并定罪，如果这套系统对待不同种族及不同性别带有偏见呢？ </vt:lpstr>
      <vt:lpstr>女性与深色人种</vt:lpstr>
      <vt:lpstr>Face++与Sense time</vt:lpstr>
      <vt:lpstr>中国的社会监控网络系统</vt:lpstr>
      <vt:lpstr>如果公民的社会信用值与惩罚体系进行绑定呢</vt:lpstr>
      <vt:lpstr>种族/民族？</vt:lpstr>
      <vt:lpstr>PowerPoint 演示文稿</vt:lpstr>
      <vt:lpstr>PowerPoint 演示文稿</vt:lpstr>
      <vt:lpstr>请大家进行讨论</vt:lpstr>
      <vt:lpstr>姿势、手势、情绪？ 监管者可以根据这些来定义“异类” https://mp.weixin.qq.com/s/shJhpJnLTu4-RQzzEgSBUg </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吴 雪</dc:creator>
  <cp:lastModifiedBy>Wang Di</cp:lastModifiedBy>
  <cp:revision>58</cp:revision>
  <dcterms:created xsi:type="dcterms:W3CDTF">2018-09-07T06:15:20Z</dcterms:created>
  <dcterms:modified xsi:type="dcterms:W3CDTF">2020-04-03T01:39:18Z</dcterms:modified>
</cp:coreProperties>
</file>