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7" r:id="rId5"/>
    <p:sldId id="293" r:id="rId6"/>
    <p:sldId id="294" r:id="rId7"/>
    <p:sldId id="295" r:id="rId8"/>
    <p:sldId id="263" r:id="rId9"/>
    <p:sldId id="284" r:id="rId10"/>
    <p:sldId id="283" r:id="rId11"/>
    <p:sldId id="276" r:id="rId12"/>
    <p:sldId id="285" r:id="rId13"/>
    <p:sldId id="286" r:id="rId14"/>
    <p:sldId id="287" r:id="rId15"/>
    <p:sldId id="291" r:id="rId16"/>
    <p:sldId id="289" r:id="rId17"/>
    <p:sldId id="292" r:id="rId18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EEC"/>
    <a:srgbClr val="202C36"/>
    <a:srgbClr val="2E3E4D"/>
    <a:srgbClr val="1C272F"/>
    <a:srgbClr val="37B9FC"/>
    <a:srgbClr val="D4D7DB"/>
    <a:srgbClr val="0C5196"/>
    <a:srgbClr val="2EB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" y="274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28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74" y="147917"/>
            <a:ext cx="605118" cy="60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2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4665663"/>
            <a:ext cx="6635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7891463" y="4721225"/>
            <a:ext cx="12525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smtClean="0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公司</a:t>
            </a:r>
            <a:r>
              <a:rPr lang="en-US" altLang="zh-CN" sz="1600" b="1" smtClean="0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LOGO</a:t>
            </a:r>
            <a:endParaRPr lang="zh-CN" altLang="en-US" sz="1600" b="1">
              <a:solidFill>
                <a:srgbClr val="2EB4F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737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99663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169" b="14841"/>
          <a:stretch>
            <a:fillRect/>
          </a:stretch>
        </p:blipFill>
        <p:spPr bwMode="auto">
          <a:xfrm>
            <a:off x="0" y="0"/>
            <a:ext cx="9159875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8701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文本框 7"/>
          <p:cNvSpPr txBox="1">
            <a:spLocks noChangeArrowheads="1"/>
          </p:cNvSpPr>
          <p:nvPr/>
        </p:nvSpPr>
        <p:spPr bwMode="auto">
          <a:xfrm>
            <a:off x="390777" y="1247633"/>
            <a:ext cx="84176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0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“智”行天下创新训练项目结题</a:t>
            </a:r>
            <a:r>
              <a:rPr lang="zh-CN" altLang="en-US" sz="4000" b="1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汇报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822959" y="1955519"/>
            <a:ext cx="78181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6213383" y="2908793"/>
            <a:ext cx="235032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指导老师：成玲</a:t>
            </a:r>
            <a:endParaRPr lang="en-US" altLang="zh-CN" sz="24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负责人</a:t>
            </a:r>
            <a:r>
              <a:rPr lang="zh-CN" altLang="en-US" sz="2400" b="1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：宋真</a:t>
            </a:r>
            <a:endParaRPr lang="en-US" altLang="zh-CN" sz="24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汇报</a:t>
            </a:r>
            <a:r>
              <a:rPr lang="zh-CN" altLang="en-US" sz="24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人：王松磊</a:t>
            </a:r>
            <a:endParaRPr lang="zh-CN" altLang="en-US" sz="24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</p:cSld>
  <p:clrMapOvr>
    <a:masterClrMapping/>
  </p:clrMapOvr>
  <p:transition spd="slow" advTm="8903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prstClr val="white"/>
              </a:solidFill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7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2292" name="文本框 8"/>
          <p:cNvSpPr txBox="1">
            <a:spLocks noChangeArrowheads="1"/>
          </p:cNvSpPr>
          <p:nvPr/>
        </p:nvSpPr>
        <p:spPr bwMode="auto">
          <a:xfrm>
            <a:off x="1331913" y="2324100"/>
            <a:ext cx="5982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</a:rPr>
              <a:t>03</a:t>
            </a:r>
            <a:endParaRPr lang="zh-CN" altLang="en-US" sz="3200" b="1" dirty="0">
              <a:solidFill>
                <a:srgbClr val="FFFFFF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12293" name="文本框 8"/>
          <p:cNvSpPr txBox="1">
            <a:spLocks noChangeArrowheads="1"/>
          </p:cNvSpPr>
          <p:nvPr/>
        </p:nvSpPr>
        <p:spPr bwMode="auto">
          <a:xfrm>
            <a:off x="2484438" y="2201863"/>
            <a:ext cx="2244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</a:rPr>
              <a:t>创新</a:t>
            </a:r>
            <a:r>
              <a:rPr lang="zh-CN" altLang="en-US" sz="3200" b="1" dirty="0" smtClean="0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</a:rPr>
              <a:t>点介绍</a:t>
            </a:r>
            <a:endParaRPr lang="zh-CN" altLang="en-US" sz="3200" b="1" dirty="0">
              <a:solidFill>
                <a:srgbClr val="FFFFFF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59957" y="2786638"/>
            <a:ext cx="3989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098670"/>
      </p:ext>
    </p:extLst>
  </p:cSld>
  <p:clrMapOvr>
    <a:masterClrMapping/>
  </p:clrMapOvr>
  <p:transition spd="slow" advTm="1461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8"/>
          <p:cNvSpPr txBox="1">
            <a:spLocks noChangeArrowheads="1"/>
          </p:cNvSpPr>
          <p:nvPr/>
        </p:nvSpPr>
        <p:spPr bwMode="auto">
          <a:xfrm>
            <a:off x="3746737" y="281829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37EEC"/>
                </a:solidFill>
                <a:latin typeface="方正兰亭黑_GBK" pitchFamily="2" charset="-122"/>
                <a:ea typeface="方正兰亭黑_GBK" pitchFamily="2" charset="-122"/>
              </a:rPr>
              <a:t>创新点介绍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68648" y="849404"/>
            <a:ext cx="8762163" cy="0"/>
          </a:xfrm>
          <a:prstGeom prst="line">
            <a:avLst/>
          </a:prstGeom>
          <a:ln w="3175">
            <a:gradFill flip="none" rotWithShape="1">
              <a:gsLst>
                <a:gs pos="0">
                  <a:srgbClr val="137EEC">
                    <a:alpha val="0"/>
                  </a:srgbClr>
                </a:gs>
                <a:gs pos="56000">
                  <a:srgbClr val="137EEC"/>
                </a:gs>
                <a:gs pos="100000">
                  <a:srgbClr val="137EEC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68648" y="1093475"/>
            <a:ext cx="7609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我们将火焰传感器与舵机相结合使灭火功能更精准。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4" b="22666"/>
          <a:stretch/>
        </p:blipFill>
        <p:spPr>
          <a:xfrm>
            <a:off x="6546752" y="1692916"/>
            <a:ext cx="2296802" cy="28353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6" t="18719" r="21529" b="3796"/>
          <a:stretch/>
        </p:blipFill>
        <p:spPr>
          <a:xfrm>
            <a:off x="318870" y="2410097"/>
            <a:ext cx="1830323" cy="17235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0" y="2410096"/>
            <a:ext cx="1642003" cy="1723554"/>
          </a:xfrm>
          <a:prstGeom prst="rect">
            <a:avLst/>
          </a:prstGeom>
        </p:spPr>
      </p:pic>
      <p:sp>
        <p:nvSpPr>
          <p:cNvPr id="7" name="加号 6"/>
          <p:cNvSpPr/>
          <p:nvPr/>
        </p:nvSpPr>
        <p:spPr>
          <a:xfrm>
            <a:off x="2377616" y="2744827"/>
            <a:ext cx="640080" cy="73152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于号 7"/>
          <p:cNvSpPr/>
          <p:nvPr/>
        </p:nvSpPr>
        <p:spPr>
          <a:xfrm>
            <a:off x="5116547" y="2707265"/>
            <a:ext cx="1188720" cy="73805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t="386" r="78809" b="3830"/>
          <a:stretch/>
        </p:blipFill>
        <p:spPr>
          <a:xfrm>
            <a:off x="6519376" y="62993"/>
            <a:ext cx="388114" cy="3881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文本框 12"/>
          <p:cNvSpPr txBox="1"/>
          <p:nvPr/>
        </p:nvSpPr>
        <p:spPr>
          <a:xfrm>
            <a:off x="6907490" y="11255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计算机与通信工程学院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52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865">
        <p:fade/>
      </p:transition>
    </mc:Choice>
    <mc:Fallback xmlns="">
      <p:transition spd="med" advTm="1686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8"/>
          <p:cNvSpPr txBox="1">
            <a:spLocks noChangeArrowheads="1"/>
          </p:cNvSpPr>
          <p:nvPr/>
        </p:nvSpPr>
        <p:spPr bwMode="auto">
          <a:xfrm>
            <a:off x="3746737" y="281829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37EEC"/>
                </a:solidFill>
                <a:latin typeface="方正兰亭黑_GBK" pitchFamily="2" charset="-122"/>
                <a:ea typeface="方正兰亭黑_GBK" pitchFamily="2" charset="-122"/>
              </a:rPr>
              <a:t>创新点介绍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68648" y="849404"/>
            <a:ext cx="8762163" cy="0"/>
          </a:xfrm>
          <a:prstGeom prst="line">
            <a:avLst/>
          </a:prstGeom>
          <a:ln w="3175">
            <a:gradFill flip="none" rotWithShape="1">
              <a:gsLst>
                <a:gs pos="0">
                  <a:srgbClr val="137EEC">
                    <a:alpha val="0"/>
                  </a:srgbClr>
                </a:gs>
                <a:gs pos="56000">
                  <a:srgbClr val="137EEC"/>
                </a:gs>
                <a:gs pos="100000">
                  <a:srgbClr val="137EEC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68648" y="1093475"/>
            <a:ext cx="63722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我们设计了遥控和自动模式两种操作模式，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eaLnBrk="1" hangingPunct="1"/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  使灭火车的控制更智能。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936" y="2554725"/>
            <a:ext cx="3252651" cy="10866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t="386" r="78809" b="3830"/>
          <a:stretch/>
        </p:blipFill>
        <p:spPr>
          <a:xfrm>
            <a:off x="6519376" y="62993"/>
            <a:ext cx="388114" cy="3881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文本框 6"/>
          <p:cNvSpPr txBox="1"/>
          <p:nvPr/>
        </p:nvSpPr>
        <p:spPr>
          <a:xfrm>
            <a:off x="6907490" y="11255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计算机与通信工程学院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84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104">
        <p:fade/>
      </p:transition>
    </mc:Choice>
    <mc:Fallback xmlns="">
      <p:transition spd="med" advTm="1710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8"/>
          <p:cNvSpPr txBox="1">
            <a:spLocks noChangeArrowheads="1"/>
          </p:cNvSpPr>
          <p:nvPr/>
        </p:nvSpPr>
        <p:spPr bwMode="auto">
          <a:xfrm>
            <a:off x="3746737" y="281829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37EEC"/>
                </a:solidFill>
                <a:latin typeface="方正兰亭黑_GBK" pitchFamily="2" charset="-122"/>
                <a:ea typeface="方正兰亭黑_GBK" pitchFamily="2" charset="-122"/>
              </a:rPr>
              <a:t>创新点介绍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68648" y="849404"/>
            <a:ext cx="8762163" cy="0"/>
          </a:xfrm>
          <a:prstGeom prst="line">
            <a:avLst/>
          </a:prstGeom>
          <a:ln w="3175">
            <a:gradFill flip="none" rotWithShape="1">
              <a:gsLst>
                <a:gs pos="0">
                  <a:srgbClr val="137EEC">
                    <a:alpha val="0"/>
                  </a:srgbClr>
                </a:gs>
                <a:gs pos="56000">
                  <a:srgbClr val="137EEC"/>
                </a:gs>
                <a:gs pos="100000">
                  <a:srgbClr val="137EEC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68648" y="1024240"/>
            <a:ext cx="72474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我们摒除了传统的巡地面黑线的自动行驶方式，而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设计了通过光电开关，“巡墙”的自动行驶模式，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eaLnBrk="1" hangingPunct="1"/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  使灭火车的场地要求更低。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" r="2160" b="8430"/>
          <a:stretch/>
        </p:blipFill>
        <p:spPr>
          <a:xfrm>
            <a:off x="775674" y="2642554"/>
            <a:ext cx="2971063" cy="2097314"/>
          </a:xfrm>
          <a:prstGeom prst="rect">
            <a:avLst/>
          </a:prstGeom>
        </p:spPr>
      </p:pic>
      <p:sp>
        <p:nvSpPr>
          <p:cNvPr id="5" name="乘号 4"/>
          <p:cNvSpPr/>
          <p:nvPr/>
        </p:nvSpPr>
        <p:spPr>
          <a:xfrm>
            <a:off x="779522" y="2509511"/>
            <a:ext cx="2967215" cy="246478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虚尾箭头 5"/>
          <p:cNvSpPr/>
          <p:nvPr/>
        </p:nvSpPr>
        <p:spPr>
          <a:xfrm>
            <a:off x="4144053" y="3252320"/>
            <a:ext cx="1333715" cy="69401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25" y="3492258"/>
            <a:ext cx="2634741" cy="14820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24" y="1997424"/>
            <a:ext cx="2634742" cy="148204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t="386" r="78809" b="3830"/>
          <a:stretch/>
        </p:blipFill>
        <p:spPr>
          <a:xfrm>
            <a:off x="6519376" y="62993"/>
            <a:ext cx="388114" cy="3881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文本框 10"/>
          <p:cNvSpPr txBox="1"/>
          <p:nvPr/>
        </p:nvSpPr>
        <p:spPr>
          <a:xfrm>
            <a:off x="6907490" y="11255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计算机与通信工程学院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39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418">
        <p:fade/>
      </p:transition>
    </mc:Choice>
    <mc:Fallback xmlns="">
      <p:transition spd="med" advTm="274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80557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prstClr val="white"/>
              </a:solidFill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7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2292" name="文本框 8"/>
          <p:cNvSpPr txBox="1">
            <a:spLocks noChangeArrowheads="1"/>
          </p:cNvSpPr>
          <p:nvPr/>
        </p:nvSpPr>
        <p:spPr bwMode="auto">
          <a:xfrm>
            <a:off x="1331913" y="2324100"/>
            <a:ext cx="5982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</a:rPr>
              <a:t>04</a:t>
            </a:r>
            <a:endParaRPr lang="zh-CN" altLang="en-US" sz="3200" b="1" dirty="0">
              <a:solidFill>
                <a:srgbClr val="FFFFFF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12293" name="文本框 8"/>
          <p:cNvSpPr txBox="1">
            <a:spLocks noChangeArrowheads="1"/>
          </p:cNvSpPr>
          <p:nvPr/>
        </p:nvSpPr>
        <p:spPr bwMode="auto">
          <a:xfrm>
            <a:off x="2440895" y="2237431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</a:rPr>
              <a:t>项目</a:t>
            </a:r>
            <a:r>
              <a:rPr lang="zh-CN" altLang="en-US" sz="3600" b="1" dirty="0" smtClean="0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</a:rPr>
              <a:t>不足</a:t>
            </a:r>
            <a:endParaRPr lang="zh-CN" altLang="en-US" sz="3600" b="1" dirty="0">
              <a:solidFill>
                <a:srgbClr val="FFFFFF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77306" y="2911596"/>
            <a:ext cx="3989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34898"/>
      </p:ext>
    </p:extLst>
  </p:cSld>
  <p:clrMapOvr>
    <a:masterClrMapping/>
  </p:clrMapOvr>
  <p:transition spd="slow" advTm="2539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8"/>
          <p:cNvSpPr txBox="1">
            <a:spLocks noChangeArrowheads="1"/>
          </p:cNvSpPr>
          <p:nvPr/>
        </p:nvSpPr>
        <p:spPr bwMode="auto">
          <a:xfrm>
            <a:off x="3860908" y="300321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137EEC"/>
                </a:solidFill>
                <a:latin typeface="方正兰亭黑_GBK" pitchFamily="2" charset="-122"/>
                <a:ea typeface="方正兰亭黑_GBK" pitchFamily="2" charset="-122"/>
              </a:rPr>
              <a:t>项目不足</a:t>
            </a:r>
            <a:endParaRPr lang="zh-CN" altLang="en-US" sz="2400" b="1" dirty="0">
              <a:solidFill>
                <a:srgbClr val="137EEC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90918" y="761986"/>
            <a:ext cx="8762163" cy="0"/>
          </a:xfrm>
          <a:prstGeom prst="line">
            <a:avLst/>
          </a:prstGeom>
          <a:ln w="3175">
            <a:gradFill flip="none" rotWithShape="1">
              <a:gsLst>
                <a:gs pos="0">
                  <a:srgbClr val="137EEC">
                    <a:alpha val="0"/>
                  </a:srgbClr>
                </a:gs>
                <a:gs pos="56000">
                  <a:srgbClr val="137EEC"/>
                </a:gs>
                <a:gs pos="100000">
                  <a:srgbClr val="137EEC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68648" y="1446770"/>
            <a:ext cx="8289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由于我们使用的是五路输入的火焰传感器，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eaLnBrk="1" hangingPunct="1"/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  因此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对火焰方向的判断不是特别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精确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168648" y="3078042"/>
            <a:ext cx="57466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可以改用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CCD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面阵传感器，使火焰的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  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判断方向更准确。</a:t>
            </a:r>
          </a:p>
        </p:txBody>
      </p:sp>
      <p:sp>
        <p:nvSpPr>
          <p:cNvPr id="10" name="矩形 9"/>
          <p:cNvSpPr/>
          <p:nvPr/>
        </p:nvSpPr>
        <p:spPr>
          <a:xfrm>
            <a:off x="168648" y="985105"/>
            <a:ext cx="1810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 项目不足：</a:t>
            </a:r>
            <a:endParaRPr lang="zh-CN" altLang="en-US" sz="2400" b="1" dirty="0">
              <a:solidFill>
                <a:schemeClr val="accent2">
                  <a:lumMod val="40000"/>
                  <a:lumOff val="60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8648" y="2616377"/>
            <a:ext cx="1980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 改进设想：</a:t>
            </a:r>
            <a:endParaRPr lang="zh-CN" altLang="en-US" sz="2400" b="1" dirty="0">
              <a:solidFill>
                <a:schemeClr val="accent2">
                  <a:lumMod val="40000"/>
                  <a:lumOff val="60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4" t="14628" r="17430" b="2629"/>
          <a:stretch/>
        </p:blipFill>
        <p:spPr>
          <a:xfrm>
            <a:off x="6693206" y="926322"/>
            <a:ext cx="1764994" cy="1609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206" y="3376083"/>
            <a:ext cx="1764994" cy="1609390"/>
          </a:xfrm>
          <a:prstGeom prst="rect">
            <a:avLst/>
          </a:prstGeom>
        </p:spPr>
      </p:pic>
      <p:sp>
        <p:nvSpPr>
          <p:cNvPr id="8" name="虚尾箭头 7"/>
          <p:cNvSpPr/>
          <p:nvPr/>
        </p:nvSpPr>
        <p:spPr>
          <a:xfrm rot="5400000">
            <a:off x="7240088" y="2745255"/>
            <a:ext cx="666205" cy="45066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t="386" r="78809" b="3830"/>
          <a:stretch/>
        </p:blipFill>
        <p:spPr>
          <a:xfrm>
            <a:off x="6519376" y="62993"/>
            <a:ext cx="388114" cy="3881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文本框 12"/>
          <p:cNvSpPr txBox="1"/>
          <p:nvPr/>
        </p:nvSpPr>
        <p:spPr>
          <a:xfrm>
            <a:off x="6907490" y="11255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计算机与通信工程学院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108">
        <p:fade/>
      </p:transition>
    </mc:Choice>
    <mc:Fallback xmlns="">
      <p:transition spd="med" advTm="191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8"/>
          <p:cNvSpPr txBox="1">
            <a:spLocks noChangeArrowheads="1"/>
          </p:cNvSpPr>
          <p:nvPr/>
        </p:nvSpPr>
        <p:spPr bwMode="auto">
          <a:xfrm>
            <a:off x="3860908" y="300321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137EEC"/>
                </a:solidFill>
                <a:latin typeface="方正兰亭黑_GBK" pitchFamily="2" charset="-122"/>
                <a:ea typeface="方正兰亭黑_GBK" pitchFamily="2" charset="-122"/>
              </a:rPr>
              <a:t>项目不足</a:t>
            </a:r>
            <a:endParaRPr lang="zh-CN" altLang="en-US" sz="2400" b="1" dirty="0">
              <a:solidFill>
                <a:srgbClr val="137EEC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90918" y="761986"/>
            <a:ext cx="8762163" cy="0"/>
          </a:xfrm>
          <a:prstGeom prst="line">
            <a:avLst/>
          </a:prstGeom>
          <a:ln w="3175">
            <a:gradFill flip="none" rotWithShape="1">
              <a:gsLst>
                <a:gs pos="0">
                  <a:srgbClr val="137EEC">
                    <a:alpha val="0"/>
                  </a:srgbClr>
                </a:gs>
                <a:gs pos="56000">
                  <a:srgbClr val="137EEC"/>
                </a:gs>
                <a:gs pos="100000">
                  <a:srgbClr val="137EEC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68648" y="1446770"/>
            <a:ext cx="8289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目前对人眼看不到的地方操作人员无法干预灭火车的运行。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8648" y="3078042"/>
            <a:ext cx="57466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可以安装像素摄像头通过蓝牙传回图像，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eaLnBrk="1" hangingPunct="1"/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  使小车的可控制范围更广。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904" r="26428" b="5597"/>
          <a:stretch/>
        </p:blipFill>
        <p:spPr>
          <a:xfrm>
            <a:off x="6200573" y="2249845"/>
            <a:ext cx="2388258" cy="27129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68648" y="985105"/>
            <a:ext cx="1810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 项目不足：</a:t>
            </a:r>
            <a:endParaRPr lang="zh-CN" altLang="en-US" sz="2400" b="1" dirty="0">
              <a:solidFill>
                <a:schemeClr val="accent2">
                  <a:lumMod val="40000"/>
                  <a:lumOff val="60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8648" y="2616377"/>
            <a:ext cx="1980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 改进设想：</a:t>
            </a:r>
            <a:endParaRPr lang="zh-CN" altLang="en-US" sz="2400" b="1" dirty="0">
              <a:solidFill>
                <a:schemeClr val="accent2">
                  <a:lumMod val="40000"/>
                  <a:lumOff val="60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t="386" r="78809" b="3830"/>
          <a:stretch/>
        </p:blipFill>
        <p:spPr>
          <a:xfrm>
            <a:off x="6519376" y="62993"/>
            <a:ext cx="388114" cy="3881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文本框 11"/>
          <p:cNvSpPr txBox="1"/>
          <p:nvPr/>
        </p:nvSpPr>
        <p:spPr>
          <a:xfrm>
            <a:off x="6907490" y="11255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计算机与通信工程学院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9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9">
        <p:fade/>
      </p:transition>
    </mc:Choice>
    <mc:Fallback xmlns="">
      <p:transition spd="med" advTm="3114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498" y="1137784"/>
            <a:ext cx="167957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文本框 7"/>
          <p:cNvSpPr txBox="1">
            <a:spLocks noChangeArrowheads="1"/>
          </p:cNvSpPr>
          <p:nvPr/>
        </p:nvSpPr>
        <p:spPr bwMode="auto">
          <a:xfrm>
            <a:off x="2199613" y="2184402"/>
            <a:ext cx="48173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</a:rPr>
              <a:t>恳请专家评委批评指正</a:t>
            </a:r>
            <a:endParaRPr lang="zh-CN" altLang="en-US" sz="3600" b="1" dirty="0">
              <a:solidFill>
                <a:srgbClr val="FFFFFF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24580" name="文本框 9"/>
          <p:cNvSpPr txBox="1">
            <a:spLocks noChangeArrowheads="1"/>
          </p:cNvSpPr>
          <p:nvPr/>
        </p:nvSpPr>
        <p:spPr bwMode="auto">
          <a:xfrm>
            <a:off x="3500210" y="2930071"/>
            <a:ext cx="2216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</a:rPr>
              <a:t>Thank you for watching</a:t>
            </a:r>
            <a:endParaRPr lang="zh-CN" altLang="en-US" sz="1400" b="1">
              <a:solidFill>
                <a:srgbClr val="FFFFFF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362199" y="2880401"/>
            <a:ext cx="44921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t="386" r="78809" b="3830"/>
          <a:stretch/>
        </p:blipFill>
        <p:spPr>
          <a:xfrm>
            <a:off x="6519376" y="62993"/>
            <a:ext cx="388114" cy="3881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文本框 6"/>
          <p:cNvSpPr txBox="1"/>
          <p:nvPr/>
        </p:nvSpPr>
        <p:spPr>
          <a:xfrm>
            <a:off x="6907490" y="11255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计算机与通信工程学院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424933"/>
      </p:ext>
    </p:extLst>
  </p:cSld>
  <p:clrMapOvr>
    <a:masterClrMapping/>
  </p:clrMapOvr>
  <p:transition spd="slow" advTm="6761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49362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6147" name="组合 25"/>
          <p:cNvGrpSpPr>
            <a:grpSpLocks/>
          </p:cNvGrpSpPr>
          <p:nvPr/>
        </p:nvGrpSpPr>
        <p:grpSpPr bwMode="auto">
          <a:xfrm>
            <a:off x="1050925" y="1885950"/>
            <a:ext cx="1023938" cy="1023938"/>
            <a:chOff x="893847" y="1750976"/>
            <a:chExt cx="1391055" cy="1391055"/>
          </a:xfrm>
        </p:grpSpPr>
        <p:sp>
          <p:nvSpPr>
            <p:cNvPr id="6" name="椭圆 5"/>
            <p:cNvSpPr/>
            <p:nvPr/>
          </p:nvSpPr>
          <p:spPr>
            <a:xfrm>
              <a:off x="893847" y="1750976"/>
              <a:ext cx="1391055" cy="1391055"/>
            </a:xfrm>
            <a:prstGeom prst="ellipse">
              <a:avLst/>
            </a:prstGeom>
            <a:noFill/>
            <a:ln>
              <a:solidFill>
                <a:srgbClr val="2EB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0" name="Freeform 16"/>
            <p:cNvSpPr>
              <a:spLocks noEditPoints="1"/>
            </p:cNvSpPr>
            <p:nvPr/>
          </p:nvSpPr>
          <p:spPr bwMode="auto">
            <a:xfrm>
              <a:off x="1279892" y="2253482"/>
              <a:ext cx="618965" cy="386044"/>
            </a:xfrm>
            <a:custGeom>
              <a:avLst/>
              <a:gdLst>
                <a:gd name="T0" fmla="*/ 88 w 106"/>
                <a:gd name="T1" fmla="*/ 28 h 66"/>
                <a:gd name="T2" fmla="*/ 84 w 106"/>
                <a:gd name="T3" fmla="*/ 29 h 66"/>
                <a:gd name="T4" fmla="*/ 53 w 106"/>
                <a:gd name="T5" fmla="*/ 0 h 66"/>
                <a:gd name="T6" fmla="*/ 25 w 106"/>
                <a:gd name="T7" fmla="*/ 20 h 66"/>
                <a:gd name="T8" fmla="*/ 21 w 106"/>
                <a:gd name="T9" fmla="*/ 20 h 66"/>
                <a:gd name="T10" fmla="*/ 0 w 106"/>
                <a:gd name="T11" fmla="*/ 43 h 66"/>
                <a:gd name="T12" fmla="*/ 21 w 106"/>
                <a:gd name="T13" fmla="*/ 66 h 66"/>
                <a:gd name="T14" fmla="*/ 88 w 106"/>
                <a:gd name="T15" fmla="*/ 66 h 66"/>
                <a:gd name="T16" fmla="*/ 106 w 106"/>
                <a:gd name="T17" fmla="*/ 47 h 66"/>
                <a:gd name="T18" fmla="*/ 88 w 106"/>
                <a:gd name="T19" fmla="*/ 28 h 66"/>
                <a:gd name="T20" fmla="*/ 88 w 106"/>
                <a:gd name="T21" fmla="*/ 60 h 66"/>
                <a:gd name="T22" fmla="*/ 21 w 106"/>
                <a:gd name="T23" fmla="*/ 60 h 66"/>
                <a:gd name="T24" fmla="*/ 6 w 106"/>
                <a:gd name="T25" fmla="*/ 43 h 66"/>
                <a:gd name="T26" fmla="*/ 21 w 106"/>
                <a:gd name="T27" fmla="*/ 26 h 66"/>
                <a:gd name="T28" fmla="*/ 26 w 106"/>
                <a:gd name="T29" fmla="*/ 26 h 66"/>
                <a:gd name="T30" fmla="*/ 29 w 106"/>
                <a:gd name="T31" fmla="*/ 26 h 66"/>
                <a:gd name="T32" fmla="*/ 30 w 106"/>
                <a:gd name="T33" fmla="*/ 24 h 66"/>
                <a:gd name="T34" fmla="*/ 53 w 106"/>
                <a:gd name="T35" fmla="*/ 6 h 66"/>
                <a:gd name="T36" fmla="*/ 78 w 106"/>
                <a:gd name="T37" fmla="*/ 32 h 66"/>
                <a:gd name="T38" fmla="*/ 78 w 106"/>
                <a:gd name="T39" fmla="*/ 33 h 66"/>
                <a:gd name="T40" fmla="*/ 78 w 106"/>
                <a:gd name="T41" fmla="*/ 34 h 66"/>
                <a:gd name="T42" fmla="*/ 79 w 106"/>
                <a:gd name="T43" fmla="*/ 36 h 66"/>
                <a:gd name="T44" fmla="*/ 82 w 106"/>
                <a:gd name="T45" fmla="*/ 36 h 66"/>
                <a:gd name="T46" fmla="*/ 88 w 106"/>
                <a:gd name="T47" fmla="*/ 34 h 66"/>
                <a:gd name="T48" fmla="*/ 100 w 106"/>
                <a:gd name="T49" fmla="*/ 47 h 66"/>
                <a:gd name="T50" fmla="*/ 88 w 106"/>
                <a:gd name="T5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" h="66">
                  <a:moveTo>
                    <a:pt x="88" y="28"/>
                  </a:moveTo>
                  <a:cubicBezTo>
                    <a:pt x="87" y="28"/>
                    <a:pt x="85" y="29"/>
                    <a:pt x="84" y="29"/>
                  </a:cubicBezTo>
                  <a:cubicBezTo>
                    <a:pt x="82" y="13"/>
                    <a:pt x="69" y="0"/>
                    <a:pt x="53" y="0"/>
                  </a:cubicBezTo>
                  <a:cubicBezTo>
                    <a:pt x="41" y="0"/>
                    <a:pt x="30" y="8"/>
                    <a:pt x="25" y="20"/>
                  </a:cubicBezTo>
                  <a:cubicBezTo>
                    <a:pt x="24" y="20"/>
                    <a:pt x="23" y="20"/>
                    <a:pt x="21" y="20"/>
                  </a:cubicBezTo>
                  <a:cubicBezTo>
                    <a:pt x="9" y="20"/>
                    <a:pt x="0" y="30"/>
                    <a:pt x="0" y="43"/>
                  </a:cubicBezTo>
                  <a:cubicBezTo>
                    <a:pt x="0" y="56"/>
                    <a:pt x="9" y="66"/>
                    <a:pt x="21" y="66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98" y="66"/>
                    <a:pt x="106" y="58"/>
                    <a:pt x="106" y="47"/>
                  </a:cubicBezTo>
                  <a:cubicBezTo>
                    <a:pt x="106" y="37"/>
                    <a:pt x="98" y="28"/>
                    <a:pt x="88" y="28"/>
                  </a:cubicBezTo>
                  <a:close/>
                  <a:moveTo>
                    <a:pt x="88" y="60"/>
                  </a:moveTo>
                  <a:cubicBezTo>
                    <a:pt x="21" y="60"/>
                    <a:pt x="21" y="60"/>
                    <a:pt x="21" y="60"/>
                  </a:cubicBezTo>
                  <a:cubicBezTo>
                    <a:pt x="13" y="60"/>
                    <a:pt x="6" y="52"/>
                    <a:pt x="6" y="43"/>
                  </a:cubicBezTo>
                  <a:cubicBezTo>
                    <a:pt x="6" y="33"/>
                    <a:pt x="13" y="26"/>
                    <a:pt x="21" y="26"/>
                  </a:cubicBezTo>
                  <a:cubicBezTo>
                    <a:pt x="23" y="26"/>
                    <a:pt x="24" y="26"/>
                    <a:pt x="26" y="26"/>
                  </a:cubicBezTo>
                  <a:cubicBezTo>
                    <a:pt x="27" y="27"/>
                    <a:pt x="28" y="27"/>
                    <a:pt x="29" y="26"/>
                  </a:cubicBezTo>
                  <a:cubicBezTo>
                    <a:pt x="29" y="26"/>
                    <a:pt x="30" y="25"/>
                    <a:pt x="30" y="24"/>
                  </a:cubicBezTo>
                  <a:cubicBezTo>
                    <a:pt x="33" y="13"/>
                    <a:pt x="43" y="6"/>
                    <a:pt x="53" y="6"/>
                  </a:cubicBezTo>
                  <a:cubicBezTo>
                    <a:pt x="67" y="6"/>
                    <a:pt x="78" y="18"/>
                    <a:pt x="78" y="32"/>
                  </a:cubicBezTo>
                  <a:cubicBezTo>
                    <a:pt x="78" y="32"/>
                    <a:pt x="78" y="33"/>
                    <a:pt x="78" y="33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8" y="35"/>
                    <a:pt x="78" y="36"/>
                    <a:pt x="79" y="36"/>
                  </a:cubicBezTo>
                  <a:cubicBezTo>
                    <a:pt x="80" y="37"/>
                    <a:pt x="81" y="37"/>
                    <a:pt x="82" y="36"/>
                  </a:cubicBezTo>
                  <a:cubicBezTo>
                    <a:pt x="84" y="35"/>
                    <a:pt x="86" y="34"/>
                    <a:pt x="88" y="34"/>
                  </a:cubicBezTo>
                  <a:cubicBezTo>
                    <a:pt x="95" y="34"/>
                    <a:pt x="100" y="40"/>
                    <a:pt x="100" y="47"/>
                  </a:cubicBezTo>
                  <a:cubicBezTo>
                    <a:pt x="100" y="54"/>
                    <a:pt x="95" y="60"/>
                    <a:pt x="88" y="60"/>
                  </a:cubicBezTo>
                  <a:close/>
                </a:path>
              </a:pathLst>
            </a:custGeom>
            <a:solidFill>
              <a:srgbClr val="2EB4FF"/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148" name="组合 26"/>
          <p:cNvGrpSpPr>
            <a:grpSpLocks/>
          </p:cNvGrpSpPr>
          <p:nvPr/>
        </p:nvGrpSpPr>
        <p:grpSpPr bwMode="auto">
          <a:xfrm>
            <a:off x="3049588" y="1885950"/>
            <a:ext cx="1023937" cy="1023938"/>
            <a:chOff x="3012331" y="1750977"/>
            <a:chExt cx="1391055" cy="1391055"/>
          </a:xfrm>
        </p:grpSpPr>
        <p:sp>
          <p:nvSpPr>
            <p:cNvPr id="7" name="椭圆 6"/>
            <p:cNvSpPr/>
            <p:nvPr/>
          </p:nvSpPr>
          <p:spPr>
            <a:xfrm>
              <a:off x="3012331" y="1750977"/>
              <a:ext cx="1391055" cy="1391055"/>
            </a:xfrm>
            <a:prstGeom prst="ellipse">
              <a:avLst/>
            </a:prstGeom>
            <a:noFill/>
            <a:ln>
              <a:solidFill>
                <a:srgbClr val="2EB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1" name="Freeform 19"/>
            <p:cNvSpPr>
              <a:spLocks noEditPoints="1"/>
            </p:cNvSpPr>
            <p:nvPr/>
          </p:nvSpPr>
          <p:spPr bwMode="auto">
            <a:xfrm>
              <a:off x="3402689" y="2152118"/>
              <a:ext cx="610340" cy="588773"/>
            </a:xfrm>
            <a:custGeom>
              <a:avLst/>
              <a:gdLst>
                <a:gd name="T0" fmla="*/ 3 w 77"/>
                <a:gd name="T1" fmla="*/ 74 h 74"/>
                <a:gd name="T2" fmla="*/ 5 w 77"/>
                <a:gd name="T3" fmla="*/ 73 h 74"/>
                <a:gd name="T4" fmla="*/ 29 w 77"/>
                <a:gd name="T5" fmla="*/ 49 h 74"/>
                <a:gd name="T6" fmla="*/ 46 w 77"/>
                <a:gd name="T7" fmla="*/ 55 h 74"/>
                <a:gd name="T8" fmla="*/ 66 w 77"/>
                <a:gd name="T9" fmla="*/ 47 h 74"/>
                <a:gd name="T10" fmla="*/ 66 w 77"/>
                <a:gd name="T11" fmla="*/ 8 h 74"/>
                <a:gd name="T12" fmla="*/ 46 w 77"/>
                <a:gd name="T13" fmla="*/ 0 h 74"/>
                <a:gd name="T14" fmla="*/ 27 w 77"/>
                <a:gd name="T15" fmla="*/ 8 h 74"/>
                <a:gd name="T16" fmla="*/ 19 w 77"/>
                <a:gd name="T17" fmla="*/ 27 h 74"/>
                <a:gd name="T18" fmla="*/ 25 w 77"/>
                <a:gd name="T19" fmla="*/ 45 h 74"/>
                <a:gd name="T20" fmla="*/ 1 w 77"/>
                <a:gd name="T21" fmla="*/ 69 h 74"/>
                <a:gd name="T22" fmla="*/ 1 w 77"/>
                <a:gd name="T23" fmla="*/ 73 h 74"/>
                <a:gd name="T24" fmla="*/ 3 w 77"/>
                <a:gd name="T25" fmla="*/ 74 h 74"/>
                <a:gd name="T26" fmla="*/ 31 w 77"/>
                <a:gd name="T27" fmla="*/ 12 h 74"/>
                <a:gd name="T28" fmla="*/ 46 w 77"/>
                <a:gd name="T29" fmla="*/ 6 h 74"/>
                <a:gd name="T30" fmla="*/ 62 w 77"/>
                <a:gd name="T31" fmla="*/ 12 h 74"/>
                <a:gd name="T32" fmla="*/ 62 w 77"/>
                <a:gd name="T33" fmla="*/ 43 h 74"/>
                <a:gd name="T34" fmla="*/ 46 w 77"/>
                <a:gd name="T35" fmla="*/ 49 h 74"/>
                <a:gd name="T36" fmla="*/ 31 w 77"/>
                <a:gd name="T37" fmla="*/ 43 h 74"/>
                <a:gd name="T38" fmla="*/ 25 w 77"/>
                <a:gd name="T39" fmla="*/ 27 h 74"/>
                <a:gd name="T40" fmla="*/ 31 w 77"/>
                <a:gd name="T41" fmla="*/ 1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74">
                  <a:moveTo>
                    <a:pt x="3" y="74"/>
                  </a:moveTo>
                  <a:cubicBezTo>
                    <a:pt x="4" y="74"/>
                    <a:pt x="4" y="74"/>
                    <a:pt x="5" y="73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34" y="53"/>
                    <a:pt x="40" y="55"/>
                    <a:pt x="46" y="55"/>
                  </a:cubicBezTo>
                  <a:cubicBezTo>
                    <a:pt x="54" y="55"/>
                    <a:pt x="61" y="52"/>
                    <a:pt x="66" y="47"/>
                  </a:cubicBezTo>
                  <a:cubicBezTo>
                    <a:pt x="77" y="36"/>
                    <a:pt x="77" y="19"/>
                    <a:pt x="66" y="8"/>
                  </a:cubicBezTo>
                  <a:cubicBezTo>
                    <a:pt x="61" y="3"/>
                    <a:pt x="54" y="0"/>
                    <a:pt x="46" y="0"/>
                  </a:cubicBezTo>
                  <a:cubicBezTo>
                    <a:pt x="39" y="0"/>
                    <a:pt x="32" y="3"/>
                    <a:pt x="27" y="8"/>
                  </a:cubicBezTo>
                  <a:cubicBezTo>
                    <a:pt x="22" y="13"/>
                    <a:pt x="19" y="20"/>
                    <a:pt x="19" y="27"/>
                  </a:cubicBezTo>
                  <a:cubicBezTo>
                    <a:pt x="19" y="34"/>
                    <a:pt x="21" y="40"/>
                    <a:pt x="25" y="45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0" y="70"/>
                    <a:pt x="0" y="72"/>
                    <a:pt x="1" y="73"/>
                  </a:cubicBezTo>
                  <a:cubicBezTo>
                    <a:pt x="1" y="74"/>
                    <a:pt x="2" y="74"/>
                    <a:pt x="3" y="74"/>
                  </a:cubicBezTo>
                  <a:close/>
                  <a:moveTo>
                    <a:pt x="31" y="12"/>
                  </a:moveTo>
                  <a:cubicBezTo>
                    <a:pt x="35" y="8"/>
                    <a:pt x="41" y="6"/>
                    <a:pt x="46" y="6"/>
                  </a:cubicBezTo>
                  <a:cubicBezTo>
                    <a:pt x="52" y="6"/>
                    <a:pt x="58" y="8"/>
                    <a:pt x="62" y="12"/>
                  </a:cubicBezTo>
                  <a:cubicBezTo>
                    <a:pt x="70" y="21"/>
                    <a:pt x="70" y="34"/>
                    <a:pt x="62" y="43"/>
                  </a:cubicBezTo>
                  <a:cubicBezTo>
                    <a:pt x="58" y="47"/>
                    <a:pt x="52" y="49"/>
                    <a:pt x="46" y="49"/>
                  </a:cubicBezTo>
                  <a:cubicBezTo>
                    <a:pt x="41" y="49"/>
                    <a:pt x="35" y="47"/>
                    <a:pt x="31" y="43"/>
                  </a:cubicBezTo>
                  <a:cubicBezTo>
                    <a:pt x="27" y="39"/>
                    <a:pt x="25" y="33"/>
                    <a:pt x="25" y="27"/>
                  </a:cubicBezTo>
                  <a:cubicBezTo>
                    <a:pt x="25" y="22"/>
                    <a:pt x="27" y="16"/>
                    <a:pt x="31" y="12"/>
                  </a:cubicBezTo>
                  <a:close/>
                </a:path>
              </a:pathLst>
            </a:custGeom>
            <a:solidFill>
              <a:srgbClr val="2EB4FF"/>
            </a:solidFill>
            <a:ln>
              <a:noFill/>
            </a:ln>
          </p:spPr>
          <p:txBody>
            <a:bodyPr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149" name="组合 28"/>
          <p:cNvGrpSpPr>
            <a:grpSpLocks/>
          </p:cNvGrpSpPr>
          <p:nvPr/>
        </p:nvGrpSpPr>
        <p:grpSpPr bwMode="auto">
          <a:xfrm>
            <a:off x="5048250" y="1885950"/>
            <a:ext cx="1023938" cy="1023938"/>
            <a:chOff x="4966463" y="1750975"/>
            <a:chExt cx="1391055" cy="1391055"/>
          </a:xfrm>
        </p:grpSpPr>
        <p:sp>
          <p:nvSpPr>
            <p:cNvPr id="8" name="椭圆 7"/>
            <p:cNvSpPr/>
            <p:nvPr/>
          </p:nvSpPr>
          <p:spPr>
            <a:xfrm>
              <a:off x="4966463" y="1750975"/>
              <a:ext cx="1391055" cy="1391055"/>
            </a:xfrm>
            <a:prstGeom prst="ellipse">
              <a:avLst/>
            </a:prstGeom>
            <a:noFill/>
            <a:ln>
              <a:solidFill>
                <a:srgbClr val="2EB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388357" y="2190967"/>
              <a:ext cx="547267" cy="511071"/>
              <a:chOff x="5513141" y="5082923"/>
              <a:chExt cx="245393" cy="229163"/>
            </a:xfrm>
            <a:solidFill>
              <a:srgbClr val="2EB4FF"/>
            </a:solidFill>
          </p:grpSpPr>
          <p:sp>
            <p:nvSpPr>
              <p:cNvPr id="13" name="Freeform 322"/>
              <p:cNvSpPr>
                <a:spLocks/>
              </p:cNvSpPr>
              <p:nvPr/>
            </p:nvSpPr>
            <p:spPr bwMode="auto">
              <a:xfrm>
                <a:off x="5541999" y="5192992"/>
                <a:ext cx="45110" cy="81197"/>
              </a:xfrm>
              <a:custGeom>
                <a:avLst/>
                <a:gdLst>
                  <a:gd name="T0" fmla="*/ 14 w 49"/>
                  <a:gd name="T1" fmla="*/ 0 h 90"/>
                  <a:gd name="T2" fmla="*/ 14 w 49"/>
                  <a:gd name="T3" fmla="*/ 0 h 90"/>
                  <a:gd name="T4" fmla="*/ 8 w 49"/>
                  <a:gd name="T5" fmla="*/ 2 h 90"/>
                  <a:gd name="T6" fmla="*/ 4 w 49"/>
                  <a:gd name="T7" fmla="*/ 4 h 90"/>
                  <a:gd name="T8" fmla="*/ 1 w 49"/>
                  <a:gd name="T9" fmla="*/ 8 h 90"/>
                  <a:gd name="T10" fmla="*/ 0 w 49"/>
                  <a:gd name="T11" fmla="*/ 14 h 90"/>
                  <a:gd name="T12" fmla="*/ 0 w 49"/>
                  <a:gd name="T13" fmla="*/ 78 h 90"/>
                  <a:gd name="T14" fmla="*/ 0 w 49"/>
                  <a:gd name="T15" fmla="*/ 78 h 90"/>
                  <a:gd name="T16" fmla="*/ 1 w 49"/>
                  <a:gd name="T17" fmla="*/ 84 h 90"/>
                  <a:gd name="T18" fmla="*/ 4 w 49"/>
                  <a:gd name="T19" fmla="*/ 88 h 90"/>
                  <a:gd name="T20" fmla="*/ 8 w 49"/>
                  <a:gd name="T21" fmla="*/ 90 h 90"/>
                  <a:gd name="T22" fmla="*/ 14 w 49"/>
                  <a:gd name="T23" fmla="*/ 90 h 90"/>
                  <a:gd name="T24" fmla="*/ 35 w 49"/>
                  <a:gd name="T25" fmla="*/ 90 h 90"/>
                  <a:gd name="T26" fmla="*/ 35 w 49"/>
                  <a:gd name="T27" fmla="*/ 90 h 90"/>
                  <a:gd name="T28" fmla="*/ 41 w 49"/>
                  <a:gd name="T29" fmla="*/ 90 h 90"/>
                  <a:gd name="T30" fmla="*/ 45 w 49"/>
                  <a:gd name="T31" fmla="*/ 88 h 90"/>
                  <a:gd name="T32" fmla="*/ 48 w 49"/>
                  <a:gd name="T33" fmla="*/ 84 h 90"/>
                  <a:gd name="T34" fmla="*/ 49 w 49"/>
                  <a:gd name="T35" fmla="*/ 78 h 90"/>
                  <a:gd name="T36" fmla="*/ 49 w 49"/>
                  <a:gd name="T37" fmla="*/ 14 h 90"/>
                  <a:gd name="T38" fmla="*/ 49 w 49"/>
                  <a:gd name="T39" fmla="*/ 14 h 90"/>
                  <a:gd name="T40" fmla="*/ 48 w 49"/>
                  <a:gd name="T41" fmla="*/ 8 h 90"/>
                  <a:gd name="T42" fmla="*/ 45 w 49"/>
                  <a:gd name="T43" fmla="*/ 4 h 90"/>
                  <a:gd name="T44" fmla="*/ 41 w 49"/>
                  <a:gd name="T45" fmla="*/ 2 h 90"/>
                  <a:gd name="T46" fmla="*/ 35 w 49"/>
                  <a:gd name="T47" fmla="*/ 0 h 90"/>
                  <a:gd name="T48" fmla="*/ 14 w 49"/>
                  <a:gd name="T4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9" h="90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1" y="8"/>
                    </a:lnTo>
                    <a:lnTo>
                      <a:pt x="0" y="14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1" y="84"/>
                    </a:lnTo>
                    <a:lnTo>
                      <a:pt x="4" y="88"/>
                    </a:lnTo>
                    <a:lnTo>
                      <a:pt x="8" y="90"/>
                    </a:lnTo>
                    <a:lnTo>
                      <a:pt x="14" y="90"/>
                    </a:lnTo>
                    <a:lnTo>
                      <a:pt x="35" y="90"/>
                    </a:lnTo>
                    <a:lnTo>
                      <a:pt x="35" y="90"/>
                    </a:lnTo>
                    <a:lnTo>
                      <a:pt x="41" y="90"/>
                    </a:lnTo>
                    <a:lnTo>
                      <a:pt x="45" y="88"/>
                    </a:lnTo>
                    <a:lnTo>
                      <a:pt x="48" y="84"/>
                    </a:lnTo>
                    <a:lnTo>
                      <a:pt x="49" y="78"/>
                    </a:lnTo>
                    <a:lnTo>
                      <a:pt x="49" y="14"/>
                    </a:lnTo>
                    <a:lnTo>
                      <a:pt x="49" y="14"/>
                    </a:lnTo>
                    <a:lnTo>
                      <a:pt x="48" y="8"/>
                    </a:lnTo>
                    <a:lnTo>
                      <a:pt x="45" y="4"/>
                    </a:lnTo>
                    <a:lnTo>
                      <a:pt x="41" y="2"/>
                    </a:lnTo>
                    <a:lnTo>
                      <a:pt x="35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Freeform 323"/>
              <p:cNvSpPr>
                <a:spLocks/>
              </p:cNvSpPr>
              <p:nvPr/>
            </p:nvSpPr>
            <p:spPr bwMode="auto">
              <a:xfrm>
                <a:off x="5610565" y="5223665"/>
                <a:ext cx="45110" cy="50523"/>
              </a:xfrm>
              <a:custGeom>
                <a:avLst/>
                <a:gdLst>
                  <a:gd name="T0" fmla="*/ 14 w 49"/>
                  <a:gd name="T1" fmla="*/ 0 h 57"/>
                  <a:gd name="T2" fmla="*/ 14 w 49"/>
                  <a:gd name="T3" fmla="*/ 0 h 57"/>
                  <a:gd name="T4" fmla="*/ 9 w 49"/>
                  <a:gd name="T5" fmla="*/ 1 h 57"/>
                  <a:gd name="T6" fmla="*/ 4 w 49"/>
                  <a:gd name="T7" fmla="*/ 4 h 57"/>
                  <a:gd name="T8" fmla="*/ 2 w 49"/>
                  <a:gd name="T9" fmla="*/ 8 h 57"/>
                  <a:gd name="T10" fmla="*/ 0 w 49"/>
                  <a:gd name="T11" fmla="*/ 14 h 57"/>
                  <a:gd name="T12" fmla="*/ 0 w 49"/>
                  <a:gd name="T13" fmla="*/ 45 h 57"/>
                  <a:gd name="T14" fmla="*/ 0 w 49"/>
                  <a:gd name="T15" fmla="*/ 45 h 57"/>
                  <a:gd name="T16" fmla="*/ 2 w 49"/>
                  <a:gd name="T17" fmla="*/ 51 h 57"/>
                  <a:gd name="T18" fmla="*/ 4 w 49"/>
                  <a:gd name="T19" fmla="*/ 55 h 57"/>
                  <a:gd name="T20" fmla="*/ 9 w 49"/>
                  <a:gd name="T21" fmla="*/ 57 h 57"/>
                  <a:gd name="T22" fmla="*/ 14 w 49"/>
                  <a:gd name="T23" fmla="*/ 57 h 57"/>
                  <a:gd name="T24" fmla="*/ 36 w 49"/>
                  <a:gd name="T25" fmla="*/ 57 h 57"/>
                  <a:gd name="T26" fmla="*/ 36 w 49"/>
                  <a:gd name="T27" fmla="*/ 57 h 57"/>
                  <a:gd name="T28" fmla="*/ 41 w 49"/>
                  <a:gd name="T29" fmla="*/ 57 h 57"/>
                  <a:gd name="T30" fmla="*/ 45 w 49"/>
                  <a:gd name="T31" fmla="*/ 55 h 57"/>
                  <a:gd name="T32" fmla="*/ 48 w 49"/>
                  <a:gd name="T33" fmla="*/ 51 h 57"/>
                  <a:gd name="T34" fmla="*/ 49 w 49"/>
                  <a:gd name="T35" fmla="*/ 45 h 57"/>
                  <a:gd name="T36" fmla="*/ 49 w 49"/>
                  <a:gd name="T37" fmla="*/ 14 h 57"/>
                  <a:gd name="T38" fmla="*/ 49 w 49"/>
                  <a:gd name="T39" fmla="*/ 14 h 57"/>
                  <a:gd name="T40" fmla="*/ 48 w 49"/>
                  <a:gd name="T41" fmla="*/ 8 h 57"/>
                  <a:gd name="T42" fmla="*/ 45 w 49"/>
                  <a:gd name="T43" fmla="*/ 4 h 57"/>
                  <a:gd name="T44" fmla="*/ 41 w 49"/>
                  <a:gd name="T45" fmla="*/ 1 h 57"/>
                  <a:gd name="T46" fmla="*/ 36 w 49"/>
                  <a:gd name="T47" fmla="*/ 0 h 57"/>
                  <a:gd name="T48" fmla="*/ 14 w 49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9" h="57">
                    <a:moveTo>
                      <a:pt x="14" y="0"/>
                    </a:moveTo>
                    <a:lnTo>
                      <a:pt x="14" y="0"/>
                    </a:lnTo>
                    <a:lnTo>
                      <a:pt x="9" y="1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2" y="51"/>
                    </a:lnTo>
                    <a:lnTo>
                      <a:pt x="4" y="55"/>
                    </a:lnTo>
                    <a:lnTo>
                      <a:pt x="9" y="57"/>
                    </a:lnTo>
                    <a:lnTo>
                      <a:pt x="14" y="57"/>
                    </a:lnTo>
                    <a:lnTo>
                      <a:pt x="36" y="57"/>
                    </a:lnTo>
                    <a:lnTo>
                      <a:pt x="36" y="57"/>
                    </a:lnTo>
                    <a:lnTo>
                      <a:pt x="41" y="57"/>
                    </a:lnTo>
                    <a:lnTo>
                      <a:pt x="45" y="55"/>
                    </a:lnTo>
                    <a:lnTo>
                      <a:pt x="48" y="51"/>
                    </a:lnTo>
                    <a:lnTo>
                      <a:pt x="49" y="45"/>
                    </a:lnTo>
                    <a:lnTo>
                      <a:pt x="49" y="14"/>
                    </a:lnTo>
                    <a:lnTo>
                      <a:pt x="49" y="14"/>
                    </a:lnTo>
                    <a:lnTo>
                      <a:pt x="48" y="8"/>
                    </a:lnTo>
                    <a:lnTo>
                      <a:pt x="45" y="4"/>
                    </a:lnTo>
                    <a:lnTo>
                      <a:pt x="41" y="1"/>
                    </a:lnTo>
                    <a:lnTo>
                      <a:pt x="36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Freeform 324"/>
              <p:cNvSpPr>
                <a:spLocks/>
              </p:cNvSpPr>
              <p:nvPr/>
            </p:nvSpPr>
            <p:spPr bwMode="auto">
              <a:xfrm>
                <a:off x="5679131" y="5158714"/>
                <a:ext cx="45110" cy="115479"/>
              </a:xfrm>
              <a:custGeom>
                <a:avLst/>
                <a:gdLst>
                  <a:gd name="T0" fmla="*/ 35 w 49"/>
                  <a:gd name="T1" fmla="*/ 0 h 128"/>
                  <a:gd name="T2" fmla="*/ 13 w 49"/>
                  <a:gd name="T3" fmla="*/ 0 h 128"/>
                  <a:gd name="T4" fmla="*/ 13 w 49"/>
                  <a:gd name="T5" fmla="*/ 0 h 128"/>
                  <a:gd name="T6" fmla="*/ 8 w 49"/>
                  <a:gd name="T7" fmla="*/ 1 h 128"/>
                  <a:gd name="T8" fmla="*/ 4 w 49"/>
                  <a:gd name="T9" fmla="*/ 4 h 128"/>
                  <a:gd name="T10" fmla="*/ 1 w 49"/>
                  <a:gd name="T11" fmla="*/ 8 h 128"/>
                  <a:gd name="T12" fmla="*/ 0 w 49"/>
                  <a:gd name="T13" fmla="*/ 14 h 128"/>
                  <a:gd name="T14" fmla="*/ 0 w 49"/>
                  <a:gd name="T15" fmla="*/ 116 h 128"/>
                  <a:gd name="T16" fmla="*/ 0 w 49"/>
                  <a:gd name="T17" fmla="*/ 116 h 128"/>
                  <a:gd name="T18" fmla="*/ 1 w 49"/>
                  <a:gd name="T19" fmla="*/ 122 h 128"/>
                  <a:gd name="T20" fmla="*/ 4 w 49"/>
                  <a:gd name="T21" fmla="*/ 126 h 128"/>
                  <a:gd name="T22" fmla="*/ 8 w 49"/>
                  <a:gd name="T23" fmla="*/ 128 h 128"/>
                  <a:gd name="T24" fmla="*/ 13 w 49"/>
                  <a:gd name="T25" fmla="*/ 128 h 128"/>
                  <a:gd name="T26" fmla="*/ 35 w 49"/>
                  <a:gd name="T27" fmla="*/ 128 h 128"/>
                  <a:gd name="T28" fmla="*/ 35 w 49"/>
                  <a:gd name="T29" fmla="*/ 128 h 128"/>
                  <a:gd name="T30" fmla="*/ 41 w 49"/>
                  <a:gd name="T31" fmla="*/ 128 h 128"/>
                  <a:gd name="T32" fmla="*/ 45 w 49"/>
                  <a:gd name="T33" fmla="*/ 126 h 128"/>
                  <a:gd name="T34" fmla="*/ 48 w 49"/>
                  <a:gd name="T35" fmla="*/ 122 h 128"/>
                  <a:gd name="T36" fmla="*/ 49 w 49"/>
                  <a:gd name="T37" fmla="*/ 116 h 128"/>
                  <a:gd name="T38" fmla="*/ 49 w 49"/>
                  <a:gd name="T39" fmla="*/ 14 h 128"/>
                  <a:gd name="T40" fmla="*/ 49 w 49"/>
                  <a:gd name="T41" fmla="*/ 14 h 128"/>
                  <a:gd name="T42" fmla="*/ 48 w 49"/>
                  <a:gd name="T43" fmla="*/ 8 h 128"/>
                  <a:gd name="T44" fmla="*/ 45 w 49"/>
                  <a:gd name="T45" fmla="*/ 4 h 128"/>
                  <a:gd name="T46" fmla="*/ 41 w 49"/>
                  <a:gd name="T47" fmla="*/ 1 h 128"/>
                  <a:gd name="T48" fmla="*/ 35 w 49"/>
                  <a:gd name="T49" fmla="*/ 0 h 128"/>
                  <a:gd name="T50" fmla="*/ 35 w 49"/>
                  <a:gd name="T5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128">
                    <a:moveTo>
                      <a:pt x="35" y="0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8" y="1"/>
                    </a:lnTo>
                    <a:lnTo>
                      <a:pt x="4" y="4"/>
                    </a:lnTo>
                    <a:lnTo>
                      <a:pt x="1" y="8"/>
                    </a:lnTo>
                    <a:lnTo>
                      <a:pt x="0" y="14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1" y="122"/>
                    </a:lnTo>
                    <a:lnTo>
                      <a:pt x="4" y="126"/>
                    </a:lnTo>
                    <a:lnTo>
                      <a:pt x="8" y="128"/>
                    </a:lnTo>
                    <a:lnTo>
                      <a:pt x="13" y="128"/>
                    </a:lnTo>
                    <a:lnTo>
                      <a:pt x="35" y="128"/>
                    </a:lnTo>
                    <a:lnTo>
                      <a:pt x="35" y="128"/>
                    </a:lnTo>
                    <a:lnTo>
                      <a:pt x="41" y="128"/>
                    </a:lnTo>
                    <a:lnTo>
                      <a:pt x="45" y="126"/>
                    </a:lnTo>
                    <a:lnTo>
                      <a:pt x="48" y="122"/>
                    </a:lnTo>
                    <a:lnTo>
                      <a:pt x="49" y="116"/>
                    </a:lnTo>
                    <a:lnTo>
                      <a:pt x="49" y="14"/>
                    </a:lnTo>
                    <a:lnTo>
                      <a:pt x="49" y="14"/>
                    </a:lnTo>
                    <a:lnTo>
                      <a:pt x="48" y="8"/>
                    </a:lnTo>
                    <a:lnTo>
                      <a:pt x="45" y="4"/>
                    </a:lnTo>
                    <a:lnTo>
                      <a:pt x="41" y="1"/>
                    </a:lnTo>
                    <a:lnTo>
                      <a:pt x="35" y="0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Freeform 325"/>
              <p:cNvSpPr>
                <a:spLocks/>
              </p:cNvSpPr>
              <p:nvPr/>
            </p:nvSpPr>
            <p:spPr bwMode="auto">
              <a:xfrm>
                <a:off x="5513141" y="5292237"/>
                <a:ext cx="245393" cy="19849"/>
              </a:xfrm>
              <a:custGeom>
                <a:avLst/>
                <a:gdLst>
                  <a:gd name="T0" fmla="*/ 262 w 273"/>
                  <a:gd name="T1" fmla="*/ 0 h 22"/>
                  <a:gd name="T2" fmla="*/ 11 w 273"/>
                  <a:gd name="T3" fmla="*/ 0 h 22"/>
                  <a:gd name="T4" fmla="*/ 11 w 273"/>
                  <a:gd name="T5" fmla="*/ 0 h 22"/>
                  <a:gd name="T6" fmla="*/ 7 w 273"/>
                  <a:gd name="T7" fmla="*/ 0 h 22"/>
                  <a:gd name="T8" fmla="*/ 3 w 273"/>
                  <a:gd name="T9" fmla="*/ 3 h 22"/>
                  <a:gd name="T10" fmla="*/ 1 w 273"/>
                  <a:gd name="T11" fmla="*/ 6 h 22"/>
                  <a:gd name="T12" fmla="*/ 0 w 273"/>
                  <a:gd name="T13" fmla="*/ 11 h 22"/>
                  <a:gd name="T14" fmla="*/ 0 w 273"/>
                  <a:gd name="T15" fmla="*/ 11 h 22"/>
                  <a:gd name="T16" fmla="*/ 0 w 273"/>
                  <a:gd name="T17" fmla="*/ 11 h 22"/>
                  <a:gd name="T18" fmla="*/ 1 w 273"/>
                  <a:gd name="T19" fmla="*/ 15 h 22"/>
                  <a:gd name="T20" fmla="*/ 3 w 273"/>
                  <a:gd name="T21" fmla="*/ 20 h 22"/>
                  <a:gd name="T22" fmla="*/ 7 w 273"/>
                  <a:gd name="T23" fmla="*/ 22 h 22"/>
                  <a:gd name="T24" fmla="*/ 11 w 273"/>
                  <a:gd name="T25" fmla="*/ 22 h 22"/>
                  <a:gd name="T26" fmla="*/ 262 w 273"/>
                  <a:gd name="T27" fmla="*/ 22 h 22"/>
                  <a:gd name="T28" fmla="*/ 262 w 273"/>
                  <a:gd name="T29" fmla="*/ 22 h 22"/>
                  <a:gd name="T30" fmla="*/ 266 w 273"/>
                  <a:gd name="T31" fmla="*/ 22 h 22"/>
                  <a:gd name="T32" fmla="*/ 269 w 273"/>
                  <a:gd name="T33" fmla="*/ 20 h 22"/>
                  <a:gd name="T34" fmla="*/ 272 w 273"/>
                  <a:gd name="T35" fmla="*/ 15 h 22"/>
                  <a:gd name="T36" fmla="*/ 273 w 273"/>
                  <a:gd name="T37" fmla="*/ 11 h 22"/>
                  <a:gd name="T38" fmla="*/ 273 w 273"/>
                  <a:gd name="T39" fmla="*/ 11 h 22"/>
                  <a:gd name="T40" fmla="*/ 273 w 273"/>
                  <a:gd name="T41" fmla="*/ 11 h 22"/>
                  <a:gd name="T42" fmla="*/ 272 w 273"/>
                  <a:gd name="T43" fmla="*/ 6 h 22"/>
                  <a:gd name="T44" fmla="*/ 269 w 273"/>
                  <a:gd name="T45" fmla="*/ 3 h 22"/>
                  <a:gd name="T46" fmla="*/ 266 w 273"/>
                  <a:gd name="T47" fmla="*/ 0 h 22"/>
                  <a:gd name="T48" fmla="*/ 262 w 273"/>
                  <a:gd name="T49" fmla="*/ 0 h 22"/>
                  <a:gd name="T50" fmla="*/ 262 w 273"/>
                  <a:gd name="T5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3" h="22">
                    <a:moveTo>
                      <a:pt x="262" y="0"/>
                    </a:move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3" y="20"/>
                    </a:lnTo>
                    <a:lnTo>
                      <a:pt x="7" y="22"/>
                    </a:lnTo>
                    <a:lnTo>
                      <a:pt x="11" y="22"/>
                    </a:lnTo>
                    <a:lnTo>
                      <a:pt x="262" y="22"/>
                    </a:lnTo>
                    <a:lnTo>
                      <a:pt x="262" y="22"/>
                    </a:lnTo>
                    <a:lnTo>
                      <a:pt x="266" y="22"/>
                    </a:lnTo>
                    <a:lnTo>
                      <a:pt x="269" y="20"/>
                    </a:lnTo>
                    <a:lnTo>
                      <a:pt x="272" y="15"/>
                    </a:lnTo>
                    <a:lnTo>
                      <a:pt x="273" y="11"/>
                    </a:lnTo>
                    <a:lnTo>
                      <a:pt x="273" y="11"/>
                    </a:lnTo>
                    <a:lnTo>
                      <a:pt x="273" y="11"/>
                    </a:lnTo>
                    <a:lnTo>
                      <a:pt x="272" y="6"/>
                    </a:lnTo>
                    <a:lnTo>
                      <a:pt x="269" y="3"/>
                    </a:lnTo>
                    <a:lnTo>
                      <a:pt x="266" y="0"/>
                    </a:lnTo>
                    <a:lnTo>
                      <a:pt x="262" y="0"/>
                    </a:lnTo>
                    <a:lnTo>
                      <a:pt x="26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Freeform 326"/>
              <p:cNvSpPr>
                <a:spLocks/>
              </p:cNvSpPr>
              <p:nvPr/>
            </p:nvSpPr>
            <p:spPr bwMode="auto">
              <a:xfrm>
                <a:off x="5529368" y="5082923"/>
                <a:ext cx="203894" cy="95632"/>
              </a:xfrm>
              <a:custGeom>
                <a:avLst/>
                <a:gdLst>
                  <a:gd name="T0" fmla="*/ 10 w 227"/>
                  <a:gd name="T1" fmla="*/ 93 h 107"/>
                  <a:gd name="T2" fmla="*/ 38 w 227"/>
                  <a:gd name="T3" fmla="*/ 66 h 107"/>
                  <a:gd name="T4" fmla="*/ 112 w 227"/>
                  <a:gd name="T5" fmla="*/ 106 h 107"/>
                  <a:gd name="T6" fmla="*/ 112 w 227"/>
                  <a:gd name="T7" fmla="*/ 106 h 107"/>
                  <a:gd name="T8" fmla="*/ 114 w 227"/>
                  <a:gd name="T9" fmla="*/ 107 h 107"/>
                  <a:gd name="T10" fmla="*/ 114 w 227"/>
                  <a:gd name="T11" fmla="*/ 107 h 107"/>
                  <a:gd name="T12" fmla="*/ 118 w 227"/>
                  <a:gd name="T13" fmla="*/ 106 h 107"/>
                  <a:gd name="T14" fmla="*/ 202 w 227"/>
                  <a:gd name="T15" fmla="*/ 30 h 107"/>
                  <a:gd name="T16" fmla="*/ 210 w 227"/>
                  <a:gd name="T17" fmla="*/ 39 h 107"/>
                  <a:gd name="T18" fmla="*/ 210 w 227"/>
                  <a:gd name="T19" fmla="*/ 39 h 107"/>
                  <a:gd name="T20" fmla="*/ 210 w 227"/>
                  <a:gd name="T21" fmla="*/ 39 h 107"/>
                  <a:gd name="T22" fmla="*/ 210 w 227"/>
                  <a:gd name="T23" fmla="*/ 39 h 107"/>
                  <a:gd name="T24" fmla="*/ 213 w 227"/>
                  <a:gd name="T25" fmla="*/ 39 h 107"/>
                  <a:gd name="T26" fmla="*/ 213 w 227"/>
                  <a:gd name="T27" fmla="*/ 39 h 107"/>
                  <a:gd name="T28" fmla="*/ 215 w 227"/>
                  <a:gd name="T29" fmla="*/ 35 h 107"/>
                  <a:gd name="T30" fmla="*/ 215 w 227"/>
                  <a:gd name="T31" fmla="*/ 35 h 107"/>
                  <a:gd name="T32" fmla="*/ 227 w 227"/>
                  <a:gd name="T33" fmla="*/ 3 h 107"/>
                  <a:gd name="T34" fmla="*/ 227 w 227"/>
                  <a:gd name="T35" fmla="*/ 3 h 107"/>
                  <a:gd name="T36" fmla="*/ 227 w 227"/>
                  <a:gd name="T37" fmla="*/ 0 h 107"/>
                  <a:gd name="T38" fmla="*/ 227 w 227"/>
                  <a:gd name="T39" fmla="*/ 0 h 107"/>
                  <a:gd name="T40" fmla="*/ 224 w 227"/>
                  <a:gd name="T41" fmla="*/ 0 h 107"/>
                  <a:gd name="T42" fmla="*/ 224 w 227"/>
                  <a:gd name="T43" fmla="*/ 0 h 107"/>
                  <a:gd name="T44" fmla="*/ 224 w 227"/>
                  <a:gd name="T45" fmla="*/ 0 h 107"/>
                  <a:gd name="T46" fmla="*/ 191 w 227"/>
                  <a:gd name="T47" fmla="*/ 13 h 107"/>
                  <a:gd name="T48" fmla="*/ 191 w 227"/>
                  <a:gd name="T49" fmla="*/ 13 h 107"/>
                  <a:gd name="T50" fmla="*/ 189 w 227"/>
                  <a:gd name="T51" fmla="*/ 14 h 107"/>
                  <a:gd name="T52" fmla="*/ 189 w 227"/>
                  <a:gd name="T53" fmla="*/ 14 h 107"/>
                  <a:gd name="T54" fmla="*/ 187 w 227"/>
                  <a:gd name="T55" fmla="*/ 15 h 107"/>
                  <a:gd name="T56" fmla="*/ 187 w 227"/>
                  <a:gd name="T57" fmla="*/ 17 h 107"/>
                  <a:gd name="T58" fmla="*/ 187 w 227"/>
                  <a:gd name="T59" fmla="*/ 17 h 107"/>
                  <a:gd name="T60" fmla="*/ 189 w 227"/>
                  <a:gd name="T61" fmla="*/ 18 h 107"/>
                  <a:gd name="T62" fmla="*/ 194 w 227"/>
                  <a:gd name="T63" fmla="*/ 24 h 107"/>
                  <a:gd name="T64" fmla="*/ 114 w 227"/>
                  <a:gd name="T65" fmla="*/ 95 h 107"/>
                  <a:gd name="T66" fmla="*/ 40 w 227"/>
                  <a:gd name="T67" fmla="*/ 55 h 107"/>
                  <a:gd name="T68" fmla="*/ 40 w 227"/>
                  <a:gd name="T69" fmla="*/ 55 h 107"/>
                  <a:gd name="T70" fmla="*/ 36 w 227"/>
                  <a:gd name="T71" fmla="*/ 54 h 107"/>
                  <a:gd name="T72" fmla="*/ 33 w 227"/>
                  <a:gd name="T73" fmla="*/ 55 h 107"/>
                  <a:gd name="T74" fmla="*/ 3 w 227"/>
                  <a:gd name="T75" fmla="*/ 85 h 107"/>
                  <a:gd name="T76" fmla="*/ 3 w 227"/>
                  <a:gd name="T77" fmla="*/ 85 h 107"/>
                  <a:gd name="T78" fmla="*/ 2 w 227"/>
                  <a:gd name="T79" fmla="*/ 88 h 107"/>
                  <a:gd name="T80" fmla="*/ 0 w 227"/>
                  <a:gd name="T81" fmla="*/ 89 h 107"/>
                  <a:gd name="T82" fmla="*/ 2 w 227"/>
                  <a:gd name="T83" fmla="*/ 92 h 107"/>
                  <a:gd name="T84" fmla="*/ 2 w 227"/>
                  <a:gd name="T85" fmla="*/ 93 h 107"/>
                  <a:gd name="T86" fmla="*/ 2 w 227"/>
                  <a:gd name="T87" fmla="*/ 93 h 107"/>
                  <a:gd name="T88" fmla="*/ 4 w 227"/>
                  <a:gd name="T89" fmla="*/ 95 h 107"/>
                  <a:gd name="T90" fmla="*/ 6 w 227"/>
                  <a:gd name="T91" fmla="*/ 95 h 107"/>
                  <a:gd name="T92" fmla="*/ 8 w 227"/>
                  <a:gd name="T93" fmla="*/ 95 h 107"/>
                  <a:gd name="T94" fmla="*/ 10 w 227"/>
                  <a:gd name="T95" fmla="*/ 93 h 107"/>
                  <a:gd name="T96" fmla="*/ 10 w 227"/>
                  <a:gd name="T97" fmla="*/ 9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7" h="107">
                    <a:moveTo>
                      <a:pt x="10" y="93"/>
                    </a:moveTo>
                    <a:lnTo>
                      <a:pt x="38" y="66"/>
                    </a:lnTo>
                    <a:lnTo>
                      <a:pt x="112" y="106"/>
                    </a:lnTo>
                    <a:lnTo>
                      <a:pt x="112" y="106"/>
                    </a:lnTo>
                    <a:lnTo>
                      <a:pt x="114" y="107"/>
                    </a:lnTo>
                    <a:lnTo>
                      <a:pt x="114" y="107"/>
                    </a:lnTo>
                    <a:lnTo>
                      <a:pt x="118" y="106"/>
                    </a:lnTo>
                    <a:lnTo>
                      <a:pt x="202" y="30"/>
                    </a:lnTo>
                    <a:lnTo>
                      <a:pt x="210" y="39"/>
                    </a:lnTo>
                    <a:lnTo>
                      <a:pt x="210" y="39"/>
                    </a:lnTo>
                    <a:lnTo>
                      <a:pt x="210" y="39"/>
                    </a:lnTo>
                    <a:lnTo>
                      <a:pt x="210" y="39"/>
                    </a:lnTo>
                    <a:lnTo>
                      <a:pt x="213" y="39"/>
                    </a:lnTo>
                    <a:lnTo>
                      <a:pt x="213" y="39"/>
                    </a:lnTo>
                    <a:lnTo>
                      <a:pt x="215" y="35"/>
                    </a:lnTo>
                    <a:lnTo>
                      <a:pt x="215" y="35"/>
                    </a:lnTo>
                    <a:lnTo>
                      <a:pt x="227" y="3"/>
                    </a:lnTo>
                    <a:lnTo>
                      <a:pt x="227" y="3"/>
                    </a:lnTo>
                    <a:lnTo>
                      <a:pt x="227" y="0"/>
                    </a:lnTo>
                    <a:lnTo>
                      <a:pt x="227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191" y="13"/>
                    </a:lnTo>
                    <a:lnTo>
                      <a:pt x="191" y="13"/>
                    </a:lnTo>
                    <a:lnTo>
                      <a:pt x="189" y="14"/>
                    </a:lnTo>
                    <a:lnTo>
                      <a:pt x="189" y="14"/>
                    </a:lnTo>
                    <a:lnTo>
                      <a:pt x="187" y="15"/>
                    </a:lnTo>
                    <a:lnTo>
                      <a:pt x="187" y="17"/>
                    </a:lnTo>
                    <a:lnTo>
                      <a:pt x="187" y="17"/>
                    </a:lnTo>
                    <a:lnTo>
                      <a:pt x="189" y="18"/>
                    </a:lnTo>
                    <a:lnTo>
                      <a:pt x="194" y="24"/>
                    </a:lnTo>
                    <a:lnTo>
                      <a:pt x="114" y="95"/>
                    </a:lnTo>
                    <a:lnTo>
                      <a:pt x="40" y="55"/>
                    </a:lnTo>
                    <a:lnTo>
                      <a:pt x="40" y="55"/>
                    </a:lnTo>
                    <a:lnTo>
                      <a:pt x="36" y="54"/>
                    </a:lnTo>
                    <a:lnTo>
                      <a:pt x="33" y="55"/>
                    </a:lnTo>
                    <a:lnTo>
                      <a:pt x="3" y="85"/>
                    </a:lnTo>
                    <a:lnTo>
                      <a:pt x="3" y="85"/>
                    </a:lnTo>
                    <a:lnTo>
                      <a:pt x="2" y="88"/>
                    </a:lnTo>
                    <a:lnTo>
                      <a:pt x="0" y="89"/>
                    </a:lnTo>
                    <a:lnTo>
                      <a:pt x="2" y="92"/>
                    </a:lnTo>
                    <a:lnTo>
                      <a:pt x="2" y="93"/>
                    </a:lnTo>
                    <a:lnTo>
                      <a:pt x="2" y="93"/>
                    </a:lnTo>
                    <a:lnTo>
                      <a:pt x="4" y="95"/>
                    </a:lnTo>
                    <a:lnTo>
                      <a:pt x="6" y="95"/>
                    </a:lnTo>
                    <a:lnTo>
                      <a:pt x="8" y="95"/>
                    </a:lnTo>
                    <a:lnTo>
                      <a:pt x="10" y="93"/>
                    </a:lnTo>
                    <a:lnTo>
                      <a:pt x="10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6150" name="组合 29"/>
          <p:cNvGrpSpPr>
            <a:grpSpLocks/>
          </p:cNvGrpSpPr>
          <p:nvPr/>
        </p:nvGrpSpPr>
        <p:grpSpPr bwMode="auto">
          <a:xfrm>
            <a:off x="7046913" y="1885950"/>
            <a:ext cx="1023937" cy="1023938"/>
            <a:chOff x="6760722" y="1750976"/>
            <a:chExt cx="1391055" cy="1391055"/>
          </a:xfrm>
        </p:grpSpPr>
        <p:sp>
          <p:nvSpPr>
            <p:cNvPr id="9" name="椭圆 8"/>
            <p:cNvSpPr/>
            <p:nvPr/>
          </p:nvSpPr>
          <p:spPr>
            <a:xfrm>
              <a:off x="6760722" y="1750976"/>
              <a:ext cx="1391055" cy="1391055"/>
            </a:xfrm>
            <a:prstGeom prst="ellipse">
              <a:avLst/>
            </a:prstGeom>
            <a:noFill/>
            <a:ln>
              <a:solidFill>
                <a:srgbClr val="2EB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7195333" y="2205853"/>
              <a:ext cx="521831" cy="510240"/>
              <a:chOff x="6498312" y="5073901"/>
              <a:chExt cx="243589" cy="238178"/>
            </a:xfrm>
            <a:solidFill>
              <a:srgbClr val="2EB4FF"/>
            </a:solidFill>
          </p:grpSpPr>
          <p:sp>
            <p:nvSpPr>
              <p:cNvPr id="19" name="Freeform 394"/>
              <p:cNvSpPr>
                <a:spLocks/>
              </p:cNvSpPr>
              <p:nvPr/>
            </p:nvSpPr>
            <p:spPr bwMode="auto">
              <a:xfrm>
                <a:off x="6575899" y="5073901"/>
                <a:ext cx="88414" cy="106459"/>
              </a:xfrm>
              <a:custGeom>
                <a:avLst/>
                <a:gdLst>
                  <a:gd name="T0" fmla="*/ 41 w 98"/>
                  <a:gd name="T1" fmla="*/ 116 h 119"/>
                  <a:gd name="T2" fmla="*/ 41 w 98"/>
                  <a:gd name="T3" fmla="*/ 116 h 119"/>
                  <a:gd name="T4" fmla="*/ 44 w 98"/>
                  <a:gd name="T5" fmla="*/ 119 h 119"/>
                  <a:gd name="T6" fmla="*/ 46 w 98"/>
                  <a:gd name="T7" fmla="*/ 119 h 119"/>
                  <a:gd name="T8" fmla="*/ 46 w 98"/>
                  <a:gd name="T9" fmla="*/ 119 h 119"/>
                  <a:gd name="T10" fmla="*/ 46 w 98"/>
                  <a:gd name="T11" fmla="*/ 119 h 119"/>
                  <a:gd name="T12" fmla="*/ 46 w 98"/>
                  <a:gd name="T13" fmla="*/ 119 h 119"/>
                  <a:gd name="T14" fmla="*/ 49 w 98"/>
                  <a:gd name="T15" fmla="*/ 119 h 119"/>
                  <a:gd name="T16" fmla="*/ 52 w 98"/>
                  <a:gd name="T17" fmla="*/ 116 h 119"/>
                  <a:gd name="T18" fmla="*/ 97 w 98"/>
                  <a:gd name="T19" fmla="*/ 19 h 119"/>
                  <a:gd name="T20" fmla="*/ 97 w 98"/>
                  <a:gd name="T21" fmla="*/ 19 h 119"/>
                  <a:gd name="T22" fmla="*/ 98 w 98"/>
                  <a:gd name="T23" fmla="*/ 16 h 119"/>
                  <a:gd name="T24" fmla="*/ 97 w 98"/>
                  <a:gd name="T25" fmla="*/ 15 h 119"/>
                  <a:gd name="T26" fmla="*/ 97 w 98"/>
                  <a:gd name="T27" fmla="*/ 12 h 119"/>
                  <a:gd name="T28" fmla="*/ 94 w 98"/>
                  <a:gd name="T29" fmla="*/ 11 h 119"/>
                  <a:gd name="T30" fmla="*/ 94 w 98"/>
                  <a:gd name="T31" fmla="*/ 11 h 119"/>
                  <a:gd name="T32" fmla="*/ 83 w 98"/>
                  <a:gd name="T33" fmla="*/ 7 h 119"/>
                  <a:gd name="T34" fmla="*/ 71 w 98"/>
                  <a:gd name="T35" fmla="*/ 3 h 119"/>
                  <a:gd name="T36" fmla="*/ 59 w 98"/>
                  <a:gd name="T37" fmla="*/ 1 h 119"/>
                  <a:gd name="T38" fmla="*/ 46 w 98"/>
                  <a:gd name="T39" fmla="*/ 0 h 119"/>
                  <a:gd name="T40" fmla="*/ 46 w 98"/>
                  <a:gd name="T41" fmla="*/ 0 h 119"/>
                  <a:gd name="T42" fmla="*/ 36 w 98"/>
                  <a:gd name="T43" fmla="*/ 1 h 119"/>
                  <a:gd name="T44" fmla="*/ 25 w 98"/>
                  <a:gd name="T45" fmla="*/ 3 h 119"/>
                  <a:gd name="T46" fmla="*/ 14 w 98"/>
                  <a:gd name="T47" fmla="*/ 5 h 119"/>
                  <a:gd name="T48" fmla="*/ 4 w 98"/>
                  <a:gd name="T49" fmla="*/ 9 h 119"/>
                  <a:gd name="T50" fmla="*/ 4 w 98"/>
                  <a:gd name="T51" fmla="*/ 9 h 119"/>
                  <a:gd name="T52" fmla="*/ 1 w 98"/>
                  <a:gd name="T53" fmla="*/ 9 h 119"/>
                  <a:gd name="T54" fmla="*/ 0 w 98"/>
                  <a:gd name="T55" fmla="*/ 12 h 119"/>
                  <a:gd name="T56" fmla="*/ 0 w 98"/>
                  <a:gd name="T57" fmla="*/ 14 h 119"/>
                  <a:gd name="T58" fmla="*/ 0 w 98"/>
                  <a:gd name="T59" fmla="*/ 16 h 119"/>
                  <a:gd name="T60" fmla="*/ 0 w 98"/>
                  <a:gd name="T61" fmla="*/ 16 h 119"/>
                  <a:gd name="T62" fmla="*/ 41 w 98"/>
                  <a:gd name="T63" fmla="*/ 116 h 119"/>
                  <a:gd name="T64" fmla="*/ 41 w 98"/>
                  <a:gd name="T65" fmla="*/ 11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119">
                    <a:moveTo>
                      <a:pt x="41" y="116"/>
                    </a:moveTo>
                    <a:lnTo>
                      <a:pt x="41" y="116"/>
                    </a:lnTo>
                    <a:lnTo>
                      <a:pt x="44" y="119"/>
                    </a:lnTo>
                    <a:lnTo>
                      <a:pt x="46" y="119"/>
                    </a:lnTo>
                    <a:lnTo>
                      <a:pt x="46" y="119"/>
                    </a:lnTo>
                    <a:lnTo>
                      <a:pt x="46" y="119"/>
                    </a:lnTo>
                    <a:lnTo>
                      <a:pt x="46" y="119"/>
                    </a:lnTo>
                    <a:lnTo>
                      <a:pt x="49" y="119"/>
                    </a:lnTo>
                    <a:lnTo>
                      <a:pt x="52" y="116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98" y="16"/>
                    </a:lnTo>
                    <a:lnTo>
                      <a:pt x="97" y="15"/>
                    </a:lnTo>
                    <a:lnTo>
                      <a:pt x="97" y="12"/>
                    </a:lnTo>
                    <a:lnTo>
                      <a:pt x="94" y="11"/>
                    </a:lnTo>
                    <a:lnTo>
                      <a:pt x="94" y="11"/>
                    </a:lnTo>
                    <a:lnTo>
                      <a:pt x="83" y="7"/>
                    </a:lnTo>
                    <a:lnTo>
                      <a:pt x="71" y="3"/>
                    </a:lnTo>
                    <a:lnTo>
                      <a:pt x="59" y="1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36" y="1"/>
                    </a:lnTo>
                    <a:lnTo>
                      <a:pt x="25" y="3"/>
                    </a:lnTo>
                    <a:lnTo>
                      <a:pt x="14" y="5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41" y="116"/>
                    </a:lnTo>
                    <a:lnTo>
                      <a:pt x="41" y="1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" name="Freeform 395"/>
              <p:cNvSpPr>
                <a:spLocks/>
              </p:cNvSpPr>
              <p:nvPr/>
            </p:nvSpPr>
            <p:spPr bwMode="auto">
              <a:xfrm>
                <a:off x="6635443" y="5104575"/>
                <a:ext cx="106458" cy="140740"/>
              </a:xfrm>
              <a:custGeom>
                <a:avLst/>
                <a:gdLst>
                  <a:gd name="T0" fmla="*/ 55 w 119"/>
                  <a:gd name="T1" fmla="*/ 0 h 157"/>
                  <a:gd name="T2" fmla="*/ 55 w 119"/>
                  <a:gd name="T3" fmla="*/ 0 h 157"/>
                  <a:gd name="T4" fmla="*/ 52 w 119"/>
                  <a:gd name="T5" fmla="*/ 0 h 157"/>
                  <a:gd name="T6" fmla="*/ 50 w 119"/>
                  <a:gd name="T7" fmla="*/ 0 h 157"/>
                  <a:gd name="T8" fmla="*/ 50 w 119"/>
                  <a:gd name="T9" fmla="*/ 0 h 157"/>
                  <a:gd name="T10" fmla="*/ 48 w 119"/>
                  <a:gd name="T11" fmla="*/ 1 h 157"/>
                  <a:gd name="T12" fmla="*/ 46 w 119"/>
                  <a:gd name="T13" fmla="*/ 3 h 157"/>
                  <a:gd name="T14" fmla="*/ 1 w 119"/>
                  <a:gd name="T15" fmla="*/ 101 h 157"/>
                  <a:gd name="T16" fmla="*/ 1 w 119"/>
                  <a:gd name="T17" fmla="*/ 101 h 157"/>
                  <a:gd name="T18" fmla="*/ 0 w 119"/>
                  <a:gd name="T19" fmla="*/ 102 h 157"/>
                  <a:gd name="T20" fmla="*/ 1 w 119"/>
                  <a:gd name="T21" fmla="*/ 105 h 157"/>
                  <a:gd name="T22" fmla="*/ 1 w 119"/>
                  <a:gd name="T23" fmla="*/ 106 h 157"/>
                  <a:gd name="T24" fmla="*/ 3 w 119"/>
                  <a:gd name="T25" fmla="*/ 108 h 157"/>
                  <a:gd name="T26" fmla="*/ 100 w 119"/>
                  <a:gd name="T27" fmla="*/ 156 h 157"/>
                  <a:gd name="T28" fmla="*/ 100 w 119"/>
                  <a:gd name="T29" fmla="*/ 156 h 157"/>
                  <a:gd name="T30" fmla="*/ 102 w 119"/>
                  <a:gd name="T31" fmla="*/ 157 h 157"/>
                  <a:gd name="T32" fmla="*/ 102 w 119"/>
                  <a:gd name="T33" fmla="*/ 157 h 157"/>
                  <a:gd name="T34" fmla="*/ 105 w 119"/>
                  <a:gd name="T35" fmla="*/ 156 h 157"/>
                  <a:gd name="T36" fmla="*/ 106 w 119"/>
                  <a:gd name="T37" fmla="*/ 154 h 157"/>
                  <a:gd name="T38" fmla="*/ 106 w 119"/>
                  <a:gd name="T39" fmla="*/ 154 h 157"/>
                  <a:gd name="T40" fmla="*/ 112 w 119"/>
                  <a:gd name="T41" fmla="*/ 142 h 157"/>
                  <a:gd name="T42" fmla="*/ 116 w 119"/>
                  <a:gd name="T43" fmla="*/ 128 h 157"/>
                  <a:gd name="T44" fmla="*/ 119 w 119"/>
                  <a:gd name="T45" fmla="*/ 116 h 157"/>
                  <a:gd name="T46" fmla="*/ 119 w 119"/>
                  <a:gd name="T47" fmla="*/ 102 h 157"/>
                  <a:gd name="T48" fmla="*/ 119 w 119"/>
                  <a:gd name="T49" fmla="*/ 102 h 157"/>
                  <a:gd name="T50" fmla="*/ 117 w 119"/>
                  <a:gd name="T51" fmla="*/ 87 h 157"/>
                  <a:gd name="T52" fmla="*/ 115 w 119"/>
                  <a:gd name="T53" fmla="*/ 71 h 157"/>
                  <a:gd name="T54" fmla="*/ 109 w 119"/>
                  <a:gd name="T55" fmla="*/ 56 h 157"/>
                  <a:gd name="T56" fmla="*/ 101 w 119"/>
                  <a:gd name="T57" fmla="*/ 42 h 157"/>
                  <a:gd name="T58" fmla="*/ 91 w 119"/>
                  <a:gd name="T59" fmla="*/ 30 h 157"/>
                  <a:gd name="T60" fmla="*/ 80 w 119"/>
                  <a:gd name="T61" fmla="*/ 18 h 157"/>
                  <a:gd name="T62" fmla="*/ 68 w 119"/>
                  <a:gd name="T63" fmla="*/ 8 h 157"/>
                  <a:gd name="T64" fmla="*/ 55 w 119"/>
                  <a:gd name="T65" fmla="*/ 0 h 157"/>
                  <a:gd name="T66" fmla="*/ 55 w 119"/>
                  <a:gd name="T6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9" h="157">
                    <a:moveTo>
                      <a:pt x="55" y="0"/>
                    </a:moveTo>
                    <a:lnTo>
                      <a:pt x="55" y="0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8" y="1"/>
                    </a:lnTo>
                    <a:lnTo>
                      <a:pt x="46" y="3"/>
                    </a:lnTo>
                    <a:lnTo>
                      <a:pt x="1" y="101"/>
                    </a:lnTo>
                    <a:lnTo>
                      <a:pt x="1" y="101"/>
                    </a:lnTo>
                    <a:lnTo>
                      <a:pt x="0" y="102"/>
                    </a:lnTo>
                    <a:lnTo>
                      <a:pt x="1" y="105"/>
                    </a:lnTo>
                    <a:lnTo>
                      <a:pt x="1" y="106"/>
                    </a:lnTo>
                    <a:lnTo>
                      <a:pt x="3" y="108"/>
                    </a:lnTo>
                    <a:lnTo>
                      <a:pt x="100" y="156"/>
                    </a:lnTo>
                    <a:lnTo>
                      <a:pt x="100" y="156"/>
                    </a:lnTo>
                    <a:lnTo>
                      <a:pt x="102" y="157"/>
                    </a:lnTo>
                    <a:lnTo>
                      <a:pt x="102" y="157"/>
                    </a:lnTo>
                    <a:lnTo>
                      <a:pt x="105" y="156"/>
                    </a:lnTo>
                    <a:lnTo>
                      <a:pt x="106" y="154"/>
                    </a:lnTo>
                    <a:lnTo>
                      <a:pt x="106" y="154"/>
                    </a:lnTo>
                    <a:lnTo>
                      <a:pt x="112" y="142"/>
                    </a:lnTo>
                    <a:lnTo>
                      <a:pt x="116" y="128"/>
                    </a:lnTo>
                    <a:lnTo>
                      <a:pt x="119" y="116"/>
                    </a:lnTo>
                    <a:lnTo>
                      <a:pt x="119" y="102"/>
                    </a:lnTo>
                    <a:lnTo>
                      <a:pt x="119" y="102"/>
                    </a:lnTo>
                    <a:lnTo>
                      <a:pt x="117" y="87"/>
                    </a:lnTo>
                    <a:lnTo>
                      <a:pt x="115" y="71"/>
                    </a:lnTo>
                    <a:lnTo>
                      <a:pt x="109" y="56"/>
                    </a:lnTo>
                    <a:lnTo>
                      <a:pt x="101" y="42"/>
                    </a:lnTo>
                    <a:lnTo>
                      <a:pt x="91" y="30"/>
                    </a:lnTo>
                    <a:lnTo>
                      <a:pt x="80" y="18"/>
                    </a:lnTo>
                    <a:lnTo>
                      <a:pt x="68" y="8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Freeform 396"/>
              <p:cNvSpPr>
                <a:spLocks/>
              </p:cNvSpPr>
              <p:nvPr/>
            </p:nvSpPr>
            <p:spPr bwMode="auto">
              <a:xfrm>
                <a:off x="6498312" y="5115403"/>
                <a:ext cx="193068" cy="196676"/>
              </a:xfrm>
              <a:custGeom>
                <a:avLst/>
                <a:gdLst>
                  <a:gd name="T0" fmla="*/ 212 w 214"/>
                  <a:gd name="T1" fmla="*/ 148 h 217"/>
                  <a:gd name="T2" fmla="*/ 117 w 214"/>
                  <a:gd name="T3" fmla="*/ 101 h 217"/>
                  <a:gd name="T4" fmla="*/ 117 w 214"/>
                  <a:gd name="T5" fmla="*/ 101 h 217"/>
                  <a:gd name="T6" fmla="*/ 78 w 214"/>
                  <a:gd name="T7" fmla="*/ 3 h 217"/>
                  <a:gd name="T8" fmla="*/ 78 w 214"/>
                  <a:gd name="T9" fmla="*/ 3 h 217"/>
                  <a:gd name="T10" fmla="*/ 76 w 214"/>
                  <a:gd name="T11" fmla="*/ 2 h 217"/>
                  <a:gd name="T12" fmla="*/ 74 w 214"/>
                  <a:gd name="T13" fmla="*/ 0 h 217"/>
                  <a:gd name="T14" fmla="*/ 74 w 214"/>
                  <a:gd name="T15" fmla="*/ 0 h 217"/>
                  <a:gd name="T16" fmla="*/ 70 w 214"/>
                  <a:gd name="T17" fmla="*/ 0 h 217"/>
                  <a:gd name="T18" fmla="*/ 70 w 214"/>
                  <a:gd name="T19" fmla="*/ 0 h 217"/>
                  <a:gd name="T20" fmla="*/ 55 w 214"/>
                  <a:gd name="T21" fmla="*/ 9 h 217"/>
                  <a:gd name="T22" fmla="*/ 41 w 214"/>
                  <a:gd name="T23" fmla="*/ 18 h 217"/>
                  <a:gd name="T24" fmla="*/ 29 w 214"/>
                  <a:gd name="T25" fmla="*/ 29 h 217"/>
                  <a:gd name="T26" fmla="*/ 19 w 214"/>
                  <a:gd name="T27" fmla="*/ 43 h 217"/>
                  <a:gd name="T28" fmla="*/ 11 w 214"/>
                  <a:gd name="T29" fmla="*/ 56 h 217"/>
                  <a:gd name="T30" fmla="*/ 6 w 214"/>
                  <a:gd name="T31" fmla="*/ 71 h 217"/>
                  <a:gd name="T32" fmla="*/ 1 w 214"/>
                  <a:gd name="T33" fmla="*/ 88 h 217"/>
                  <a:gd name="T34" fmla="*/ 0 w 214"/>
                  <a:gd name="T35" fmla="*/ 105 h 217"/>
                  <a:gd name="T36" fmla="*/ 0 w 214"/>
                  <a:gd name="T37" fmla="*/ 105 h 217"/>
                  <a:gd name="T38" fmla="*/ 1 w 214"/>
                  <a:gd name="T39" fmla="*/ 116 h 217"/>
                  <a:gd name="T40" fmla="*/ 3 w 214"/>
                  <a:gd name="T41" fmla="*/ 127 h 217"/>
                  <a:gd name="T42" fmla="*/ 6 w 214"/>
                  <a:gd name="T43" fmla="*/ 138 h 217"/>
                  <a:gd name="T44" fmla="*/ 10 w 214"/>
                  <a:gd name="T45" fmla="*/ 149 h 217"/>
                  <a:gd name="T46" fmla="*/ 14 w 214"/>
                  <a:gd name="T47" fmla="*/ 159 h 217"/>
                  <a:gd name="T48" fmla="*/ 19 w 214"/>
                  <a:gd name="T49" fmla="*/ 168 h 217"/>
                  <a:gd name="T50" fmla="*/ 26 w 214"/>
                  <a:gd name="T51" fmla="*/ 176 h 217"/>
                  <a:gd name="T52" fmla="*/ 33 w 214"/>
                  <a:gd name="T53" fmla="*/ 185 h 217"/>
                  <a:gd name="T54" fmla="*/ 41 w 214"/>
                  <a:gd name="T55" fmla="*/ 191 h 217"/>
                  <a:gd name="T56" fmla="*/ 51 w 214"/>
                  <a:gd name="T57" fmla="*/ 198 h 217"/>
                  <a:gd name="T58" fmla="*/ 59 w 214"/>
                  <a:gd name="T59" fmla="*/ 204 h 217"/>
                  <a:gd name="T60" fmla="*/ 70 w 214"/>
                  <a:gd name="T61" fmla="*/ 209 h 217"/>
                  <a:gd name="T62" fmla="*/ 79 w 214"/>
                  <a:gd name="T63" fmla="*/ 213 h 217"/>
                  <a:gd name="T64" fmla="*/ 90 w 214"/>
                  <a:gd name="T65" fmla="*/ 216 h 217"/>
                  <a:gd name="T66" fmla="*/ 101 w 214"/>
                  <a:gd name="T67" fmla="*/ 217 h 217"/>
                  <a:gd name="T68" fmla="*/ 113 w 214"/>
                  <a:gd name="T69" fmla="*/ 217 h 217"/>
                  <a:gd name="T70" fmla="*/ 113 w 214"/>
                  <a:gd name="T71" fmla="*/ 217 h 217"/>
                  <a:gd name="T72" fmla="*/ 130 w 214"/>
                  <a:gd name="T73" fmla="*/ 217 h 217"/>
                  <a:gd name="T74" fmla="*/ 145 w 214"/>
                  <a:gd name="T75" fmla="*/ 213 h 217"/>
                  <a:gd name="T76" fmla="*/ 158 w 214"/>
                  <a:gd name="T77" fmla="*/ 208 h 217"/>
                  <a:gd name="T78" fmla="*/ 172 w 214"/>
                  <a:gd name="T79" fmla="*/ 201 h 217"/>
                  <a:gd name="T80" fmla="*/ 184 w 214"/>
                  <a:gd name="T81" fmla="*/ 193 h 217"/>
                  <a:gd name="T82" fmla="*/ 197 w 214"/>
                  <a:gd name="T83" fmla="*/ 182 h 217"/>
                  <a:gd name="T84" fmla="*/ 206 w 214"/>
                  <a:gd name="T85" fmla="*/ 170 h 217"/>
                  <a:gd name="T86" fmla="*/ 214 w 214"/>
                  <a:gd name="T87" fmla="*/ 156 h 217"/>
                  <a:gd name="T88" fmla="*/ 214 w 214"/>
                  <a:gd name="T89" fmla="*/ 156 h 217"/>
                  <a:gd name="T90" fmla="*/ 214 w 214"/>
                  <a:gd name="T91" fmla="*/ 152 h 217"/>
                  <a:gd name="T92" fmla="*/ 214 w 214"/>
                  <a:gd name="T93" fmla="*/ 152 h 217"/>
                  <a:gd name="T94" fmla="*/ 213 w 214"/>
                  <a:gd name="T95" fmla="*/ 149 h 217"/>
                  <a:gd name="T96" fmla="*/ 212 w 214"/>
                  <a:gd name="T97" fmla="*/ 148 h 217"/>
                  <a:gd name="T98" fmla="*/ 212 w 214"/>
                  <a:gd name="T99" fmla="*/ 14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14" h="217">
                    <a:moveTo>
                      <a:pt x="212" y="148"/>
                    </a:moveTo>
                    <a:lnTo>
                      <a:pt x="117" y="101"/>
                    </a:lnTo>
                    <a:lnTo>
                      <a:pt x="117" y="101"/>
                    </a:lnTo>
                    <a:lnTo>
                      <a:pt x="78" y="3"/>
                    </a:lnTo>
                    <a:lnTo>
                      <a:pt x="78" y="3"/>
                    </a:lnTo>
                    <a:lnTo>
                      <a:pt x="76" y="2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5" y="9"/>
                    </a:lnTo>
                    <a:lnTo>
                      <a:pt x="41" y="18"/>
                    </a:lnTo>
                    <a:lnTo>
                      <a:pt x="29" y="29"/>
                    </a:lnTo>
                    <a:lnTo>
                      <a:pt x="19" y="43"/>
                    </a:lnTo>
                    <a:lnTo>
                      <a:pt x="11" y="56"/>
                    </a:lnTo>
                    <a:lnTo>
                      <a:pt x="6" y="71"/>
                    </a:lnTo>
                    <a:lnTo>
                      <a:pt x="1" y="88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1" y="116"/>
                    </a:lnTo>
                    <a:lnTo>
                      <a:pt x="3" y="127"/>
                    </a:lnTo>
                    <a:lnTo>
                      <a:pt x="6" y="138"/>
                    </a:lnTo>
                    <a:lnTo>
                      <a:pt x="10" y="149"/>
                    </a:lnTo>
                    <a:lnTo>
                      <a:pt x="14" y="159"/>
                    </a:lnTo>
                    <a:lnTo>
                      <a:pt x="19" y="168"/>
                    </a:lnTo>
                    <a:lnTo>
                      <a:pt x="26" y="176"/>
                    </a:lnTo>
                    <a:lnTo>
                      <a:pt x="33" y="185"/>
                    </a:lnTo>
                    <a:lnTo>
                      <a:pt x="41" y="191"/>
                    </a:lnTo>
                    <a:lnTo>
                      <a:pt x="51" y="198"/>
                    </a:lnTo>
                    <a:lnTo>
                      <a:pt x="59" y="204"/>
                    </a:lnTo>
                    <a:lnTo>
                      <a:pt x="70" y="209"/>
                    </a:lnTo>
                    <a:lnTo>
                      <a:pt x="79" y="213"/>
                    </a:lnTo>
                    <a:lnTo>
                      <a:pt x="90" y="216"/>
                    </a:lnTo>
                    <a:lnTo>
                      <a:pt x="101" y="217"/>
                    </a:lnTo>
                    <a:lnTo>
                      <a:pt x="113" y="217"/>
                    </a:lnTo>
                    <a:lnTo>
                      <a:pt x="113" y="217"/>
                    </a:lnTo>
                    <a:lnTo>
                      <a:pt x="130" y="217"/>
                    </a:lnTo>
                    <a:lnTo>
                      <a:pt x="145" y="213"/>
                    </a:lnTo>
                    <a:lnTo>
                      <a:pt x="158" y="208"/>
                    </a:lnTo>
                    <a:lnTo>
                      <a:pt x="172" y="201"/>
                    </a:lnTo>
                    <a:lnTo>
                      <a:pt x="184" y="193"/>
                    </a:lnTo>
                    <a:lnTo>
                      <a:pt x="197" y="182"/>
                    </a:lnTo>
                    <a:lnTo>
                      <a:pt x="206" y="170"/>
                    </a:lnTo>
                    <a:lnTo>
                      <a:pt x="214" y="156"/>
                    </a:lnTo>
                    <a:lnTo>
                      <a:pt x="214" y="156"/>
                    </a:lnTo>
                    <a:lnTo>
                      <a:pt x="214" y="152"/>
                    </a:lnTo>
                    <a:lnTo>
                      <a:pt x="214" y="152"/>
                    </a:lnTo>
                    <a:lnTo>
                      <a:pt x="213" y="149"/>
                    </a:lnTo>
                    <a:lnTo>
                      <a:pt x="212" y="148"/>
                    </a:lnTo>
                    <a:lnTo>
                      <a:pt x="212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6151" name="文本框 8"/>
          <p:cNvSpPr txBox="1">
            <a:spLocks noChangeArrowheads="1"/>
          </p:cNvSpPr>
          <p:nvPr/>
        </p:nvSpPr>
        <p:spPr bwMode="auto">
          <a:xfrm>
            <a:off x="982663" y="3094038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项目成果</a:t>
            </a:r>
            <a:endParaRPr lang="zh-CN" altLang="en-US" sz="18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152" name="文本框 9"/>
          <p:cNvSpPr txBox="1">
            <a:spLocks noChangeArrowheads="1"/>
          </p:cNvSpPr>
          <p:nvPr/>
        </p:nvSpPr>
        <p:spPr bwMode="auto">
          <a:xfrm>
            <a:off x="3004352" y="3088494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功能演示</a:t>
            </a:r>
            <a:endParaRPr lang="zh-CN" altLang="en-US" sz="18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153" name="文本框 10"/>
          <p:cNvSpPr txBox="1">
            <a:spLocks noChangeArrowheads="1"/>
          </p:cNvSpPr>
          <p:nvPr/>
        </p:nvSpPr>
        <p:spPr bwMode="auto">
          <a:xfrm>
            <a:off x="4919362" y="3088494"/>
            <a:ext cx="1346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创新点介绍</a:t>
            </a:r>
            <a:endParaRPr lang="zh-CN" altLang="en-US" sz="18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154" name="文本框 11"/>
          <p:cNvSpPr txBox="1">
            <a:spLocks noChangeArrowheads="1"/>
          </p:cNvSpPr>
          <p:nvPr/>
        </p:nvSpPr>
        <p:spPr bwMode="auto">
          <a:xfrm>
            <a:off x="7071385" y="3088494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项目不足</a:t>
            </a:r>
          </a:p>
        </p:txBody>
      </p:sp>
      <p:sp>
        <p:nvSpPr>
          <p:cNvPr id="6155" name="文本框 8"/>
          <p:cNvSpPr txBox="1">
            <a:spLocks noChangeArrowheads="1"/>
          </p:cNvSpPr>
          <p:nvPr/>
        </p:nvSpPr>
        <p:spPr bwMode="auto">
          <a:xfrm>
            <a:off x="4105275" y="1228725"/>
            <a:ext cx="1006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137EEC"/>
                </a:solidFill>
                <a:latin typeface="方正兰亭黑_GBK" pitchFamily="2" charset="-122"/>
                <a:ea typeface="方正兰亭黑_GBK" pitchFamily="2" charset="-122"/>
              </a:rPr>
              <a:t>目 录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t="386" r="78809" b="3830"/>
          <a:stretch/>
        </p:blipFill>
        <p:spPr>
          <a:xfrm>
            <a:off x="6519376" y="62993"/>
            <a:ext cx="388114" cy="3881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1" name="文本框 30"/>
          <p:cNvSpPr txBox="1"/>
          <p:nvPr/>
        </p:nvSpPr>
        <p:spPr>
          <a:xfrm>
            <a:off x="6907490" y="11255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计算机与通信工程学院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9286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7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7172" name="文本框 8"/>
          <p:cNvSpPr txBox="1">
            <a:spLocks noChangeArrowheads="1"/>
          </p:cNvSpPr>
          <p:nvPr/>
        </p:nvSpPr>
        <p:spPr bwMode="auto">
          <a:xfrm>
            <a:off x="1331913" y="2324100"/>
            <a:ext cx="6873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01</a:t>
            </a:r>
            <a:endParaRPr lang="zh-CN" altLang="en-US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>
            <a:spLocks noChangeArrowheads="1"/>
          </p:cNvSpPr>
          <p:nvPr/>
        </p:nvSpPr>
        <p:spPr bwMode="auto">
          <a:xfrm>
            <a:off x="2438400" y="2201863"/>
            <a:ext cx="18325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项目</a:t>
            </a:r>
            <a:r>
              <a:rPr lang="zh-CN" altLang="en-US" sz="3200" b="1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成果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2494643" y="2789359"/>
            <a:ext cx="3989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34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>
            <a:spLocks noChangeArrowheads="1"/>
          </p:cNvSpPr>
          <p:nvPr/>
        </p:nvSpPr>
        <p:spPr bwMode="auto">
          <a:xfrm>
            <a:off x="935282" y="91312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solidFill>
                  <a:srgbClr val="137EEC"/>
                </a:solidFill>
                <a:latin typeface="方正兰亭黑_GBK" pitchFamily="2" charset="-122"/>
                <a:ea typeface="方正兰亭黑_GBK" pitchFamily="2" charset="-122"/>
              </a:rPr>
              <a:t>项目</a:t>
            </a:r>
            <a:r>
              <a:rPr lang="zh-CN" altLang="en-US" sz="3600" b="1" dirty="0">
                <a:solidFill>
                  <a:srgbClr val="137EEC"/>
                </a:solidFill>
                <a:latin typeface="方正兰亭黑_GBK" pitchFamily="2" charset="-122"/>
                <a:ea typeface="方正兰亭黑_GBK" pitchFamily="2" charset="-122"/>
              </a:rPr>
              <a:t>成果</a:t>
            </a:r>
          </a:p>
        </p:txBody>
      </p:sp>
      <p:sp>
        <p:nvSpPr>
          <p:cNvPr id="10" name="矩形 9"/>
          <p:cNvSpPr/>
          <p:nvPr/>
        </p:nvSpPr>
        <p:spPr>
          <a:xfrm>
            <a:off x="229839" y="1222602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一个安卓手机端上位机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971" y="737643"/>
            <a:ext cx="2595159" cy="40081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t="386" r="78809" b="3830"/>
          <a:stretch/>
        </p:blipFill>
        <p:spPr>
          <a:xfrm>
            <a:off x="6519376" y="62993"/>
            <a:ext cx="388114" cy="3881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文本框 8"/>
          <p:cNvSpPr txBox="1"/>
          <p:nvPr/>
        </p:nvSpPr>
        <p:spPr>
          <a:xfrm>
            <a:off x="6907490" y="11255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计算机与通信工程学院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792881"/>
      </p:ext>
    </p:extLst>
  </p:cSld>
  <p:clrMapOvr>
    <a:masterClrMapping/>
  </p:clrMapOvr>
  <p:transition spd="slow" advTm="16784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>
            <a:spLocks noChangeArrowheads="1"/>
          </p:cNvSpPr>
          <p:nvPr/>
        </p:nvSpPr>
        <p:spPr bwMode="auto">
          <a:xfrm>
            <a:off x="935282" y="91312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solidFill>
                  <a:srgbClr val="137EEC"/>
                </a:solidFill>
                <a:latin typeface="方正兰亭黑_GBK" pitchFamily="2" charset="-122"/>
                <a:ea typeface="方正兰亭黑_GBK" pitchFamily="2" charset="-122"/>
              </a:rPr>
              <a:t>项目</a:t>
            </a:r>
            <a:r>
              <a:rPr lang="zh-CN" altLang="en-US" sz="3600" b="1" dirty="0">
                <a:solidFill>
                  <a:srgbClr val="137EEC"/>
                </a:solidFill>
                <a:latin typeface="方正兰亭黑_GBK" pitchFamily="2" charset="-122"/>
                <a:ea typeface="方正兰亭黑_GBK" pitchFamily="2" charset="-122"/>
              </a:rPr>
              <a:t>成果</a:t>
            </a:r>
          </a:p>
        </p:txBody>
      </p:sp>
      <p:sp>
        <p:nvSpPr>
          <p:cNvPr id="10" name="矩形 9"/>
          <p:cNvSpPr/>
          <p:nvPr/>
        </p:nvSpPr>
        <p:spPr>
          <a:xfrm>
            <a:off x="229839" y="1222602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一个安卓手机端上位机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9839" y="2084197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一个电脑端上位机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331" y="1222602"/>
            <a:ext cx="4691557" cy="299281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t="386" r="78809" b="3830"/>
          <a:stretch/>
        </p:blipFill>
        <p:spPr>
          <a:xfrm>
            <a:off x="6519376" y="62993"/>
            <a:ext cx="388114" cy="3881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文本框 11"/>
          <p:cNvSpPr txBox="1"/>
          <p:nvPr/>
        </p:nvSpPr>
        <p:spPr>
          <a:xfrm>
            <a:off x="6907490" y="11255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计算机与通信工程学院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00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401"/>
    </mc:Choice>
    <mc:Fallback xmlns="">
      <p:transition advTm="1540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>
            <a:spLocks noChangeArrowheads="1"/>
          </p:cNvSpPr>
          <p:nvPr/>
        </p:nvSpPr>
        <p:spPr bwMode="auto">
          <a:xfrm>
            <a:off x="935282" y="91312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solidFill>
                  <a:srgbClr val="137EEC"/>
                </a:solidFill>
                <a:latin typeface="方正兰亭黑_GBK" pitchFamily="2" charset="-122"/>
                <a:ea typeface="方正兰亭黑_GBK" pitchFamily="2" charset="-122"/>
              </a:rPr>
              <a:t>项目</a:t>
            </a:r>
            <a:r>
              <a:rPr lang="zh-CN" altLang="en-US" sz="3600" b="1" dirty="0">
                <a:solidFill>
                  <a:srgbClr val="137EEC"/>
                </a:solidFill>
                <a:latin typeface="方正兰亭黑_GBK" pitchFamily="2" charset="-122"/>
                <a:ea typeface="方正兰亭黑_GBK" pitchFamily="2" charset="-122"/>
              </a:rPr>
              <a:t>成果</a:t>
            </a:r>
          </a:p>
        </p:txBody>
      </p:sp>
      <p:sp>
        <p:nvSpPr>
          <p:cNvPr id="10" name="矩形 9"/>
          <p:cNvSpPr/>
          <p:nvPr/>
        </p:nvSpPr>
        <p:spPr>
          <a:xfrm>
            <a:off x="229839" y="1222602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一个安卓手机端上位机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9839" y="2084197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一个电脑端上位机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9839" y="2945792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一块核心控制电路板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" t="4318" r="4751" b="4778"/>
          <a:stretch/>
        </p:blipFill>
        <p:spPr>
          <a:xfrm>
            <a:off x="4368800" y="573314"/>
            <a:ext cx="3998685" cy="410754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t="386" r="78809" b="3830"/>
          <a:stretch/>
        </p:blipFill>
        <p:spPr>
          <a:xfrm>
            <a:off x="6519376" y="62993"/>
            <a:ext cx="388114" cy="3881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文本框 12"/>
          <p:cNvSpPr txBox="1"/>
          <p:nvPr/>
        </p:nvSpPr>
        <p:spPr>
          <a:xfrm>
            <a:off x="6907490" y="11255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计算机与通信工程学院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5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76"/>
    </mc:Choice>
    <mc:Fallback xmlns="">
      <p:transition advTm="1057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>
            <a:spLocks noChangeArrowheads="1"/>
          </p:cNvSpPr>
          <p:nvPr/>
        </p:nvSpPr>
        <p:spPr bwMode="auto">
          <a:xfrm>
            <a:off x="935282" y="91312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solidFill>
                  <a:srgbClr val="137EEC"/>
                </a:solidFill>
                <a:latin typeface="方正兰亭黑_GBK" pitchFamily="2" charset="-122"/>
                <a:ea typeface="方正兰亭黑_GBK" pitchFamily="2" charset="-122"/>
              </a:rPr>
              <a:t>项目</a:t>
            </a:r>
            <a:r>
              <a:rPr lang="zh-CN" altLang="en-US" sz="3600" b="1" dirty="0">
                <a:solidFill>
                  <a:srgbClr val="137EEC"/>
                </a:solidFill>
                <a:latin typeface="方正兰亭黑_GBK" pitchFamily="2" charset="-122"/>
                <a:ea typeface="方正兰亭黑_GBK" pitchFamily="2" charset="-122"/>
              </a:rPr>
              <a:t>成果</a:t>
            </a:r>
          </a:p>
        </p:txBody>
      </p:sp>
      <p:sp>
        <p:nvSpPr>
          <p:cNvPr id="10" name="矩形 9"/>
          <p:cNvSpPr/>
          <p:nvPr/>
        </p:nvSpPr>
        <p:spPr>
          <a:xfrm>
            <a:off x="229839" y="1222602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一个安卓手机端上位机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9839" y="2084197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一个电脑端上位机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9839" y="2945792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一块核心控制电路板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9839" y="3807387"/>
            <a:ext cx="2969083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·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一辆多功能灭火车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581" y="1278021"/>
            <a:ext cx="4696470" cy="28930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t="386" r="78809" b="3830"/>
          <a:stretch/>
        </p:blipFill>
        <p:spPr>
          <a:xfrm>
            <a:off x="6519376" y="62993"/>
            <a:ext cx="388114" cy="3881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" name="文本框 13"/>
          <p:cNvSpPr txBox="1"/>
          <p:nvPr/>
        </p:nvSpPr>
        <p:spPr>
          <a:xfrm>
            <a:off x="6907490" y="11255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计算机与通信工程学院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07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21"/>
    </mc:Choice>
    <mc:Fallback xmlns="">
      <p:transition advTm="332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49825" y="1298802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prstClr val="white"/>
              </a:solidFill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7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2292" name="文本框 8"/>
          <p:cNvSpPr txBox="1">
            <a:spLocks noChangeArrowheads="1"/>
          </p:cNvSpPr>
          <p:nvPr/>
        </p:nvSpPr>
        <p:spPr bwMode="auto">
          <a:xfrm>
            <a:off x="1331913" y="2324100"/>
            <a:ext cx="6810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</a:rPr>
              <a:t>02</a:t>
            </a:r>
            <a:endParaRPr lang="zh-CN" altLang="en-US" sz="3200" b="1">
              <a:solidFill>
                <a:srgbClr val="FFFFFF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12293" name="文本框 8"/>
          <p:cNvSpPr txBox="1">
            <a:spLocks noChangeArrowheads="1"/>
          </p:cNvSpPr>
          <p:nvPr/>
        </p:nvSpPr>
        <p:spPr bwMode="auto">
          <a:xfrm>
            <a:off x="2484438" y="2201863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</a:rPr>
              <a:t>项目演示</a:t>
            </a:r>
            <a:endParaRPr lang="zh-CN" altLang="en-US" sz="3600" b="1" dirty="0">
              <a:solidFill>
                <a:srgbClr val="FFFFFF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96243" y="2848194"/>
            <a:ext cx="39893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209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t="386" r="78809" b="3830"/>
          <a:stretch/>
        </p:blipFill>
        <p:spPr>
          <a:xfrm>
            <a:off x="6519376" y="62993"/>
            <a:ext cx="388114" cy="3881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6907490" y="11255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计算机与通信工程学院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246" y="1536983"/>
            <a:ext cx="3510628" cy="2866289"/>
          </a:xfrm>
          <a:prstGeom prst="rect">
            <a:avLst/>
          </a:prstGeom>
        </p:spPr>
      </p:pic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424" y="1536983"/>
            <a:ext cx="1651700" cy="2936355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02" y="1536983"/>
            <a:ext cx="1651700" cy="2936355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3263930" y="451106"/>
            <a:ext cx="3255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</a:rPr>
              <a:t>项目调试剪影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715362"/>
      </p:ext>
    </p:extLst>
  </p:cSld>
  <p:clrMapOvr>
    <a:masterClrMapping/>
  </p:clrMapOvr>
  <p:transition spd="slow" advTm="56492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</TotalTime>
  <Words>382</Words>
  <Application>Microsoft Office PowerPoint</Application>
  <PresentationFormat>全屏显示(16:9)</PresentationFormat>
  <Paragraphs>68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方正兰亭黑_GBK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BOSSPPT创意出品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BOSSPPT创意出品</dc:title>
  <dc:subject>BOSSPPT创意出品</dc:subject>
  <dc:creator>BOSSPPT创意出品</dc:creator>
  <dc:description>BOSSPPT创意出品_x000d_
BOSSPPT 淘宝店  https://chinappt.taobao.com_x000d_
官方网站 http://www.bossppt.com</dc:description>
  <cp:lastModifiedBy>王松磊</cp:lastModifiedBy>
  <cp:revision>117</cp:revision>
  <dcterms:created xsi:type="dcterms:W3CDTF">2015-08-19T06:36:54Z</dcterms:created>
  <dcterms:modified xsi:type="dcterms:W3CDTF">2017-04-19T04:48:07Z</dcterms:modified>
</cp:coreProperties>
</file>