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84" r:id="rId4"/>
    <p:sldId id="288" r:id="rId5"/>
    <p:sldId id="263" r:id="rId6"/>
    <p:sldId id="290" r:id="rId7"/>
    <p:sldId id="289" r:id="rId8"/>
    <p:sldId id="274" r:id="rId9"/>
  </p:sldIdLst>
  <p:sldSz cx="12192000" cy="6858000"/>
  <p:notesSz cx="6858000" cy="9144000"/>
  <p:defaultTextStyle>
    <a:defPPr>
      <a:defRPr lang="ja-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p:restoredTop sz="94694"/>
  </p:normalViewPr>
  <p:slideViewPr>
    <p:cSldViewPr snapToGrid="0">
      <p:cViewPr varScale="1">
        <p:scale>
          <a:sx n="121" d="100"/>
          <a:sy n="121"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GB"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95E85-AE1A-C14C-99A6-4E6499985E9B}" type="datetimeFigureOut">
              <a:rPr kumimoji="1" lang="ja-GB" altLang="en-US" smtClean="0"/>
              <a:t>5/7/24</a:t>
            </a:fld>
            <a:endParaRPr kumimoji="1" lang="ja-GB"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GB"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GB"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9D816-23D8-5449-A8D2-9DF6705C21A3}" type="slidenum">
              <a:rPr kumimoji="1" lang="ja-GB" altLang="en-US" smtClean="0"/>
              <a:t>‹#›</a:t>
            </a:fld>
            <a:endParaRPr kumimoji="1" lang="ja-GB" altLang="en-US"/>
          </a:p>
        </p:txBody>
      </p:sp>
    </p:spTree>
    <p:extLst>
      <p:ext uri="{BB962C8B-B14F-4D97-AF65-F5344CB8AC3E}">
        <p14:creationId xmlns:p14="http://schemas.microsoft.com/office/powerpoint/2010/main" val="2870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D043A-BD45-37ED-D30D-096A6F3721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GB" altLang="en-US"/>
          </a:p>
        </p:txBody>
      </p:sp>
      <p:sp>
        <p:nvSpPr>
          <p:cNvPr id="3" name="字幕 2">
            <a:extLst>
              <a:ext uri="{FF2B5EF4-FFF2-40B4-BE49-F238E27FC236}">
                <a16:creationId xmlns:a16="http://schemas.microsoft.com/office/drawing/2014/main" id="{4EF188A1-A500-5314-49E8-89E63650E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GB" altLang="en-US"/>
          </a:p>
        </p:txBody>
      </p:sp>
      <p:sp>
        <p:nvSpPr>
          <p:cNvPr id="4" name="日付プレースホルダー 3">
            <a:extLst>
              <a:ext uri="{FF2B5EF4-FFF2-40B4-BE49-F238E27FC236}">
                <a16:creationId xmlns:a16="http://schemas.microsoft.com/office/drawing/2014/main" id="{C871EDC5-8CE2-B078-7C67-FC7445010F33}"/>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E1418C38-F619-C223-575C-32ECD89C8D69}"/>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53E847BD-5626-97C7-57D4-C420BFE4F728}"/>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10673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D202-2E6A-6F05-8150-293B970ACA70}"/>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縦書きテキスト プレースホルダー 2">
            <a:extLst>
              <a:ext uri="{FF2B5EF4-FFF2-40B4-BE49-F238E27FC236}">
                <a16:creationId xmlns:a16="http://schemas.microsoft.com/office/drawing/2014/main" id="{06520798-2B45-E73F-6889-DEC69BFE0A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68026FA7-2BF1-EC63-FB19-5BB4417D63D4}"/>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77A68B61-F8E3-F7D7-D2F8-0190A931B414}"/>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CE7F565E-D1A4-75CA-5A12-CC3AFCC1BA72}"/>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63842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604C296-4867-8C41-E011-7CFB76FE13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GB" altLang="en-US"/>
          </a:p>
        </p:txBody>
      </p:sp>
      <p:sp>
        <p:nvSpPr>
          <p:cNvPr id="3" name="縦書きテキスト プレースホルダー 2">
            <a:extLst>
              <a:ext uri="{FF2B5EF4-FFF2-40B4-BE49-F238E27FC236}">
                <a16:creationId xmlns:a16="http://schemas.microsoft.com/office/drawing/2014/main" id="{47CB0740-25A7-D979-1A02-8B04EBF414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66C1DE8B-1D27-018C-26EE-3DDBF2CEE29E}"/>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7C3009B2-643F-01F1-8003-32EE96C530BC}"/>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8903A8FC-805E-4C7A-580E-0E9559220EB6}"/>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20466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BB2D8-08C1-FA3D-0D95-4C24D8D73B66}"/>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コンテンツ プレースホルダー 2">
            <a:extLst>
              <a:ext uri="{FF2B5EF4-FFF2-40B4-BE49-F238E27FC236}">
                <a16:creationId xmlns:a16="http://schemas.microsoft.com/office/drawing/2014/main" id="{44B1F2C8-3E22-FE34-6244-FA14B250160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992C8724-780C-20E9-04F3-137169D86A47}"/>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D3A14DF0-D0AE-A658-3887-18B0F83290B3}"/>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FC47FE00-41E8-ED3B-1C96-2DFD045DBEE9}"/>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44790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8575C5-3479-1D58-3AC1-F08E8C00172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GB" altLang="en-US"/>
          </a:p>
        </p:txBody>
      </p:sp>
      <p:sp>
        <p:nvSpPr>
          <p:cNvPr id="3" name="テキスト プレースホルダー 2">
            <a:extLst>
              <a:ext uri="{FF2B5EF4-FFF2-40B4-BE49-F238E27FC236}">
                <a16:creationId xmlns:a16="http://schemas.microsoft.com/office/drawing/2014/main" id="{B69E8BC4-6D81-5A0D-A6CE-8010D0B2EE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8CB171-BA0D-56E2-7BF4-9E98B9CD8701}"/>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78B5986A-7BB3-3AED-3995-AE453B0A4BBD}"/>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DF91F255-2246-E4F6-0B06-4EA14FC97484}"/>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11108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33E03-421F-32BD-BD2F-BA08A5DE6092}"/>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コンテンツ プレースホルダー 2">
            <a:extLst>
              <a:ext uri="{FF2B5EF4-FFF2-40B4-BE49-F238E27FC236}">
                <a16:creationId xmlns:a16="http://schemas.microsoft.com/office/drawing/2014/main" id="{93D9DD17-5B7F-017F-AE48-36A3AAA637D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コンテンツ プレースホルダー 3">
            <a:extLst>
              <a:ext uri="{FF2B5EF4-FFF2-40B4-BE49-F238E27FC236}">
                <a16:creationId xmlns:a16="http://schemas.microsoft.com/office/drawing/2014/main" id="{5C9D6176-496E-C95E-F358-BAC1FA28BF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5" name="日付プレースホルダー 4">
            <a:extLst>
              <a:ext uri="{FF2B5EF4-FFF2-40B4-BE49-F238E27FC236}">
                <a16:creationId xmlns:a16="http://schemas.microsoft.com/office/drawing/2014/main" id="{7C6B1CB3-EB8E-8088-2A09-CAFFB67BFC5E}"/>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6" name="フッター プレースホルダー 5">
            <a:extLst>
              <a:ext uri="{FF2B5EF4-FFF2-40B4-BE49-F238E27FC236}">
                <a16:creationId xmlns:a16="http://schemas.microsoft.com/office/drawing/2014/main" id="{68A703BF-F4B8-9E25-825D-378AD6718489}"/>
              </a:ext>
            </a:extLst>
          </p:cNvPr>
          <p:cNvSpPr>
            <a:spLocks noGrp="1"/>
          </p:cNvSpPr>
          <p:nvPr>
            <p:ph type="ftr" sz="quarter" idx="11"/>
          </p:nvPr>
        </p:nvSpPr>
        <p:spPr/>
        <p:txBody>
          <a:bodyPr/>
          <a:lstStyle/>
          <a:p>
            <a:endParaRPr kumimoji="1" lang="ja-GB" altLang="en-US"/>
          </a:p>
        </p:txBody>
      </p:sp>
      <p:sp>
        <p:nvSpPr>
          <p:cNvPr id="7" name="スライド番号プレースホルダー 6">
            <a:extLst>
              <a:ext uri="{FF2B5EF4-FFF2-40B4-BE49-F238E27FC236}">
                <a16:creationId xmlns:a16="http://schemas.microsoft.com/office/drawing/2014/main" id="{B0F7F46E-D1F9-14DB-6F50-962E1ED565D7}"/>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80697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DF89-1508-D240-517E-E111D477ADEF}"/>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GB" altLang="en-US"/>
          </a:p>
        </p:txBody>
      </p:sp>
      <p:sp>
        <p:nvSpPr>
          <p:cNvPr id="3" name="テキスト プレースホルダー 2">
            <a:extLst>
              <a:ext uri="{FF2B5EF4-FFF2-40B4-BE49-F238E27FC236}">
                <a16:creationId xmlns:a16="http://schemas.microsoft.com/office/drawing/2014/main" id="{CF3F2E72-5E60-E6EB-A2FE-4C7908D84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46485E-5C37-FDEE-B255-4559EE6B8A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5" name="テキスト プレースホルダー 4">
            <a:extLst>
              <a:ext uri="{FF2B5EF4-FFF2-40B4-BE49-F238E27FC236}">
                <a16:creationId xmlns:a16="http://schemas.microsoft.com/office/drawing/2014/main" id="{F6D41FE3-6622-D542-2DC2-5EE0039B8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E9E9D1-93E9-5F66-3BA6-22F71C862E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7" name="日付プレースホルダー 6">
            <a:extLst>
              <a:ext uri="{FF2B5EF4-FFF2-40B4-BE49-F238E27FC236}">
                <a16:creationId xmlns:a16="http://schemas.microsoft.com/office/drawing/2014/main" id="{DD45B1D8-9550-F0DE-14FE-45483759DC9A}"/>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8" name="フッター プレースホルダー 7">
            <a:extLst>
              <a:ext uri="{FF2B5EF4-FFF2-40B4-BE49-F238E27FC236}">
                <a16:creationId xmlns:a16="http://schemas.microsoft.com/office/drawing/2014/main" id="{41657180-6B28-E9B9-BF0D-5CC41DCB346E}"/>
              </a:ext>
            </a:extLst>
          </p:cNvPr>
          <p:cNvSpPr>
            <a:spLocks noGrp="1"/>
          </p:cNvSpPr>
          <p:nvPr>
            <p:ph type="ftr" sz="quarter" idx="11"/>
          </p:nvPr>
        </p:nvSpPr>
        <p:spPr/>
        <p:txBody>
          <a:bodyPr/>
          <a:lstStyle/>
          <a:p>
            <a:endParaRPr kumimoji="1" lang="ja-GB" altLang="en-US"/>
          </a:p>
        </p:txBody>
      </p:sp>
      <p:sp>
        <p:nvSpPr>
          <p:cNvPr id="9" name="スライド番号プレースホルダー 8">
            <a:extLst>
              <a:ext uri="{FF2B5EF4-FFF2-40B4-BE49-F238E27FC236}">
                <a16:creationId xmlns:a16="http://schemas.microsoft.com/office/drawing/2014/main" id="{72B88462-0B43-F8A8-7070-4728839FA8C7}"/>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49806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8DECC-8D0D-A604-3F53-F96746BF8D92}"/>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日付プレースホルダー 2">
            <a:extLst>
              <a:ext uri="{FF2B5EF4-FFF2-40B4-BE49-F238E27FC236}">
                <a16:creationId xmlns:a16="http://schemas.microsoft.com/office/drawing/2014/main" id="{97B3D5A8-F304-1498-9F00-58235BE7F611}"/>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4" name="フッター プレースホルダー 3">
            <a:extLst>
              <a:ext uri="{FF2B5EF4-FFF2-40B4-BE49-F238E27FC236}">
                <a16:creationId xmlns:a16="http://schemas.microsoft.com/office/drawing/2014/main" id="{1E214866-D5F4-BCDB-FC4C-90F0AA6CBF64}"/>
              </a:ext>
            </a:extLst>
          </p:cNvPr>
          <p:cNvSpPr>
            <a:spLocks noGrp="1"/>
          </p:cNvSpPr>
          <p:nvPr>
            <p:ph type="ftr" sz="quarter" idx="11"/>
          </p:nvPr>
        </p:nvSpPr>
        <p:spPr/>
        <p:txBody>
          <a:bodyPr/>
          <a:lstStyle/>
          <a:p>
            <a:endParaRPr kumimoji="1" lang="ja-GB" altLang="en-US"/>
          </a:p>
        </p:txBody>
      </p:sp>
      <p:sp>
        <p:nvSpPr>
          <p:cNvPr id="5" name="スライド番号プレースホルダー 4">
            <a:extLst>
              <a:ext uri="{FF2B5EF4-FFF2-40B4-BE49-F238E27FC236}">
                <a16:creationId xmlns:a16="http://schemas.microsoft.com/office/drawing/2014/main" id="{36F04D21-3DC9-565E-1CCB-5A7AC239E7B5}"/>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78728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CDB29-261B-3697-468D-8B2A85FAD2E3}"/>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3" name="フッター プレースホルダー 2">
            <a:extLst>
              <a:ext uri="{FF2B5EF4-FFF2-40B4-BE49-F238E27FC236}">
                <a16:creationId xmlns:a16="http://schemas.microsoft.com/office/drawing/2014/main" id="{62AC64CF-928F-027E-1D6B-62AC544EE8D5}"/>
              </a:ext>
            </a:extLst>
          </p:cNvPr>
          <p:cNvSpPr>
            <a:spLocks noGrp="1"/>
          </p:cNvSpPr>
          <p:nvPr>
            <p:ph type="ftr" sz="quarter" idx="11"/>
          </p:nvPr>
        </p:nvSpPr>
        <p:spPr/>
        <p:txBody>
          <a:bodyPr/>
          <a:lstStyle/>
          <a:p>
            <a:endParaRPr kumimoji="1" lang="ja-GB" altLang="en-US"/>
          </a:p>
        </p:txBody>
      </p:sp>
      <p:sp>
        <p:nvSpPr>
          <p:cNvPr id="4" name="スライド番号プレースホルダー 3">
            <a:extLst>
              <a:ext uri="{FF2B5EF4-FFF2-40B4-BE49-F238E27FC236}">
                <a16:creationId xmlns:a16="http://schemas.microsoft.com/office/drawing/2014/main" id="{9250A381-CE3C-2D3D-6E61-9BA441B20B78}"/>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73316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DA39B-3ACC-81CA-79EE-2EE4BD8757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GB" altLang="en-US"/>
          </a:p>
        </p:txBody>
      </p:sp>
      <p:sp>
        <p:nvSpPr>
          <p:cNvPr id="3" name="コンテンツ プレースホルダー 2">
            <a:extLst>
              <a:ext uri="{FF2B5EF4-FFF2-40B4-BE49-F238E27FC236}">
                <a16:creationId xmlns:a16="http://schemas.microsoft.com/office/drawing/2014/main" id="{09191445-37B7-5D37-5220-F3FD33032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テキスト プレースホルダー 3">
            <a:extLst>
              <a:ext uri="{FF2B5EF4-FFF2-40B4-BE49-F238E27FC236}">
                <a16:creationId xmlns:a16="http://schemas.microsoft.com/office/drawing/2014/main" id="{A75DB004-C60C-3C34-43CD-DC93E6CE1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406DA-A61C-8F61-CAC5-F6F520432489}"/>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6" name="フッター プレースホルダー 5">
            <a:extLst>
              <a:ext uri="{FF2B5EF4-FFF2-40B4-BE49-F238E27FC236}">
                <a16:creationId xmlns:a16="http://schemas.microsoft.com/office/drawing/2014/main" id="{165D7FBA-B3DA-6671-61F9-FD673F8A3D48}"/>
              </a:ext>
            </a:extLst>
          </p:cNvPr>
          <p:cNvSpPr>
            <a:spLocks noGrp="1"/>
          </p:cNvSpPr>
          <p:nvPr>
            <p:ph type="ftr" sz="quarter" idx="11"/>
          </p:nvPr>
        </p:nvSpPr>
        <p:spPr/>
        <p:txBody>
          <a:bodyPr/>
          <a:lstStyle/>
          <a:p>
            <a:endParaRPr kumimoji="1" lang="ja-GB" altLang="en-US"/>
          </a:p>
        </p:txBody>
      </p:sp>
      <p:sp>
        <p:nvSpPr>
          <p:cNvPr id="7" name="スライド番号プレースホルダー 6">
            <a:extLst>
              <a:ext uri="{FF2B5EF4-FFF2-40B4-BE49-F238E27FC236}">
                <a16:creationId xmlns:a16="http://schemas.microsoft.com/office/drawing/2014/main" id="{F629B86B-7DCB-4A73-02F8-F9960AD7E6FD}"/>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67160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25006-C641-1208-1359-7601F3E4DD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GB" altLang="en-US"/>
          </a:p>
        </p:txBody>
      </p:sp>
      <p:sp>
        <p:nvSpPr>
          <p:cNvPr id="3" name="図プレースホルダー 2">
            <a:extLst>
              <a:ext uri="{FF2B5EF4-FFF2-40B4-BE49-F238E27FC236}">
                <a16:creationId xmlns:a16="http://schemas.microsoft.com/office/drawing/2014/main" id="{DE38D602-11E3-4182-EF6F-1B21095DE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GB" altLang="en-US"/>
          </a:p>
        </p:txBody>
      </p:sp>
      <p:sp>
        <p:nvSpPr>
          <p:cNvPr id="4" name="テキスト プレースホルダー 3">
            <a:extLst>
              <a:ext uri="{FF2B5EF4-FFF2-40B4-BE49-F238E27FC236}">
                <a16:creationId xmlns:a16="http://schemas.microsoft.com/office/drawing/2014/main" id="{369C7AA9-5459-C67E-6777-FDDAD708B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903667-B201-8198-6E75-7467B3FAC0C1}"/>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6" name="フッター プレースホルダー 5">
            <a:extLst>
              <a:ext uri="{FF2B5EF4-FFF2-40B4-BE49-F238E27FC236}">
                <a16:creationId xmlns:a16="http://schemas.microsoft.com/office/drawing/2014/main" id="{D86097B4-C5BF-507D-6F8D-82530049174E}"/>
              </a:ext>
            </a:extLst>
          </p:cNvPr>
          <p:cNvSpPr>
            <a:spLocks noGrp="1"/>
          </p:cNvSpPr>
          <p:nvPr>
            <p:ph type="ftr" sz="quarter" idx="11"/>
          </p:nvPr>
        </p:nvSpPr>
        <p:spPr/>
        <p:txBody>
          <a:bodyPr/>
          <a:lstStyle/>
          <a:p>
            <a:endParaRPr kumimoji="1" lang="ja-GB" altLang="en-US"/>
          </a:p>
        </p:txBody>
      </p:sp>
      <p:sp>
        <p:nvSpPr>
          <p:cNvPr id="7" name="スライド番号プレースホルダー 6">
            <a:extLst>
              <a:ext uri="{FF2B5EF4-FFF2-40B4-BE49-F238E27FC236}">
                <a16:creationId xmlns:a16="http://schemas.microsoft.com/office/drawing/2014/main" id="{F6DB556B-CB8F-A3EF-8063-AFB6A819C9F6}"/>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5085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F6D8163-164C-296D-2342-ADFB1DF68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GB" altLang="en-US"/>
          </a:p>
        </p:txBody>
      </p:sp>
      <p:sp>
        <p:nvSpPr>
          <p:cNvPr id="3" name="テキスト プレースホルダー 2">
            <a:extLst>
              <a:ext uri="{FF2B5EF4-FFF2-40B4-BE49-F238E27FC236}">
                <a16:creationId xmlns:a16="http://schemas.microsoft.com/office/drawing/2014/main" id="{1DDEA456-830E-31E0-5415-E1670D8EF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CD19142A-12E9-076C-8DC5-EA8A327A7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6CF31FC6-8D30-A5A1-5F95-71CF44215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GB" altLang="en-US"/>
          </a:p>
        </p:txBody>
      </p:sp>
      <p:sp>
        <p:nvSpPr>
          <p:cNvPr id="6" name="スライド番号プレースホルダー 5">
            <a:extLst>
              <a:ext uri="{FF2B5EF4-FFF2-40B4-BE49-F238E27FC236}">
                <a16:creationId xmlns:a16="http://schemas.microsoft.com/office/drawing/2014/main" id="{826439AE-D6FE-9F80-3558-6269FF891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410195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esmos.com/calculator/indjrccna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393E9-AB04-1495-59D6-DE6B6C1824CF}"/>
              </a:ext>
            </a:extLst>
          </p:cNvPr>
          <p:cNvSpPr>
            <a:spLocks noGrp="1"/>
          </p:cNvSpPr>
          <p:nvPr>
            <p:ph type="ctrTitle"/>
          </p:nvPr>
        </p:nvSpPr>
        <p:spPr/>
        <p:txBody>
          <a:bodyPr/>
          <a:lstStyle/>
          <a:p>
            <a:r>
              <a:rPr kumimoji="1" lang="en-US" altLang="ja-GB" dirty="0"/>
              <a:t>Physics Problem Solving</a:t>
            </a:r>
            <a:endParaRPr kumimoji="1" lang="ja-GB" altLang="en-US" dirty="0"/>
          </a:p>
        </p:txBody>
      </p:sp>
      <p:sp>
        <p:nvSpPr>
          <p:cNvPr id="3" name="字幕 2">
            <a:extLst>
              <a:ext uri="{FF2B5EF4-FFF2-40B4-BE49-F238E27FC236}">
                <a16:creationId xmlns:a16="http://schemas.microsoft.com/office/drawing/2014/main" id="{861F2FA7-C17B-43E4-F4EC-5E4D28D0DD28}"/>
              </a:ext>
            </a:extLst>
          </p:cNvPr>
          <p:cNvSpPr>
            <a:spLocks noGrp="1"/>
          </p:cNvSpPr>
          <p:nvPr>
            <p:ph type="subTitle" idx="1"/>
          </p:nvPr>
        </p:nvSpPr>
        <p:spPr>
          <a:xfrm>
            <a:off x="1524000" y="3602037"/>
            <a:ext cx="9144000" cy="2893307"/>
          </a:xfrm>
        </p:spPr>
        <p:txBody>
          <a:bodyPr>
            <a:normAutofit/>
          </a:bodyPr>
          <a:lstStyle/>
          <a:p>
            <a:r>
              <a:rPr kumimoji="1" lang="en-US" altLang="ja-GB" dirty="0"/>
              <a:t>Mar. 18</a:t>
            </a:r>
            <a:r>
              <a:rPr kumimoji="1" lang="en-US" altLang="ja-GB" baseline="30000" dirty="0"/>
              <a:t>th</a:t>
            </a:r>
            <a:r>
              <a:rPr kumimoji="1" lang="en-US" altLang="ja-GB" dirty="0"/>
              <a:t> Mon 12:40</a:t>
            </a:r>
          </a:p>
          <a:p>
            <a:r>
              <a:rPr kumimoji="1" lang="en-US" altLang="ja-GB" dirty="0"/>
              <a:t>Physics Lab P2</a:t>
            </a:r>
          </a:p>
          <a:p>
            <a:r>
              <a:rPr kumimoji="1" lang="en-US" altLang="ja-GB" dirty="0"/>
              <a:t>Dara </a:t>
            </a:r>
            <a:r>
              <a:rPr kumimoji="1" lang="en-US" altLang="ja-GB" dirty="0" err="1"/>
              <a:t>Daneshvar</a:t>
            </a:r>
            <a:endParaRPr kumimoji="1" lang="en-US" altLang="ja-GB" dirty="0"/>
          </a:p>
          <a:p>
            <a:r>
              <a:rPr kumimoji="1" lang="en-US" altLang="ja-GB" dirty="0"/>
              <a:t>Eason Shao</a:t>
            </a:r>
          </a:p>
        </p:txBody>
      </p:sp>
    </p:spTree>
    <p:extLst>
      <p:ext uri="{BB962C8B-B14F-4D97-AF65-F5344CB8AC3E}">
        <p14:creationId xmlns:p14="http://schemas.microsoft.com/office/powerpoint/2010/main" val="24140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D4498-B356-AD0E-D68F-C41E656CDDAB}"/>
              </a:ext>
            </a:extLst>
          </p:cNvPr>
          <p:cNvSpPr>
            <a:spLocks noGrp="1"/>
          </p:cNvSpPr>
          <p:nvPr>
            <p:ph type="title"/>
          </p:nvPr>
        </p:nvSpPr>
        <p:spPr/>
        <p:txBody>
          <a:bodyPr/>
          <a:lstStyle/>
          <a:p>
            <a:r>
              <a:rPr kumimoji="1" lang="en-US" altLang="ja-GB" dirty="0"/>
              <a:t>Today</a:t>
            </a:r>
            <a:endParaRPr kumimoji="1" lang="ja-GB" altLang="en-US" dirty="0"/>
          </a:p>
        </p:txBody>
      </p:sp>
      <p:sp>
        <p:nvSpPr>
          <p:cNvPr id="3" name="コンテンツ プレースホルダー 2">
            <a:extLst>
              <a:ext uri="{FF2B5EF4-FFF2-40B4-BE49-F238E27FC236}">
                <a16:creationId xmlns:a16="http://schemas.microsoft.com/office/drawing/2014/main" id="{1C46B172-EC04-2A31-0387-692EAD7E4954}"/>
              </a:ext>
            </a:extLst>
          </p:cNvPr>
          <p:cNvSpPr>
            <a:spLocks noGrp="1"/>
          </p:cNvSpPr>
          <p:nvPr>
            <p:ph idx="1"/>
          </p:nvPr>
        </p:nvSpPr>
        <p:spPr/>
        <p:txBody>
          <a:bodyPr/>
          <a:lstStyle/>
          <a:p>
            <a:r>
              <a:rPr kumimoji="1" lang="en-US" altLang="ja-GB" dirty="0"/>
              <a:t>(Continuing) Fun Questions!</a:t>
            </a:r>
          </a:p>
          <a:p>
            <a:endParaRPr kumimoji="1" lang="en-US" altLang="ja-GB" dirty="0"/>
          </a:p>
          <a:p>
            <a:r>
              <a:rPr kumimoji="1" lang="en-US" altLang="ja-GB" dirty="0"/>
              <a:t>@13:15, Room 216 (Math Soc)</a:t>
            </a:r>
          </a:p>
          <a:p>
            <a:r>
              <a:rPr kumimoji="1" lang="en-GB" altLang="ja-GB" i="1" dirty="0"/>
              <a:t>Some Insights into Quantum Field Theory &amp; Symmetries </a:t>
            </a:r>
            <a:r>
              <a:rPr kumimoji="1" lang="en-GB" altLang="ja-GB" dirty="0"/>
              <a:t>by Carlos </a:t>
            </a:r>
            <a:r>
              <a:rPr kumimoji="1" lang="en-GB" altLang="ja-GB" dirty="0" err="1"/>
              <a:t>Barredo</a:t>
            </a:r>
            <a:endParaRPr kumimoji="1" lang="ja-GB" altLang="en-US" dirty="0"/>
          </a:p>
        </p:txBody>
      </p:sp>
    </p:spTree>
    <p:extLst>
      <p:ext uri="{BB962C8B-B14F-4D97-AF65-F5344CB8AC3E}">
        <p14:creationId xmlns:p14="http://schemas.microsoft.com/office/powerpoint/2010/main" val="6751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D475D-2E6F-F517-7EB1-F7744B214BD7}"/>
              </a:ext>
            </a:extLst>
          </p:cNvPr>
          <p:cNvSpPr>
            <a:spLocks noGrp="1"/>
          </p:cNvSpPr>
          <p:nvPr>
            <p:ph type="title"/>
          </p:nvPr>
        </p:nvSpPr>
        <p:spPr/>
        <p:txBody>
          <a:bodyPr/>
          <a:lstStyle/>
          <a:p>
            <a:r>
              <a:rPr kumimoji="1" lang="en-US" altLang="ja-GB" dirty="0"/>
              <a:t>Qu. 5 (Reference Frame, Rotational Mech.)</a:t>
            </a:r>
            <a:endParaRPr kumimoji="1" lang="ja-GB" altLang="en-US" dirty="0"/>
          </a:p>
        </p:txBody>
      </p:sp>
      <p:sp>
        <p:nvSpPr>
          <p:cNvPr id="3" name="コンテンツ プレースホルダー 2">
            <a:extLst>
              <a:ext uri="{FF2B5EF4-FFF2-40B4-BE49-F238E27FC236}">
                <a16:creationId xmlns:a16="http://schemas.microsoft.com/office/drawing/2014/main" id="{92C689C6-66CD-23F2-FA53-CBBD6EA51F68}"/>
              </a:ext>
            </a:extLst>
          </p:cNvPr>
          <p:cNvSpPr>
            <a:spLocks noGrp="1"/>
          </p:cNvSpPr>
          <p:nvPr>
            <p:ph sz="half" idx="1"/>
          </p:nvPr>
        </p:nvSpPr>
        <p:spPr/>
        <p:txBody>
          <a:bodyPr>
            <a:normAutofit fontScale="92500" lnSpcReduction="10000"/>
          </a:bodyPr>
          <a:lstStyle/>
          <a:p>
            <a:r>
              <a:rPr kumimoji="1" lang="en-GB" altLang="ja-GB" dirty="0"/>
              <a:t>Imagine if we have a uniform stick of mass m and length l in void space, initially at rest. We apply a force F, perpendicular to the stick, at the centre of the stick. It is not difficult to realise that it accelerates along the line of action of the force, without rotating. However, if we choose one end of the stick to be the pivot, the resultant moment seems to be not zero. Can you explain why?</a:t>
            </a:r>
            <a:endParaRPr kumimoji="1" lang="ja-GB" altLang="en-US" dirty="0"/>
          </a:p>
        </p:txBody>
      </p:sp>
      <p:pic>
        <p:nvPicPr>
          <p:cNvPr id="6" name="コンテンツ プレースホルダー 5" descr="ダイアグラム&#10;&#10;自動的に生成された説明">
            <a:extLst>
              <a:ext uri="{FF2B5EF4-FFF2-40B4-BE49-F238E27FC236}">
                <a16:creationId xmlns:a16="http://schemas.microsoft.com/office/drawing/2014/main" id="{26CB1A69-4000-26F9-DA3A-7204D8FB6F3F}"/>
              </a:ext>
            </a:extLst>
          </p:cNvPr>
          <p:cNvPicPr>
            <a:picLocks noGrp="1" noChangeAspect="1"/>
          </p:cNvPicPr>
          <p:nvPr>
            <p:ph sz="half" idx="2"/>
          </p:nvPr>
        </p:nvPicPr>
        <p:blipFill>
          <a:blip r:embed="rId2"/>
          <a:stretch>
            <a:fillRect/>
          </a:stretch>
        </p:blipFill>
        <p:spPr>
          <a:xfrm>
            <a:off x="6750215" y="1825625"/>
            <a:ext cx="4025569" cy="4351338"/>
          </a:xfrm>
        </p:spPr>
      </p:pic>
    </p:spTree>
    <p:extLst>
      <p:ext uri="{BB962C8B-B14F-4D97-AF65-F5344CB8AC3E}">
        <p14:creationId xmlns:p14="http://schemas.microsoft.com/office/powerpoint/2010/main" val="318044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41500A1C-6753-B6A3-EFCA-7977583DAA4F}"/>
              </a:ext>
            </a:extLst>
          </p:cNvPr>
          <p:cNvSpPr>
            <a:spLocks noGrp="1"/>
          </p:cNvSpPr>
          <p:nvPr>
            <p:ph type="title"/>
          </p:nvPr>
        </p:nvSpPr>
        <p:spPr/>
        <p:txBody>
          <a:bodyPr/>
          <a:lstStyle/>
          <a:p>
            <a:r>
              <a:rPr lang="en-US" altLang="ja-GB" dirty="0"/>
              <a:t>Qu. 5</a:t>
            </a:r>
            <a:endParaRPr lang="ja-GB" altLang="en-US" dirty="0"/>
          </a:p>
        </p:txBody>
      </p:sp>
      <p:sp>
        <p:nvSpPr>
          <p:cNvPr id="6" name="コンテンツ プレースホルダー 5">
            <a:extLst>
              <a:ext uri="{FF2B5EF4-FFF2-40B4-BE49-F238E27FC236}">
                <a16:creationId xmlns:a16="http://schemas.microsoft.com/office/drawing/2014/main" id="{80A34F77-85E4-604A-8824-1EA64689DC22}"/>
              </a:ext>
            </a:extLst>
          </p:cNvPr>
          <p:cNvSpPr>
            <a:spLocks noGrp="1"/>
          </p:cNvSpPr>
          <p:nvPr>
            <p:ph idx="1"/>
          </p:nvPr>
        </p:nvSpPr>
        <p:spPr/>
        <p:txBody>
          <a:bodyPr/>
          <a:lstStyle/>
          <a:p>
            <a:r>
              <a:rPr lang="en-US" altLang="ja-GB" dirty="0"/>
              <a:t>Key Takeaways</a:t>
            </a:r>
          </a:p>
          <a:p>
            <a:pPr lvl="1"/>
            <a:r>
              <a:rPr lang="en-US" altLang="ja-GB" dirty="0"/>
              <a:t>Be careful about inertial frames and non-inertial frames</a:t>
            </a:r>
          </a:p>
          <a:p>
            <a:pPr lvl="1"/>
            <a:endParaRPr lang="en-US" altLang="ja-GB" dirty="0"/>
          </a:p>
          <a:p>
            <a:pPr lvl="1"/>
            <a:r>
              <a:rPr lang="en-US" altLang="ja-GB" i="1" dirty="0" err="1"/>
              <a:t>D’Almbert’s</a:t>
            </a:r>
            <a:r>
              <a:rPr lang="en-US" altLang="ja-GB" i="1" dirty="0"/>
              <a:t> Principle on Inertial Forces</a:t>
            </a:r>
            <a:r>
              <a:rPr lang="en-US" altLang="ja-GB" dirty="0"/>
              <a:t>: one can transform an </a:t>
            </a:r>
            <a:r>
              <a:rPr lang="en-US" altLang="ja-GB" b="1" dirty="0"/>
              <a:t>accelerating</a:t>
            </a:r>
            <a:r>
              <a:rPr lang="en-US" altLang="ja-GB" dirty="0"/>
              <a:t> rigid body into an equivalent </a:t>
            </a:r>
            <a:r>
              <a:rPr lang="en-US" altLang="ja-GB" b="1" dirty="0"/>
              <a:t>static system</a:t>
            </a:r>
            <a:r>
              <a:rPr lang="en-US" altLang="ja-GB" dirty="0"/>
              <a:t> by adding the so-called inertial force which must act through the </a:t>
            </a:r>
            <a:r>
              <a:rPr lang="en-US" altLang="ja-GB" dirty="0" err="1"/>
              <a:t>centre</a:t>
            </a:r>
            <a:r>
              <a:rPr lang="en-US" altLang="ja-GB" dirty="0"/>
              <a:t> of mass</a:t>
            </a:r>
          </a:p>
          <a:p>
            <a:pPr lvl="1"/>
            <a:r>
              <a:rPr lang="en-US" altLang="ja-GB" dirty="0"/>
              <a:t>Remember that inertial force also contributes moments!</a:t>
            </a:r>
          </a:p>
          <a:p>
            <a:pPr lvl="1"/>
            <a:endParaRPr lang="en-US" altLang="ja-GB" dirty="0"/>
          </a:p>
          <a:p>
            <a:pPr lvl="1"/>
            <a:r>
              <a:rPr lang="en-US" altLang="ja-GB" dirty="0"/>
              <a:t>An interesting story </a:t>
            </a:r>
            <a:r>
              <a:rPr lang="en-US" altLang="ja-GB" i="1" dirty="0"/>
              <a:t>(ES)</a:t>
            </a:r>
            <a:endParaRPr lang="ja-GB" altLang="en-US" i="1" dirty="0"/>
          </a:p>
        </p:txBody>
      </p:sp>
    </p:spTree>
    <p:extLst>
      <p:ext uri="{BB962C8B-B14F-4D97-AF65-F5344CB8AC3E}">
        <p14:creationId xmlns:p14="http://schemas.microsoft.com/office/powerpoint/2010/main" val="358860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C6818-AF04-A653-F44C-4904697279CC}"/>
              </a:ext>
            </a:extLst>
          </p:cNvPr>
          <p:cNvSpPr>
            <a:spLocks noGrp="1"/>
          </p:cNvSpPr>
          <p:nvPr>
            <p:ph type="title"/>
          </p:nvPr>
        </p:nvSpPr>
        <p:spPr/>
        <p:txBody>
          <a:bodyPr/>
          <a:lstStyle/>
          <a:p>
            <a:r>
              <a:rPr kumimoji="1" lang="en-US" altLang="ja-GB" dirty="0"/>
              <a:t>Qu. 2 (Mathematical Methods)</a:t>
            </a:r>
            <a:endParaRPr kumimoji="1" lang="ja-GB" altLang="en-US" dirty="0"/>
          </a:p>
        </p:txBody>
      </p:sp>
      <p:sp>
        <p:nvSpPr>
          <p:cNvPr id="4" name="コンテンツ プレースホルダー 3">
            <a:extLst>
              <a:ext uri="{FF2B5EF4-FFF2-40B4-BE49-F238E27FC236}">
                <a16:creationId xmlns:a16="http://schemas.microsoft.com/office/drawing/2014/main" id="{451B0658-1489-FF21-31B0-6FB10A50E707}"/>
              </a:ext>
            </a:extLst>
          </p:cNvPr>
          <p:cNvSpPr>
            <a:spLocks noGrp="1"/>
          </p:cNvSpPr>
          <p:nvPr>
            <p:ph sz="half" idx="1"/>
          </p:nvPr>
        </p:nvSpPr>
        <p:spPr/>
        <p:txBody>
          <a:bodyPr/>
          <a:lstStyle/>
          <a:p>
            <a:r>
              <a:rPr lang="en-GB" altLang="ja-GB" dirty="0"/>
              <a:t>A ladder initially sits against a vertical wall. When it slides down (with its top end touching the wall, and bottom end touching the floor), what is the equation of the envelope formed by the ladder's positions?</a:t>
            </a:r>
          </a:p>
        </p:txBody>
      </p:sp>
      <p:pic>
        <p:nvPicPr>
          <p:cNvPr id="5" name="コンテンツ プレースホルダー 4" descr="ダイアグラム&#10;&#10;自動的に生成された説明">
            <a:extLst>
              <a:ext uri="{FF2B5EF4-FFF2-40B4-BE49-F238E27FC236}">
                <a16:creationId xmlns:a16="http://schemas.microsoft.com/office/drawing/2014/main" id="{894A6602-22EC-6924-EE96-A3DE5E83C254}"/>
              </a:ext>
            </a:extLst>
          </p:cNvPr>
          <p:cNvPicPr>
            <a:picLocks noGrp="1" noChangeAspect="1"/>
          </p:cNvPicPr>
          <p:nvPr>
            <p:ph sz="half" idx="2"/>
          </p:nvPr>
        </p:nvPicPr>
        <p:blipFill>
          <a:blip r:embed="rId2"/>
          <a:stretch>
            <a:fillRect/>
          </a:stretch>
        </p:blipFill>
        <p:spPr>
          <a:xfrm>
            <a:off x="6774362" y="1825625"/>
            <a:ext cx="3977275" cy="4351338"/>
          </a:xfrm>
        </p:spPr>
      </p:pic>
    </p:spTree>
    <p:extLst>
      <p:ext uri="{BB962C8B-B14F-4D97-AF65-F5344CB8AC3E}">
        <p14:creationId xmlns:p14="http://schemas.microsoft.com/office/powerpoint/2010/main" val="25049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C6818-AF04-A653-F44C-4904697279CC}"/>
              </a:ext>
            </a:extLst>
          </p:cNvPr>
          <p:cNvSpPr>
            <a:spLocks noGrp="1"/>
          </p:cNvSpPr>
          <p:nvPr>
            <p:ph type="title"/>
          </p:nvPr>
        </p:nvSpPr>
        <p:spPr/>
        <p:txBody>
          <a:bodyPr/>
          <a:lstStyle/>
          <a:p>
            <a:r>
              <a:rPr kumimoji="1" lang="en-US" altLang="ja-GB" dirty="0"/>
              <a:t>Qu. 2 (Mathematical Methods)</a:t>
            </a:r>
            <a:endParaRPr kumimoji="1" lang="ja-GB" altLang="en-US" dirty="0"/>
          </a:p>
        </p:txBody>
      </p:sp>
      <p:sp>
        <p:nvSpPr>
          <p:cNvPr id="4" name="コンテンツ プレースホルダー 3">
            <a:extLst>
              <a:ext uri="{FF2B5EF4-FFF2-40B4-BE49-F238E27FC236}">
                <a16:creationId xmlns:a16="http://schemas.microsoft.com/office/drawing/2014/main" id="{451B0658-1489-FF21-31B0-6FB10A50E707}"/>
              </a:ext>
            </a:extLst>
          </p:cNvPr>
          <p:cNvSpPr>
            <a:spLocks noGrp="1"/>
          </p:cNvSpPr>
          <p:nvPr>
            <p:ph sz="half" idx="1"/>
          </p:nvPr>
        </p:nvSpPr>
        <p:spPr/>
        <p:txBody>
          <a:bodyPr/>
          <a:lstStyle/>
          <a:p>
            <a:r>
              <a:rPr lang="en-GB" altLang="ja-GB" dirty="0"/>
              <a:t>Desmos:</a:t>
            </a:r>
          </a:p>
          <a:p>
            <a:r>
              <a:rPr lang="en-GB" altLang="ja-GB" dirty="0">
                <a:hlinkClick r:id="rId2"/>
              </a:rPr>
              <a:t>https://www.desmos.com/calculator/indjrccnam</a:t>
            </a:r>
            <a:endParaRPr lang="en-GB" altLang="ja-GB" dirty="0"/>
          </a:p>
        </p:txBody>
      </p:sp>
      <p:pic>
        <p:nvPicPr>
          <p:cNvPr id="7" name="コンテンツ プレースホルダー 6" descr="QR コード&#10;&#10;自動的に生成された説明">
            <a:extLst>
              <a:ext uri="{FF2B5EF4-FFF2-40B4-BE49-F238E27FC236}">
                <a16:creationId xmlns:a16="http://schemas.microsoft.com/office/drawing/2014/main" id="{DAA2EC47-7A33-6BF7-6616-18872F1FC1A0}"/>
              </a:ext>
            </a:extLst>
          </p:cNvPr>
          <p:cNvPicPr>
            <a:picLocks noGrp="1" noChangeAspect="1"/>
          </p:cNvPicPr>
          <p:nvPr>
            <p:ph sz="half" idx="2"/>
          </p:nvPr>
        </p:nvPicPr>
        <p:blipFill>
          <a:blip r:embed="rId3"/>
          <a:stretch>
            <a:fillRect/>
          </a:stretch>
        </p:blipFill>
        <p:spPr>
          <a:xfrm>
            <a:off x="6582453" y="1825625"/>
            <a:ext cx="4361094" cy="4351338"/>
          </a:xfrm>
        </p:spPr>
      </p:pic>
    </p:spTree>
    <p:extLst>
      <p:ext uri="{BB962C8B-B14F-4D97-AF65-F5344CB8AC3E}">
        <p14:creationId xmlns:p14="http://schemas.microsoft.com/office/powerpoint/2010/main" val="85755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261A9-7FD7-A976-FADD-4093FB2CE553}"/>
              </a:ext>
            </a:extLst>
          </p:cNvPr>
          <p:cNvSpPr>
            <a:spLocks noGrp="1"/>
          </p:cNvSpPr>
          <p:nvPr>
            <p:ph type="title"/>
          </p:nvPr>
        </p:nvSpPr>
        <p:spPr/>
        <p:txBody>
          <a:bodyPr/>
          <a:lstStyle/>
          <a:p>
            <a:r>
              <a:rPr kumimoji="1" lang="en-US" altLang="ja-GB" dirty="0"/>
              <a:t>Sources of Questions</a:t>
            </a:r>
            <a:endParaRPr kumimoji="1" lang="ja-GB" altLang="en-US" dirty="0"/>
          </a:p>
        </p:txBody>
      </p:sp>
      <p:sp>
        <p:nvSpPr>
          <p:cNvPr id="3" name="コンテンツ プレースホルダー 2">
            <a:extLst>
              <a:ext uri="{FF2B5EF4-FFF2-40B4-BE49-F238E27FC236}">
                <a16:creationId xmlns:a16="http://schemas.microsoft.com/office/drawing/2014/main" id="{EA3D1C9F-7AC1-5253-7D14-8CE368056764}"/>
              </a:ext>
            </a:extLst>
          </p:cNvPr>
          <p:cNvSpPr>
            <a:spLocks noGrp="1"/>
          </p:cNvSpPr>
          <p:nvPr>
            <p:ph idx="1"/>
          </p:nvPr>
        </p:nvSpPr>
        <p:spPr/>
        <p:txBody>
          <a:bodyPr>
            <a:noAutofit/>
          </a:bodyPr>
          <a:lstStyle/>
          <a:p>
            <a:r>
              <a:rPr kumimoji="1" lang="en-US" altLang="ja-GB" dirty="0"/>
              <a:t>Questions we made (people probably made them before us):</a:t>
            </a:r>
          </a:p>
          <a:p>
            <a:pPr lvl="1"/>
            <a:r>
              <a:rPr kumimoji="1" lang="en-US" altLang="ja-GB" dirty="0"/>
              <a:t>Qu. 2: ES</a:t>
            </a:r>
          </a:p>
          <a:p>
            <a:pPr lvl="1"/>
            <a:r>
              <a:rPr kumimoji="1" lang="en-US" altLang="ja-GB" dirty="0"/>
              <a:t>Qu. 5: LS</a:t>
            </a:r>
          </a:p>
          <a:p>
            <a:r>
              <a:rPr kumimoji="1" lang="en-US" altLang="ja-GB" dirty="0"/>
              <a:t>Diagrams:</a:t>
            </a:r>
            <a:r>
              <a:rPr kumimoji="1" lang="en-US" altLang="ja-GB" dirty="0">
                <a:sym typeface="Wingdings" pitchFamily="2" charset="2"/>
              </a:rPr>
              <a:t> Originality Claimed (ES)</a:t>
            </a:r>
            <a:endParaRPr kumimoji="1" lang="en-US" altLang="ja-GB" dirty="0"/>
          </a:p>
        </p:txBody>
      </p:sp>
    </p:spTree>
    <p:extLst>
      <p:ext uri="{BB962C8B-B14F-4D97-AF65-F5344CB8AC3E}">
        <p14:creationId xmlns:p14="http://schemas.microsoft.com/office/powerpoint/2010/main" val="210884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7A0A0-8FA4-CED6-D0BB-A6DBA30B08C1}"/>
              </a:ext>
            </a:extLst>
          </p:cNvPr>
          <p:cNvSpPr>
            <a:spLocks noGrp="1"/>
          </p:cNvSpPr>
          <p:nvPr>
            <p:ph type="title"/>
          </p:nvPr>
        </p:nvSpPr>
        <p:spPr/>
        <p:txBody>
          <a:bodyPr/>
          <a:lstStyle/>
          <a:p>
            <a:r>
              <a:rPr kumimoji="1" lang="en-US" altLang="ja-GB" dirty="0"/>
              <a:t>Some More</a:t>
            </a:r>
            <a:endParaRPr kumimoji="1" lang="ja-GB" altLang="en-US" dirty="0"/>
          </a:p>
        </p:txBody>
      </p:sp>
      <p:sp>
        <p:nvSpPr>
          <p:cNvPr id="3" name="コンテンツ プレースホルダー 2">
            <a:extLst>
              <a:ext uri="{FF2B5EF4-FFF2-40B4-BE49-F238E27FC236}">
                <a16:creationId xmlns:a16="http://schemas.microsoft.com/office/drawing/2014/main" id="{24A4AEF2-35C6-C99B-E5FB-736F76A17C82}"/>
              </a:ext>
            </a:extLst>
          </p:cNvPr>
          <p:cNvSpPr>
            <a:spLocks noGrp="1"/>
          </p:cNvSpPr>
          <p:nvPr>
            <p:ph idx="1"/>
          </p:nvPr>
        </p:nvSpPr>
        <p:spPr/>
        <p:txBody>
          <a:bodyPr>
            <a:normAutofit/>
          </a:bodyPr>
          <a:lstStyle/>
          <a:p>
            <a:r>
              <a:rPr kumimoji="1" lang="en-US" altLang="zh-CN" dirty="0"/>
              <a:t>Question Set for Easter Holidays?</a:t>
            </a:r>
          </a:p>
          <a:p>
            <a:endParaRPr kumimoji="1" lang="en-US" altLang="zh-CN" dirty="0"/>
          </a:p>
          <a:p>
            <a:r>
              <a:rPr kumimoji="1" lang="en-US" altLang="zh-CN" dirty="0"/>
              <a:t>After Easter: Topic-Focused Sessions, with official </a:t>
            </a:r>
            <a:r>
              <a:rPr kumimoji="1" lang="en-US" altLang="zh-CN" dirty="0" err="1"/>
              <a:t>BPhO</a:t>
            </a:r>
            <a:r>
              <a:rPr kumimoji="1" lang="en-US" altLang="zh-CN" dirty="0"/>
              <a:t> Topic-Based Question Set</a:t>
            </a:r>
          </a:p>
          <a:p>
            <a:endParaRPr kumimoji="1" lang="en-US" altLang="zh-CN" dirty="0"/>
          </a:p>
          <a:p>
            <a:r>
              <a:rPr kumimoji="1" lang="en-US" altLang="zh-CN" dirty="0"/>
              <a:t>Feedback Form &amp; Question Submission form are on Google Classroom.</a:t>
            </a:r>
          </a:p>
        </p:txBody>
      </p:sp>
    </p:spTree>
    <p:extLst>
      <p:ext uri="{BB962C8B-B14F-4D97-AF65-F5344CB8AC3E}">
        <p14:creationId xmlns:p14="http://schemas.microsoft.com/office/powerpoint/2010/main" val="17338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1814</TotalTime>
  <Words>331</Words>
  <Application>Microsoft Macintosh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テーマ</vt:lpstr>
      <vt:lpstr>Physics Problem Solving</vt:lpstr>
      <vt:lpstr>Today</vt:lpstr>
      <vt:lpstr>Qu. 5 (Reference Frame, Rotational Mech.)</vt:lpstr>
      <vt:lpstr>Qu. 5</vt:lpstr>
      <vt:lpstr>Qu. 2 (Mathematical Methods)</vt:lpstr>
      <vt:lpstr>Qu. 2 (Mathematical Methods)</vt:lpstr>
      <vt:lpstr>Sources of Questions</vt:lpstr>
      <vt:lpstr>Some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Problem Solving</dc:title>
  <dc:creator>Shao, Eason</dc:creator>
  <cp:lastModifiedBy>Shao, Eason</cp:lastModifiedBy>
  <cp:revision>14</cp:revision>
  <dcterms:created xsi:type="dcterms:W3CDTF">2024-03-01T20:26:04Z</dcterms:created>
  <dcterms:modified xsi:type="dcterms:W3CDTF">2024-05-07T17:17:49Z</dcterms:modified>
</cp:coreProperties>
</file>