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9" r:id="rId3"/>
    <p:sldId id="260" r:id="rId4"/>
    <p:sldId id="281" r:id="rId5"/>
    <p:sldId id="263" r:id="rId6"/>
    <p:sldId id="282" r:id="rId7"/>
    <p:sldId id="286" r:id="rId8"/>
    <p:sldId id="283" r:id="rId9"/>
    <p:sldId id="287" r:id="rId10"/>
    <p:sldId id="284" r:id="rId11"/>
    <p:sldId id="288" r:id="rId12"/>
    <p:sldId id="289" r:id="rId13"/>
    <p:sldId id="274" r:id="rId14"/>
    <p:sldId id="280" r:id="rId15"/>
  </p:sldIdLst>
  <p:sldSz cx="12192000" cy="6858000"/>
  <p:notesSz cx="6858000" cy="9144000"/>
  <p:defaultTextStyle>
    <a:defPPr>
      <a:defRPr lang="ja-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63"/>
    <p:restoredTop sz="94694"/>
  </p:normalViewPr>
  <p:slideViewPr>
    <p:cSldViewPr snapToGrid="0">
      <p:cViewPr varScale="1">
        <p:scale>
          <a:sx n="121" d="100"/>
          <a:sy n="121"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GB"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95E85-AE1A-C14C-99A6-4E6499985E9B}" type="datetimeFigureOut">
              <a:rPr kumimoji="1" lang="ja-GB" altLang="en-US" smtClean="0"/>
              <a:t>5/7/24</a:t>
            </a:fld>
            <a:endParaRPr kumimoji="1" lang="ja-GB"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GB"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GB"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69D816-23D8-5449-A8D2-9DF6705C21A3}" type="slidenum">
              <a:rPr kumimoji="1" lang="ja-GB" altLang="en-US" smtClean="0"/>
              <a:t>‹#›</a:t>
            </a:fld>
            <a:endParaRPr kumimoji="1" lang="ja-GB" altLang="en-US"/>
          </a:p>
        </p:txBody>
      </p:sp>
    </p:spTree>
    <p:extLst>
      <p:ext uri="{BB962C8B-B14F-4D97-AF65-F5344CB8AC3E}">
        <p14:creationId xmlns:p14="http://schemas.microsoft.com/office/powerpoint/2010/main" val="28708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GB" altLang="en-US" dirty="0"/>
          </a:p>
        </p:txBody>
      </p:sp>
      <p:sp>
        <p:nvSpPr>
          <p:cNvPr id="4" name="スライド番号プレースホルダー 3"/>
          <p:cNvSpPr>
            <a:spLocks noGrp="1"/>
          </p:cNvSpPr>
          <p:nvPr>
            <p:ph type="sldNum" sz="quarter" idx="5"/>
          </p:nvPr>
        </p:nvSpPr>
        <p:spPr/>
        <p:txBody>
          <a:bodyPr/>
          <a:lstStyle/>
          <a:p>
            <a:fld id="{E969D816-23D8-5449-A8D2-9DF6705C21A3}" type="slidenum">
              <a:rPr kumimoji="1" lang="ja-GB" altLang="en-US" smtClean="0"/>
              <a:t>14</a:t>
            </a:fld>
            <a:endParaRPr kumimoji="1" lang="ja-GB" altLang="en-US"/>
          </a:p>
        </p:txBody>
      </p:sp>
    </p:spTree>
    <p:extLst>
      <p:ext uri="{BB962C8B-B14F-4D97-AF65-F5344CB8AC3E}">
        <p14:creationId xmlns:p14="http://schemas.microsoft.com/office/powerpoint/2010/main" val="2941159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D043A-BD45-37ED-D30D-096A6F37215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GB" altLang="en-US"/>
          </a:p>
        </p:txBody>
      </p:sp>
      <p:sp>
        <p:nvSpPr>
          <p:cNvPr id="3" name="字幕 2">
            <a:extLst>
              <a:ext uri="{FF2B5EF4-FFF2-40B4-BE49-F238E27FC236}">
                <a16:creationId xmlns:a16="http://schemas.microsoft.com/office/drawing/2014/main" id="{4EF188A1-A500-5314-49E8-89E63650EF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GB" altLang="en-US"/>
          </a:p>
        </p:txBody>
      </p:sp>
      <p:sp>
        <p:nvSpPr>
          <p:cNvPr id="4" name="日付プレースホルダー 3">
            <a:extLst>
              <a:ext uri="{FF2B5EF4-FFF2-40B4-BE49-F238E27FC236}">
                <a16:creationId xmlns:a16="http://schemas.microsoft.com/office/drawing/2014/main" id="{C871EDC5-8CE2-B078-7C67-FC7445010F33}"/>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E1418C38-F619-C223-575C-32ECD89C8D69}"/>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53E847BD-5626-97C7-57D4-C420BFE4F728}"/>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10673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7D202-2E6A-6F05-8150-293B970ACA70}"/>
              </a:ext>
            </a:extLst>
          </p:cNvPr>
          <p:cNvSpPr>
            <a:spLocks noGrp="1"/>
          </p:cNvSpPr>
          <p:nvPr>
            <p:ph type="title"/>
          </p:nvPr>
        </p:nvSpPr>
        <p:spPr/>
        <p:txBody>
          <a:bodyPr/>
          <a:lstStyle/>
          <a:p>
            <a:r>
              <a:rPr kumimoji="1" lang="ja-JP" altLang="en-US"/>
              <a:t>マスター タイトルの書式設定</a:t>
            </a:r>
            <a:endParaRPr kumimoji="1" lang="ja-GB" altLang="en-US"/>
          </a:p>
        </p:txBody>
      </p:sp>
      <p:sp>
        <p:nvSpPr>
          <p:cNvPr id="3" name="縦書きテキスト プレースホルダー 2">
            <a:extLst>
              <a:ext uri="{FF2B5EF4-FFF2-40B4-BE49-F238E27FC236}">
                <a16:creationId xmlns:a16="http://schemas.microsoft.com/office/drawing/2014/main" id="{06520798-2B45-E73F-6889-DEC69BFE0A2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日付プレースホルダー 3">
            <a:extLst>
              <a:ext uri="{FF2B5EF4-FFF2-40B4-BE49-F238E27FC236}">
                <a16:creationId xmlns:a16="http://schemas.microsoft.com/office/drawing/2014/main" id="{68026FA7-2BF1-EC63-FB19-5BB4417D63D4}"/>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77A68B61-F8E3-F7D7-D2F8-0190A931B414}"/>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CE7F565E-D1A4-75CA-5A12-CC3AFCC1BA72}"/>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63842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604C296-4867-8C41-E011-7CFB76FE13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GB" altLang="en-US"/>
          </a:p>
        </p:txBody>
      </p:sp>
      <p:sp>
        <p:nvSpPr>
          <p:cNvPr id="3" name="縦書きテキスト プレースホルダー 2">
            <a:extLst>
              <a:ext uri="{FF2B5EF4-FFF2-40B4-BE49-F238E27FC236}">
                <a16:creationId xmlns:a16="http://schemas.microsoft.com/office/drawing/2014/main" id="{47CB0740-25A7-D979-1A02-8B04EBF4143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日付プレースホルダー 3">
            <a:extLst>
              <a:ext uri="{FF2B5EF4-FFF2-40B4-BE49-F238E27FC236}">
                <a16:creationId xmlns:a16="http://schemas.microsoft.com/office/drawing/2014/main" id="{66C1DE8B-1D27-018C-26EE-3DDBF2CEE29E}"/>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7C3009B2-643F-01F1-8003-32EE96C530BC}"/>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8903A8FC-805E-4C7A-580E-0E9559220EB6}"/>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20466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BB2D8-08C1-FA3D-0D95-4C24D8D73B66}"/>
              </a:ext>
            </a:extLst>
          </p:cNvPr>
          <p:cNvSpPr>
            <a:spLocks noGrp="1"/>
          </p:cNvSpPr>
          <p:nvPr>
            <p:ph type="title"/>
          </p:nvPr>
        </p:nvSpPr>
        <p:spPr/>
        <p:txBody>
          <a:bodyPr/>
          <a:lstStyle/>
          <a:p>
            <a:r>
              <a:rPr kumimoji="1" lang="ja-JP" altLang="en-US"/>
              <a:t>マスター タイトルの書式設定</a:t>
            </a:r>
            <a:endParaRPr kumimoji="1" lang="ja-GB" altLang="en-US"/>
          </a:p>
        </p:txBody>
      </p:sp>
      <p:sp>
        <p:nvSpPr>
          <p:cNvPr id="3" name="コンテンツ プレースホルダー 2">
            <a:extLst>
              <a:ext uri="{FF2B5EF4-FFF2-40B4-BE49-F238E27FC236}">
                <a16:creationId xmlns:a16="http://schemas.microsoft.com/office/drawing/2014/main" id="{44B1F2C8-3E22-FE34-6244-FA14B250160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日付プレースホルダー 3">
            <a:extLst>
              <a:ext uri="{FF2B5EF4-FFF2-40B4-BE49-F238E27FC236}">
                <a16:creationId xmlns:a16="http://schemas.microsoft.com/office/drawing/2014/main" id="{992C8724-780C-20E9-04F3-137169D86A47}"/>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D3A14DF0-D0AE-A658-3887-18B0F83290B3}"/>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FC47FE00-41E8-ED3B-1C96-2DFD045DBEE9}"/>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447903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8575C5-3479-1D58-3AC1-F08E8C00172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GB" altLang="en-US"/>
          </a:p>
        </p:txBody>
      </p:sp>
      <p:sp>
        <p:nvSpPr>
          <p:cNvPr id="3" name="テキスト プレースホルダー 2">
            <a:extLst>
              <a:ext uri="{FF2B5EF4-FFF2-40B4-BE49-F238E27FC236}">
                <a16:creationId xmlns:a16="http://schemas.microsoft.com/office/drawing/2014/main" id="{B69E8BC4-6D81-5A0D-A6CE-8010D0B2EE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8CB171-BA0D-56E2-7BF4-9E98B9CD8701}"/>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78B5986A-7BB3-3AED-3995-AE453B0A4BBD}"/>
              </a:ext>
            </a:extLst>
          </p:cNvPr>
          <p:cNvSpPr>
            <a:spLocks noGrp="1"/>
          </p:cNvSpPr>
          <p:nvPr>
            <p:ph type="ftr" sz="quarter" idx="11"/>
          </p:nvPr>
        </p:nvSpPr>
        <p:spPr/>
        <p:txBody>
          <a:bodyPr/>
          <a:lstStyle/>
          <a:p>
            <a:endParaRPr kumimoji="1" lang="ja-GB" altLang="en-US"/>
          </a:p>
        </p:txBody>
      </p:sp>
      <p:sp>
        <p:nvSpPr>
          <p:cNvPr id="6" name="スライド番号プレースホルダー 5">
            <a:extLst>
              <a:ext uri="{FF2B5EF4-FFF2-40B4-BE49-F238E27FC236}">
                <a16:creationId xmlns:a16="http://schemas.microsoft.com/office/drawing/2014/main" id="{DF91F255-2246-E4F6-0B06-4EA14FC97484}"/>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11108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33E03-421F-32BD-BD2F-BA08A5DE6092}"/>
              </a:ext>
            </a:extLst>
          </p:cNvPr>
          <p:cNvSpPr>
            <a:spLocks noGrp="1"/>
          </p:cNvSpPr>
          <p:nvPr>
            <p:ph type="title"/>
          </p:nvPr>
        </p:nvSpPr>
        <p:spPr/>
        <p:txBody>
          <a:bodyPr/>
          <a:lstStyle/>
          <a:p>
            <a:r>
              <a:rPr kumimoji="1" lang="ja-JP" altLang="en-US"/>
              <a:t>マスター タイトルの書式設定</a:t>
            </a:r>
            <a:endParaRPr kumimoji="1" lang="ja-GB" altLang="en-US"/>
          </a:p>
        </p:txBody>
      </p:sp>
      <p:sp>
        <p:nvSpPr>
          <p:cNvPr id="3" name="コンテンツ プレースホルダー 2">
            <a:extLst>
              <a:ext uri="{FF2B5EF4-FFF2-40B4-BE49-F238E27FC236}">
                <a16:creationId xmlns:a16="http://schemas.microsoft.com/office/drawing/2014/main" id="{93D9DD17-5B7F-017F-AE48-36A3AAA637D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コンテンツ プレースホルダー 3">
            <a:extLst>
              <a:ext uri="{FF2B5EF4-FFF2-40B4-BE49-F238E27FC236}">
                <a16:creationId xmlns:a16="http://schemas.microsoft.com/office/drawing/2014/main" id="{5C9D6176-496E-C95E-F358-BAC1FA28BF5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5" name="日付プレースホルダー 4">
            <a:extLst>
              <a:ext uri="{FF2B5EF4-FFF2-40B4-BE49-F238E27FC236}">
                <a16:creationId xmlns:a16="http://schemas.microsoft.com/office/drawing/2014/main" id="{7C6B1CB3-EB8E-8088-2A09-CAFFB67BFC5E}"/>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6" name="フッター プレースホルダー 5">
            <a:extLst>
              <a:ext uri="{FF2B5EF4-FFF2-40B4-BE49-F238E27FC236}">
                <a16:creationId xmlns:a16="http://schemas.microsoft.com/office/drawing/2014/main" id="{68A703BF-F4B8-9E25-825D-378AD6718489}"/>
              </a:ext>
            </a:extLst>
          </p:cNvPr>
          <p:cNvSpPr>
            <a:spLocks noGrp="1"/>
          </p:cNvSpPr>
          <p:nvPr>
            <p:ph type="ftr" sz="quarter" idx="11"/>
          </p:nvPr>
        </p:nvSpPr>
        <p:spPr/>
        <p:txBody>
          <a:bodyPr/>
          <a:lstStyle/>
          <a:p>
            <a:endParaRPr kumimoji="1" lang="ja-GB" altLang="en-US"/>
          </a:p>
        </p:txBody>
      </p:sp>
      <p:sp>
        <p:nvSpPr>
          <p:cNvPr id="7" name="スライド番号プレースホルダー 6">
            <a:extLst>
              <a:ext uri="{FF2B5EF4-FFF2-40B4-BE49-F238E27FC236}">
                <a16:creationId xmlns:a16="http://schemas.microsoft.com/office/drawing/2014/main" id="{B0F7F46E-D1F9-14DB-6F50-962E1ED565D7}"/>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80697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60DF89-1508-D240-517E-E111D477ADEF}"/>
              </a:ext>
            </a:extLst>
          </p:cNvPr>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GB" altLang="en-US"/>
          </a:p>
        </p:txBody>
      </p:sp>
      <p:sp>
        <p:nvSpPr>
          <p:cNvPr id="3" name="テキスト プレースホルダー 2">
            <a:extLst>
              <a:ext uri="{FF2B5EF4-FFF2-40B4-BE49-F238E27FC236}">
                <a16:creationId xmlns:a16="http://schemas.microsoft.com/office/drawing/2014/main" id="{CF3F2E72-5E60-E6EB-A2FE-4C7908D842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546485E-5C37-FDEE-B255-4559EE6B8AA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5" name="テキスト プレースホルダー 4">
            <a:extLst>
              <a:ext uri="{FF2B5EF4-FFF2-40B4-BE49-F238E27FC236}">
                <a16:creationId xmlns:a16="http://schemas.microsoft.com/office/drawing/2014/main" id="{F6D41FE3-6622-D542-2DC2-5EE0039B8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EE9E9D1-93E9-5F66-3BA6-22F71C862EC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7" name="日付プレースホルダー 6">
            <a:extLst>
              <a:ext uri="{FF2B5EF4-FFF2-40B4-BE49-F238E27FC236}">
                <a16:creationId xmlns:a16="http://schemas.microsoft.com/office/drawing/2014/main" id="{DD45B1D8-9550-F0DE-14FE-45483759DC9A}"/>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8" name="フッター プレースホルダー 7">
            <a:extLst>
              <a:ext uri="{FF2B5EF4-FFF2-40B4-BE49-F238E27FC236}">
                <a16:creationId xmlns:a16="http://schemas.microsoft.com/office/drawing/2014/main" id="{41657180-6B28-E9B9-BF0D-5CC41DCB346E}"/>
              </a:ext>
            </a:extLst>
          </p:cNvPr>
          <p:cNvSpPr>
            <a:spLocks noGrp="1"/>
          </p:cNvSpPr>
          <p:nvPr>
            <p:ph type="ftr" sz="quarter" idx="11"/>
          </p:nvPr>
        </p:nvSpPr>
        <p:spPr/>
        <p:txBody>
          <a:bodyPr/>
          <a:lstStyle/>
          <a:p>
            <a:endParaRPr kumimoji="1" lang="ja-GB" altLang="en-US"/>
          </a:p>
        </p:txBody>
      </p:sp>
      <p:sp>
        <p:nvSpPr>
          <p:cNvPr id="9" name="スライド番号プレースホルダー 8">
            <a:extLst>
              <a:ext uri="{FF2B5EF4-FFF2-40B4-BE49-F238E27FC236}">
                <a16:creationId xmlns:a16="http://schemas.microsoft.com/office/drawing/2014/main" id="{72B88462-0B43-F8A8-7070-4728839FA8C7}"/>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49806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8DECC-8D0D-A604-3F53-F96746BF8D92}"/>
              </a:ext>
            </a:extLst>
          </p:cNvPr>
          <p:cNvSpPr>
            <a:spLocks noGrp="1"/>
          </p:cNvSpPr>
          <p:nvPr>
            <p:ph type="title"/>
          </p:nvPr>
        </p:nvSpPr>
        <p:spPr/>
        <p:txBody>
          <a:bodyPr/>
          <a:lstStyle/>
          <a:p>
            <a:r>
              <a:rPr kumimoji="1" lang="ja-JP" altLang="en-US"/>
              <a:t>マスター タイトルの書式設定</a:t>
            </a:r>
            <a:endParaRPr kumimoji="1" lang="ja-GB" altLang="en-US"/>
          </a:p>
        </p:txBody>
      </p:sp>
      <p:sp>
        <p:nvSpPr>
          <p:cNvPr id="3" name="日付プレースホルダー 2">
            <a:extLst>
              <a:ext uri="{FF2B5EF4-FFF2-40B4-BE49-F238E27FC236}">
                <a16:creationId xmlns:a16="http://schemas.microsoft.com/office/drawing/2014/main" id="{97B3D5A8-F304-1498-9F00-58235BE7F611}"/>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4" name="フッター プレースホルダー 3">
            <a:extLst>
              <a:ext uri="{FF2B5EF4-FFF2-40B4-BE49-F238E27FC236}">
                <a16:creationId xmlns:a16="http://schemas.microsoft.com/office/drawing/2014/main" id="{1E214866-D5F4-BCDB-FC4C-90F0AA6CBF64}"/>
              </a:ext>
            </a:extLst>
          </p:cNvPr>
          <p:cNvSpPr>
            <a:spLocks noGrp="1"/>
          </p:cNvSpPr>
          <p:nvPr>
            <p:ph type="ftr" sz="quarter" idx="11"/>
          </p:nvPr>
        </p:nvSpPr>
        <p:spPr/>
        <p:txBody>
          <a:bodyPr/>
          <a:lstStyle/>
          <a:p>
            <a:endParaRPr kumimoji="1" lang="ja-GB" altLang="en-US"/>
          </a:p>
        </p:txBody>
      </p:sp>
      <p:sp>
        <p:nvSpPr>
          <p:cNvPr id="5" name="スライド番号プレースホルダー 4">
            <a:extLst>
              <a:ext uri="{FF2B5EF4-FFF2-40B4-BE49-F238E27FC236}">
                <a16:creationId xmlns:a16="http://schemas.microsoft.com/office/drawing/2014/main" id="{36F04D21-3DC9-565E-1CCB-5A7AC239E7B5}"/>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78728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43CDB29-261B-3697-468D-8B2A85FAD2E3}"/>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3" name="フッター プレースホルダー 2">
            <a:extLst>
              <a:ext uri="{FF2B5EF4-FFF2-40B4-BE49-F238E27FC236}">
                <a16:creationId xmlns:a16="http://schemas.microsoft.com/office/drawing/2014/main" id="{62AC64CF-928F-027E-1D6B-62AC544EE8D5}"/>
              </a:ext>
            </a:extLst>
          </p:cNvPr>
          <p:cNvSpPr>
            <a:spLocks noGrp="1"/>
          </p:cNvSpPr>
          <p:nvPr>
            <p:ph type="ftr" sz="quarter" idx="11"/>
          </p:nvPr>
        </p:nvSpPr>
        <p:spPr/>
        <p:txBody>
          <a:bodyPr/>
          <a:lstStyle/>
          <a:p>
            <a:endParaRPr kumimoji="1" lang="ja-GB" altLang="en-US"/>
          </a:p>
        </p:txBody>
      </p:sp>
      <p:sp>
        <p:nvSpPr>
          <p:cNvPr id="4" name="スライド番号プレースホルダー 3">
            <a:extLst>
              <a:ext uri="{FF2B5EF4-FFF2-40B4-BE49-F238E27FC236}">
                <a16:creationId xmlns:a16="http://schemas.microsoft.com/office/drawing/2014/main" id="{9250A381-CE3C-2D3D-6E61-9BA441B20B78}"/>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73316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DA39B-3ACC-81CA-79EE-2EE4BD87576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GB" altLang="en-US"/>
          </a:p>
        </p:txBody>
      </p:sp>
      <p:sp>
        <p:nvSpPr>
          <p:cNvPr id="3" name="コンテンツ プレースホルダー 2">
            <a:extLst>
              <a:ext uri="{FF2B5EF4-FFF2-40B4-BE49-F238E27FC236}">
                <a16:creationId xmlns:a16="http://schemas.microsoft.com/office/drawing/2014/main" id="{09191445-37B7-5D37-5220-F3FD33032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テキスト プレースホルダー 3">
            <a:extLst>
              <a:ext uri="{FF2B5EF4-FFF2-40B4-BE49-F238E27FC236}">
                <a16:creationId xmlns:a16="http://schemas.microsoft.com/office/drawing/2014/main" id="{A75DB004-C60C-3C34-43CD-DC93E6CE1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4406DA-A61C-8F61-CAC5-F6F520432489}"/>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6" name="フッター プレースホルダー 5">
            <a:extLst>
              <a:ext uri="{FF2B5EF4-FFF2-40B4-BE49-F238E27FC236}">
                <a16:creationId xmlns:a16="http://schemas.microsoft.com/office/drawing/2014/main" id="{165D7FBA-B3DA-6671-61F9-FD673F8A3D48}"/>
              </a:ext>
            </a:extLst>
          </p:cNvPr>
          <p:cNvSpPr>
            <a:spLocks noGrp="1"/>
          </p:cNvSpPr>
          <p:nvPr>
            <p:ph type="ftr" sz="quarter" idx="11"/>
          </p:nvPr>
        </p:nvSpPr>
        <p:spPr/>
        <p:txBody>
          <a:bodyPr/>
          <a:lstStyle/>
          <a:p>
            <a:endParaRPr kumimoji="1" lang="ja-GB" altLang="en-US"/>
          </a:p>
        </p:txBody>
      </p:sp>
      <p:sp>
        <p:nvSpPr>
          <p:cNvPr id="7" name="スライド番号プレースホルダー 6">
            <a:extLst>
              <a:ext uri="{FF2B5EF4-FFF2-40B4-BE49-F238E27FC236}">
                <a16:creationId xmlns:a16="http://schemas.microsoft.com/office/drawing/2014/main" id="{F629B86B-7DCB-4A73-02F8-F9960AD7E6FD}"/>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671605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25006-C641-1208-1359-7601F3E4DD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GB" altLang="en-US"/>
          </a:p>
        </p:txBody>
      </p:sp>
      <p:sp>
        <p:nvSpPr>
          <p:cNvPr id="3" name="図プレースホルダー 2">
            <a:extLst>
              <a:ext uri="{FF2B5EF4-FFF2-40B4-BE49-F238E27FC236}">
                <a16:creationId xmlns:a16="http://schemas.microsoft.com/office/drawing/2014/main" id="{DE38D602-11E3-4182-EF6F-1B21095DE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GB" altLang="en-US"/>
          </a:p>
        </p:txBody>
      </p:sp>
      <p:sp>
        <p:nvSpPr>
          <p:cNvPr id="4" name="テキスト プレースホルダー 3">
            <a:extLst>
              <a:ext uri="{FF2B5EF4-FFF2-40B4-BE49-F238E27FC236}">
                <a16:creationId xmlns:a16="http://schemas.microsoft.com/office/drawing/2014/main" id="{369C7AA9-5459-C67E-6777-FDDAD708B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903667-B201-8198-6E75-7467B3FAC0C1}"/>
              </a:ext>
            </a:extLst>
          </p:cNvPr>
          <p:cNvSpPr>
            <a:spLocks noGrp="1"/>
          </p:cNvSpPr>
          <p:nvPr>
            <p:ph type="dt" sz="half" idx="10"/>
          </p:nvPr>
        </p:nvSpPr>
        <p:spPr/>
        <p:txBody>
          <a:bodyPr/>
          <a:lstStyle/>
          <a:p>
            <a:fld id="{F4B85A4C-1E0E-0242-84D0-4F171BCC19EF}" type="datetimeFigureOut">
              <a:rPr kumimoji="1" lang="ja-GB" altLang="en-US" smtClean="0"/>
              <a:t>5/7/24</a:t>
            </a:fld>
            <a:endParaRPr kumimoji="1" lang="ja-GB" altLang="en-US"/>
          </a:p>
        </p:txBody>
      </p:sp>
      <p:sp>
        <p:nvSpPr>
          <p:cNvPr id="6" name="フッター プレースホルダー 5">
            <a:extLst>
              <a:ext uri="{FF2B5EF4-FFF2-40B4-BE49-F238E27FC236}">
                <a16:creationId xmlns:a16="http://schemas.microsoft.com/office/drawing/2014/main" id="{D86097B4-C5BF-507D-6F8D-82530049174E}"/>
              </a:ext>
            </a:extLst>
          </p:cNvPr>
          <p:cNvSpPr>
            <a:spLocks noGrp="1"/>
          </p:cNvSpPr>
          <p:nvPr>
            <p:ph type="ftr" sz="quarter" idx="11"/>
          </p:nvPr>
        </p:nvSpPr>
        <p:spPr/>
        <p:txBody>
          <a:bodyPr/>
          <a:lstStyle/>
          <a:p>
            <a:endParaRPr kumimoji="1" lang="ja-GB" altLang="en-US"/>
          </a:p>
        </p:txBody>
      </p:sp>
      <p:sp>
        <p:nvSpPr>
          <p:cNvPr id="7" name="スライド番号プレースホルダー 6">
            <a:extLst>
              <a:ext uri="{FF2B5EF4-FFF2-40B4-BE49-F238E27FC236}">
                <a16:creationId xmlns:a16="http://schemas.microsoft.com/office/drawing/2014/main" id="{F6DB556B-CB8F-A3EF-8063-AFB6A819C9F6}"/>
              </a:ext>
            </a:extLst>
          </p:cNvPr>
          <p:cNvSpPr>
            <a:spLocks noGrp="1"/>
          </p:cNvSpPr>
          <p:nvPr>
            <p:ph type="sldNum" sz="quarter" idx="12"/>
          </p:nvPr>
        </p:nvSpPr>
        <p:spPr/>
        <p:txBody>
          <a:body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150855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F6D8163-164C-296D-2342-ADFB1DF68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GB" altLang="en-US"/>
          </a:p>
        </p:txBody>
      </p:sp>
      <p:sp>
        <p:nvSpPr>
          <p:cNvPr id="3" name="テキスト プレースホルダー 2">
            <a:extLst>
              <a:ext uri="{FF2B5EF4-FFF2-40B4-BE49-F238E27FC236}">
                <a16:creationId xmlns:a16="http://schemas.microsoft.com/office/drawing/2014/main" id="{1DDEA456-830E-31E0-5415-E1670D8EF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GB" altLang="en-US"/>
          </a:p>
        </p:txBody>
      </p:sp>
      <p:sp>
        <p:nvSpPr>
          <p:cNvPr id="4" name="日付プレースホルダー 3">
            <a:extLst>
              <a:ext uri="{FF2B5EF4-FFF2-40B4-BE49-F238E27FC236}">
                <a16:creationId xmlns:a16="http://schemas.microsoft.com/office/drawing/2014/main" id="{CD19142A-12E9-076C-8DC5-EA8A327A70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B85A4C-1E0E-0242-84D0-4F171BCC19EF}" type="datetimeFigureOut">
              <a:rPr kumimoji="1" lang="ja-GB" altLang="en-US" smtClean="0"/>
              <a:t>5/7/24</a:t>
            </a:fld>
            <a:endParaRPr kumimoji="1" lang="ja-GB" altLang="en-US"/>
          </a:p>
        </p:txBody>
      </p:sp>
      <p:sp>
        <p:nvSpPr>
          <p:cNvPr id="5" name="フッター プレースホルダー 4">
            <a:extLst>
              <a:ext uri="{FF2B5EF4-FFF2-40B4-BE49-F238E27FC236}">
                <a16:creationId xmlns:a16="http://schemas.microsoft.com/office/drawing/2014/main" id="{6CF31FC6-8D30-A5A1-5F95-71CF44215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GB" altLang="en-US"/>
          </a:p>
        </p:txBody>
      </p:sp>
      <p:sp>
        <p:nvSpPr>
          <p:cNvPr id="6" name="スライド番号プレースホルダー 5">
            <a:extLst>
              <a:ext uri="{FF2B5EF4-FFF2-40B4-BE49-F238E27FC236}">
                <a16:creationId xmlns:a16="http://schemas.microsoft.com/office/drawing/2014/main" id="{826439AE-D6FE-9F80-3558-6269FF891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19F255-D8BD-314D-835D-B3FA4D12B21E}" type="slidenum">
              <a:rPr kumimoji="1" lang="ja-GB" altLang="en-US" smtClean="0"/>
              <a:t>‹#›</a:t>
            </a:fld>
            <a:endParaRPr kumimoji="1" lang="ja-GB" altLang="en-US"/>
          </a:p>
        </p:txBody>
      </p:sp>
    </p:spTree>
    <p:extLst>
      <p:ext uri="{BB962C8B-B14F-4D97-AF65-F5344CB8AC3E}">
        <p14:creationId xmlns:p14="http://schemas.microsoft.com/office/powerpoint/2010/main" val="2410195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ja-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hysicstasks.eu/2339/non-traditional-circuits-ii" TargetMode="External"/><Relationship Id="rId2" Type="http://schemas.openxmlformats.org/officeDocument/2006/relationships/hyperlink" Target="http://physicstasks.eu/2338/non-traditional-circuits-i" TargetMode="External"/><Relationship Id="rId1" Type="http://schemas.openxmlformats.org/officeDocument/2006/relationships/slideLayout" Target="../slideLayouts/slideLayout2.xml"/><Relationship Id="rId4" Type="http://schemas.openxmlformats.org/officeDocument/2006/relationships/hyperlink" Target="https://isaacphysics.org/questions/love_bugs_nu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393E9-AB04-1495-59D6-DE6B6C1824CF}"/>
              </a:ext>
            </a:extLst>
          </p:cNvPr>
          <p:cNvSpPr>
            <a:spLocks noGrp="1"/>
          </p:cNvSpPr>
          <p:nvPr>
            <p:ph type="ctrTitle"/>
          </p:nvPr>
        </p:nvSpPr>
        <p:spPr/>
        <p:txBody>
          <a:bodyPr/>
          <a:lstStyle/>
          <a:p>
            <a:r>
              <a:rPr kumimoji="1" lang="en-US" altLang="ja-GB" dirty="0"/>
              <a:t>Physics Problem Solving</a:t>
            </a:r>
            <a:endParaRPr kumimoji="1" lang="ja-GB" altLang="en-US" dirty="0"/>
          </a:p>
        </p:txBody>
      </p:sp>
      <p:sp>
        <p:nvSpPr>
          <p:cNvPr id="3" name="字幕 2">
            <a:extLst>
              <a:ext uri="{FF2B5EF4-FFF2-40B4-BE49-F238E27FC236}">
                <a16:creationId xmlns:a16="http://schemas.microsoft.com/office/drawing/2014/main" id="{861F2FA7-C17B-43E4-F4EC-5E4D28D0DD28}"/>
              </a:ext>
            </a:extLst>
          </p:cNvPr>
          <p:cNvSpPr>
            <a:spLocks noGrp="1"/>
          </p:cNvSpPr>
          <p:nvPr>
            <p:ph type="subTitle" idx="1"/>
          </p:nvPr>
        </p:nvSpPr>
        <p:spPr>
          <a:xfrm>
            <a:off x="1524000" y="3602037"/>
            <a:ext cx="9144000" cy="2893307"/>
          </a:xfrm>
        </p:spPr>
        <p:txBody>
          <a:bodyPr>
            <a:normAutofit/>
          </a:bodyPr>
          <a:lstStyle/>
          <a:p>
            <a:r>
              <a:rPr kumimoji="1" lang="en-US" altLang="ja-GB" dirty="0"/>
              <a:t>Mar. 11</a:t>
            </a:r>
            <a:r>
              <a:rPr kumimoji="1" lang="en-US" altLang="ja-GB" baseline="30000" dirty="0"/>
              <a:t>th</a:t>
            </a:r>
            <a:r>
              <a:rPr kumimoji="1" lang="en-US" altLang="ja-GB" dirty="0"/>
              <a:t> Mon 12:40</a:t>
            </a:r>
          </a:p>
          <a:p>
            <a:r>
              <a:rPr kumimoji="1" lang="en-US" altLang="ja-GB" dirty="0"/>
              <a:t>Physics Lab P2</a:t>
            </a:r>
          </a:p>
          <a:p>
            <a:r>
              <a:rPr kumimoji="1" lang="en-US" altLang="ja-GB" dirty="0"/>
              <a:t>Dara </a:t>
            </a:r>
            <a:r>
              <a:rPr kumimoji="1" lang="en-US" altLang="ja-GB" dirty="0" err="1"/>
              <a:t>Daneshvar</a:t>
            </a:r>
            <a:endParaRPr kumimoji="1" lang="en-US" altLang="ja-GB" dirty="0"/>
          </a:p>
          <a:p>
            <a:r>
              <a:rPr kumimoji="1" lang="en-US" altLang="ja-GB" dirty="0"/>
              <a:t>Lev </a:t>
            </a:r>
            <a:r>
              <a:rPr kumimoji="1" lang="en-US" altLang="ja-GB" dirty="0" err="1"/>
              <a:t>Shabalin</a:t>
            </a:r>
            <a:endParaRPr kumimoji="1" lang="en-US" altLang="ja-GB" dirty="0"/>
          </a:p>
          <a:p>
            <a:r>
              <a:rPr kumimoji="1" lang="en-US" altLang="ja-GB" dirty="0"/>
              <a:t>Eason Shao</a:t>
            </a:r>
            <a:endParaRPr kumimoji="1" lang="ja-GB" altLang="en-US" dirty="0"/>
          </a:p>
        </p:txBody>
      </p:sp>
    </p:spTree>
    <p:extLst>
      <p:ext uri="{BB962C8B-B14F-4D97-AF65-F5344CB8AC3E}">
        <p14:creationId xmlns:p14="http://schemas.microsoft.com/office/powerpoint/2010/main" val="241403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D475D-2E6F-F517-7EB1-F7744B214BD7}"/>
              </a:ext>
            </a:extLst>
          </p:cNvPr>
          <p:cNvSpPr>
            <a:spLocks noGrp="1"/>
          </p:cNvSpPr>
          <p:nvPr>
            <p:ph type="title"/>
          </p:nvPr>
        </p:nvSpPr>
        <p:spPr/>
        <p:txBody>
          <a:bodyPr/>
          <a:lstStyle/>
          <a:p>
            <a:r>
              <a:rPr kumimoji="1" lang="en-US" altLang="ja-GB" dirty="0"/>
              <a:t>Qu. 5 (Reference Frame, Rotational Mech.)</a:t>
            </a:r>
            <a:endParaRPr kumimoji="1" lang="ja-GB" altLang="en-US" dirty="0"/>
          </a:p>
        </p:txBody>
      </p:sp>
      <p:sp>
        <p:nvSpPr>
          <p:cNvPr id="3" name="コンテンツ プレースホルダー 2">
            <a:extLst>
              <a:ext uri="{FF2B5EF4-FFF2-40B4-BE49-F238E27FC236}">
                <a16:creationId xmlns:a16="http://schemas.microsoft.com/office/drawing/2014/main" id="{92C689C6-66CD-23F2-FA53-CBBD6EA51F68}"/>
              </a:ext>
            </a:extLst>
          </p:cNvPr>
          <p:cNvSpPr>
            <a:spLocks noGrp="1"/>
          </p:cNvSpPr>
          <p:nvPr>
            <p:ph sz="half" idx="1"/>
          </p:nvPr>
        </p:nvSpPr>
        <p:spPr/>
        <p:txBody>
          <a:bodyPr>
            <a:normAutofit fontScale="92500" lnSpcReduction="10000"/>
          </a:bodyPr>
          <a:lstStyle/>
          <a:p>
            <a:r>
              <a:rPr kumimoji="1" lang="en-GB" altLang="ja-GB" dirty="0"/>
              <a:t>Imagine if we have a uniform stick of mass m and length l in void space, initially at rest. We apply a force F, perpendicular to the stick, at the centre of the stick. It is not difficult to realise that it accelerates along the line of action of the force, without rotating. However, if we choose one end of the stick to be the pivot, the resultant moment seems to be not zero. Can you explain why?</a:t>
            </a:r>
            <a:endParaRPr kumimoji="1" lang="ja-GB" altLang="en-US" dirty="0"/>
          </a:p>
        </p:txBody>
      </p:sp>
      <p:pic>
        <p:nvPicPr>
          <p:cNvPr id="6" name="コンテンツ プレースホルダー 5" descr="ダイアグラム&#10;&#10;自動的に生成された説明">
            <a:extLst>
              <a:ext uri="{FF2B5EF4-FFF2-40B4-BE49-F238E27FC236}">
                <a16:creationId xmlns:a16="http://schemas.microsoft.com/office/drawing/2014/main" id="{26CB1A69-4000-26F9-DA3A-7204D8FB6F3F}"/>
              </a:ext>
            </a:extLst>
          </p:cNvPr>
          <p:cNvPicPr>
            <a:picLocks noGrp="1" noChangeAspect="1"/>
          </p:cNvPicPr>
          <p:nvPr>
            <p:ph sz="half" idx="2"/>
          </p:nvPr>
        </p:nvPicPr>
        <p:blipFill>
          <a:blip r:embed="rId2"/>
          <a:stretch>
            <a:fillRect/>
          </a:stretch>
        </p:blipFill>
        <p:spPr>
          <a:xfrm>
            <a:off x="6750215" y="1825625"/>
            <a:ext cx="4025569" cy="4351338"/>
          </a:xfrm>
        </p:spPr>
      </p:pic>
    </p:spTree>
    <p:extLst>
      <p:ext uri="{BB962C8B-B14F-4D97-AF65-F5344CB8AC3E}">
        <p14:creationId xmlns:p14="http://schemas.microsoft.com/office/powerpoint/2010/main" val="318044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41500A1C-6753-B6A3-EFCA-7977583DAA4F}"/>
              </a:ext>
            </a:extLst>
          </p:cNvPr>
          <p:cNvSpPr>
            <a:spLocks noGrp="1"/>
          </p:cNvSpPr>
          <p:nvPr>
            <p:ph type="title"/>
          </p:nvPr>
        </p:nvSpPr>
        <p:spPr/>
        <p:txBody>
          <a:bodyPr/>
          <a:lstStyle/>
          <a:p>
            <a:r>
              <a:rPr lang="en-US" altLang="ja-GB" dirty="0"/>
              <a:t>Qu. 5</a:t>
            </a:r>
            <a:endParaRPr lang="ja-GB" altLang="en-US" dirty="0"/>
          </a:p>
        </p:txBody>
      </p:sp>
      <p:sp>
        <p:nvSpPr>
          <p:cNvPr id="6" name="コンテンツ プレースホルダー 5">
            <a:extLst>
              <a:ext uri="{FF2B5EF4-FFF2-40B4-BE49-F238E27FC236}">
                <a16:creationId xmlns:a16="http://schemas.microsoft.com/office/drawing/2014/main" id="{80A34F77-85E4-604A-8824-1EA64689DC22}"/>
              </a:ext>
            </a:extLst>
          </p:cNvPr>
          <p:cNvSpPr>
            <a:spLocks noGrp="1"/>
          </p:cNvSpPr>
          <p:nvPr>
            <p:ph idx="1"/>
          </p:nvPr>
        </p:nvSpPr>
        <p:spPr/>
        <p:txBody>
          <a:bodyPr/>
          <a:lstStyle/>
          <a:p>
            <a:r>
              <a:rPr lang="en-US" altLang="ja-GB" dirty="0"/>
              <a:t>Key Takeaways</a:t>
            </a:r>
          </a:p>
          <a:p>
            <a:pPr lvl="1"/>
            <a:r>
              <a:rPr lang="en-US" altLang="ja-GB" dirty="0"/>
              <a:t>Be careful about inertial frames and non-inertial frames</a:t>
            </a:r>
          </a:p>
          <a:p>
            <a:pPr lvl="1"/>
            <a:endParaRPr lang="en-US" altLang="ja-GB" dirty="0"/>
          </a:p>
          <a:p>
            <a:pPr lvl="1"/>
            <a:r>
              <a:rPr lang="en-US" altLang="ja-GB" i="1" dirty="0" err="1"/>
              <a:t>D’Almbert’s</a:t>
            </a:r>
            <a:r>
              <a:rPr lang="en-US" altLang="ja-GB" i="1" dirty="0"/>
              <a:t> Principle on Inertial Forces</a:t>
            </a:r>
            <a:r>
              <a:rPr lang="en-US" altLang="ja-GB" dirty="0"/>
              <a:t>: one can transform an </a:t>
            </a:r>
            <a:r>
              <a:rPr lang="en-US" altLang="ja-GB" b="1" dirty="0"/>
              <a:t>accelerating</a:t>
            </a:r>
            <a:r>
              <a:rPr lang="en-US" altLang="ja-GB" dirty="0"/>
              <a:t> rigid body into an equivalent </a:t>
            </a:r>
            <a:r>
              <a:rPr lang="en-US" altLang="ja-GB" b="1" dirty="0"/>
              <a:t>static system</a:t>
            </a:r>
            <a:r>
              <a:rPr lang="en-US" altLang="ja-GB" dirty="0"/>
              <a:t> by adding the so-called inertial force which must act through the </a:t>
            </a:r>
            <a:r>
              <a:rPr lang="en-US" altLang="ja-GB" dirty="0" err="1"/>
              <a:t>centre</a:t>
            </a:r>
            <a:r>
              <a:rPr lang="en-US" altLang="ja-GB" dirty="0"/>
              <a:t> of mass</a:t>
            </a:r>
          </a:p>
          <a:p>
            <a:pPr lvl="1"/>
            <a:r>
              <a:rPr lang="en-US" altLang="ja-GB" dirty="0"/>
              <a:t>Remember that inertial force also contributes moments!</a:t>
            </a:r>
          </a:p>
          <a:p>
            <a:pPr lvl="1"/>
            <a:endParaRPr lang="en-US" altLang="ja-GB" dirty="0"/>
          </a:p>
          <a:p>
            <a:pPr lvl="1"/>
            <a:r>
              <a:rPr lang="en-US" altLang="ja-GB" dirty="0"/>
              <a:t>An interesting story </a:t>
            </a:r>
            <a:r>
              <a:rPr lang="en-US" altLang="ja-GB" i="1" dirty="0"/>
              <a:t>(ES)</a:t>
            </a:r>
            <a:endParaRPr lang="ja-GB" altLang="en-US" i="1" dirty="0"/>
          </a:p>
        </p:txBody>
      </p:sp>
    </p:spTree>
    <p:extLst>
      <p:ext uri="{BB962C8B-B14F-4D97-AF65-F5344CB8AC3E}">
        <p14:creationId xmlns:p14="http://schemas.microsoft.com/office/powerpoint/2010/main" val="358860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261A9-7FD7-A976-FADD-4093FB2CE553}"/>
              </a:ext>
            </a:extLst>
          </p:cNvPr>
          <p:cNvSpPr>
            <a:spLocks noGrp="1"/>
          </p:cNvSpPr>
          <p:nvPr>
            <p:ph type="title"/>
          </p:nvPr>
        </p:nvSpPr>
        <p:spPr/>
        <p:txBody>
          <a:bodyPr/>
          <a:lstStyle/>
          <a:p>
            <a:r>
              <a:rPr kumimoji="1" lang="en-US" altLang="ja-GB" dirty="0"/>
              <a:t>Sources of Questions</a:t>
            </a:r>
            <a:endParaRPr kumimoji="1" lang="ja-GB" altLang="en-US" dirty="0"/>
          </a:p>
        </p:txBody>
      </p:sp>
      <p:sp>
        <p:nvSpPr>
          <p:cNvPr id="3" name="コンテンツ プレースホルダー 2">
            <a:extLst>
              <a:ext uri="{FF2B5EF4-FFF2-40B4-BE49-F238E27FC236}">
                <a16:creationId xmlns:a16="http://schemas.microsoft.com/office/drawing/2014/main" id="{EA3D1C9F-7AC1-5253-7D14-8CE368056764}"/>
              </a:ext>
            </a:extLst>
          </p:cNvPr>
          <p:cNvSpPr>
            <a:spLocks noGrp="1"/>
          </p:cNvSpPr>
          <p:nvPr>
            <p:ph idx="1"/>
          </p:nvPr>
        </p:nvSpPr>
        <p:spPr/>
        <p:txBody>
          <a:bodyPr>
            <a:noAutofit/>
          </a:bodyPr>
          <a:lstStyle/>
          <a:p>
            <a:r>
              <a:rPr kumimoji="1" lang="en-US" altLang="ja-GB" dirty="0"/>
              <a:t>Questions we made (people probably made them before us):</a:t>
            </a:r>
          </a:p>
          <a:p>
            <a:pPr lvl="1"/>
            <a:r>
              <a:rPr kumimoji="1" lang="en-US" altLang="ja-GB" dirty="0"/>
              <a:t>Qu. 1, 2: ES</a:t>
            </a:r>
          </a:p>
          <a:p>
            <a:pPr lvl="1"/>
            <a:r>
              <a:rPr kumimoji="1" lang="en-US" altLang="ja-GB" dirty="0"/>
              <a:t>Qu. 5: LS</a:t>
            </a:r>
          </a:p>
          <a:p>
            <a:r>
              <a:rPr kumimoji="1" lang="en-US" altLang="ja-GB" dirty="0"/>
              <a:t>Q3: Collection of Solved Problems in Physics (ES)</a:t>
            </a:r>
          </a:p>
          <a:p>
            <a:pPr lvl="1"/>
            <a:r>
              <a:rPr kumimoji="1" lang="en-US" altLang="ja-GB" dirty="0">
                <a:hlinkClick r:id="rId2"/>
              </a:rPr>
              <a:t>http://physicstasks.eu/2338/non-traditional-circuits-i</a:t>
            </a:r>
            <a:endParaRPr kumimoji="1" lang="en-US" altLang="ja-GB" dirty="0"/>
          </a:p>
          <a:p>
            <a:pPr lvl="1"/>
            <a:r>
              <a:rPr kumimoji="1" lang="en-US" altLang="ja-GB" dirty="0">
                <a:hlinkClick r:id="rId3"/>
              </a:rPr>
              <a:t>http://physicstasks.eu/2339/non-traditional-circuits-ii</a:t>
            </a:r>
            <a:endParaRPr kumimoji="1" lang="en-US" altLang="ja-GB" dirty="0"/>
          </a:p>
          <a:p>
            <a:r>
              <a:rPr kumimoji="1" lang="en-US" altLang="ja-GB" dirty="0"/>
              <a:t>Q4: </a:t>
            </a:r>
            <a:r>
              <a:rPr kumimoji="1" lang="en-US" altLang="ja-GB" dirty="0" err="1"/>
              <a:t>Issac</a:t>
            </a:r>
            <a:r>
              <a:rPr kumimoji="1" lang="en-US" altLang="ja-GB" dirty="0"/>
              <a:t> Physics (DD, LS)</a:t>
            </a:r>
          </a:p>
          <a:p>
            <a:pPr lvl="1"/>
            <a:r>
              <a:rPr kumimoji="1" lang="en-US" altLang="ja-GB" dirty="0">
                <a:hlinkClick r:id="rId4"/>
              </a:rPr>
              <a:t>https://isaacphysics.org/questions/love_bugs_num</a:t>
            </a:r>
            <a:endParaRPr kumimoji="1" lang="en-US" altLang="ja-GB" dirty="0"/>
          </a:p>
          <a:p>
            <a:pPr lvl="1"/>
            <a:endParaRPr kumimoji="1" lang="en-US" altLang="ja-GB" dirty="0"/>
          </a:p>
          <a:p>
            <a:r>
              <a:rPr kumimoji="1" lang="en-US" altLang="ja-GB" dirty="0"/>
              <a:t>Diagrams:</a:t>
            </a:r>
            <a:r>
              <a:rPr kumimoji="1" lang="en-US" altLang="ja-GB" dirty="0">
                <a:sym typeface="Wingdings" pitchFamily="2" charset="2"/>
              </a:rPr>
              <a:t> Originality Claimed (ES)</a:t>
            </a:r>
            <a:endParaRPr kumimoji="1" lang="en-US" altLang="ja-GB" dirty="0"/>
          </a:p>
        </p:txBody>
      </p:sp>
    </p:spTree>
    <p:extLst>
      <p:ext uri="{BB962C8B-B14F-4D97-AF65-F5344CB8AC3E}">
        <p14:creationId xmlns:p14="http://schemas.microsoft.com/office/powerpoint/2010/main" val="2108843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7A0A0-8FA4-CED6-D0BB-A6DBA30B08C1}"/>
              </a:ext>
            </a:extLst>
          </p:cNvPr>
          <p:cNvSpPr>
            <a:spLocks noGrp="1"/>
          </p:cNvSpPr>
          <p:nvPr>
            <p:ph type="title"/>
          </p:nvPr>
        </p:nvSpPr>
        <p:spPr/>
        <p:txBody>
          <a:bodyPr/>
          <a:lstStyle/>
          <a:p>
            <a:r>
              <a:rPr kumimoji="1" lang="en-US" altLang="ja-GB" dirty="0"/>
              <a:t>Some More</a:t>
            </a:r>
            <a:endParaRPr kumimoji="1" lang="ja-GB" altLang="en-US" dirty="0"/>
          </a:p>
        </p:txBody>
      </p:sp>
      <p:sp>
        <p:nvSpPr>
          <p:cNvPr id="3" name="コンテンツ プレースホルダー 2">
            <a:extLst>
              <a:ext uri="{FF2B5EF4-FFF2-40B4-BE49-F238E27FC236}">
                <a16:creationId xmlns:a16="http://schemas.microsoft.com/office/drawing/2014/main" id="{24A4AEF2-35C6-C99B-E5FB-736F76A17C82}"/>
              </a:ext>
            </a:extLst>
          </p:cNvPr>
          <p:cNvSpPr>
            <a:spLocks noGrp="1"/>
          </p:cNvSpPr>
          <p:nvPr>
            <p:ph idx="1"/>
          </p:nvPr>
        </p:nvSpPr>
        <p:spPr/>
        <p:txBody>
          <a:bodyPr>
            <a:normAutofit/>
          </a:bodyPr>
          <a:lstStyle/>
          <a:p>
            <a:r>
              <a:rPr kumimoji="1" lang="en-US" altLang="ja-GB" dirty="0"/>
              <a:t>Please feel free to continue to submit solutions</a:t>
            </a:r>
          </a:p>
          <a:p>
            <a:r>
              <a:rPr kumimoji="1" lang="en-US" altLang="ja-GB" dirty="0"/>
              <a:t>We will continue to provide individual feedback on your work for all submitted before </a:t>
            </a:r>
            <a:r>
              <a:rPr kumimoji="1" lang="en-US" altLang="ja-GB" b="1" dirty="0"/>
              <a:t>Friday 16:15</a:t>
            </a:r>
            <a:r>
              <a:rPr kumimoji="1" lang="en-US" altLang="ja-GB" dirty="0"/>
              <a:t>.</a:t>
            </a:r>
          </a:p>
          <a:p>
            <a:endParaRPr kumimoji="1" lang="en-US" altLang="zh-CN" dirty="0"/>
          </a:p>
          <a:p>
            <a:r>
              <a:rPr kumimoji="1" lang="en-US" altLang="zh-CN" dirty="0"/>
              <a:t>Feedback Form &amp; Question Submission form are on Google Classroom.</a:t>
            </a:r>
          </a:p>
        </p:txBody>
      </p:sp>
    </p:spTree>
    <p:extLst>
      <p:ext uri="{BB962C8B-B14F-4D97-AF65-F5344CB8AC3E}">
        <p14:creationId xmlns:p14="http://schemas.microsoft.com/office/powerpoint/2010/main" val="17338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368F2-0606-6108-AF68-BE51E7291A67}"/>
              </a:ext>
            </a:extLst>
          </p:cNvPr>
          <p:cNvSpPr>
            <a:spLocks noGrp="1"/>
          </p:cNvSpPr>
          <p:nvPr>
            <p:ph type="title"/>
          </p:nvPr>
        </p:nvSpPr>
        <p:spPr/>
        <p:txBody>
          <a:bodyPr/>
          <a:lstStyle/>
          <a:p>
            <a:r>
              <a:rPr kumimoji="1" lang="en-US" altLang="ja-GB" dirty="0"/>
              <a:t>Next Time</a:t>
            </a:r>
            <a:endParaRPr kumimoji="1" lang="ja-GB" altLang="en-US" dirty="0"/>
          </a:p>
        </p:txBody>
      </p:sp>
      <p:sp>
        <p:nvSpPr>
          <p:cNvPr id="3" name="コンテンツ プレースホルダー 2">
            <a:extLst>
              <a:ext uri="{FF2B5EF4-FFF2-40B4-BE49-F238E27FC236}">
                <a16:creationId xmlns:a16="http://schemas.microsoft.com/office/drawing/2014/main" id="{18B251BB-5386-F88C-0155-C38E75D6E632}"/>
              </a:ext>
            </a:extLst>
          </p:cNvPr>
          <p:cNvSpPr>
            <a:spLocks noGrp="1"/>
          </p:cNvSpPr>
          <p:nvPr>
            <p:ph idx="1"/>
          </p:nvPr>
        </p:nvSpPr>
        <p:spPr/>
        <p:txBody>
          <a:bodyPr/>
          <a:lstStyle/>
          <a:p>
            <a:r>
              <a:rPr kumimoji="1" lang="en-US" altLang="ja-GB" dirty="0"/>
              <a:t>Cool-down session discussing SPC</a:t>
            </a:r>
          </a:p>
          <a:p>
            <a:r>
              <a:rPr kumimoji="1" lang="en-US" altLang="ja-GB" dirty="0"/>
              <a:t>(And more TBC)</a:t>
            </a:r>
          </a:p>
          <a:p>
            <a:endParaRPr kumimoji="1" lang="en-US" altLang="ja-GB" dirty="0"/>
          </a:p>
          <a:p>
            <a:r>
              <a:rPr kumimoji="1" lang="en-US" altLang="ja-GB" dirty="0"/>
              <a:t>&amp; Good luck to all taking the SPC tomorrow!</a:t>
            </a:r>
            <a:endParaRPr kumimoji="1" lang="ja-GB" altLang="en-US" dirty="0"/>
          </a:p>
        </p:txBody>
      </p:sp>
    </p:spTree>
    <p:extLst>
      <p:ext uri="{BB962C8B-B14F-4D97-AF65-F5344CB8AC3E}">
        <p14:creationId xmlns:p14="http://schemas.microsoft.com/office/powerpoint/2010/main" val="213849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D4498-B356-AD0E-D68F-C41E656CDDAB}"/>
              </a:ext>
            </a:extLst>
          </p:cNvPr>
          <p:cNvSpPr>
            <a:spLocks noGrp="1"/>
          </p:cNvSpPr>
          <p:nvPr>
            <p:ph type="title"/>
          </p:nvPr>
        </p:nvSpPr>
        <p:spPr/>
        <p:txBody>
          <a:bodyPr/>
          <a:lstStyle/>
          <a:p>
            <a:r>
              <a:rPr kumimoji="1" lang="en-US" altLang="ja-GB" dirty="0"/>
              <a:t>Today</a:t>
            </a:r>
            <a:endParaRPr kumimoji="1" lang="ja-GB" altLang="en-US" dirty="0"/>
          </a:p>
        </p:txBody>
      </p:sp>
      <p:sp>
        <p:nvSpPr>
          <p:cNvPr id="3" name="コンテンツ プレースホルダー 2">
            <a:extLst>
              <a:ext uri="{FF2B5EF4-FFF2-40B4-BE49-F238E27FC236}">
                <a16:creationId xmlns:a16="http://schemas.microsoft.com/office/drawing/2014/main" id="{1C46B172-EC04-2A31-0387-692EAD7E4954}"/>
              </a:ext>
            </a:extLst>
          </p:cNvPr>
          <p:cNvSpPr>
            <a:spLocks noGrp="1"/>
          </p:cNvSpPr>
          <p:nvPr>
            <p:ph idx="1"/>
          </p:nvPr>
        </p:nvSpPr>
        <p:spPr/>
        <p:txBody>
          <a:bodyPr/>
          <a:lstStyle/>
          <a:p>
            <a:r>
              <a:rPr kumimoji="1" lang="en-US" altLang="ja-GB" dirty="0"/>
              <a:t>Fun Questions!</a:t>
            </a:r>
          </a:p>
          <a:p>
            <a:endParaRPr kumimoji="1" lang="en-US" altLang="ja-GB" dirty="0"/>
          </a:p>
          <a:p>
            <a:r>
              <a:rPr kumimoji="1" lang="en-US" altLang="ja-GB" dirty="0"/>
              <a:t>&amp; Good luck to everyone taking part in SPC tomorrow</a:t>
            </a:r>
            <a:endParaRPr kumimoji="1" lang="ja-GB" altLang="en-US" dirty="0"/>
          </a:p>
        </p:txBody>
      </p:sp>
    </p:spTree>
    <p:extLst>
      <p:ext uri="{BB962C8B-B14F-4D97-AF65-F5344CB8AC3E}">
        <p14:creationId xmlns:p14="http://schemas.microsoft.com/office/powerpoint/2010/main" val="67514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62811-3E6E-A4E2-6198-5FC9FAB4F780}"/>
              </a:ext>
            </a:extLst>
          </p:cNvPr>
          <p:cNvSpPr>
            <a:spLocks noGrp="1"/>
          </p:cNvSpPr>
          <p:nvPr>
            <p:ph type="title"/>
          </p:nvPr>
        </p:nvSpPr>
        <p:spPr/>
        <p:txBody>
          <a:bodyPr/>
          <a:lstStyle/>
          <a:p>
            <a:r>
              <a:rPr kumimoji="1" lang="en-US" altLang="ja-GB" dirty="0"/>
              <a:t>Qu. 1 (Rotational Mechanics)</a:t>
            </a:r>
            <a:endParaRPr kumimoji="1" lang="ja-GB" altLang="en-US" dirty="0"/>
          </a:p>
        </p:txBody>
      </p:sp>
      <p:sp>
        <p:nvSpPr>
          <p:cNvPr id="4" name="コンテンツ プレースホルダー 3">
            <a:extLst>
              <a:ext uri="{FF2B5EF4-FFF2-40B4-BE49-F238E27FC236}">
                <a16:creationId xmlns:a16="http://schemas.microsoft.com/office/drawing/2014/main" id="{EEE08CF4-E8E4-DF8A-D552-F0AD58B40FD0}"/>
              </a:ext>
            </a:extLst>
          </p:cNvPr>
          <p:cNvSpPr>
            <a:spLocks noGrp="1"/>
          </p:cNvSpPr>
          <p:nvPr>
            <p:ph sz="half" idx="1"/>
          </p:nvPr>
        </p:nvSpPr>
        <p:spPr/>
        <p:txBody>
          <a:bodyPr/>
          <a:lstStyle/>
          <a:p>
            <a:r>
              <a:rPr lang="en-GB" altLang="ja-GB" dirty="0"/>
              <a:t>A stick with length 1 metre is hung using a rope at the top end, and its lower end sticks into a container filled with water. If it has a weight of 15 newtons, and the string has a tension of 5 newtons, what percentage of its length is dry after it's taken out?</a:t>
            </a:r>
            <a:endParaRPr lang="ja-GB" altLang="en-US" dirty="0"/>
          </a:p>
        </p:txBody>
      </p:sp>
      <p:pic>
        <p:nvPicPr>
          <p:cNvPr id="10" name="コンテンツ プレースホルダー 9" descr="グラフ, 散布図&#10;&#10;自動的に生成された説明">
            <a:extLst>
              <a:ext uri="{FF2B5EF4-FFF2-40B4-BE49-F238E27FC236}">
                <a16:creationId xmlns:a16="http://schemas.microsoft.com/office/drawing/2014/main" id="{1652A7F6-54D2-E191-5B13-3774D58B4FBC}"/>
              </a:ext>
            </a:extLst>
          </p:cNvPr>
          <p:cNvPicPr>
            <a:picLocks noGrp="1" noChangeAspect="1"/>
          </p:cNvPicPr>
          <p:nvPr>
            <p:ph sz="half" idx="2"/>
          </p:nvPr>
        </p:nvPicPr>
        <p:blipFill>
          <a:blip r:embed="rId2"/>
          <a:stretch>
            <a:fillRect/>
          </a:stretch>
        </p:blipFill>
        <p:spPr>
          <a:xfrm>
            <a:off x="6590535" y="1825625"/>
            <a:ext cx="4344929" cy="4351338"/>
          </a:xfrm>
          <a:prstGeom prst="rect">
            <a:avLst/>
          </a:prstGeom>
        </p:spPr>
      </p:pic>
    </p:spTree>
    <p:extLst>
      <p:ext uri="{BB962C8B-B14F-4D97-AF65-F5344CB8AC3E}">
        <p14:creationId xmlns:p14="http://schemas.microsoft.com/office/powerpoint/2010/main" val="23548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F01CC-EAF4-C1FB-2F2E-E231FB52BEA6}"/>
              </a:ext>
            </a:extLst>
          </p:cNvPr>
          <p:cNvSpPr>
            <a:spLocks noGrp="1"/>
          </p:cNvSpPr>
          <p:nvPr>
            <p:ph type="title"/>
          </p:nvPr>
        </p:nvSpPr>
        <p:spPr/>
        <p:txBody>
          <a:bodyPr/>
          <a:lstStyle/>
          <a:p>
            <a:r>
              <a:rPr kumimoji="1" lang="en-US" altLang="ja-GB" dirty="0"/>
              <a:t>Qu. 1</a:t>
            </a:r>
            <a:endParaRPr kumimoji="1" lang="ja-GB" altLang="en-US" dirty="0"/>
          </a:p>
        </p:txBody>
      </p:sp>
      <p:sp>
        <p:nvSpPr>
          <p:cNvPr id="3" name="コンテンツ プレースホルダー 2">
            <a:extLst>
              <a:ext uri="{FF2B5EF4-FFF2-40B4-BE49-F238E27FC236}">
                <a16:creationId xmlns:a16="http://schemas.microsoft.com/office/drawing/2014/main" id="{567D84E2-DBC3-E876-70E6-DB3019025C72}"/>
              </a:ext>
            </a:extLst>
          </p:cNvPr>
          <p:cNvSpPr>
            <a:spLocks noGrp="1"/>
          </p:cNvSpPr>
          <p:nvPr>
            <p:ph idx="1"/>
          </p:nvPr>
        </p:nvSpPr>
        <p:spPr/>
        <p:txBody>
          <a:bodyPr/>
          <a:lstStyle/>
          <a:p>
            <a:r>
              <a:rPr kumimoji="1" lang="en-US" altLang="ja-GB" dirty="0"/>
              <a:t>Key Takeaways:</a:t>
            </a:r>
          </a:p>
          <a:p>
            <a:pPr lvl="1"/>
            <a:r>
              <a:rPr kumimoji="1" lang="en-US" altLang="ja-GB" dirty="0"/>
              <a:t>It is </a:t>
            </a:r>
            <a:r>
              <a:rPr kumimoji="1" lang="en-US" altLang="ja-GB" b="1" dirty="0"/>
              <a:t>non-intuitive</a:t>
            </a:r>
            <a:r>
              <a:rPr kumimoji="1" lang="en-US" altLang="ja-GB" dirty="0"/>
              <a:t> why we will think of rotations but when you notice that forces are </a:t>
            </a:r>
            <a:r>
              <a:rPr kumimoji="1" lang="en-US" altLang="ja-GB" b="1" dirty="0"/>
              <a:t>non-co-linear</a:t>
            </a:r>
            <a:r>
              <a:rPr kumimoji="1" lang="en-US" altLang="ja-GB" dirty="0"/>
              <a:t>, </a:t>
            </a:r>
            <a:r>
              <a:rPr kumimoji="1" lang="en-US" altLang="ja-GB" b="1" dirty="0"/>
              <a:t>rotational equilibrium</a:t>
            </a:r>
            <a:r>
              <a:rPr kumimoji="1" lang="en-US" altLang="ja-GB" dirty="0"/>
              <a:t> is always a thing to think about.</a:t>
            </a:r>
          </a:p>
          <a:p>
            <a:pPr lvl="1"/>
            <a:r>
              <a:rPr kumimoji="1" lang="en-US" altLang="ja-GB" dirty="0"/>
              <a:t>Choice of pivot is </a:t>
            </a:r>
            <a:r>
              <a:rPr kumimoji="1" lang="en-US" altLang="ja-GB" b="1" dirty="0"/>
              <a:t>arbitrary</a:t>
            </a:r>
            <a:r>
              <a:rPr kumimoji="1" lang="en-US" altLang="ja-GB" dirty="0"/>
              <a:t> – if it’s not rotating, it’s not rotating around any point, therefore taking moments around any point will give a moment of zero.</a:t>
            </a:r>
          </a:p>
          <a:p>
            <a:pPr lvl="1"/>
            <a:r>
              <a:rPr kumimoji="1" lang="en-US" altLang="ja-GB" dirty="0"/>
              <a:t>Therefore, choose the pivot at which you can </a:t>
            </a:r>
            <a:r>
              <a:rPr kumimoji="1" lang="en-US" altLang="ja-GB" b="1" dirty="0"/>
              <a:t>get rid of all the forces you hate</a:t>
            </a:r>
            <a:r>
              <a:rPr kumimoji="1" lang="en-US" altLang="ja-GB" dirty="0"/>
              <a:t>. (Line of action of force passing through the pivot)</a:t>
            </a:r>
          </a:p>
          <a:p>
            <a:pPr lvl="1"/>
            <a:endParaRPr kumimoji="1" lang="en-US" altLang="ja-GB" dirty="0"/>
          </a:p>
          <a:p>
            <a:pPr lvl="1"/>
            <a:r>
              <a:rPr kumimoji="1" lang="en-US" altLang="ja-GB" b="1" dirty="0"/>
              <a:t>Always </a:t>
            </a:r>
            <a:r>
              <a:rPr kumimoji="1" lang="en-US" altLang="ja-GB" dirty="0"/>
              <a:t>draw a force diagram since it is always useful.</a:t>
            </a:r>
            <a:endParaRPr kumimoji="1" lang="ja-GB" altLang="en-US" b="1" dirty="0"/>
          </a:p>
        </p:txBody>
      </p:sp>
    </p:spTree>
    <p:extLst>
      <p:ext uri="{BB962C8B-B14F-4D97-AF65-F5344CB8AC3E}">
        <p14:creationId xmlns:p14="http://schemas.microsoft.com/office/powerpoint/2010/main" val="70387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C6818-AF04-A653-F44C-4904697279CC}"/>
              </a:ext>
            </a:extLst>
          </p:cNvPr>
          <p:cNvSpPr>
            <a:spLocks noGrp="1"/>
          </p:cNvSpPr>
          <p:nvPr>
            <p:ph type="title"/>
          </p:nvPr>
        </p:nvSpPr>
        <p:spPr/>
        <p:txBody>
          <a:bodyPr/>
          <a:lstStyle/>
          <a:p>
            <a:r>
              <a:rPr kumimoji="1" lang="en-US" altLang="ja-GB" dirty="0"/>
              <a:t>Qu. 2 (Mathematical Methods)</a:t>
            </a:r>
            <a:endParaRPr kumimoji="1" lang="ja-GB" altLang="en-US" dirty="0"/>
          </a:p>
        </p:txBody>
      </p:sp>
      <p:sp>
        <p:nvSpPr>
          <p:cNvPr id="4" name="コンテンツ プレースホルダー 3">
            <a:extLst>
              <a:ext uri="{FF2B5EF4-FFF2-40B4-BE49-F238E27FC236}">
                <a16:creationId xmlns:a16="http://schemas.microsoft.com/office/drawing/2014/main" id="{451B0658-1489-FF21-31B0-6FB10A50E707}"/>
              </a:ext>
            </a:extLst>
          </p:cNvPr>
          <p:cNvSpPr>
            <a:spLocks noGrp="1"/>
          </p:cNvSpPr>
          <p:nvPr>
            <p:ph sz="half" idx="1"/>
          </p:nvPr>
        </p:nvSpPr>
        <p:spPr/>
        <p:txBody>
          <a:bodyPr/>
          <a:lstStyle/>
          <a:p>
            <a:r>
              <a:rPr lang="en-GB" altLang="ja-GB" dirty="0"/>
              <a:t>A ladder initially sits against a vertical wall. When it slides down (with its top end touching the wall, and bottom end touching the floor), what is the equation of the envelope formed by the ladder's positions?</a:t>
            </a:r>
          </a:p>
        </p:txBody>
      </p:sp>
      <p:pic>
        <p:nvPicPr>
          <p:cNvPr id="5" name="コンテンツ プレースホルダー 4" descr="ダイアグラム&#10;&#10;自動的に生成された説明">
            <a:extLst>
              <a:ext uri="{FF2B5EF4-FFF2-40B4-BE49-F238E27FC236}">
                <a16:creationId xmlns:a16="http://schemas.microsoft.com/office/drawing/2014/main" id="{894A6602-22EC-6924-EE96-A3DE5E83C254}"/>
              </a:ext>
            </a:extLst>
          </p:cNvPr>
          <p:cNvPicPr>
            <a:picLocks noGrp="1" noChangeAspect="1"/>
          </p:cNvPicPr>
          <p:nvPr>
            <p:ph sz="half" idx="2"/>
          </p:nvPr>
        </p:nvPicPr>
        <p:blipFill>
          <a:blip r:embed="rId2"/>
          <a:stretch>
            <a:fillRect/>
          </a:stretch>
        </p:blipFill>
        <p:spPr>
          <a:xfrm>
            <a:off x="6774362" y="1825625"/>
            <a:ext cx="3977275" cy="4351338"/>
          </a:xfrm>
        </p:spPr>
      </p:pic>
    </p:spTree>
    <p:extLst>
      <p:ext uri="{BB962C8B-B14F-4D97-AF65-F5344CB8AC3E}">
        <p14:creationId xmlns:p14="http://schemas.microsoft.com/office/powerpoint/2010/main" val="250490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F8CEF86-09DB-0176-804C-905878B43599}"/>
              </a:ext>
            </a:extLst>
          </p:cNvPr>
          <p:cNvSpPr>
            <a:spLocks noGrp="1"/>
          </p:cNvSpPr>
          <p:nvPr>
            <p:ph type="title"/>
          </p:nvPr>
        </p:nvSpPr>
        <p:spPr/>
        <p:txBody>
          <a:bodyPr/>
          <a:lstStyle/>
          <a:p>
            <a:r>
              <a:rPr lang="en-US" altLang="ja-GB" dirty="0"/>
              <a:t>Qu. 3 (Electricity &amp; Circuits)</a:t>
            </a:r>
            <a:endParaRPr lang="ja-GB" altLang="en-US" dirty="0"/>
          </a:p>
        </p:txBody>
      </p:sp>
      <p:sp>
        <p:nvSpPr>
          <p:cNvPr id="5" name="コンテンツ プレースホルダー 4">
            <a:extLst>
              <a:ext uri="{FF2B5EF4-FFF2-40B4-BE49-F238E27FC236}">
                <a16:creationId xmlns:a16="http://schemas.microsoft.com/office/drawing/2014/main" id="{E1F80637-2756-0F0D-D3A2-C63F215C5ABA}"/>
              </a:ext>
            </a:extLst>
          </p:cNvPr>
          <p:cNvSpPr>
            <a:spLocks noGrp="1"/>
          </p:cNvSpPr>
          <p:nvPr>
            <p:ph sz="half" idx="1"/>
          </p:nvPr>
        </p:nvSpPr>
        <p:spPr/>
        <p:txBody>
          <a:bodyPr/>
          <a:lstStyle/>
          <a:p>
            <a:r>
              <a:rPr lang="en-GB" altLang="ja-GB" dirty="0"/>
              <a:t>Find the resistance of AB in the following diagrams. Assume each resistor has a resistance of 1 ohm.</a:t>
            </a:r>
            <a:endParaRPr lang="ja-GB" altLang="en-US" dirty="0"/>
          </a:p>
        </p:txBody>
      </p:sp>
      <p:pic>
        <p:nvPicPr>
          <p:cNvPr id="8" name="コンテンツ プレースホルダー 7" descr="ダイアグラム&#10;&#10;自動的に生成された説明">
            <a:extLst>
              <a:ext uri="{FF2B5EF4-FFF2-40B4-BE49-F238E27FC236}">
                <a16:creationId xmlns:a16="http://schemas.microsoft.com/office/drawing/2014/main" id="{621ABF3E-6D97-2075-539C-EC118B0DAE7D}"/>
              </a:ext>
            </a:extLst>
          </p:cNvPr>
          <p:cNvPicPr>
            <a:picLocks noGrp="1" noChangeAspect="1"/>
          </p:cNvPicPr>
          <p:nvPr>
            <p:ph sz="half" idx="2"/>
          </p:nvPr>
        </p:nvPicPr>
        <p:blipFill>
          <a:blip r:embed="rId2"/>
          <a:stretch>
            <a:fillRect/>
          </a:stretch>
        </p:blipFill>
        <p:spPr>
          <a:xfrm>
            <a:off x="6172200" y="1987203"/>
            <a:ext cx="5181600" cy="4028181"/>
          </a:xfrm>
        </p:spPr>
      </p:pic>
    </p:spTree>
    <p:extLst>
      <p:ext uri="{BB962C8B-B14F-4D97-AF65-F5344CB8AC3E}">
        <p14:creationId xmlns:p14="http://schemas.microsoft.com/office/powerpoint/2010/main" val="181166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6E4AEAE6-9024-CE8C-1489-592B3F982679}"/>
              </a:ext>
            </a:extLst>
          </p:cNvPr>
          <p:cNvSpPr>
            <a:spLocks noGrp="1"/>
          </p:cNvSpPr>
          <p:nvPr>
            <p:ph type="title"/>
          </p:nvPr>
        </p:nvSpPr>
        <p:spPr/>
        <p:txBody>
          <a:bodyPr/>
          <a:lstStyle/>
          <a:p>
            <a:r>
              <a:rPr lang="en-US" altLang="ja-GB" dirty="0"/>
              <a:t>Qu. 3</a:t>
            </a:r>
            <a:endParaRPr lang="ja-GB" altLang="en-US" dirty="0"/>
          </a:p>
        </p:txBody>
      </p:sp>
      <p:sp>
        <p:nvSpPr>
          <p:cNvPr id="6" name="コンテンツ プレースホルダー 5">
            <a:extLst>
              <a:ext uri="{FF2B5EF4-FFF2-40B4-BE49-F238E27FC236}">
                <a16:creationId xmlns:a16="http://schemas.microsoft.com/office/drawing/2014/main" id="{DB97A239-4289-2B55-D9C4-BAB1CB64C26F}"/>
              </a:ext>
            </a:extLst>
          </p:cNvPr>
          <p:cNvSpPr>
            <a:spLocks noGrp="1"/>
          </p:cNvSpPr>
          <p:nvPr>
            <p:ph idx="1"/>
          </p:nvPr>
        </p:nvSpPr>
        <p:spPr/>
        <p:txBody>
          <a:bodyPr/>
          <a:lstStyle/>
          <a:p>
            <a:r>
              <a:rPr lang="en-US" altLang="ja-GB" dirty="0"/>
              <a:t>Key Takeaways</a:t>
            </a:r>
          </a:p>
          <a:p>
            <a:pPr lvl="1"/>
            <a:r>
              <a:rPr lang="en-US" altLang="ja-GB" dirty="0"/>
              <a:t>A wire is a resistance-less connection, which doesn’t have a difference compared to a simple shared end (why?)</a:t>
            </a:r>
          </a:p>
          <a:p>
            <a:pPr lvl="1"/>
            <a:r>
              <a:rPr lang="en-US" altLang="ja-GB" dirty="0" err="1"/>
              <a:t>Colouring</a:t>
            </a:r>
            <a:r>
              <a:rPr lang="en-US" altLang="ja-GB" dirty="0"/>
              <a:t> techniques work really well in some weird wires connecting between weird nodes)</a:t>
            </a:r>
          </a:p>
          <a:p>
            <a:pPr lvl="1"/>
            <a:r>
              <a:rPr lang="en-US" altLang="ja-GB" dirty="0"/>
              <a:t>Squishing &amp; stretching a circuit diagram (to its topological equivalent) or drawing a equivalent diagram can really help solving resistance problems</a:t>
            </a:r>
          </a:p>
          <a:p>
            <a:pPr lvl="1"/>
            <a:endParaRPr lang="en-US" altLang="ja-GB" dirty="0"/>
          </a:p>
          <a:p>
            <a:r>
              <a:rPr lang="en-US" altLang="ja-GB" dirty="0"/>
              <a:t>More resistance questions (&amp; a specific session on circuit analysis techniques) yet to come!</a:t>
            </a:r>
          </a:p>
        </p:txBody>
      </p:sp>
    </p:spTree>
    <p:extLst>
      <p:ext uri="{BB962C8B-B14F-4D97-AF65-F5344CB8AC3E}">
        <p14:creationId xmlns:p14="http://schemas.microsoft.com/office/powerpoint/2010/main" val="177037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B9B85-3A4E-D9A9-828C-8D5EA5CF0336}"/>
              </a:ext>
            </a:extLst>
          </p:cNvPr>
          <p:cNvSpPr>
            <a:spLocks noGrp="1"/>
          </p:cNvSpPr>
          <p:nvPr>
            <p:ph type="title"/>
          </p:nvPr>
        </p:nvSpPr>
        <p:spPr/>
        <p:txBody>
          <a:bodyPr/>
          <a:lstStyle/>
          <a:p>
            <a:r>
              <a:rPr kumimoji="1" lang="en-US" altLang="ja-GB" dirty="0"/>
              <a:t>Qu. 4 (Reference Frame)</a:t>
            </a:r>
            <a:endParaRPr kumimoji="1" lang="ja-GB" altLang="en-US" dirty="0"/>
          </a:p>
        </p:txBody>
      </p:sp>
      <p:sp>
        <p:nvSpPr>
          <p:cNvPr id="3" name="コンテンツ プレースホルダー 2">
            <a:extLst>
              <a:ext uri="{FF2B5EF4-FFF2-40B4-BE49-F238E27FC236}">
                <a16:creationId xmlns:a16="http://schemas.microsoft.com/office/drawing/2014/main" id="{6BF5B018-4CC5-880F-CFD9-2830A1A255C6}"/>
              </a:ext>
            </a:extLst>
          </p:cNvPr>
          <p:cNvSpPr>
            <a:spLocks noGrp="1"/>
          </p:cNvSpPr>
          <p:nvPr>
            <p:ph sz="half" idx="1"/>
          </p:nvPr>
        </p:nvSpPr>
        <p:spPr/>
        <p:txBody>
          <a:bodyPr>
            <a:normAutofit fontScale="92500" lnSpcReduction="10000"/>
          </a:bodyPr>
          <a:lstStyle/>
          <a:p>
            <a:r>
              <a:rPr kumimoji="1" lang="en-GB" altLang="ja-GB" dirty="0"/>
              <a:t>A bug sits at each corner of a regular polygon with N sides of side length l. Each bug walks directly towards the next bug around, </a:t>
            </a:r>
            <a:r>
              <a:rPr kumimoji="1" lang="en-GB" altLang="ja-GB" dirty="0" err="1"/>
              <a:t>counterclockwise</a:t>
            </a:r>
            <a:r>
              <a:rPr kumimoji="1" lang="en-GB" altLang="ja-GB" dirty="0"/>
              <a:t>, with a constant speed v.</a:t>
            </a:r>
            <a:br>
              <a:rPr kumimoji="1" lang="en-GB" altLang="ja-GB" dirty="0"/>
            </a:br>
            <a:br>
              <a:rPr kumimoji="1" lang="en-GB" altLang="ja-GB" dirty="0"/>
            </a:br>
            <a:r>
              <a:rPr kumimoji="1" lang="en-GB" altLang="ja-GB" dirty="0"/>
              <a:t>Find the time it takes for the bugs to reach the centre of the polygon. It might help to begin with setting N = 4 and experiment with small cases, and worry about generalising later.</a:t>
            </a:r>
            <a:endParaRPr kumimoji="1" lang="ja-GB" altLang="en-US" dirty="0"/>
          </a:p>
        </p:txBody>
      </p:sp>
      <p:pic>
        <p:nvPicPr>
          <p:cNvPr id="6" name="コンテンツ プレースホルダー 5" descr="写真, 吊るす, 異なる, 鳥 が含まれている画像&#10;&#10;自動的に生成された説明">
            <a:extLst>
              <a:ext uri="{FF2B5EF4-FFF2-40B4-BE49-F238E27FC236}">
                <a16:creationId xmlns:a16="http://schemas.microsoft.com/office/drawing/2014/main" id="{07E4D62A-BD7D-1B2D-D5CE-716E20EB8FD3}"/>
              </a:ext>
            </a:extLst>
          </p:cNvPr>
          <p:cNvPicPr>
            <a:picLocks noGrp="1" noChangeAspect="1"/>
          </p:cNvPicPr>
          <p:nvPr>
            <p:ph sz="half" idx="2"/>
          </p:nvPr>
        </p:nvPicPr>
        <p:blipFill>
          <a:blip r:embed="rId2"/>
          <a:stretch>
            <a:fillRect/>
          </a:stretch>
        </p:blipFill>
        <p:spPr>
          <a:xfrm>
            <a:off x="6799817" y="1825625"/>
            <a:ext cx="3926366" cy="4351338"/>
          </a:xfrm>
        </p:spPr>
      </p:pic>
    </p:spTree>
    <p:extLst>
      <p:ext uri="{BB962C8B-B14F-4D97-AF65-F5344CB8AC3E}">
        <p14:creationId xmlns:p14="http://schemas.microsoft.com/office/powerpoint/2010/main" val="240610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509719F-AC56-899F-B480-8DA1AA9AE8E3}"/>
              </a:ext>
            </a:extLst>
          </p:cNvPr>
          <p:cNvSpPr>
            <a:spLocks noGrp="1"/>
          </p:cNvSpPr>
          <p:nvPr>
            <p:ph type="title"/>
          </p:nvPr>
        </p:nvSpPr>
        <p:spPr/>
        <p:txBody>
          <a:bodyPr/>
          <a:lstStyle/>
          <a:p>
            <a:r>
              <a:rPr lang="en-US" altLang="ja-GB" dirty="0"/>
              <a:t>Qu. 4</a:t>
            </a:r>
            <a:endParaRPr lang="ja-GB" altLang="en-US" dirty="0"/>
          </a:p>
        </p:txBody>
      </p:sp>
      <p:sp>
        <p:nvSpPr>
          <p:cNvPr id="6" name="コンテンツ プレースホルダー 5">
            <a:extLst>
              <a:ext uri="{FF2B5EF4-FFF2-40B4-BE49-F238E27FC236}">
                <a16:creationId xmlns:a16="http://schemas.microsoft.com/office/drawing/2014/main" id="{91973DBE-AE44-3824-2CED-6885860C3B59}"/>
              </a:ext>
            </a:extLst>
          </p:cNvPr>
          <p:cNvSpPr>
            <a:spLocks noGrp="1"/>
          </p:cNvSpPr>
          <p:nvPr>
            <p:ph idx="1"/>
          </p:nvPr>
        </p:nvSpPr>
        <p:spPr/>
        <p:txBody>
          <a:bodyPr/>
          <a:lstStyle/>
          <a:p>
            <a:r>
              <a:rPr lang="en-US" altLang="ja-GB" dirty="0"/>
              <a:t>Key Takeaways</a:t>
            </a:r>
          </a:p>
          <a:p>
            <a:pPr lvl="1"/>
            <a:r>
              <a:rPr lang="en-US" altLang="ja-GB" dirty="0"/>
              <a:t>Correct choice of reference frames could make your life easier</a:t>
            </a:r>
          </a:p>
          <a:p>
            <a:pPr lvl="1"/>
            <a:endParaRPr lang="en-US" altLang="ja-GB" dirty="0"/>
          </a:p>
          <a:p>
            <a:pPr lvl="1"/>
            <a:r>
              <a:rPr lang="en-US" altLang="ja-GB" dirty="0"/>
              <a:t>Sometimes a generalized model will be very difficult to think to start with</a:t>
            </a:r>
          </a:p>
          <a:p>
            <a:pPr lvl="1"/>
            <a:r>
              <a:rPr lang="en-US" altLang="ja-GB" dirty="0"/>
              <a:t>Therefore, a nice idea is to start and experiment with small cases (or setting certain values, to 1 unit for example)</a:t>
            </a:r>
          </a:p>
        </p:txBody>
      </p:sp>
    </p:spTree>
    <p:extLst>
      <p:ext uri="{BB962C8B-B14F-4D97-AF65-F5344CB8AC3E}">
        <p14:creationId xmlns:p14="http://schemas.microsoft.com/office/powerpoint/2010/main" val="192525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1713</TotalTime>
  <Words>796</Words>
  <Application>Microsoft Macintosh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Wingdings</vt:lpstr>
      <vt:lpstr>Office テーマ</vt:lpstr>
      <vt:lpstr>Physics Problem Solving</vt:lpstr>
      <vt:lpstr>Today</vt:lpstr>
      <vt:lpstr>Qu. 1 (Rotational Mechanics)</vt:lpstr>
      <vt:lpstr>Qu. 1</vt:lpstr>
      <vt:lpstr>Qu. 2 (Mathematical Methods)</vt:lpstr>
      <vt:lpstr>Qu. 3 (Electricity &amp; Circuits)</vt:lpstr>
      <vt:lpstr>Qu. 3</vt:lpstr>
      <vt:lpstr>Qu. 4 (Reference Frame)</vt:lpstr>
      <vt:lpstr>Qu. 4</vt:lpstr>
      <vt:lpstr>Qu. 5 (Reference Frame, Rotational Mech.)</vt:lpstr>
      <vt:lpstr>Qu. 5</vt:lpstr>
      <vt:lpstr>Sources of Questions</vt:lpstr>
      <vt:lpstr>Some More</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Problem Solving</dc:title>
  <dc:creator>Shao, Eason</dc:creator>
  <cp:lastModifiedBy>Shao, Eason</cp:lastModifiedBy>
  <cp:revision>14</cp:revision>
  <dcterms:created xsi:type="dcterms:W3CDTF">2024-03-01T20:26:04Z</dcterms:created>
  <dcterms:modified xsi:type="dcterms:W3CDTF">2024-05-07T17:15:47Z</dcterms:modified>
</cp:coreProperties>
</file>