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9" r:id="rId19"/>
    <p:sldId id="278" r:id="rId20"/>
    <p:sldId id="281" r:id="rId21"/>
    <p:sldId id="282" r:id="rId22"/>
    <p:sldId id="273" r:id="rId23"/>
    <p:sldId id="275" r:id="rId24"/>
    <p:sldId id="271" r:id="rId25"/>
    <p:sldId id="272" r:id="rId26"/>
    <p:sldId id="274" r:id="rId27"/>
    <p:sldId id="280" r:id="rId28"/>
  </p:sldIdLst>
  <p:sldSz cx="12192000" cy="6858000"/>
  <p:notesSz cx="6858000" cy="9144000"/>
  <p:defaultTextStyle>
    <a:defPPr>
      <a:defRPr lang="ja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5E85-AE1A-C14C-99A6-4E6499985E9B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GB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D816-23D8-5449-A8D2-9DF6705C21A3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870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GB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9D816-23D8-5449-A8D2-9DF6705C21A3}" type="slidenum">
              <a:rPr kumimoji="1" lang="ja-GB" altLang="en-US" smtClean="0"/>
              <a:t>5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35110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GB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9D816-23D8-5449-A8D2-9DF6705C21A3}" type="slidenum">
              <a:rPr kumimoji="1" lang="ja-GB" altLang="en-US" smtClean="0"/>
              <a:t>27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94115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D043A-BD45-37ED-D30D-096A6F37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F188A1-A500-5314-49E8-89E63650E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1EDC5-8CE2-B078-7C67-FC744501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418C38-F619-C223-575C-32ECD89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847BD-5626-97C7-57D4-C420BFE4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10673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D202-2E6A-6F05-8150-293B970A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520798-2B45-E73F-6889-DEC69BFE0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26FA7-2BF1-EC63-FB19-5BB4417D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68B61-F8E3-F7D7-D2F8-0190A931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F565E-D1A4-75CA-5A12-CC3AFCC1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6384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04C296-4867-8C41-E011-7CFB76FE1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CB0740-25A7-D979-1A02-8B04EBF4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1DE8B-1D27-018C-26EE-3DDBF2CE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09B2-643F-01F1-8003-32EE96C5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3A8FC-805E-4C7A-580E-0E955922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2046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BB2D8-08C1-FA3D-0D95-4C24D8D7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B1F2C8-3E22-FE34-6244-FA14B250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C8724-780C-20E9-04F3-137169D8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14DF0-D0AE-A658-3887-18B0F832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7FE00-41E8-ED3B-1C96-2DFD045D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4479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75C5-3479-1D58-3AC1-F08E8C00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9E8BC4-6D81-5A0D-A6CE-8010D0B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CB171-BA0D-56E2-7BF4-9E98B9C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5986A-7BB3-3AED-3995-AE453B0A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1F255-2246-E4F6-0B06-4EA14FC9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1110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33E03-421F-32BD-BD2F-BA08A5DE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9DD17-5B7F-017F-AE48-36A3AAA63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9D6176-496E-C95E-F358-BAC1FA28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B1CB3-EB8E-8088-2A09-CAFFB67B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A703BF-F4B8-9E25-825D-378AD671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F7F46E-D1F9-14DB-6F50-962E1ED5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80697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0DF89-1508-D240-517E-E111D477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2E72-5E60-E6EB-A2FE-4C7908D8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46485E-5C37-FDEE-B255-4559EE6B8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D41FE3-6622-D542-2DC2-5EE0039B8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E9E9D1-93E9-5F66-3BA6-22F71C86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45B1D8-9550-F0DE-14FE-45483759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657180-6B28-E9B9-BF0D-5CC41DCB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B88462-0B43-F8A8-7070-4728839F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980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8DECC-8D0D-A604-3F53-F96746BF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B3D5A8-F304-1498-9F00-58235BE7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214866-D5F4-BCDB-FC4C-90F0AA6C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04D21-3DC9-565E-1CCB-5A7AC239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78728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3CDB29-261B-3697-468D-8B2A85F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AC64CF-928F-027E-1D6B-62AC544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50A381-CE3C-2D3D-6E61-9BA441B2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733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DA39B-3ACC-81CA-79EE-2EE4BD87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91445-37B7-5D37-5220-F3FD330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5DB004-C60C-3C34-43CD-DC93E6CE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4406DA-A61C-8F61-CAC5-F6F52043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5D7FBA-B3DA-6671-61F9-FD673F8A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29B86B-7DCB-4A73-02F8-F9960AD7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67160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25006-C641-1208-1359-7601F3E4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38D602-11E3-4182-EF6F-1B21095D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C7AA9-5459-C67E-6777-FDDAD708B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903667-B201-8198-6E75-7467B3FA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6097B4-C5BF-507D-6F8D-8253004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DB556B-CB8F-A3EF-8063-AFB6A819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085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6D8163-164C-296D-2342-ADFB1DF6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DEA456-830E-31E0-5415-E1670D8E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19142A-12E9-076C-8DC5-EA8A327A7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85A4C-1E0E-0242-84D0-4F171BCC19EF}" type="datetimeFigureOut">
              <a:rPr kumimoji="1" lang="ja-GB" altLang="en-US" smtClean="0"/>
              <a:t>5/7/24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31FC6-8D30-A5A1-5F95-71CF44215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439AE-D6FE-9F80-3558-6269FF89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9F255-D8BD-314D-835D-B3FA4D12B21E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1019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pho.org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393E9-AB04-1495-59D6-DE6B6C18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GB" dirty="0"/>
              <a:t>Physics Problem Solving</a:t>
            </a:r>
            <a:endParaRPr kumimoji="1" lang="ja-GB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1F2FA7-C17B-43E4-F4EC-5E4D28D0D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/>
              <a:t>Mar. 4</a:t>
            </a:r>
            <a:r>
              <a:rPr kumimoji="1" lang="en-US" altLang="ja-GB" baseline="30000" dirty="0"/>
              <a:t>th</a:t>
            </a:r>
            <a:r>
              <a:rPr kumimoji="1" lang="en-US" altLang="ja-GB" dirty="0"/>
              <a:t> Mon 12:40 – 13:20</a:t>
            </a:r>
          </a:p>
          <a:p>
            <a:r>
              <a:rPr kumimoji="1" lang="en-US" altLang="ja-GB" dirty="0"/>
              <a:t>Physics Lab P2</a:t>
            </a:r>
          </a:p>
          <a:p>
            <a:r>
              <a:rPr kumimoji="1" lang="en-US" altLang="ja-GB"/>
              <a:t>Eason Shao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24140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D8A7E-3B59-4C33-3131-E7262245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8B2FE2-9551-13B8-41D4-00516ADF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Takeaway:</a:t>
            </a:r>
          </a:p>
          <a:p>
            <a:pPr lvl="1"/>
            <a:r>
              <a:rPr kumimoji="1" lang="en-US" altLang="ja-GB" i="1" dirty="0"/>
              <a:t>Principle of Dynamics in Centre of Mass: </a:t>
            </a:r>
            <a:r>
              <a:rPr kumimoji="1" lang="en-US" altLang="ja-GB" dirty="0"/>
              <a:t>a mass system’s </a:t>
            </a:r>
            <a:r>
              <a:rPr kumimoji="1" lang="en-US" altLang="ja-GB" dirty="0" err="1"/>
              <a:t>centre</a:t>
            </a:r>
            <a:r>
              <a:rPr kumimoji="1" lang="en-US" altLang="ja-GB" dirty="0"/>
              <a:t> of mass experiences acceleration according to N2, where the resultant force is equal to the resultant of all forces added to the system. </a:t>
            </a:r>
            <a:r>
              <a:rPr kumimoji="1" lang="en-US" altLang="ja-GB" i="1" dirty="0"/>
              <a:t>(Proof omitted.)</a:t>
            </a:r>
          </a:p>
          <a:p>
            <a:pPr lvl="1"/>
            <a:r>
              <a:rPr kumimoji="1" lang="en-US" altLang="ja-GB" i="1" dirty="0"/>
              <a:t>Principle of Decomposing Motion: </a:t>
            </a:r>
            <a:r>
              <a:rPr kumimoji="1" lang="en-US" altLang="ja-GB" dirty="0"/>
              <a:t>an object’s motion can always be separated into two parts: translation and rotation.</a:t>
            </a:r>
          </a:p>
          <a:p>
            <a:pPr lvl="1"/>
            <a:r>
              <a:rPr kumimoji="1" lang="en-US" altLang="ja-GB" dirty="0"/>
              <a:t>Translation and rotation can both be represented as vectors. </a:t>
            </a:r>
            <a:r>
              <a:rPr kumimoji="1" lang="en-US" altLang="ja-GB" i="1" dirty="0"/>
              <a:t>(Think: how should rotation be represented as a vector, in generalization to 3D space?)</a:t>
            </a:r>
            <a:endParaRPr kumimoji="1" lang="en-US" altLang="ja-GB" dirty="0"/>
          </a:p>
          <a:p>
            <a:pPr lvl="1"/>
            <a:endParaRPr kumimoji="1" lang="en-US" altLang="ja-GB" dirty="0"/>
          </a:p>
          <a:p>
            <a:pPr lvl="1"/>
            <a:r>
              <a:rPr kumimoji="1" lang="en-US" altLang="ja-GB" dirty="0"/>
              <a:t>Rotational Mechanics will be left to a later session</a:t>
            </a:r>
          </a:p>
        </p:txBody>
      </p:sp>
    </p:spTree>
    <p:extLst>
      <p:ext uri="{BB962C8B-B14F-4D97-AF65-F5344CB8AC3E}">
        <p14:creationId xmlns:p14="http://schemas.microsoft.com/office/powerpoint/2010/main" val="6212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61452-F62F-72A9-CCD1-DB538D0A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1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DBD3F46-3117-52C3-25EA-B45A2B14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450" y="2627491"/>
            <a:ext cx="2451100" cy="3403600"/>
          </a:xfrm>
        </p:spPr>
      </p:pic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F798F5E7-B8AE-2964-9749-9851A38EF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563"/>
          <a:stretch/>
        </p:blipFill>
        <p:spPr>
          <a:xfrm>
            <a:off x="1194603" y="1454325"/>
            <a:ext cx="10629723" cy="10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3F5E5-76A0-AEF0-6233-1F6DDEC9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1.5 min)</a:t>
            </a:r>
            <a:endParaRPr kumimoji="1" lang="ja-GB" altLang="en-US" dirty="0"/>
          </a:p>
        </p:txBody>
      </p:sp>
      <p:pic>
        <p:nvPicPr>
          <p:cNvPr id="5" name="コンテンツ プレースホルダー 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F6C9BA2E-5730-7DFA-7D7A-F534000E1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7405" y="3330222"/>
            <a:ext cx="5197628" cy="771261"/>
          </a:xfrm>
        </p:spPr>
      </p:pic>
      <p:pic>
        <p:nvPicPr>
          <p:cNvPr id="6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06DAFA1C-04F5-1A7D-0AC2-275897C0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95" y="2399683"/>
            <a:ext cx="2451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C647C-B845-09E4-8126-2BBC6288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9F5DCA-7265-6958-CE82-6F972E1A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Takeaway:</a:t>
            </a:r>
          </a:p>
          <a:p>
            <a:pPr lvl="1"/>
            <a:r>
              <a:rPr kumimoji="1" lang="en-US" altLang="ja-GB" dirty="0"/>
              <a:t>Every object is in motion</a:t>
            </a:r>
          </a:p>
          <a:p>
            <a:pPr lvl="1"/>
            <a:r>
              <a:rPr kumimoji="1" lang="en-US" altLang="ja-GB" dirty="0"/>
              <a:t>We choose to describe objects in a reference frame</a:t>
            </a:r>
          </a:p>
          <a:p>
            <a:pPr lvl="1"/>
            <a:r>
              <a:rPr kumimoji="1" lang="en-US" altLang="ja-GB" dirty="0"/>
              <a:t>It will make our life easier if we describe it in the correct reference frame (which requires experience)</a:t>
            </a:r>
          </a:p>
          <a:p>
            <a:pPr lvl="1"/>
            <a:endParaRPr kumimoji="1" lang="en-US" altLang="ja-GB" dirty="0"/>
          </a:p>
          <a:p>
            <a:r>
              <a:rPr kumimoji="1" lang="en-US" altLang="ja-GB" dirty="0"/>
              <a:t>Some more:</a:t>
            </a:r>
          </a:p>
          <a:p>
            <a:pPr lvl="1"/>
            <a:r>
              <a:rPr kumimoji="1" lang="en-US" altLang="ja-GB" dirty="0"/>
              <a:t>Reference frames: inertial and non-inertial</a:t>
            </a:r>
          </a:p>
        </p:txBody>
      </p:sp>
    </p:spTree>
    <p:extLst>
      <p:ext uri="{BB962C8B-B14F-4D97-AF65-F5344CB8AC3E}">
        <p14:creationId xmlns:p14="http://schemas.microsoft.com/office/powerpoint/2010/main" val="239550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68261-EB8C-68DB-6356-4D155CB8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2 min)</a:t>
            </a:r>
            <a:endParaRPr kumimoji="1" lang="ja-GB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E6F61E4-586F-5868-2FBF-99716C1D5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0" y="2185194"/>
            <a:ext cx="8407400" cy="863600"/>
          </a:xfrm>
        </p:spPr>
      </p:pic>
      <p:pic>
        <p:nvPicPr>
          <p:cNvPr id="6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B81A5798-ACF0-686C-EFC9-87469A7C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472" y="2185194"/>
            <a:ext cx="2451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766D6-FAAC-47D1-BCE9-D5813658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3 (Time: 2 min)</a:t>
            </a:r>
            <a:endParaRPr kumimoji="1" lang="ja-GB" altLang="en-US" i="1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99892779-C89B-79C5-A953-71FBFD866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3042444"/>
            <a:ext cx="8991600" cy="1917700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446110-0B66-7B9E-EDEE-47594C7F8F2A}"/>
              </a:ext>
            </a:extLst>
          </p:cNvPr>
          <p:cNvSpPr txBox="1"/>
          <p:nvPr/>
        </p:nvSpPr>
        <p:spPr>
          <a:xfrm>
            <a:off x="0" y="6027003"/>
            <a:ext cx="260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GB" sz="4800" i="1" dirty="0"/>
              <a:t>Skipped</a:t>
            </a:r>
            <a:endParaRPr kumimoji="1" lang="ja-GB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2825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4CAD6-69AC-60AB-36F3-236538C5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28F09-361D-AD7F-DEEA-E08B0F5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3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6F529-B126-D456-8353-B20B3C9E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/>
              <a:t>Key Takeaway:</a:t>
            </a:r>
          </a:p>
          <a:p>
            <a:pPr lvl="1"/>
            <a:r>
              <a:rPr kumimoji="1" lang="en-US" altLang="ja-GB" dirty="0"/>
              <a:t>Have a rule, a pencil and a rubber (essential)</a:t>
            </a:r>
          </a:p>
          <a:p>
            <a:pPr lvl="1"/>
            <a:r>
              <a:rPr kumimoji="1" lang="en-US" altLang="ja-GB" dirty="0"/>
              <a:t>Have a pencil sharpener (very important)</a:t>
            </a:r>
          </a:p>
          <a:p>
            <a:pPr lvl="1"/>
            <a:r>
              <a:rPr kumimoji="1" lang="en-US" altLang="ja-GB" dirty="0"/>
              <a:t>Have a calculator (and make sure it has a correct set-up)</a:t>
            </a:r>
          </a:p>
          <a:p>
            <a:pPr lvl="1"/>
            <a:r>
              <a:rPr kumimoji="1" lang="en-US" altLang="ja-GB" dirty="0"/>
              <a:t>Have a protractor and set squares (highly recommended)</a:t>
            </a:r>
          </a:p>
          <a:p>
            <a:pPr lvl="1"/>
            <a:endParaRPr kumimoji="1" lang="en-US" altLang="ja-GB" dirty="0"/>
          </a:p>
          <a:p>
            <a:pPr lvl="1"/>
            <a:r>
              <a:rPr kumimoji="1" lang="en-US" altLang="ja-GB" dirty="0"/>
              <a:t>Draw a diagram</a:t>
            </a:r>
          </a:p>
          <a:p>
            <a:pPr lvl="1"/>
            <a:r>
              <a:rPr kumimoji="1" lang="en-US" altLang="ja-GB" dirty="0"/>
              <a:t>Geometry &amp; trigonometry is important</a:t>
            </a:r>
          </a:p>
          <a:p>
            <a:pPr marL="457200" lvl="1" indent="0">
              <a:buNone/>
            </a:pPr>
            <a:endParaRPr kumimoji="1" lang="en-US" altLang="ja-GB" dirty="0"/>
          </a:p>
          <a:p>
            <a:r>
              <a:rPr kumimoji="1" lang="en-US" altLang="ja-GB" dirty="0"/>
              <a:t>Mathematical Methods will be covered in a later session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9A2FBA-7AA3-7C9A-3B81-B455C8D7B5C3}"/>
              </a:ext>
            </a:extLst>
          </p:cNvPr>
          <p:cNvSpPr txBox="1"/>
          <p:nvPr/>
        </p:nvSpPr>
        <p:spPr>
          <a:xfrm>
            <a:off x="0" y="6027003"/>
            <a:ext cx="260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GB" sz="4800" i="1" dirty="0"/>
              <a:t>Skipped</a:t>
            </a:r>
            <a:endParaRPr kumimoji="1" lang="ja-GB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9346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8792F-C179-3C53-5D24-2A55793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EC89D42E-AF51-4E3B-44E5-DD0BA9FDB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14" y="1690688"/>
            <a:ext cx="10165572" cy="2618405"/>
          </a:xfr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D395880D-E9C9-7C79-68F3-08597149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12" y="3967806"/>
            <a:ext cx="3541888" cy="27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B8879-7291-985B-0665-162DA5C5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9793C-20E9-3B06-0ACD-C2EE32FC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pic>
        <p:nvPicPr>
          <p:cNvPr id="9" name="コンテンツ プレースホルダー 8" descr="テキスト&#10;&#10;自動的に生成された説明">
            <a:extLst>
              <a:ext uri="{FF2B5EF4-FFF2-40B4-BE49-F238E27FC236}">
                <a16:creationId xmlns:a16="http://schemas.microsoft.com/office/drawing/2014/main" id="{177739F9-2BE5-80A2-0C4B-AF3F03645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53" y="2422248"/>
            <a:ext cx="10911894" cy="20135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5425CF-4B22-63A2-5BD2-2E7F1D9AD05D}"/>
              </a:ext>
            </a:extLst>
          </p:cNvPr>
          <p:cNvSpPr txBox="1"/>
          <p:nvPr/>
        </p:nvSpPr>
        <p:spPr>
          <a:xfrm>
            <a:off x="9378244" y="2052916"/>
            <a:ext cx="39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GB" b="1" dirty="0"/>
              <a:t>Draw your own Fig. 5</a:t>
            </a:r>
            <a:endParaRPr kumimoji="1" lang="ja-GB" altLang="en-US" b="1" dirty="0"/>
          </a:p>
        </p:txBody>
      </p:sp>
    </p:spTree>
    <p:extLst>
      <p:ext uri="{BB962C8B-B14F-4D97-AF65-F5344CB8AC3E}">
        <p14:creationId xmlns:p14="http://schemas.microsoft.com/office/powerpoint/2010/main" val="20071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A2074-86BF-BD85-B83C-E53D272E3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FB92-567A-1A6A-E0B8-6862DA01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965F7-9ADA-0567-33BD-0403B7C0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Infinitesimal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a nice ‘non-mathematical’ trick in Physics</a:t>
            </a:r>
          </a:p>
          <a:p>
            <a:pPr lvl="1"/>
            <a:r>
              <a:rPr kumimoji="1" lang="en-US" altLang="ja-GB" dirty="0"/>
              <a:t>Essentially, if you cannot imagine big processes, imagine small processes in a short period of time and try to see what you can get from that.</a:t>
            </a:r>
          </a:p>
          <a:p>
            <a:pPr lvl="1"/>
            <a:endParaRPr kumimoji="1" lang="en-US" altLang="ja-GB" dirty="0"/>
          </a:p>
          <a:p>
            <a:pPr lvl="1"/>
            <a:r>
              <a:rPr kumimoji="1" lang="en-US" altLang="ja-GB" dirty="0"/>
              <a:t>Draw a diagram &amp; trigonometry is important </a:t>
            </a:r>
          </a:p>
        </p:txBody>
      </p:sp>
    </p:spTree>
    <p:extLst>
      <p:ext uri="{BB962C8B-B14F-4D97-AF65-F5344CB8AC3E}">
        <p14:creationId xmlns:p14="http://schemas.microsoft.com/office/powerpoint/2010/main" val="24542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FBC3E-7CF7-3602-6102-FD93B5D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Quick Intro</a:t>
            </a:r>
            <a:endParaRPr kumimoji="1" lang="ja-GB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C097F-63DE-847C-63E0-A0D28FC5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408A7-8D7C-C6C2-FE77-9196A086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9D71E0D-D456-C93D-FFCF-2D21C3392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0" y="1690688"/>
            <a:ext cx="8509000" cy="1041400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7EF182-B9A6-1393-AB87-387A9C7B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15" y="2865966"/>
            <a:ext cx="8580285" cy="7916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7A80C8-50AA-1426-8657-B35D9D8F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77" y="3877421"/>
            <a:ext cx="8397523" cy="8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79876-EAF0-2ADF-0E02-DBB51B862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C2135-09CC-A57C-FA5C-D1B12E4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4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437AB-6E2E-C9D9-807E-0CA8F8A5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Be brave to set up equations with variables</a:t>
            </a:r>
          </a:p>
          <a:p>
            <a:pPr lvl="1"/>
            <a:r>
              <a:rPr kumimoji="1" lang="en-US" altLang="ja-GB" dirty="0"/>
              <a:t>Every ‘link’ is an equation – this reduces the freedom that the system of equations has</a:t>
            </a:r>
          </a:p>
          <a:p>
            <a:pPr lvl="1"/>
            <a:r>
              <a:rPr kumimoji="1" lang="en-US" altLang="ja-GB" dirty="0"/>
              <a:t>If you want to solve the equation, you need to have the same number of variables as the number of equations (some linear algebra)</a:t>
            </a:r>
          </a:p>
          <a:p>
            <a:pPr lvl="1"/>
            <a:r>
              <a:rPr kumimoji="1" lang="en-US" altLang="ja-GB" dirty="0"/>
              <a:t>If the question is numerical – use your calculator!</a:t>
            </a:r>
          </a:p>
          <a:p>
            <a:pPr lvl="1"/>
            <a:r>
              <a:rPr kumimoji="1" lang="en-US" altLang="ja-GB" dirty="0"/>
              <a:t>Grasp an idea of ‘restricting degree of freedom'</a:t>
            </a:r>
          </a:p>
        </p:txBody>
      </p:sp>
    </p:spTree>
    <p:extLst>
      <p:ext uri="{BB962C8B-B14F-4D97-AF65-F5344CB8AC3E}">
        <p14:creationId xmlns:p14="http://schemas.microsoft.com/office/powerpoint/2010/main" val="12354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E23E8-7B99-C141-04F4-7A1D2FBA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5</a:t>
            </a:r>
            <a:endParaRPr kumimoji="1" lang="ja-GB" altLang="en-US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F1B36A23-5E0F-6100-683B-0C7EB70DF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677" y="268870"/>
            <a:ext cx="6106646" cy="5400093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AFD36E-22B5-B116-46C6-BC59B991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765218"/>
            <a:ext cx="7772400" cy="52913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D9FC0F-42D8-41FD-D711-60BCD22D8EA3}"/>
              </a:ext>
            </a:extLst>
          </p:cNvPr>
          <p:cNvSpPr txBox="1"/>
          <p:nvPr/>
        </p:nvSpPr>
        <p:spPr>
          <a:xfrm>
            <a:off x="0" y="6027003"/>
            <a:ext cx="260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GB" sz="4800" i="1" dirty="0"/>
              <a:t>Skipped</a:t>
            </a:r>
            <a:endParaRPr kumimoji="1" lang="ja-GB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47296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F0288-9511-DA6B-E1BD-08D3EEF2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5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F9F686-8574-EC60-691F-28C7331B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Voltmeter can be ‘deleted’ – but in real life they are just extremely big resistors</a:t>
            </a:r>
          </a:p>
          <a:p>
            <a:pPr lvl="1"/>
            <a:r>
              <a:rPr kumimoji="1" lang="en-US" altLang="ja-GB" dirty="0"/>
              <a:t>Ammeter can be replaced by a wire – but in real life they are just extremely small resistors</a:t>
            </a:r>
          </a:p>
          <a:p>
            <a:pPr lvl="1"/>
            <a:endParaRPr kumimoji="1" lang="en-US" altLang="ja-GB" dirty="0"/>
          </a:p>
          <a:p>
            <a:r>
              <a:rPr kumimoji="1" lang="en-US" altLang="ja-GB" dirty="0"/>
              <a:t>Circuit analysis techniques will be covered later in a topic-specific session.</a:t>
            </a:r>
          </a:p>
          <a:p>
            <a:endParaRPr kumimoji="1" lang="ja-GB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6727DA-D70A-65CD-1146-00B22AE337CB}"/>
              </a:ext>
            </a:extLst>
          </p:cNvPr>
          <p:cNvSpPr txBox="1"/>
          <p:nvPr/>
        </p:nvSpPr>
        <p:spPr>
          <a:xfrm>
            <a:off x="0" y="6027003"/>
            <a:ext cx="260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GB" sz="4800" i="1" dirty="0"/>
              <a:t>Skipped</a:t>
            </a:r>
            <a:endParaRPr kumimoji="1" lang="ja-GB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6727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DD531-20D9-D9F1-83AB-7FE6FE92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6 (Time: 4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3D3143B9-A428-9FFB-2C9F-039DA7B7E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521744"/>
            <a:ext cx="9182100" cy="2959100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6F4217-0E44-F6B9-8EC6-6FB731C2F40D}"/>
              </a:ext>
            </a:extLst>
          </p:cNvPr>
          <p:cNvSpPr txBox="1"/>
          <p:nvPr/>
        </p:nvSpPr>
        <p:spPr>
          <a:xfrm>
            <a:off x="0" y="6027003"/>
            <a:ext cx="260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GB" sz="4800" i="1" dirty="0"/>
              <a:t>Skipped</a:t>
            </a:r>
            <a:endParaRPr kumimoji="1" lang="ja-GB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1604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2728B-9BAB-D1B0-8E1A-416435BD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6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B5702-2F5D-A0E7-711D-57A33DEB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Key Takeaways:</a:t>
            </a:r>
          </a:p>
          <a:p>
            <a:pPr lvl="1"/>
            <a:r>
              <a:rPr kumimoji="1" lang="en-US" altLang="ja-GB" dirty="0"/>
              <a:t>Draw a diagram</a:t>
            </a:r>
          </a:p>
          <a:p>
            <a:pPr lvl="1"/>
            <a:r>
              <a:rPr kumimoji="1" lang="en-US" altLang="ja-GB" dirty="0"/>
              <a:t>Motion is relative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87E868-4165-F026-3F3E-94603FA8A639}"/>
              </a:ext>
            </a:extLst>
          </p:cNvPr>
          <p:cNvSpPr txBox="1"/>
          <p:nvPr/>
        </p:nvSpPr>
        <p:spPr>
          <a:xfrm>
            <a:off x="0" y="6027003"/>
            <a:ext cx="260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GB" sz="4800" i="1" dirty="0"/>
              <a:t>Skipped</a:t>
            </a:r>
            <a:endParaRPr kumimoji="1" lang="ja-GB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7600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7A0A0-8FA4-CED6-D0BB-A6DBA30B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Remaining Questions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A4AEF2-35C6-C99B-E5FB-736F76A1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/>
              <a:t>Questions are from 2023 SPC (with different numbering)</a:t>
            </a:r>
          </a:p>
          <a:p>
            <a:r>
              <a:rPr kumimoji="1" lang="en-US" altLang="ja-GB" dirty="0"/>
              <a:t>Remaining are:</a:t>
            </a:r>
          </a:p>
          <a:p>
            <a:pPr lvl="1"/>
            <a:r>
              <a:rPr kumimoji="1" lang="en-US" altLang="ja-GB" dirty="0"/>
              <a:t>Qu. 1, 3, 4 (MC)</a:t>
            </a:r>
          </a:p>
          <a:p>
            <a:pPr lvl="1"/>
            <a:r>
              <a:rPr kumimoji="1" lang="en-US" altLang="ja-GB" dirty="0"/>
              <a:t>Qu. 5 (b), 6 (e) (Mechanics)</a:t>
            </a:r>
          </a:p>
          <a:p>
            <a:pPr lvl="1"/>
            <a:r>
              <a:rPr kumimoji="1" lang="en-US" altLang="ja-GB" dirty="0"/>
              <a:t>Qu. 9 (a) (Electricity)</a:t>
            </a:r>
          </a:p>
          <a:p>
            <a:pPr lvl="1"/>
            <a:r>
              <a:rPr kumimoji="1" lang="en-US" altLang="ja-GB" dirty="0"/>
              <a:t>Qu. 10</a:t>
            </a:r>
          </a:p>
          <a:p>
            <a:r>
              <a:rPr kumimoji="1" lang="en-US" altLang="ja-GB" dirty="0"/>
              <a:t>Qu. 6 is also strongly recommended to have a taste of</a:t>
            </a:r>
          </a:p>
          <a:p>
            <a:r>
              <a:rPr kumimoji="1" lang="en-US" altLang="ja-GB" dirty="0"/>
              <a:t>Feel free to write up attempts (no scribbling!) to questions and submit a Google Classroom assignment before </a:t>
            </a:r>
            <a:r>
              <a:rPr kumimoji="1" lang="en-US" altLang="ja-GB" b="1" i="1" dirty="0"/>
              <a:t>Friday</a:t>
            </a:r>
            <a:r>
              <a:rPr kumimoji="1" lang="en-US" altLang="ja-GB" b="1" dirty="0"/>
              <a:t> </a:t>
            </a:r>
            <a:r>
              <a:rPr kumimoji="1" lang="en-US" altLang="zh-CN" b="1" dirty="0"/>
              <a:t>16:15</a:t>
            </a:r>
            <a:r>
              <a:rPr kumimoji="1" lang="zh-CN" altLang="en-US" dirty="0"/>
              <a:t> </a:t>
            </a:r>
            <a:r>
              <a:rPr kumimoji="1" lang="en-US" altLang="zh-CN" dirty="0"/>
              <a:t>if you want to have it marked &amp; individual feedback.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22436A9D-C9B2-7BB1-FEB9-4571ABA7A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" r="1094"/>
          <a:stretch/>
        </p:blipFill>
        <p:spPr>
          <a:xfrm>
            <a:off x="6927728" y="2663749"/>
            <a:ext cx="1508376" cy="1530501"/>
          </a:xfrm>
          <a:prstGeom prst="rect">
            <a:avLst/>
          </a:prstGeom>
        </p:spPr>
      </p:pic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A1861383-91B2-7D19-1360-06F5CD8D6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158" y="362656"/>
            <a:ext cx="1752600" cy="1752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50E0D0-1901-D3EF-F9D1-D89EA4594FE5}"/>
              </a:ext>
            </a:extLst>
          </p:cNvPr>
          <p:cNvSpPr txBox="1"/>
          <p:nvPr/>
        </p:nvSpPr>
        <p:spPr>
          <a:xfrm>
            <a:off x="9399416" y="2869324"/>
            <a:ext cx="156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GB" i="1" dirty="0"/>
              <a:t>Also:</a:t>
            </a:r>
          </a:p>
          <a:p>
            <a:r>
              <a:rPr kumimoji="1" lang="en-US" altLang="ja-GB" i="1" dirty="0"/>
              <a:t>Qu. 7, 8, 9 (b)</a:t>
            </a:r>
          </a:p>
          <a:p>
            <a:r>
              <a:rPr kumimoji="1" lang="en-US" altLang="ja-GB" i="1" dirty="0"/>
              <a:t>are skipped</a:t>
            </a:r>
            <a:endParaRPr kumimoji="1" lang="ja-GB" altLang="en-US" i="1" dirty="0"/>
          </a:p>
        </p:txBody>
      </p:sp>
    </p:spTree>
    <p:extLst>
      <p:ext uri="{BB962C8B-B14F-4D97-AF65-F5344CB8AC3E}">
        <p14:creationId xmlns:p14="http://schemas.microsoft.com/office/powerpoint/2010/main" val="173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368F2-0606-6108-AF68-BE51E729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Next Time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251BB-5386-F88C-0155-C38E75D6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strike="sngStrike" dirty="0"/>
              <a:t>Cool-down session discussing SPC</a:t>
            </a:r>
          </a:p>
          <a:p>
            <a:r>
              <a:rPr kumimoji="1" lang="en-US" altLang="ja-GB" dirty="0"/>
              <a:t>(And more TBC) – </a:t>
            </a:r>
            <a:r>
              <a:rPr kumimoji="1" lang="en-US" altLang="ja-GB" i="1" dirty="0"/>
              <a:t>Now confirmed: Interesting Problems in Physics</a:t>
            </a:r>
            <a:endParaRPr kumimoji="1" lang="ja-GB" altLang="en-US" i="1" dirty="0"/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F354282C-2FAB-F436-7C9B-9B9CCA60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158" y="36265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10335-C6B8-0465-FB0F-F431CC28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About Physics PS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5E8E18-F802-D6B3-8DBD-5B4E41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dirty="0" err="1"/>
              <a:t>BPhO</a:t>
            </a:r>
            <a:r>
              <a:rPr kumimoji="1" lang="en-US" altLang="ja-GB" dirty="0"/>
              <a:t> Challenges - </a:t>
            </a:r>
            <a:r>
              <a:rPr kumimoji="1" lang="en-US" altLang="ja-GB" dirty="0">
                <a:hlinkClick r:id="rId2"/>
              </a:rPr>
              <a:t>https://www.bpho.org.uk</a:t>
            </a:r>
            <a:endParaRPr kumimoji="1" lang="en-US" altLang="ja-GB" dirty="0"/>
          </a:p>
          <a:p>
            <a:pPr lvl="1"/>
            <a:r>
              <a:rPr kumimoji="1" lang="en-US" altLang="ja-GB" dirty="0"/>
              <a:t>Y11Intermediate Phys. C – 1hr; Mar 1</a:t>
            </a:r>
            <a:r>
              <a:rPr kumimoji="1" lang="en-US" altLang="ja-GB" baseline="30000" dirty="0"/>
              <a:t>st</a:t>
            </a:r>
            <a:endParaRPr kumimoji="1" lang="en-US" altLang="ja-GB" dirty="0"/>
          </a:p>
          <a:p>
            <a:pPr lvl="1"/>
            <a:r>
              <a:rPr kumimoji="1" lang="en-US" altLang="ja-GB" dirty="0"/>
              <a:t>Y12 Senior Phys. C – 1hr;</a:t>
            </a:r>
            <a:r>
              <a:rPr kumimoji="1" lang="en-US" altLang="ja-GB" b="1" dirty="0"/>
              <a:t> Mar 8</a:t>
            </a:r>
            <a:r>
              <a:rPr kumimoji="1" lang="en-US" altLang="ja-GB" b="1" baseline="30000" dirty="0"/>
              <a:t>th</a:t>
            </a:r>
            <a:endParaRPr kumimoji="1" lang="en-US" altLang="ja-GB" b="1" dirty="0"/>
          </a:p>
          <a:p>
            <a:pPr lvl="1"/>
            <a:r>
              <a:rPr kumimoji="1" lang="en-US" altLang="ja-GB" dirty="0"/>
              <a:t>Y13 Phys. C – 1hr; Sept - Nov</a:t>
            </a:r>
          </a:p>
          <a:p>
            <a:pPr lvl="1"/>
            <a:r>
              <a:rPr kumimoji="1" lang="en-US" altLang="ja-GB" dirty="0" err="1"/>
              <a:t>BPhO</a:t>
            </a:r>
            <a:r>
              <a:rPr kumimoji="1" lang="en-US" altLang="ja-GB" dirty="0"/>
              <a:t> R1 – 2hr 40min; Nov</a:t>
            </a:r>
          </a:p>
          <a:p>
            <a:pPr lvl="1"/>
            <a:r>
              <a:rPr kumimoji="1" lang="en-US" altLang="ja-GB" dirty="0" err="1"/>
              <a:t>BPhO</a:t>
            </a:r>
            <a:r>
              <a:rPr kumimoji="1" lang="en-US" altLang="ja-GB" dirty="0"/>
              <a:t> R2 (Inv. Only) – 3hr; Feb</a:t>
            </a:r>
          </a:p>
          <a:p>
            <a:pPr lvl="1"/>
            <a:endParaRPr kumimoji="1" lang="en-US" altLang="ja-GB" dirty="0"/>
          </a:p>
          <a:p>
            <a:pPr marL="457200" lvl="1" indent="0">
              <a:buNone/>
            </a:pPr>
            <a:endParaRPr kumimoji="1" lang="en-US" altLang="ja-GB" dirty="0"/>
          </a:p>
          <a:p>
            <a:r>
              <a:rPr kumimoji="1" lang="en-US" altLang="ja-GB" dirty="0"/>
              <a:t>Uni Admission Tests</a:t>
            </a:r>
          </a:p>
        </p:txBody>
      </p: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5B9551B1-96AF-7842-3633-366451E1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973" y="2768777"/>
            <a:ext cx="1198053" cy="12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0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D4498-B356-AD0E-D68F-C41E656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Today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6B172-EC04-2A31-0387-692EAD7E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Selected Question from Y12 Senior Phys. Challenge</a:t>
            </a:r>
            <a:endParaRPr kumimoji="1" lang="ja-GB" altLang="en-US" dirty="0"/>
          </a:p>
        </p:txBody>
      </p:sp>
    </p:spTree>
    <p:extLst>
      <p:ext uri="{BB962C8B-B14F-4D97-AF65-F5344CB8AC3E}">
        <p14:creationId xmlns:p14="http://schemas.microsoft.com/office/powerpoint/2010/main" val="67514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7A842-2638-F6F9-1B3D-7FFC960E8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D8428-39C5-B4F5-E787-6A5E7498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Some things before we start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932A8-1A4F-0CF5-A19E-DB679BA0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GB" b="1" dirty="0"/>
              <a:t>Think</a:t>
            </a:r>
            <a:r>
              <a:rPr kumimoji="1" lang="en-US" altLang="ja-GB" dirty="0"/>
              <a:t> – do not give up before you think. Nor should you search up solutions before you begin.</a:t>
            </a:r>
          </a:p>
          <a:p>
            <a:r>
              <a:rPr kumimoji="1" lang="en-US" altLang="ja-GB" b="1" dirty="0"/>
              <a:t>No Hints </a:t>
            </a:r>
            <a:r>
              <a:rPr kumimoji="1" lang="en-US" altLang="ja-GB" dirty="0"/>
              <a:t>– if you finish, raise your hand, and we will come and check your solution. Please remain quiet as other people need the chance to think.</a:t>
            </a:r>
          </a:p>
          <a:p>
            <a:r>
              <a:rPr kumimoji="1" lang="en-US" altLang="ja-GB" b="1" dirty="0"/>
              <a:t>Be a Scientist </a:t>
            </a:r>
            <a:r>
              <a:rPr kumimoji="1" lang="en-US" altLang="ja-GB" dirty="0"/>
              <a:t>– do not make assumptions or arguments without a justification, nor should you argue that it is obvious if you can’t explain it.</a:t>
            </a:r>
          </a:p>
          <a:p>
            <a:r>
              <a:rPr kumimoji="1" lang="en-US" altLang="ja-GB" b="1" dirty="0"/>
              <a:t>Don’t Worry if you Make Mistakes </a:t>
            </a:r>
            <a:r>
              <a:rPr kumimoji="1" lang="en-US" altLang="ja-GB" dirty="0"/>
              <a:t>– it’s problem-solving, not trivial questions. And everybody makes mistakes.</a:t>
            </a:r>
          </a:p>
          <a:p>
            <a:endParaRPr kumimoji="1" lang="en-US" altLang="ja-GB" dirty="0"/>
          </a:p>
          <a:p>
            <a:endParaRPr kumimoji="1" lang="en-US" altLang="ja-GB" dirty="0"/>
          </a:p>
        </p:txBody>
      </p:sp>
    </p:spTree>
    <p:extLst>
      <p:ext uri="{BB962C8B-B14F-4D97-AF65-F5344CB8AC3E}">
        <p14:creationId xmlns:p14="http://schemas.microsoft.com/office/powerpoint/2010/main" val="4312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62811-3E6E-A4E2-6198-5FC9FAB4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 (Time: 45 sec)</a:t>
            </a:r>
            <a:endParaRPr kumimoji="1" lang="ja-GB" altLang="en-US" dirty="0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D866A075-455E-0CED-41F8-BE7D4E70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7" b="87220"/>
          <a:stretch/>
        </p:blipFill>
        <p:spPr>
          <a:xfrm>
            <a:off x="3149600" y="1358919"/>
            <a:ext cx="6256631" cy="663537"/>
          </a:xfrm>
        </p:spPr>
      </p:pic>
      <p:pic>
        <p:nvPicPr>
          <p:cNvPr id="6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767A1DDA-D5CC-DBE9-D1C5-F2EA2B74A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1"/>
          <a:stretch/>
        </p:blipFill>
        <p:spPr>
          <a:xfrm>
            <a:off x="2974623" y="2325511"/>
            <a:ext cx="6606586" cy="44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5D06-1C98-958C-384E-7472CA2C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F83DD-463B-EC12-228D-757AB80F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</a:t>
            </a:r>
            <a:endParaRPr kumimoji="1" lang="ja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09A75F64-147D-94C5-4555-B07D794AE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GB" dirty="0"/>
                  <a:t>Key Takeaway:</a:t>
                </a:r>
              </a:p>
              <a:p>
                <a:pPr lvl="1"/>
                <a:r>
                  <a:rPr lang="en-US" altLang="ja-GB" dirty="0"/>
                  <a:t>Static Fluid Pressure only depends on density and depth (and gravitational acceleration), as suggested by </a:t>
                </a:r>
                <a14:m>
                  <m:oMath xmlns:m="http://schemas.openxmlformats.org/officeDocument/2006/math"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𝑔h</m:t>
                    </m:r>
                    <m:r>
                      <a:rPr lang="en-US" altLang="ja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GB" dirty="0"/>
              </a:p>
              <a:p>
                <a:pPr lvl="1"/>
                <a:r>
                  <a:rPr lang="en-US" altLang="ja-GB" dirty="0"/>
                  <a:t>This is not necessarily equal to the weight of the water divided by the area, as suggested by </a:t>
                </a:r>
                <a:r>
                  <a:rPr lang="en-US" altLang="ja-GB" i="1" dirty="0"/>
                  <a:t>(see board)</a:t>
                </a:r>
              </a:p>
              <a:p>
                <a:pPr lvl="1"/>
                <a:r>
                  <a:rPr lang="en-US" altLang="ja-GB" dirty="0"/>
                  <a:t>Neither is this necessarily equal to the pressure </a:t>
                </a:r>
                <a:r>
                  <a:rPr lang="en-US" altLang="ja-GB" dirty="0" err="1"/>
                  <a:t>excerted</a:t>
                </a:r>
                <a:r>
                  <a:rPr lang="en-US" altLang="ja-GB" dirty="0"/>
                  <a:t> by the container onto the table</a:t>
                </a:r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09A75F64-147D-94C5-4555-B07D794AE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ja-GB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37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BDC7-44AB-9D0A-EBD6-A54191F3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1</a:t>
            </a:r>
            <a:endParaRPr kumimoji="1" lang="ja-GB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AAC75-E8AA-C44A-19AC-F5BA37A9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GB" dirty="0"/>
              <a:t>Some more:</a:t>
            </a:r>
          </a:p>
          <a:p>
            <a:pPr lvl="1"/>
            <a:r>
              <a:rPr lang="en-US" altLang="ja-GB" i="1" dirty="0"/>
              <a:t>Pascal’s Principle: </a:t>
            </a:r>
            <a:r>
              <a:rPr lang="en-US" altLang="ja-GB" dirty="0"/>
              <a:t>a pressure change at any point in a confined incompressible fluid is transmitted throughout the fluid such that the same change occurs everywhere</a:t>
            </a:r>
          </a:p>
          <a:p>
            <a:pPr lvl="1"/>
            <a:r>
              <a:rPr kumimoji="1" lang="en-US" altLang="ja-GB" dirty="0"/>
              <a:t>Fluid pressure is transmitted, not force.</a:t>
            </a:r>
          </a:p>
          <a:p>
            <a:pPr lvl="1"/>
            <a:r>
              <a:rPr kumimoji="1" lang="en-US" altLang="ja-GB" dirty="0"/>
              <a:t>Pistons </a:t>
            </a:r>
            <a:r>
              <a:rPr kumimoji="1" lang="en-US" altLang="ja-GB" i="1" dirty="0"/>
              <a:t>(see board)</a:t>
            </a:r>
            <a:endParaRPr kumimoji="1" lang="ja-GB" altLang="en-US" i="1" dirty="0"/>
          </a:p>
        </p:txBody>
      </p:sp>
    </p:spTree>
    <p:extLst>
      <p:ext uri="{BB962C8B-B14F-4D97-AF65-F5344CB8AC3E}">
        <p14:creationId xmlns:p14="http://schemas.microsoft.com/office/powerpoint/2010/main" val="29857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C6818-AF04-A653-F44C-49046972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GB" dirty="0"/>
              <a:t>Qu. 2 (Time: 2 min)</a:t>
            </a:r>
            <a:endParaRPr kumimoji="1" lang="ja-GB" altLang="en-US" dirty="0"/>
          </a:p>
        </p:txBody>
      </p:sp>
      <p:pic>
        <p:nvPicPr>
          <p:cNvPr id="5" name="コンテンツ プレースホルダー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F36D9B33-5514-E93A-C673-B566381F8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71" y="1384148"/>
            <a:ext cx="6782858" cy="4973437"/>
          </a:xfrm>
        </p:spPr>
      </p:pic>
    </p:spTree>
    <p:extLst>
      <p:ext uri="{BB962C8B-B14F-4D97-AF65-F5344CB8AC3E}">
        <p14:creationId xmlns:p14="http://schemas.microsoft.com/office/powerpoint/2010/main" val="2504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938</Words>
  <Application>Microsoft Macintosh PowerPoint</Application>
  <PresentationFormat>Widescreen</PresentationFormat>
  <Paragraphs>116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Office テーマ</vt:lpstr>
      <vt:lpstr>Physics Problem Solving</vt:lpstr>
      <vt:lpstr>Quick Intro</vt:lpstr>
      <vt:lpstr>About Physics PS</vt:lpstr>
      <vt:lpstr>Today</vt:lpstr>
      <vt:lpstr>Some things before we start</vt:lpstr>
      <vt:lpstr>Qu. 1 (Time: 45 sec)</vt:lpstr>
      <vt:lpstr>Qu. 1</vt:lpstr>
      <vt:lpstr>Qu. 1</vt:lpstr>
      <vt:lpstr>Qu. 2 (Time: 2 min)</vt:lpstr>
      <vt:lpstr>Qu. 2</vt:lpstr>
      <vt:lpstr>Qu. 2 (Time: 1 min)</vt:lpstr>
      <vt:lpstr>Qu. 2 (Time: 1.5 min)</vt:lpstr>
      <vt:lpstr>Qu. 2</vt:lpstr>
      <vt:lpstr>Qu. 2 (Time: 2 min)</vt:lpstr>
      <vt:lpstr>Qu. 3 (Time: 2 min)</vt:lpstr>
      <vt:lpstr>Qu. 3</vt:lpstr>
      <vt:lpstr>Qu. 4</vt:lpstr>
      <vt:lpstr>Qu. 4</vt:lpstr>
      <vt:lpstr>Qu. 4</vt:lpstr>
      <vt:lpstr>Qu. 4</vt:lpstr>
      <vt:lpstr>Qu. 4</vt:lpstr>
      <vt:lpstr>Qu. 5</vt:lpstr>
      <vt:lpstr>Qu. 5</vt:lpstr>
      <vt:lpstr>Qu. 6 (Time: 4 min)</vt:lpstr>
      <vt:lpstr>Qu. 6</vt:lpstr>
      <vt:lpstr>Remaining Questions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Problem Solving</dc:title>
  <dc:creator>Shao, Eason</dc:creator>
  <cp:lastModifiedBy>Shao, Eason</cp:lastModifiedBy>
  <cp:revision>8</cp:revision>
  <dcterms:created xsi:type="dcterms:W3CDTF">2024-03-01T20:26:04Z</dcterms:created>
  <dcterms:modified xsi:type="dcterms:W3CDTF">2024-05-07T17:09:40Z</dcterms:modified>
</cp:coreProperties>
</file>