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783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002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1236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990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334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311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224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977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899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560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486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602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639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060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5309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508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298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318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129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447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548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4406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2377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885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3172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1716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11687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2372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977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1.01587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894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551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3233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2879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2557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1899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1554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10272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486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8464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6091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5895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4146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262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3181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3374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763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2715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822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770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391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1066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476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0.00322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2356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10217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3227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6395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5954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4869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3361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2665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9.00171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2623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2600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2448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2266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3056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1007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10595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8762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8129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7552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6136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4776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4409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1126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8.00056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3042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2513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1931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11560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9996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6638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3206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1274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0832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7.00077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5439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444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5309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2844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11962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7587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3197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3158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2585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6.01254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4780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05.14357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passive admittance controller to enforce Remote Center of Motion and Tool Spatial constraints with </a:t>
            </a:r>
            <a:br/>
            <a:r>
              <a:t> application in hands-on surgical procedures (2202.10783)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Theodora Kastritsi,Zoe Doulgeri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https://arxiv.org/pdf/2202.10783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restriction of feasible motions of a manipulator link constrained to move through an entry port is a common </a:t>
            </a:r>
            <a:br/>
            <a:r>
              <a:t> problem in minimum invasive surgery procedures. Additional spatial restrictions are required to ensure the safety </a:t>
            </a:r>
            <a:br/>
            <a:r>
              <a:t> of sensitive regions from unintentional damage. In this work, we design a target admittance model that is proved to </a:t>
            </a:r>
            <a:br/>
            <a:r>
              <a:t> enforce robot tool manipulation by a human through a remote center of motion and to guarantee that the tool will never </a:t>
            </a:r>
            <a:br/>
            <a:r>
              <a:t> enter or touch forbidden regions. The control scheme is proved passive under the exertion of a human force ensuring </a:t>
            </a:r>
            <a:br/>
            <a:r>
              <a:t> manipulation stability. Its performance is demonstrated by experiments with a setup mimicking a hands-on surgical </a:t>
            </a:r>
            <a:br/>
            <a:r>
              <a:t> procedure comprising a KUKA LWR4+ and a virtual intraoperative environment.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Multi-rater Comparative Study of Automatic Target Localization Methods for Epilepsy Deep Brain </a:t>
            </a:r>
            <a:br/>
            <a:r>
              <a:t> Stimulation Procedures (2201.11002)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 Liu,Kathryn L. Holloway,Dario J. Englot,Benoit M. Dawant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https://arxiv.org/pdf/2201.11002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Epilepsy is the fourth most common neurological disorder and affects people of all ages worldwide. Deep Brain </a:t>
            </a:r>
            <a:br/>
            <a:r>
              <a:t> Stimulation (DBS) has emerged as an alternative treatment option when anti-epileptic drugs or resective surgery </a:t>
            </a:r>
            <a:br/>
            <a:r>
              <a:t> cannot lead to satisfactory outcomes. To facilitate the planning of the procedure and for its standardization, it is </a:t>
            </a:r>
            <a:br/>
            <a:r>
              <a:t> desirable to develop an algorithm to automatically localize the DBS stimulation target, i.e., Anterior Nucleus of </a:t>
            </a:r>
            <a:br/>
            <a:r>
              <a:t> Thalamus (ANT), which is a challenging target to plan. In this work, we perform an extensive comparative study by </a:t>
            </a:r>
            <a:br/>
            <a:r>
              <a:t> benchmarking various localization methods for ANT-DBS. Specifically, the methods involved in this study include </a:t>
            </a:r>
            <a:br/>
            <a:r>
              <a:t> traditional registration method and deep-learning-based methods including heatmap matching and differentiable </a:t>
            </a:r>
            <a:br/>
            <a:r>
              <a:t> spatial to numerical transform (DSNT). Our experimental results show that the deep-learning (DL)-based </a:t>
            </a:r>
            <a:br/>
            <a:r>
              <a:t> localization methods that are trained with pseudo labels can achieve a performance that is comparable to the </a:t>
            </a:r>
            <a:br/>
            <a:r>
              <a:t> inter-rater and intra-rater variability and that they are orders of magnitude faster than traditional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SPIE Medical Imaging 2022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Parallel adaptive procedure for CFD simulations (2105.11236)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Imad Kissami,Souhail Maazioui,Fayssal Benkhaldoun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https://arxiv.org/pdf/2105.11236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present paper describes a parallel unstructured-mesh Plasma simulation code based on Finite Volume method. The </a:t>
            </a:r>
            <a:br/>
            <a:r>
              <a:t> code dynamically refines and coarses mesh for accurate resolution of the different features regarding the electron </a:t>
            </a:r>
            <a:br/>
            <a:r>
              <a:t> density. Our purpose is to examine the performance of a new Parallel Adaptive Mesh Refinement (PAMR) procedure </a:t>
            </a:r>
            <a:br/>
            <a:r>
              <a:t> introduced on the ADAPT platform, which resolves of a relatively complicated system coupling the flow partial </a:t>
            </a:r>
            <a:br/>
            <a:r>
              <a:t> differential equations to the Poisson's equation. The implementation deals with the MUMPS parallel multi-frontal </a:t>
            </a:r>
            <a:br/>
            <a:r>
              <a:t> direct solver and mesh partitioning methods using METIS to improve the performance of the framework. The standard </a:t>
            </a:r>
            <a:br/>
            <a:r>
              <a:t> MPI is used to establish communication between processors. Performance analysis of the PAMR procedure shows the </a:t>
            </a:r>
            <a:br/>
            <a:r>
              <a:t> efficiency and the potential of the method for the propagation equations of ionization waves.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To Recognize Procedural Activities with Distant Supervision (2201.10990)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Xudong Lin,Fabio Petroni,Gedas Bertasius,Marcus Rohrbach,Shih-Fu Chang,Lorenzo Torresani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https://arxiv.org/pdf/2201.10990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consider the problem of classifying fine-grained, multi-step activities (e.g., cooking different </a:t>
            </a:r>
            <a:br/>
            <a:r>
              <a:t> recipes, making disparate home improvements, creating various forms of arts and crafts) from long videos spanning </a:t>
            </a:r>
            <a:br/>
            <a:r>
              <a:t> up to several minutes. Accurately categorizing these activities requires not only recognizing the individual </a:t>
            </a:r>
            <a:br/>
            <a:r>
              <a:t> steps that compose the task but also capturing their temporal dependencies. This problem is dramatically different </a:t>
            </a:r>
            <a:br/>
            <a:r>
              <a:t> from traditional action classification, where models are typically optimized on videos that span only a few seconds </a:t>
            </a:r>
            <a:br/>
            <a:r>
              <a:t> and that are manually trimmed to contain simple atomic actions. While step annotations could enable the training of </a:t>
            </a:r>
            <a:br/>
            <a:r>
              <a:t> models to recognize the individual steps of procedural activities, existing large-scale datasets in this area do </a:t>
            </a:r>
            <a:br/>
            <a:r>
              <a:t> not include such segment labels due to the prohibitive cost of manually annotating temporal boundaries in long </a:t>
            </a:r>
            <a:br/>
            <a:r>
              <a:t> videos. To address this issue, we propose to automatically identify steps in instructional videos by leveraging the </a:t>
            </a:r>
            <a:br/>
            <a:r>
              <a:t> distant supervision of a textual knowledge base (wikiHow) that includes detailed descriptions of the steps needed </a:t>
            </a:r>
            <a:br/>
            <a:r>
              <a:t> for the execution of a wide variety of complex activities. Our method uses a language model to match noisy, </a:t>
            </a:r>
            <a:br/>
            <a:r>
              <a:t> automatically-transcribed speech from the video to step descriptions in the knowledge base. We demonstrate that </a:t>
            </a:r>
            <a:br/>
            <a:r>
              <a:t> video models trained to recognize these automatically-labeled steps (without manual supervision) yield a </a:t>
            </a:r>
            <a:br/>
            <a:r>
              <a:t> representation that achieves superior generalization performance on four downstream tasks: recognition of </a:t>
            </a:r>
            <a:br/>
            <a:r>
              <a:t> procedural activities, step classification, step forecasting and egocentric video classification.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Objective Metrics for Procedurally Generated Video Game Levels (2201.10334)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Michael Beukman,Steven James,Christopher Cleghorn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https://arxiv.org/pdf/2201.10334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increasing interest in procedural content generation by academia and game developers alike, it is vital that </a:t>
            </a:r>
            <a:br/>
            <a:r>
              <a:t> different approaches can be compared fairly. However, evaluating procedurally generated video game levels is </a:t>
            </a:r>
            <a:br/>
            <a:r>
              <a:t> often difficult, due to the lack of standardised, game-independent metrics. In this paper, we introduce two </a:t>
            </a:r>
            <a:br/>
            <a:r>
              <a:t> simulation-based evaluation metrics that involve analysing the behaviour of an A* agent to measure the diversity </a:t>
            </a:r>
            <a:br/>
            <a:r>
              <a:t> and difficulty of generated levels in a general, game-independent manner. Diversity is calculated by comparing </a:t>
            </a:r>
            <a:br/>
            <a:r>
              <a:t> action trajectories from different levels using the edit distance, and difficulty is measured as how much </a:t>
            </a:r>
            <a:br/>
            <a:r>
              <a:t> exploration and expansion of the A* search tree is necessary before the agent can solve the level. We demonstrate that </a:t>
            </a:r>
            <a:br/>
            <a:r>
              <a:t> our diversity metric is more robust to changes in level size and representation than current methods and </a:t>
            </a:r>
            <a:br/>
            <a:r>
              <a:t> additionally measures factors that directly affect playability, instead of focusing on visual information. The </a:t>
            </a:r>
            <a:br/>
            <a:r>
              <a:t> difficulty metric shows promise, as it correlates with existing estimates of difficulty in one of the tested </a:t>
            </a:r>
            <a:br/>
            <a:r>
              <a:t> domains, but it does face some challenges in the other domain. Finally, to promote reproducibility, we publicly </a:t>
            </a:r>
            <a:br/>
            <a:r>
              <a:t> release our evaluation framework.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7 pages, 10 figures. Code is located at https://github.com/Michael-Beukman/PCGNN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Multi-purpose open-end monitoring procedures for multivariate observations based on the empirical </a:t>
            </a:r>
            <a:br/>
            <a:r>
              <a:t> distribution function (2201.10311)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Mark Holmes,Ivan Kojadinovic,Alex Verhoijsen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https://arxiv.org/pdf/2201.10311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nonparametric open-end sequential testing procedures that can detect all types of changes in the </a:t>
            </a:r>
            <a:br/>
            <a:r>
              <a:t> contemporary distribution function of multivariate observations. Their asymptotic properties are </a:t>
            </a:r>
            <a:br/>
            <a:r>
              <a:t> theoretically investigated under stationarity and under alternatives to stationarity. Monte Carlo experiments </a:t>
            </a:r>
            <a:br/>
            <a:r>
              <a:t> reveal their good finite-sample behavior in the case of continuous univariate observations. A short data example </a:t>
            </a:r>
            <a:br/>
            <a:r>
              <a:t> concludes the work.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62L99; 62E20; 62G10       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Chvátal-Gomory Procedure for Integer SDPs with Applications in Combinatorial Optimization (2201.10224)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Frank de Meijer,Renata Sotirov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study the well-known Chvátal-Gomory (CG) procedure for the class of integer semidefinite programs </a:t>
            </a:r>
            <a:br/>
            <a:r>
              <a:t> (ISDPs). We prove several results regarding the hierarchy of relaxations obtained by iterating this procedure. We </a:t>
            </a:r>
            <a:br/>
            <a:r>
              <a:t> also study different formulations of the elementary closure of spectrahedra. A polyhedral description of the </a:t>
            </a:r>
            <a:br/>
            <a:r>
              <a:t> elementary closure for a specific type of spectrahedra is derived by exploiting total dual integrality for SDPs. </a:t>
            </a:r>
            <a:br/>
            <a:r>
              <a:t> Moreover, we show how to exploit (strengthened) CG cuts in a branch-and-cut framework for ISDPs. Different from </a:t>
            </a:r>
            <a:br/>
            <a:r>
              <a:t> existing algorithms in the literature, the separation routine in our approach exploits both the semidefinite and </a:t>
            </a:r>
            <a:br/>
            <a:r>
              <a:t> the integrality constraints. We provide separation routines for several common classes of binary SDPs resulting </a:t>
            </a:r>
            <a:br/>
            <a:r>
              <a:t> from combinatorial optimization problems. In the second part of the paper we present a comprehensive application of </a:t>
            </a:r>
            <a:br/>
            <a:r>
              <a:t> our approach to the quadratic traveling salesman problem (QTSP). Based on the algebraic connectivity of the </a:t>
            </a:r>
            <a:br/>
            <a:r>
              <a:t> directed Hamiltonian cycle, two ISDPs that model the QTSP are introduced. We show that the CG cuts resulting from </a:t>
            </a:r>
            <a:br/>
            <a:r>
              <a:t> these formulations contain several well-known families of cutting planes. Numerical results illustrate the </a:t>
            </a:r>
            <a:br/>
            <a:r>
              <a:t> practical strength of the CG cuts in our branch-and-cut algorithm, which outperforms alternative ISDP solvers and </a:t>
            </a:r>
            <a:br/>
            <a:r>
              <a:t> is able to solve large QTSP instances to optimality.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Semi-Supervised Adversarial Recognition of Refined Window Structures for Inverse Procedural Façade </a:t>
            </a:r>
            <a:br/>
            <a:r>
              <a:t> Modeling (2201.08977)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 Hu,Xinrong Liang,Yulin Ding,Qisen Shang,Bo Xu,Xuming Ge,Min Chen,Ruofei Zhong,Qing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https://arxiv.org/pdf/2201.08977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learning methods are notoriously data-hungry, which requires a large number of labeled samples. </a:t>
            </a:r>
            <a:br/>
            <a:r>
              <a:t> Unfortunately, the large amount of interactive sample labeling efforts has dramatically hindered the application </a:t>
            </a:r>
            <a:br/>
            <a:r>
              <a:t> of deep learning methods, especially for 3D modeling tasks, which require heterogeneous samples. To alleviate the </a:t>
            </a:r>
            <a:br/>
            <a:r>
              <a:t> work of data annotation for learned 3D modeling of façades, this paper proposed a semi-supervised adversarial </a:t>
            </a:r>
            <a:br/>
            <a:r>
              <a:t> recognition strategy embedded in inverse procedural modeling. Beginning with textured LOD-2 (Level-of-Details) </a:t>
            </a:r>
            <a:br/>
            <a:r>
              <a:t> models, we use the classical convolutional neural networks to recognize the types and estimate the parameters of </a:t>
            </a:r>
            <a:br/>
            <a:r>
              <a:t> windows from image patches. The window types and parameters are then assembled into procedural grammar. A simple </a:t>
            </a:r>
            <a:br/>
            <a:r>
              <a:t> procedural engine is built inside an existing 3D modeling software, producing fine-grained window geometries. To </a:t>
            </a:r>
            <a:br/>
            <a:r>
              <a:t> obtain a useful model from a few labeled samples, we leverage the generative adversarial network to train the feature </a:t>
            </a:r>
            <a:br/>
            <a:r>
              <a:t> extractor in a semi-supervised manner. The adversarial training strategy can also exploit unlabeled data to make </a:t>
            </a:r>
            <a:br/>
            <a:r>
              <a:t> the training phase more stable. Experiments using publicly available façade image datasets reveal that the </a:t>
            </a:r>
            <a:br/>
            <a:r>
              <a:t> proposed training strategy can obtain about 10% improvement in classification accuracy and 50% improvement in </a:t>
            </a:r>
            <a:br/>
            <a:r>
              <a:t> parameter estimation under the same network structure. In addition, performance gains are more pronounced when </a:t>
            </a:r>
            <a:br/>
            <a:r>
              <a:t> testing against unseen data featuring different façade styles.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Scaling limits of loop-erased Markov chains on resistance spaces via a partial loop-erasing procedure (2201.08899)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Shiping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https://arxiv.org/pdf/2201.08899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partial loop-erasing operators. We show that by applying a refinement sequence of partial </a:t>
            </a:r>
            <a:br/>
            <a:r>
              <a:t> loop-erasing operators to a finite Markov chain, we get a process equivalent to the chronological loop-erased </a:t>
            </a:r>
            <a:br/>
            <a:r>
              <a:t> Markov chain. As an application, we construct loop-erased random paths on bounded domains of resistance spaces as </a:t>
            </a:r>
            <a:br/>
            <a:r>
              <a:t> the weak limit of the loop erasure of the Markov chains on a sequence of finite sets approximating the space. The limit </a:t>
            </a:r>
            <a:br/>
            <a:r>
              <a:t> is independent of the approximating sequences, and the random paths we constructed are simple paths almost surely. </a:t>
            </a:r>
            <a:br/>
            <a:r>
              <a:t> Finally, we show that the scaling limit of the loop-erased random walks on the Sierpiński carpet graphs exists, and is </a:t>
            </a:r>
            <a:br/>
            <a:r>
              <a:t> equivalent to the loop-erased random paths on the Sierpińksi carpet.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60J10; 82B41; 31E05; 60B10; 28A80       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Pseudopotential Lattice Boltzmann Method for boiling heat transfer: a mesh refinement procedure (2201.04560)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Alfredo Jaramillo,Vinícius Pessoa Mapelli,Luben Cabezas-Gómez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https://arxiv.org/pdf/2201.04560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Boiling is a complex phenomenon where different non-linear physical interactions take place and for which the </a:t>
            </a:r>
            <a:br/>
            <a:r>
              <a:t> quantitative modeling of the mechanism involved is not fully developed yet. In the last years, many works have been </a:t>
            </a:r>
            <a:br/>
            <a:r>
              <a:t> published focusing on the numerical analysis of this problem. However, a lack of numerical works assessing </a:t>
            </a:r>
            <a:br/>
            <a:r>
              <a:t> quantitatively the sensitivity of these numerical simulations to grid parameters can be identified, especially </a:t>
            </a:r>
            <a:br/>
            <a:r>
              <a:t> for the Lattice Boltzmann method (LBM). The main goal of this work is to propose a mesh refinement methodology for </a:t>
            </a:r>
            <a:br/>
            <a:r>
              <a:t> simulating phase-change heat transfer problems by means of the pseudopotential LBM. This methodology was based on </a:t>
            </a:r>
            <a:br/>
            <a:r>
              <a:t> relating the physical parameters to their lattice counterparts for an arbitrary mesh under the viscous regime </a:t>
            </a:r>
            <a:br/>
            <a:r>
              <a:t> (where Δt∝Δx2). A suitable modification of the EOS parameters and the adjusting of thermodynamic consistency and </a:t>
            </a:r>
            <a:br/>
            <a:r>
              <a:t> surface tension for a certain Δx were the main steps of the proposed methodology. A first ensemble of simple </a:t>
            </a:r>
            <a:br/>
            <a:r>
              <a:t> simulations including the droplet vaporization and the Stefan problems was performed to validate the proposed </a:t>
            </a:r>
            <a:br/>
            <a:r>
              <a:t> method and to assess the influence of some physical mechanisms. Global norms in space and time were used to evaluate </a:t>
            </a:r>
            <a:br/>
            <a:r>
              <a:t> the variations of both the density and temperature fields for pool boiling simulations when the lattice </a:t>
            </a:r>
            <a:br/>
            <a:r>
              <a:t> discretization is refined. It was observed that the proposed methodology provides convergent results for all the </a:t>
            </a:r>
            <a:br/>
            <a:r>
              <a:t> problems considered, and the convergence orders depend on the complexity of the simulated phenomena.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76T10; 80A19      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Gauge embedding procedure: classical and quantum equivalence between dual models (2201.04486)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B. Alves Marques,B. Z. Felippe,A. P. Baeta Scarpelli,L. C. T. Brito,A. Yu. Petrov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https://arxiv.org/pdf/2201.04486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the gauge embedding procedure of dualization is reassessed through a deeper analysis of the mutual </a:t>
            </a:r>
            <a:br/>
            <a:r>
              <a:t> equivalence of vector field models of more generic forms, explicitly, a general modified massive gauge-breaking </a:t>
            </a:r>
            <a:br/>
            <a:r>
              <a:t> extension of electrodynamics and its dual gauge-invariant model we derive in the paper. General relations between </a:t>
            </a:r>
            <a:br/>
            <a:r>
              <a:t> the vector field propagators and interaction terms of these models are obtained. Further, these models are shown to </a:t>
            </a:r>
            <a:br/>
            <a:r>
              <a:t> be equivalent at tree-level and one-loop physical calculations. Finally, we discuss extension of this equivalence </a:t>
            </a:r>
            <a:br/>
            <a:r>
              <a:t> to all loop orders.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Sixth order weighted essentially non-oscillatory schemes with Z-type nonlinear weighting procedure </a:t>
            </a:r>
            <a:br/>
            <a:r>
              <a:t> for nonlinear degenerate parabolic equations (2201.01602)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Jiaxi Gu,Samala Rathan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https://arxiv.org/pdf/2201.01602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develop new nonlinear weights of sixth order finite difference weighted essentially </a:t>
            </a:r>
            <a:br/>
            <a:r>
              <a:t> non-oscillatory (WENO) schemes for nonlinear degenerate parabolic equations. We construct two Z-type nonlinear </a:t>
            </a:r>
            <a:br/>
            <a:r>
              <a:t> weights: one is based on the L2 norm and the other depends on the L1 norm, yielding improved WENO schemes with more </a:t>
            </a:r>
            <a:br/>
            <a:r>
              <a:t> accurate resolution. We also confirm that the new devised nonlinear weights satisfy the sufficient conditions of </a:t>
            </a:r>
            <a:br/>
            <a:r>
              <a:t> sixth order accuracy. Finally, one- and two-dimensional numerical examples are presented to demonstrate the </a:t>
            </a:r>
            <a:br/>
            <a:r>
              <a:t> improved behavior of WENO schemes with new weighting procedure.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Heuristic Proof Procedure for Propositional Logic (2202.10639)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Keehang Kwon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https://arxiv.org/pdf/2202.10639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Theorem proving is one of the oldest applications which require heuristics to prune the search space. Invertible </a:t>
            </a:r>
            <a:br/>
            <a:r>
              <a:t> proof procedures has been the major tool. In this paper, we present a novel and powerful heuristic called nongshim </a:t>
            </a:r>
            <a:br/>
            <a:r>
              <a:t> which can be seen as an underlying principle of invertible proof procedures. Using this heuristic, we derive an </a:t>
            </a:r>
            <a:br/>
            <a:r>
              <a:t> invertible sequent calculus\cite{Ketonen,Troe} from sequent calculus for propositional logic.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pages. arXiv admin note: text overlap with arXiv:1712.05665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Trusting Machine Learning Results from Medical Procedures in the Operating Room (2201.01060)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Ali El-Merhi,Helena Odenstedt Hergés,Linda Block,Mikael Elam,Richard Vithal,Jaquette Liljencrantz,Miroslaw Staron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https://arxiv.org/pdf/2201.01060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Machine learning can be used to analyse physiological data for several purposes. Detection of cerebral ischemia is </a:t>
            </a:r>
            <a:br/>
            <a:r>
              <a:t> an achievement that would have high impact on patient care. We attempted to study if collection of continous </a:t>
            </a:r>
            <a:br/>
            <a:r>
              <a:t> physiological data from non-invasive monitors, and analysis with machine learning could detect cerebral ischemia </a:t>
            </a:r>
            <a:br/>
            <a:r>
              <a:t> in tho different setting, during surgery for carotid endarterectomy and during endovascular thrombectomy in acute </a:t>
            </a:r>
            <a:br/>
            <a:r>
              <a:t> stroke. We compare the results from the two different group and one patient from each group in details. While results </a:t>
            </a:r>
            <a:br/>
            <a:r>
              <a:t> from CEA-patients are consistent, those from thrombectomy patients are not and frequently contain extreme values </a:t>
            </a:r>
            <a:br/>
            <a:r>
              <a:t> such as 1.0 in accuracy. We conlcude that this is a result of short duration of the procedure and abundance of data with </a:t>
            </a:r>
            <a:br/>
            <a:r>
              <a:t> bad quality resulting in small data sets. These results can therefore not be trusted.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AAAI workshop on Trustworthy AI for Healthcare 2022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Interface-Driven Adaptive Variational Procedure for Fully Eulerian Fluid-Structure Interaction </a:t>
            </a:r>
            <a:br/>
            <a:r>
              <a:t> via Phase-field Modeling (2112.15309)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Biswajeet Rath,Xiaoyu Mao,Rajeev K. Jaiman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https://arxiv.org/pdf/2112.15309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present a novel interface-driven adaptive variational procedure using a fully Eulerian </a:t>
            </a:r>
            <a:br/>
            <a:r>
              <a:t> description of fluid-structure interaction. The proposed fully-Eulerian procedure involves a fixed background </a:t>
            </a:r>
            <a:br/>
            <a:r>
              <a:t> unstructured mesh on which the fluid-structure interface is treated implicitly. We model the fluid-structure </a:t>
            </a:r>
            <a:br/>
            <a:r>
              <a:t> interaction by the phase-field finite element formulation relying on a partitioned staggered integration of the </a:t>
            </a:r>
            <a:br/>
            <a:r>
              <a:t> convective Allen-Cahn equation with the unified momentum equation for both solid and fluid dynamics. We employ the </a:t>
            </a:r>
            <a:br/>
            <a:r>
              <a:t> positivity preserving variational scheme for a bounded and stable solution of the Allen-Cahn phase-field </a:t>
            </a:r>
            <a:br/>
            <a:r>
              <a:t> equation. To evaluate the solid stresses, the left Cauchy-Green deformation tensor is convected at each time step to </a:t>
            </a:r>
            <a:br/>
            <a:r>
              <a:t> trace the evolution of the solid strain in the Eulerian reference frame. We utilize the residual based error </a:t>
            </a:r>
            <a:br/>
            <a:r>
              <a:t> indicators and the newest vertex bisection algorithm for the adaptive refinement/coarsening of the unstructured </a:t>
            </a:r>
            <a:br/>
            <a:r>
              <a:t> mesh. The proposed nonlinear adaptive partitioned procedure restricts the coarsening step to the last non-linear </a:t>
            </a:r>
            <a:br/>
            <a:r>
              <a:t> iteration while simultaneously ensuring convergence properties of the coupled governing equations. We perform a </a:t>
            </a:r>
            <a:br/>
            <a:r>
              <a:t> detailed convergence and accuracy analysis via two benchmark problems namely, the pure solid system and a coupled </a:t>
            </a:r>
            <a:br/>
            <a:r>
              <a:t> fluid-solid system with an interface in a rectangle domain. We next systematically assess the performance of the </a:t>
            </a:r>
            <a:br/>
            <a:r>
              <a:t> adaptive procedure in terms of conservation properties for the increasing complexity of problems. Finally, we </a:t>
            </a:r>
            <a:br/>
            <a:r>
              <a:t> demonstrate our fully-Eulerian interface-driven adaptive FSI model to simulate the contact and bouncing </a:t>
            </a:r>
            <a:br/>
            <a:r>
              <a:t> phenomenon between an elastic solid and a rigid wall.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From Procedures, Objects, Actors, Components, Services, to Agents -- A Comparative Analysis of the </a:t>
            </a:r>
            <a:br/>
            <a:r>
              <a:t> History and Evolution of Programming Abstractions (2112.12508)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Jean-Pierre Briot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https://arxiv.org/pdf/2112.12508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objective of this chapter is to propose some retrospective analysis of the evolution of programming </a:t>
            </a:r>
            <a:br/>
            <a:r>
              <a:t> abstractions, from {\em procedures}, {\em objects}, {\em actors}, {\em components}, {\em services}, up to {\em </a:t>
            </a:r>
            <a:br/>
            <a:r>
              <a:t> agents}, %have some compare concepts of software component and of agent (and multi-agent system), %The method </a:t>
            </a:r>
            <a:br/>
            <a:r>
              <a:t> chosen is to by replacing them within a general historical perspective. Some common referential with three </a:t>
            </a:r>
            <a:br/>
            <a:r>
              <a:t> axes/dimensions is chosen: {\em action selection} at the level of one entity, {\em coupling flexibility} between </a:t>
            </a:r>
            <a:br/>
            <a:r>
              <a:t> entities, and {\em abstraction level}. We indeed may observe some continuous quest for higher flexibility (through </a:t>
            </a:r>
            <a:br/>
            <a:r>
              <a:t> notions such as {\em late binding}, or {\em reification} of {\em connections}) and higher level of {\em </a:t>
            </a:r>
            <a:br/>
            <a:r>
              <a:t> abstraction}. Concepts of components, services and agents have some common objectives (notably, {\em software </a:t>
            </a:r>
            <a:br/>
            <a:r>
              <a:t> modularity and reconfigurability}), with multi-agent systems raising further concepts of {\em autonomy} and {\em </a:t>
            </a:r>
            <a:br/>
            <a:r>
              <a:t> coordination}. notably through the notion of {\em auto-organization} and the use of {\em knowledge}. We hope that </a:t>
            </a:r>
            <a:br/>
            <a:r>
              <a:t> this analysis helps at highlighting some of the basic forces motivating the progress of programming abstractions </a:t>
            </a:r>
            <a:br/>
            <a:r>
              <a:t> and therefore that it may provide some seeds for the reflection about future programming abstractions.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97P40                              ACM Class:           D.3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Evaluation of diagnostic test procedures for SARS-CoV-2 using latent class models: comparison of </a:t>
            </a:r>
            <a:br/>
            <a:r>
              <a:t> antigen test kits and sampling for PCR testing based on Danish national data registries (2112.11298)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Jacob Stærk-Østergaard,Carsten Kirkeby,Lasse Engbo Christiansen,Michael Asger Andersen,Camilla Holten Møller,Marianne Voldstedlund,Matthew J. Denwood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https://arxiv.org/pdf/2112.11298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Antigen test kits have been used extensively as a screening tool during the worldwide pandemic of coronavirus </a:t>
            </a:r>
            <a:br/>
            <a:r>
              <a:t> (SARS-CoV-2). While it is generally expected that taking samples for analysis with PCR testing gives more reliable </a:t>
            </a:r>
            <a:br/>
            <a:r>
              <a:t> results than using antigen test kits, the overall sensitivity and specificity of the two protocols in the field have </a:t>
            </a:r>
            <a:br/>
            <a:r>
              <a:t> not yet been estimated without assuming that the PCR test constitutes a gold standard. We use latent class models to </a:t>
            </a:r>
            <a:br/>
            <a:r>
              <a:t> estimate the in situ performance of both PCR and antigen testing, using data from the Danish national registries. The </a:t>
            </a:r>
            <a:br/>
            <a:r>
              <a:t> results are based on 240,000 paired tests results sub-selected from the 55 million test results that were obtained in </a:t>
            </a:r>
            <a:br/>
            <a:r>
              <a:t> Denmark during the period from February 2021 until June 2021.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Procedural Kernel Networks (2112.09318)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Bartlomiej Wronski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https://arxiv.org/pdf/2112.09318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the last decade Convolutional Neural Networks (CNNs) have defined the state of the art for many low level image </a:t>
            </a:r>
            <a:br/>
            <a:r>
              <a:t> processing and restoration tasks such as denoising, demosaicking, upscaling, or inpainting. However, on-device </a:t>
            </a:r>
            <a:br/>
            <a:r>
              <a:t> mobile photography is still dominated by traditional image processing techniques, and uses mostly simple machine </a:t>
            </a:r>
            <a:br/>
            <a:r>
              <a:t> learning techniques or limits the neural network processing to producing low resolution masks. High computational </a:t>
            </a:r>
            <a:br/>
            <a:r>
              <a:t> and memory requirements of CNNs, limited processing power and thermal constraints of mobile devices, combined with </a:t>
            </a:r>
            <a:br/>
            <a:r>
              <a:t> large output image resolutions (typically 8--12 MPix) prevent their wider application. In this work, we introduce </a:t>
            </a:r>
            <a:br/>
            <a:r>
              <a:t> Procedural Kernel Networks (PKNs), a family of machine learning models which generate parameters of image filter </a:t>
            </a:r>
            <a:br/>
            <a:r>
              <a:t> kernels or other traditional algorithms. A lightweight CNN processes the input image at a lower resolution, which </a:t>
            </a:r>
            <a:br/>
            <a:r>
              <a:t> yields a significant speedup compared to other kernel-based machine learning methods and allows for new </a:t>
            </a:r>
            <a:br/>
            <a:r>
              <a:t> applications. The architecture is learned end-to-end and is especially well suited for a wide range of low-level </a:t>
            </a:r>
            <a:br/>
            <a:r>
              <a:t> image processing tasks, where it improves the performance of many traditional algorithms. We also describe how this </a:t>
            </a:r>
            <a:br/>
            <a:r>
              <a:t> framework unifies some previous work applying machine learning for common image restoration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technical report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combinatorial procedure for tilting mutation (2112.08129)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Didrik Fosse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https://arxiv.org/pdf/2112.08129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Tilting mutation is a way of producing new tilting complexes from old ones replacing only one indecomposable </a:t>
            </a:r>
            <a:br/>
            <a:r>
              <a:t> summand. In this paper, we give a purely combinatorial procedure for performing tilting mutation of suitable </a:t>
            </a:r>
            <a:br/>
            <a:r>
              <a:t> algebras.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30 pages, v2 corrected some typos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SVIP: Sequence VerIfication for Procedures in Videos (2112.06447)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Yicheng Qian,Weixin Luo,Dongze Lian,Xu Tang,Peilin Zhao,Shenghua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https://arxiv.org/pdf/2112.06447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a novel sequence verification task that aims to distinguish positive video pairs </a:t>
            </a:r>
            <a:br/>
            <a:r>
              <a:t> performing the same action sequence from negative ones with step-level transformations but still conducting the </a:t>
            </a:r>
            <a:br/>
            <a:r>
              <a:t> same task. Such a challenging task resides in an open-set setting without prior action detection or segmentation </a:t>
            </a:r>
            <a:br/>
            <a:r>
              <a:t> that requires event-level or even frame-level annotations. To that end, we carefully reorganize two publicly </a:t>
            </a:r>
            <a:br/>
            <a:r>
              <a:t> available action-related datasets with step-procedure-task structure. To fully investigate the effectiveness </a:t>
            </a:r>
            <a:br/>
            <a:r>
              <a:t> of any method, we collect a scripted video dataset enumerating all kinds of step-level transformations in chemical </a:t>
            </a:r>
            <a:br/>
            <a:r>
              <a:t> experiments. Besides, a novel evaluation metric Weighted Distance Ratio is introduced to ensure equivalence for </a:t>
            </a:r>
            <a:br/>
            <a:r>
              <a:t> different step-level transformations during evaluation. In the end, a simple but effective baseline based on the </a:t>
            </a:r>
            <a:br/>
            <a:r>
              <a:t> transformer with a novel sequence alignment loss is introduced to better characterize long-term dependency </a:t>
            </a:r>
            <a:br/>
            <a:r>
              <a:t> between steps, which outperforms other action recognition methods. Codes and data will be released.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Relaxation of condition for convergence of dynamic regressor extension and mixing procedure (2112.04548)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Anton Glushchenko,Konstantin Lastochkin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https://arxiv.org/pdf/2112.04548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generalization of the dynamic regressor extension and mixing procedure is proposed. First of all, it relaxes the </a:t>
            </a:r>
            <a:br/>
            <a:r>
              <a:t> requirement of the regressor finite excitation, which is known to be the condition for the mentioned procedure </a:t>
            </a:r>
            <a:br/>
            <a:r>
              <a:t> convergence. Secondly, if the weaker requirement of the regressor semi-finite-excitation is met, it guarantees </a:t>
            </a:r>
            <a:br/>
            <a:r>
              <a:t> the uniform ultimate boundedness of the parameter error and elementwise monotonicity for transients of some </a:t>
            </a:r>
            <a:br/>
            <a:r>
              <a:t> parameters to be identified.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21 pages. In Russian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Adapting Procedural Content Generation to Player Personas Through Evolution (2112.04406)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Pedro M. Fernandes,Jonathan Jørgensen,Niels N. T. G. Poldervaart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https://arxiv.org/pdf/2112.04406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Automatically adapting game content to players opens new doors for game development. In this paper we propose an </a:t>
            </a:r>
            <a:br/>
            <a:r>
              <a:t> architecture using persona agents and experience metrics, which enables evolving procedurally generated levels </a:t>
            </a:r>
            <a:br/>
            <a:r>
              <a:t> tailored for particular player personas. Using our game, "Grave Rave", we demonstrate that this approach </a:t>
            </a:r>
            <a:br/>
            <a:r>
              <a:t> successfully adapts to four rule-based persona agents over three different experience metrics. Furthermore, the </a:t>
            </a:r>
            <a:br/>
            <a:r>
              <a:t> adaptation is shown to be specific in nature, meaning that the levels are persona-conscious, and not just general </a:t>
            </a:r>
            <a:br/>
            <a:r>
              <a:t> optimizations with regard to the selected metric.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stability and performance of the solution of sparse linear systems by partitioned procedures (2112.02377)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Abal-Kassim Cheik Ahamed,Frederic Magoules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https://arxiv.org/pdf/2112.02377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present, evaluate and analyse the performance of parallel synchronous Jacobi algorithms by </a:t>
            </a:r>
            <a:br/>
            <a:r>
              <a:t> different partitioned procedures including band-row splitting, band-row sparsity pattern splitting and </a:t>
            </a:r>
            <a:br/>
            <a:r>
              <a:t> substructuring splitting, when solving sparse large linear systems. Numerical experiments performed on a set of </a:t>
            </a:r>
            <a:br/>
            <a:r>
              <a:t> academic 3D Laplace equation and on a real gravity matrices arising from the Chicxulub crater are exhibited, and show </a:t>
            </a:r>
            <a:br/>
            <a:r>
              <a:t> the impact of splitting on parallel synchronous iterations when solving sparse large linear systems. The numerical </a:t>
            </a:r>
            <a:br/>
            <a:r>
              <a:t> results clearly show the interest of substructuring methods compared to band-row splitting strategies.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arXiv:2108.13162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Computer assisted discharging procedure on planar graphs: application to 2-distance coloring (2202.03885)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Hoang La,Petru Valicov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https://arxiv.org/pdf/2202.03885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Using computational techniques we provide a framework for proving results on subclasses of planar graphs via </a:t>
            </a:r>
            <a:br/>
            <a:r>
              <a:t> discharging method. The aim of this paper is to apply these techniques to study the 2-distance coloring of planar </a:t>
            </a:r>
            <a:br/>
            <a:r>
              <a:t> subcubic graphs. Applying these techniques we show that every subcubic planar graph G of girth at least 8 has </a:t>
            </a:r>
            <a:br/>
            <a:r>
              <a:t> 2-distance chromatic number at most 6.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Security Threats and Cellular Network Procedures for Unmanned Aircraft Systems (2111.13172)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Aly Sabri Abdalla,Vuk Marojevic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https://arxiv.org/pdf/2111.13172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discusses cellular network security for unmanned aircraft systems (UASs) and provides insights into the </a:t>
            </a:r>
            <a:br/>
            <a:r>
              <a:t> ongoing Third Generation Partnership Project (3GPP) standardization efforts with respect to authentication and </a:t>
            </a:r>
            <a:br/>
            <a:r>
              <a:t> authorization, location information privacy, and command and control signaling. We introduce the 3GPP reference </a:t>
            </a:r>
            <a:br/>
            <a:r>
              <a:t> architecture for network connected UAS and the new network functions as part of the 5G core network, discuss </a:t>
            </a:r>
            <a:br/>
            <a:r>
              <a:t> introduce the three security contexts, potential threats, and the 3GPP procedures. The paper identifies research </a:t>
            </a:r>
            <a:br/>
            <a:r>
              <a:t> opportunities for UAS communications security and recommends critical security features and processes to be </a:t>
            </a:r>
            <a:br/>
            <a:r>
              <a:t> considered for standardization.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 Time-Varying Parameters Estimation Based on I-DREM Procedure (2111.11716)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Anton Glushchenko,Konstantin Lastochkin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https://arxiv.org/pdf/2111.11716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consider a class of systems with time-varying parameters, which are written as linear regressions with bounded </a:t>
            </a:r>
            <a:br/>
            <a:r>
              <a:t> disturbances. The task is to estimate such parameters under the condition that the regressor is finitely exciting </a:t>
            </a:r>
            <a:br/>
            <a:r>
              <a:t> (FE). Considering such a problem statement, a new robust method is proposed to identify the time-varying parameters </a:t>
            </a:r>
            <a:br/>
            <a:r>
              <a:t> with bounded error, which could be reduced to the limit by the adjustment of such method parameters. For this purpose, </a:t>
            </a:r>
            <a:br/>
            <a:r>
              <a:t> the function of the system unknown parameters, which depends on time, is expanded into a Taylor series in order to turn </a:t>
            </a:r>
            <a:br/>
            <a:r>
              <a:t> the considered problem into the identification of the regression with piecewise-constant parameters. This </a:t>
            </a:r>
            <a:br/>
            <a:r>
              <a:t> results in the increase of the dimensionality of the problem to be solved. Then, the I-DREM procedure with </a:t>
            </a:r>
            <a:br/>
            <a:r>
              <a:t> exponential forgetting, resetting, and normalization of the regressor, which has been proposed earlier by the </a:t>
            </a:r>
            <a:br/>
            <a:r>
              <a:t> authors, is applied to the obtained regression. This allows one, in contrast to the known solutions, to get the </a:t>
            </a:r>
            <a:br/>
            <a:r>
              <a:t> dimensionality of the problem back to the initial one and provide the required exponential convergence of the </a:t>
            </a:r>
            <a:br/>
            <a:r>
              <a:t> parameter error to a bounded set with adjustable bound under the condition that the regressor is FE. In addition, this </a:t>
            </a:r>
            <a:br/>
            <a:r>
              <a:t> method guarantees that the parameter error is bounded beyond the regressor excitation interval. The above </a:t>
            </a:r>
            <a:br/>
            <a:r>
              <a:t> properties are proved analytically and shown via numerical simulations.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 pages, 2 figures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Development of a GPU-accelerated Monte Carlo dose calculation module for nuclear medicine, ARCHER-NM: </a:t>
            </a:r>
            <a:br/>
            <a:r>
              <a:t> Demonstration for a PET/CT imaging procedure (2111.11687)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Zhao Peng,Yu Lu,Yao Xu,Yongzhe Li,Bo Cheng,Ming Ni,Zhi Chen,Xi Pei,Qiang Xie,Shicun Wang,X. George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https://arxiv.org/pdf/2111.11687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the development and validation of a Monte Carlo (MC) dose computing module dedicated to organ </a:t>
            </a:r>
            <a:br/>
            <a:r>
              <a:t> dose calculations of patients undergoing nuclear medicine (NM) internal radiation exposures involving 18F-FDG </a:t>
            </a:r>
            <a:br/>
            <a:r>
              <a:t> PET/CT examination. This new module extends the more-than-10-years-long ARCHER project that developed a </a:t>
            </a:r>
            <a:br/>
            <a:r>
              <a:t> GPU-accelerated MC dose engine by adding dedicated NM source-definition features. To validate the code, we </a:t>
            </a:r>
            <a:br/>
            <a:r>
              <a:t> compared dose distributions from the 0.511-MeV point photon source calculated for a water phantom as well as a </a:t>
            </a:r>
            <a:br/>
            <a:r>
              <a:t> patient PET/CT phantom against a well-tested MC code, GATE. The water-phantom results show excellent agreement, </a:t>
            </a:r>
            <a:br/>
            <a:r>
              <a:t> suggesting that the radiation physics module in the new NM code is adequate. To demonstrate the clinical utility and </a:t>
            </a:r>
            <a:br/>
            <a:r>
              <a:t> advantage of ARCHER-NM, one set of PET/CT data for an adult male NM patient is calculated using the new code. </a:t>
            </a:r>
            <a:br/>
            <a:r>
              <a:t> Radiosensitive organs in the CT dataset are segmented using a CNN-based tool called DeepViewer. The PET image </a:t>
            </a:r>
            <a:br/>
            <a:r>
              <a:t> intensity maps are converted to radioactivity distributions to allow for MC radiation transport dose calculations </a:t>
            </a:r>
            <a:br/>
            <a:r>
              <a:t> at the voxel level. The dose rate maps and corresponding statistical uncertainties were calculated for the duration </a:t>
            </a:r>
            <a:br/>
            <a:r>
              <a:t> of PET image acquisition. The dose rate results of the 18F-FDG PET imaging patient show that ARCHER-NM's results </a:t>
            </a:r>
            <a:br/>
            <a:r>
              <a:t> agree very well with those of the GATE within 0.58% to 4.11%. Most impressively, ARCHER-NM obtains such results in </a:t>
            </a:r>
            <a:br/>
            <a:r>
              <a:t> less than 0.5 minutes while it takes GATE as much as 376 minutes. This is the first study presenting GPU-accelerated </a:t>
            </a:r>
            <a:br/>
            <a:r>
              <a:t> patient-specific MC internal radiation dose rate calculations for clinically realistic 18F-FDG PET/CT imaging </a:t>
            </a:r>
            <a:br/>
            <a:r>
              <a:t> cases involving auto-segmentation of whole-body PET/CT images. This study suggests that modern computing tools -- </a:t>
            </a:r>
            <a:br/>
            <a:r>
              <a:t> ARCHER-NM and DeepViewer -- are accurate and fast enough for routine internal dosimetry in NM clinics.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17 pages, 5 figures, 1 table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Parameter Estimation Procedures for Exponential-Family Random Graph Models on Count-Valued </a:t>
            </a:r>
            <a:br/>
            <a:r>
              <a:t> Networks: A Comparative Simulation Study (2111.02372)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Peng Huang,Carter T. Butts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https://arxiv.org/pdf/2111.02372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exponential-family random graph models (ERGMs) have emerged as an important framework for modeling social and </a:t>
            </a:r>
            <a:br/>
            <a:r>
              <a:t> other networks. ERGMs for valued networks are less well-studied than their unvalued counterparts, and pose </a:t>
            </a:r>
            <a:br/>
            <a:r>
              <a:t> particular computational challenges. Networks with edge values on the non-negative integers (count-valued </a:t>
            </a:r>
            <a:br/>
            <a:r>
              <a:t> networks) are an important such case, with applications ranging from migration and trade flow data to data on </a:t>
            </a:r>
            <a:br/>
            <a:r>
              <a:t> frequency of interactions and encounters. Here, we propose an efficient maximum pseudo-likelihood estimation </a:t>
            </a:r>
            <a:br/>
            <a:r>
              <a:t> (MPLE) scheme for count-valued ERGMs, and compare its performance with existing Contrastive Divergence (CD) and </a:t>
            </a:r>
            <a:br/>
            <a:r>
              <a:t> Monte Carlo Maximum Likelihood Estimation (MCMLE) approaches via a simulation study based on migration flow </a:t>
            </a:r>
            <a:br/>
            <a:r>
              <a:t> networks in two U.S states. Our results suggest that edge value variance is a key factor in method performance, with </a:t>
            </a:r>
            <a:br/>
            <a:r>
              <a:t> high-variance edges posing a particular challenge for CD. MCMLE can work well but requires careful seeding in the </a:t>
            </a:r>
            <a:br/>
            <a:r>
              <a:t> high-variance case, and the MPLE itself performs well when edge variance is high.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Autonomous Magnetic Navigation Framework for Active Wireless Capsule Endoscopy Inspired by </a:t>
            </a:r>
            <a:br/>
            <a:r>
              <a:t> Conventional Colonoscopy Procedures (2111.01977)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Yangxin Xu,Keyu Li,Ziqi Zhao,Max Q. -H. Meng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https://arxiv.org/pdf/2111.01977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simultaneous magnetic actuation and localization (SMAL) for active wireless capsule endoscopy </a:t>
            </a:r>
            <a:br/>
            <a:r>
              <a:t> (WCE) has been intensively studied to improve the efficiency and accuracy of the examination. In this paper, we </a:t>
            </a:r>
            <a:br/>
            <a:r>
              <a:t> propose an autonomous magnetic navigation framework for active WCE that mimics the "insertion" and "withdrawal" </a:t>
            </a:r>
            <a:br/>
            <a:r>
              <a:t> procedures performed by an expert physician in conventional colonoscopy, thereby enabling efficient and accurate </a:t>
            </a:r>
            <a:br/>
            <a:r>
              <a:t> navigation of a robotic capsule endoscope in the intestine with minimal user effort. First, the capsule is </a:t>
            </a:r>
            <a:br/>
            <a:r>
              <a:t> automatically propelled through the unknown intestinal environment and generate a viable path to represent the </a:t>
            </a:r>
            <a:br/>
            <a:r>
              <a:t> environment. Then, the capsule is autonomously navigated towards any point selected on the intestinal trajectory </a:t>
            </a:r>
            <a:br/>
            <a:r>
              <a:t> to allow accurate and repeated inspections of suspicious lesions. Moreover, we implement the navigation framework </a:t>
            </a:r>
            <a:br/>
            <a:r>
              <a:t> on a robotic system incorporated with advanced SMAL algorithms, and validate it in the navigation in various tubular </a:t>
            </a:r>
            <a:br/>
            <a:r>
              <a:t> environments using phantoms and an ex-vivo pig colon. Our results demonstrate that the proposed autonomous </a:t>
            </a:r>
            <a:br/>
            <a:r>
              <a:t> navigation framework can effectively navigate the capsule in unknown, complex tubular environments with a </a:t>
            </a:r>
            <a:br/>
            <a:r>
              <a:t> satisfactory accuracy, repeatability and efficiency compared with manual operation.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Procedural Generalization by Planning with Self-Supervised World Models (2111.01587)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Ankesh Anand,Jacob Walker,Yazhe Li,Eszter Vértes,Julian Schrittwieser,Sherjil Ozair,Théophane Weber,Jessica B. Hamrick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https://arxiv.org/pdf/2111.01587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One of the key promises of model-based reinforcement learning is the ability to generalize using an internal model of </a:t>
            </a:r>
            <a:br/>
            <a:r>
              <a:t> the world to make predictions in novel environments and tasks. However, the generalization ability of model-based </a:t>
            </a:r>
            <a:br/>
            <a:r>
              <a:t> agents is not well understood because existing work has focused on model-free agents when benchmarking </a:t>
            </a:r>
            <a:br/>
            <a:r>
              <a:t> generalization. Here, we explicitly measure the generalization ability of model-based agents in comparison to </a:t>
            </a:r>
            <a:br/>
            <a:r>
              <a:t> their model-free counterparts. We focus our analysis on MuZero (Schrittwieser et al., 2020), a powerful </a:t>
            </a:r>
            <a:br/>
            <a:r>
              <a:t> model-based agent, and evaluate its performance on both procedural and task generalization. We identify three </a:t>
            </a:r>
            <a:br/>
            <a:r>
              <a:t> factors of procedural generalization -- planning, self-supervised representation learning, and procedural data </a:t>
            </a:r>
            <a:br/>
            <a:r>
              <a:t> diversity -- and show that by combining these techniques, we achieve state-of-the art generalization performance </a:t>
            </a:r>
            <a:br/>
            <a:r>
              <a:t> and data efficiency on Procgen (Cobbe et al., 2019). However, we find that these factors do not always provide the same </a:t>
            </a:r>
            <a:br/>
            <a:r>
              <a:t> benefits for the task generalization benchmarks in Meta-World (Yu et al., 2019), indicating that transfer remains a </a:t>
            </a:r>
            <a:br/>
            <a:r>
              <a:t> challenge and may require different approaches than procedural generalization. Overall, we suggest that building </a:t>
            </a:r>
            <a:br/>
            <a:r>
              <a:t> generalizable agents requires moving beyond the single-task, model-free paradigm and towards self-supervised </a:t>
            </a:r>
            <a:br/>
            <a:r>
              <a:t> model-based agents that are trained in rich, procedural, multi-task environments.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Fitting procedure for estimating interstellar extinction at high galactic latitudes (2110.13894)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Aleksandra Avdeeva,Dana Kovaleva,Oleg Malkov,Alexey Nekrasov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https://arxiv.org/pdf/2110.13894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determine the interstellar extinction in the selected high-latitude areas of the sky based on Gaia EDR3 </a:t>
            </a:r>
            <a:br/>
            <a:r>
              <a:t> astrometry and photometry and spectroscopic data from RAVE survey. We approximate the results with the cosecant law </a:t>
            </a:r>
            <a:br/>
            <a:r>
              <a:t> in each area thus deriving the parameters of the barometric formula for different lines of sight. The distribution of </a:t>
            </a:r>
            <a:br/>
            <a:r>
              <a:t> the parameters over the entire sky is described using spherical harmonics. As a result, we get a mathematical </a:t>
            </a:r>
            <a:br/>
            <a:r>
              <a:t> description of the interstellar visual extinction for different lines of sight and distances from the Sun which can </a:t>
            </a:r>
            <a:br/>
            <a:r>
              <a:t> be used for estimating interstellar extinction.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6 figures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BuffetFS: Serve Yourself Permission Checks without Remote Procedure Calls (2110.13551)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Yanliang Zou,Bin Yang,Jian Zhang,Wei Xue,Shu Yin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https://arxiv.org/pdf/2110.13551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remote procedure call (a.k.a. RPC) latency becomes increasingly significant in a distributed file system. We </a:t>
            </a:r>
            <a:br/>
            <a:r>
              <a:t> propose BuffetFS, a user-level file system that optimizes I/O performance by eliminating the RPCs caused by </a:t>
            </a:r>
            <a:br/>
            <a:r>
              <a:t> \texttt{open()} operation. By leveraging \texttt{open()} from file servers to clients, BuffetFS can restrain the </a:t>
            </a:r>
            <a:br/>
            <a:r>
              <a:t> procedure calls for permission checks locally, hence avoid RPCs during the initial stage to access a file. BuffetFS </a:t>
            </a:r>
            <a:br/>
            <a:r>
              <a:t> can further reduce response time when users are accessing a large number of small files. We implement a BuffetFS </a:t>
            </a:r>
            <a:br/>
            <a:r>
              <a:t> prototype and integrate it into a storage cluster. Our preliminary evaluation results show that BuffetFS can offer </a:t>
            </a:r>
            <a:br/>
            <a:r>
              <a:t> up to 70\% performance gain compared to the Lustre file system.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Decomposed Inductive Procedure Learning (2110.13233)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Daniel Weitekamp,Christopher MacLellan,Erik Harpstead,Kenneth Koedinger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https://arxiv.org/pdf/2110.13233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advances in machine learning have made it possible to train artificially intelligent agents that perform </a:t>
            </a:r>
            <a:br/>
            <a:r>
              <a:t> with super-human accuracy on a great diversity of complex tasks. However, the process of training these </a:t>
            </a:r>
            <a:br/>
            <a:r>
              <a:t> capabilities often necessitates millions of annotated examples -- far more than humans typically need in order to </a:t>
            </a:r>
            <a:br/>
            <a:r>
              <a:t> achieve a passing level of mastery on similar tasks. Thus, while contemporary methods in machine learning can </a:t>
            </a:r>
            <a:br/>
            <a:r>
              <a:t> produce agents that exhibit super-human performance, their rate of learning per opportunity in many domains is </a:t>
            </a:r>
            <a:br/>
            <a:r>
              <a:t> decidedly lower than human-learning. In this work we formalize a theory of Decomposed Inductive Procedure Learning </a:t>
            </a:r>
            <a:br/>
            <a:r>
              <a:t> (DIPL) that outlines how different forms of inductive symbolic learning can be used in combination to build agents </a:t>
            </a:r>
            <a:br/>
            <a:r>
              <a:t> that learn educationally relevant tasks such as mathematical, and scientific procedures, at a rate similar to human </a:t>
            </a:r>
            <a:br/>
            <a:r>
              <a:t> learners. We motivate the construction of this theory along Marr's concepts of the computational, algorithmic, and </a:t>
            </a:r>
            <a:br/>
            <a:r>
              <a:t> implementation levels of cognitive modeling, and outline at the computational-level six learning capacities that </a:t>
            </a:r>
            <a:br/>
            <a:r>
              <a:t> must be achieved to accurately model human learning. We demonstrate that agents built along the DIPL theory are </a:t>
            </a:r>
            <a:br/>
            <a:r>
              <a:t> amenable to satisfying these capacities, and demonstrate, both empirically and theoretically, that DIPL enables </a:t>
            </a:r>
            <a:br/>
            <a:r>
              <a:t> the creation of agents that exhibit human-like learning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38 pages, 7 figures, submitted to Journal of Artificial Intelligence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Information efficient learning of complexly structured preferences: Elicitation procedures and </a:t>
            </a:r>
            <a:br/>
            <a:r>
              <a:t> their application to decision making under uncertainty (2110.12879)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Christoph Jansen,Hannah Blocher,Thomas Augustin,Georg Schollmeyer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https://arxiv.org/pdf/2110.12879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propose efficient methods for elicitation of complexly structured preferences and utilize these in </a:t>
            </a:r>
            <a:br/>
            <a:r>
              <a:t> problems of decision making under (severe) uncertainty. Based on the general framework introduced in Jansen, </a:t>
            </a:r>
            <a:br/>
            <a:r>
              <a:t> Schollmeyer and Augustin (2018, Int. J. Approx. Reason), we now design elicitation procedures and algorithms that </a:t>
            </a:r>
            <a:br/>
            <a:r>
              <a:t> enable decision makers to reveal their underlying preference system (i.e. two relations, one encoding the ordinal, </a:t>
            </a:r>
            <a:br/>
            <a:r>
              <a:t> the other the cardinal part of the preferences) while having to answer as few as possible simple ranking questions. </a:t>
            </a:r>
            <a:br/>
            <a:r>
              <a:t> Here, two different approaches are followed. The first approach directly utilizes the collected ranking data for </a:t>
            </a:r>
            <a:br/>
            <a:r>
              <a:t> obtaining the ordinal part of the preferences, while their cardinal part is constructed implicitly by measuring </a:t>
            </a:r>
            <a:br/>
            <a:r>
              <a:t> meta data on the decision maker's consideration times. In contrast, the second approach explicitly elicits also the </a:t>
            </a:r>
            <a:br/>
            <a:r>
              <a:t> cardinal part of the decision maker's preference system, however, only an approximate version of it. This </a:t>
            </a:r>
            <a:br/>
            <a:r>
              <a:t> approximation is obtained by additionally collecting labels of preference strength during the elicitation </a:t>
            </a:r>
            <a:br/>
            <a:r>
              <a:t> procedure. For both approaches, we give conditions under which they produce the decision maker's true preference </a:t>
            </a:r>
            <a:br/>
            <a:r>
              <a:t> system and investigate how their efficiency can be improved. For the latter purpose, besides data-free approaches, </a:t>
            </a:r>
            <a:br/>
            <a:r>
              <a:t> we also discuss ways for effectively guiding the elicitation procedure if data from previous elicitation rounds is </a:t>
            </a:r>
            <a:br/>
            <a:r>
              <a:t> available. Finally, we demonstrate how the proposed elicitation methods can be utilized in problems of decision </a:t>
            </a:r>
            <a:br/>
            <a:r>
              <a:t> under (severe) uncertainty. Precisely, we show that under certain conditions optimal decisions can be found </a:t>
            </a:r>
            <a:br/>
            <a:r>
              <a:t> without fully specifying the preference system.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Lower-bounds on the Bayesian Risk in Estimation Procedures via f-Divergences (2202.02557)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Adrien Vandenbroucque,Amedeo Roberto Esposito,Michael Gastpar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https://arxiv.org/pdf/2202.02557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consider the problem of parameter estimation in a Bayesian setting and propose a general lower-bound that </a:t>
            </a:r>
            <a:br/>
            <a:r>
              <a:t> includes part of the family of f-Divergences. The results are then applied to specific settings of interest and </a:t>
            </a:r>
            <a:br/>
            <a:r>
              <a:t> compared to other notable results in the literature. In particular, we show that the known bounds using Mutual </a:t>
            </a:r>
            <a:br/>
            <a:r>
              <a:t> Information can be improved by using, for example, Maximal Leakage, Hellinger divergence, or generalizations of </a:t>
            </a:r>
            <a:br/>
            <a:r>
              <a:t> the Hockey-Stick divergence.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Submitted to ISIT 2022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Challenges in Procedural Multimodal Machine Comprehension:A Novel Way To Benchmark (2110.11899)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Pritish Sahu,Karan Sikka,Ajay Divakaran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https://arxiv.org/pdf/2110.11899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focus on Multimodal Machine Reading Comprehension (M3C) where a model is expected to answer questions based on </a:t>
            </a:r>
            <a:br/>
            <a:r>
              <a:t> given passage (or context), and the context and the questions can be in different modalities. Previous works such as </a:t>
            </a:r>
            <a:br/>
            <a:r>
              <a:t> RecipeQA have proposed datasets and cloze-style tasks for evaluation. However, we identify three critical biases </a:t>
            </a:r>
            <a:br/>
            <a:r>
              <a:t> stemming from the question-answer generation process and memorization capabilities of large deep models. These </a:t>
            </a:r>
            <a:br/>
            <a:r>
              <a:t> biases makes it easier for a model to overfit by relying on spurious correlations or naive data patterns. We propose a </a:t>
            </a:r>
            <a:br/>
            <a:r>
              <a:t> systematic framework to address these biases through three Control-Knobs that enable us to generate a test bed of </a:t>
            </a:r>
            <a:br/>
            <a:r>
              <a:t> datasets of progressive difficulty levels. We believe that our benchmark (referred to as Meta-RecipeQA) will </a:t>
            </a:r>
            <a:br/>
            <a:r>
              <a:t> provide, for the first time, a fine grained estimate of a model's generalization capabilities. We also propose a </a:t>
            </a:r>
            <a:br/>
            <a:r>
              <a:t> general M3C model that is used to realize several prior SOTA models and motivate a novel hierarchical transformer </a:t>
            </a:r>
            <a:br/>
            <a:r>
              <a:t> based reasoning network (HTRN). We perform a detailed evaluation of these models with different language and visual </a:t>
            </a:r>
            <a:br/>
            <a:r>
              <a:t> features on our benchmark. We observe a consistent improvement with HTRN over SOTA (~18% in Visual Cloze task and ~13% </a:t>
            </a:r>
            <a:br/>
            <a:r>
              <a:t> in average over all the tasks). We also observe a drop in performance across all the models when testing on RecipeQA and </a:t>
            </a:r>
            <a:br/>
            <a:r>
              <a:t> proposed Meta-RecipeQA (e.g. 83.6% versus 67.1% for HTRN), which shows that the proposed dataset is relatively less </a:t>
            </a:r>
            <a:br/>
            <a:r>
              <a:t> biased. We conclude by highlighting the impact of the control knobs with some quantitative results.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Effect of the Atomic Dipole-Dipole Interaction on the Phase Diagrams of Field-Matter Interactions I: </a:t>
            </a:r>
            <a:br/>
            <a:r>
              <a:t> Variational procedure (2110.11554)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Sergio Cordero,Octavio Castaños,Ramón López-Peña,Eduardo Nahmad-Achar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https://arxiv.org/pdf/2110.11554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establish, within the second quantization method, the general dipole-dipole Hamiltonian interaction of a </a:t>
            </a:r>
            <a:br/>
            <a:r>
              <a:t> system of n-level atoms. The variational energy surface of the n-level atoms interacting with ℓ-mode fields and </a:t>
            </a:r>
            <a:br/>
            <a:r>
              <a:t> under the Van Der Waals forces is calculated with respect the tensorial product of matter and electromagnetic field </a:t>
            </a:r>
            <a:br/>
            <a:r>
              <a:t> coherent states. This is used to determine the quantum phase diagram associated to the ground state of the system and </a:t>
            </a:r>
            <a:br/>
            <a:r>
              <a:t> quantify the effect of the dipole-dipole Hamiltonian interaction. By considering real induced electric dipole </a:t>
            </a:r>
            <a:br/>
            <a:r>
              <a:t> moments, we find the quantum phase transitions for 2- and 3-level atomic systems interacting with 1- and 2- modes of </a:t>
            </a:r>
            <a:br/>
            <a:r>
              <a:t> the electromagnetic field, respectively. The corresponding order of the transitions is established by means of </a:t>
            </a:r>
            <a:br/>
            <a:r>
              <a:t> Ehrenfest classification; for some undetermined cases, we propose two procedures: the difference of the </a:t>
            </a:r>
            <a:br/>
            <a:r>
              <a:t> expectation value of the Casimir operators of the 2-level subsystems, and by maximizing the Bures distance between </a:t>
            </a:r>
            <a:br/>
            <a:r>
              <a:t> neighbor variational solutions.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17 pages, 9 figures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application of a small area procedure with correlation between measurement error and sampling error </a:t>
            </a:r>
            <a:br/>
            <a:r>
              <a:t> to the Conservation Effects Assessment Project (2110.10272)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Emily Berg,Sepideh Mosaferi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https://arxiv.org/pdf/2110.10272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County level estimates of mean sheet and rill erosion from the Conservation Effects Assessment Project (CEAP) </a:t>
            </a:r>
            <a:br/>
            <a:r>
              <a:t> survey are useful for program development and evaluation. As a result of small county sample sizes, small area </a:t>
            </a:r>
            <a:br/>
            <a:r>
              <a:t> estimation procedures are needed. One variable that is related to sheet and rill erosion is the quantity of water </a:t>
            </a:r>
            <a:br/>
            <a:r>
              <a:t> runoff. The runoff is collected in the CEAP survey but is unavailable for the full population. We use an estimate of </a:t>
            </a:r>
            <a:br/>
            <a:r>
              <a:t> mean runoff from the CEAP survey as a covariate in a small area model for sheet and rill erosion. The measurement error </a:t>
            </a:r>
            <a:br/>
            <a:r>
              <a:t> in the covariate is important, as is the correlation between the measurement error and the sampling error. We conduct </a:t>
            </a:r>
            <a:br/>
            <a:r>
              <a:t> a detailed investigation of small area estimation in the presence of a correlation between the measurement error in </a:t>
            </a:r>
            <a:br/>
            <a:r>
              <a:t> the covariate and the sampling error in the response. The proposed methodology has a genuine need in CEAP, where the </a:t>
            </a:r>
            <a:br/>
            <a:r>
              <a:t> same survey that supplies the response also provides auxiliary information. In simulations, the proposed </a:t>
            </a:r>
            <a:br/>
            <a:r>
              <a:t> predictor is superior to small area predictors that assume the response and covariate are uncorrelated or that </a:t>
            </a:r>
            <a:br/>
            <a:r>
              <a:t> ignore the measurement error entirely. We conclude with practical recommendations.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Understanding Procedural Knowledge by Sequencing Multimodal Instructional Manuals (2110.08486)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Te-Lin Wu,Alex Spangher,Pegah Alipoormolabashi,Marjorie Freedman,Ralph Weischedel,Nanyun Peng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https://arxiv.org/pdf/2110.08486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ability to sequence unordered events is an essential skill to comprehend and reason about real world task </a:t>
            </a:r>
            <a:br/>
            <a:r>
              <a:t> procedures, which often requires thorough understanding of temporal common sense and multimodal information, as </a:t>
            </a:r>
            <a:br/>
            <a:r>
              <a:t> these procedures are often communicated through a combination of texts and images. Such capability is essential for </a:t>
            </a:r>
            <a:br/>
            <a:r>
              <a:t> applications such as sequential task planning and multi-source instruction summarization. While humans are </a:t>
            </a:r>
            <a:br/>
            <a:r>
              <a:t> capable of reasoning about and sequencing unordered multimodal procedural instructions, whether current machine </a:t>
            </a:r>
            <a:br/>
            <a:r>
              <a:t> learning models have such essential capability is still an open question. In this work, we benchmark models' </a:t>
            </a:r>
            <a:br/>
            <a:r>
              <a:t> capability of reasoning over and sequencing unordered multimodal instructions by curating datasets from popular </a:t>
            </a:r>
            <a:br/>
            <a:r>
              <a:t> online instructional manuals and collecting comprehensive human annotations. We find models not only perform </a:t>
            </a:r>
            <a:br/>
            <a:r>
              <a:t> significantly worse than humans but also seem incapable of efficiently utilizing the multimodal information. To </a:t>
            </a:r>
            <a:br/>
            <a:r>
              <a:t> improve machines' performance on multimodal event sequencing, we propose sequentiality-aware pretraining </a:t>
            </a:r>
            <a:br/>
            <a:r>
              <a:t> techniques that exploit the sequential alignment properties of both texts and images, resulting in &gt; 5% significant </a:t>
            </a:r>
            <a:br/>
            <a:r>
              <a:t> improvements.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Seeking Patterns, Not just Memorizing Procedures: Contrastive Learning for Solving Math Word Problems (2110.08464)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Zhongli Li,Wenxuan Zhang,Chao Yan,Qingyu Zhou,Chao Li,Hongzhi Liu,Yunbo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https://arxiv.org/pdf/2110.08464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Math Word Problem (MWP) solving needs to discover the quantitative relationships over natural language </a:t>
            </a:r>
            <a:br/>
            <a:r>
              <a:t> narratives. Recent work shows that existing models memorize procedures from context and rely on shallow heuristics </a:t>
            </a:r>
            <a:br/>
            <a:r>
              <a:t> to solve MWPs. In this paper, we look at this issue and argue that the cause is a lack of overall understanding of MWP </a:t>
            </a:r>
            <a:br/>
            <a:r>
              <a:t> patterns. We first investigate how a neural network understands patterns only from semantics, and observe that, if </a:t>
            </a:r>
            <a:br/>
            <a:r>
              <a:t> the prototype equations are the same, most problems get closer representations and those representations apart </a:t>
            </a:r>
            <a:br/>
            <a:r>
              <a:t> from them or close to other prototypes tend to produce wrong solutions. Inspired by it, we propose a contrastive </a:t>
            </a:r>
            <a:br/>
            <a:r>
              <a:t> learning approach, where the neural network perceives the divergence of patterns. We collect contrastive examples </a:t>
            </a:r>
            <a:br/>
            <a:r>
              <a:t> by converting the prototype equation into a tree and seeking similar tree structures. The solving model is trained </a:t>
            </a:r>
            <a:br/>
            <a:r>
              <a:t> with an auxiliary objective on the collected examples, resulting in the representations of problems with similar </a:t>
            </a:r>
            <a:br/>
            <a:r>
              <a:t> prototypes being pulled closer. We conduct experiments on the Chinese dataset Math23k and the English dataset </a:t>
            </a:r>
            <a:br/>
            <a:r>
              <a:t> MathQA. Our method greatly improves the performance in monolingual and multilingual settings.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Translation procedures in descriptive inner model theory (2110.06091)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Grigor Sargsyan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https://arxiv.org/pdf/2110.06091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develop a basic translation procedure that translates a hod mouse to an equivalent mouse. Unlike the translation </a:t>
            </a:r>
            <a:br/>
            <a:r>
              <a:t> procedure used by Steel and Zhu, our procedure works in a coarse setting without assuming AD. Nevertheless, the </a:t>
            </a:r>
            <a:br/>
            <a:r>
              <a:t> procedure resembles the one developed by Steel. We use the translation procedures to answer a question of Trevor </a:t>
            </a:r>
            <a:br/>
            <a:r>
              <a:t> Wilson. Namely, we show that if there is a stationary class of lambda such that lambda is a limit of Woodin cardinals and </a:t>
            </a:r>
            <a:br/>
            <a:r>
              <a:t> the derived model at lambda satisfies AD the first member of the Solovay sequence is is less than Theta then there is a </a:t>
            </a:r>
            <a:br/>
            <a:r>
              <a:t> transitive model M such that M contains the ordinals and satisfies there is a proper class of Woodin cardinals and a </a:t>
            </a:r>
            <a:br/>
            <a:r>
              <a:t> strong cardinal.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Adjusting Queries to Statistical Procedures Under Differential Privacy (2110.05895)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Tomer Shoham,Yosef Rinott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https://arxiv.org/pdf/2110.05895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consider a dataset S held by an agency, and a vector query of interest, f(S)∈Rk, to be posed by an analyst, which </a:t>
            </a:r>
            <a:br/>
            <a:r>
              <a:t> contains the information required for certain planned statistical inference. The agency releases the requested </a:t>
            </a:r>
            <a:br/>
            <a:r>
              <a:t> vector query with noise that guarantees a given level of Differential Privacy -- DP(ε,δ) -- using the well-known </a:t>
            </a:r>
            <a:br/>
            <a:r>
              <a:t> Gaussian mechanism. The analyst can choose to pose the vector query f(S) or to adjust it by a suitable transformation </a:t>
            </a:r>
            <a:br/>
            <a:r>
              <a:t> that can make the agency's response more informative. For any given level of privacy DP(ε,δ) decided by the agency, we </a:t>
            </a:r>
            <a:br/>
            <a:r>
              <a:t> study natural situations where the analyst can achieve better statistical inference by adjusting the query with a </a:t>
            </a:r>
            <a:br/>
            <a:r>
              <a:t> suitable simple explicit transformation.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Arachnophobia Exposure Therapy using Experience-driven Procedural Content Generation via </a:t>
            </a:r>
            <a:br/>
            <a:r>
              <a:t> Reinforcement Learning (EDPCGRL) (2110.04146)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Athar Mahmoudi-Nejad,Matthew Guzdial,Pierre Boulanger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https://arxiv.org/pdf/2110.04146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Personalized therapy, in which a therapeutic practice is adapted to an individual patient, leads to better health </a:t>
            </a:r>
            <a:br/>
            <a:r>
              <a:t> outcomes. Typically, this is accomplished by relying on a therapist's training and intuition along with feedback </a:t>
            </a:r>
            <a:br/>
            <a:r>
              <a:t> from a patient. While there exist approaches to automatically adapt therapeutic content to a patient, they rely on </a:t>
            </a:r>
            <a:br/>
            <a:r>
              <a:t> hand-authored, pre-defined rules, which may not generalize to all individuals. In this paper, we propose an </a:t>
            </a:r>
            <a:br/>
            <a:r>
              <a:t> approach to automatically adapt therapeutic content to patients based on physiological measures. We implement our </a:t>
            </a:r>
            <a:br/>
            <a:r>
              <a:t> approach in the context of arachnophobia exposure therapy, and rely on experience-driven procedural content </a:t>
            </a:r>
            <a:br/>
            <a:r>
              <a:t> generation via reinforcement learning (EDPCGRL) to generate virtual spiders to match an individual patient. In </a:t>
            </a:r>
            <a:br/>
            <a:r>
              <a:t> this initial implementation, and due to the ongoing pandemic, we make use of virtual or artificial humans </a:t>
            </a:r>
            <a:br/>
            <a:r>
              <a:t> implemented based on prior arachnophobia psychology research. Our EDPCGRL method is able to more quickly adapt to </a:t>
            </a:r>
            <a:br/>
            <a:r>
              <a:t> these virtual humans with high accuracy in comparison to existing, search-based EDPCG approaches.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the 17th AAAI Conference on Artificial Intelligence and Interactive Digital Entertainment 2021 (AIIDE-21)   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Situated Dialogue Learning through Procedural Environment Generation (2110.03262)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Prithviraj Ammanabrolu,Renee Jia,Mark O. Riedl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https://arxiv.org/pdf/2110.03262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teach goal-driven agents to interactively act and speak in situated environments by training on generated </a:t>
            </a:r>
            <a:br/>
            <a:r>
              <a:t> curriculums. Our agents operate in LIGHT (Urbanek et al. 2019) -- a large-scale crowd-sourced fantasy text </a:t>
            </a:r>
            <a:br/>
            <a:r>
              <a:t> adventure game wherein an agent perceives and interacts with the world through textual natural language. Goals in </a:t>
            </a:r>
            <a:br/>
            <a:r>
              <a:t> this environment take the form of character-based quests, consisting of personas and motivations. We augment LIGHT </a:t>
            </a:r>
            <a:br/>
            <a:r>
              <a:t> by learning to procedurally generate additional novel textual worlds and quests to create a curriculum of steadily </a:t>
            </a:r>
            <a:br/>
            <a:r>
              <a:t> increasing difficulty for training agents to achieve such goals. In particular, we measure curriculum difficulty </a:t>
            </a:r>
            <a:br/>
            <a:r>
              <a:t> in terms of the rarity of the quest in the original training distribution -- an easier environment is one that is more </a:t>
            </a:r>
            <a:br/>
            <a:r>
              <a:t> likely to have been found in the unaugmented dataset. An ablation study shows that this method of learning from the </a:t>
            </a:r>
            <a:br/>
            <a:r>
              <a:t> tail of a distribution results in significantly higher generalization abilities as measured by zero-shot </a:t>
            </a:r>
            <a:br/>
            <a:r>
              <a:t> performance on never-before-seen quests.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Preprint. Under Review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Tile Embedding: A General Representation for Procedural Level Generation via Machine Learning (2110.03181)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Mrunal Jadhav,Matthew Guzdial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https://arxiv.org/pdf/2110.03181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Procedural Level Generation via Machine Learning (PLGML) techniques have been applied to generate </a:t>
            </a:r>
            <a:br/>
            <a:r>
              <a:t> game levels with machine learning. These approaches rely on human-annotated representations of game levels. </a:t>
            </a:r>
            <a:br/>
            <a:r>
              <a:t> Creating annotated datasets for games requires domain knowledge and is time-consuming. Hence, though a large </a:t>
            </a:r>
            <a:br/>
            <a:r>
              <a:t> number of video games exist, annotated datasets are curated only for a small handful. Thus current PLGML techniques </a:t>
            </a:r>
            <a:br/>
            <a:r>
              <a:t> have been explored in limited domains, with Super Mario Bros. as the most common example. To address this problem, we </a:t>
            </a:r>
            <a:br/>
            <a:r>
              <a:t> present tile embeddings, a unified, affordance-rich representation for tile-based 2D games. To learn this </a:t>
            </a:r>
            <a:br/>
            <a:r>
              <a:t> embedding, we employ autoencoders trained on the visual and semantic information of tiles from a set of existing, </a:t>
            </a:r>
            <a:br/>
            <a:r>
              <a:t> human-annotated games. We evaluate this representation on its ability to predict affordances for unseen tiles, and </a:t>
            </a:r>
            <a:br/>
            <a:r>
              <a:t> to serve as a PLGML representation for annotated and unannotated games.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the 17th AAAI Conference on Artificial Intelligence and Interactive Digital Entertainment 2021 (AIIDE-21)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Deuteron Production in Ultra-Relativistic Heavy-Ion Collisions: A Comparison of the Coalescence and </a:t>
            </a:r>
            <a:br/>
            <a:r>
              <a:t> the Minimum Spanning Tree Procedure (2201.13374)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Viktar Kireyeu,Jan Steinheimer,Jörg Aichelin,Marcus Bleicher,Elena Bratkovskaya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https://arxiv.org/pdf/2201.13374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formation of deuterons in heavy-ion collisions at relativistic energies is investigated by employing two </a:t>
            </a:r>
            <a:br/>
            <a:r>
              <a:t> recently advanced models -- the Minimum Spanning Tree (MST) method and the coalescence model by embedding them in the </a:t>
            </a:r>
            <a:br/>
            <a:r>
              <a:t> PHQMD and the UrQMD transport approaches. While the coalescence mechanism combines nucleons into deuterons at the </a:t>
            </a:r>
            <a:br/>
            <a:r>
              <a:t> kinetic freeze-out hypersurface, the MST identifies the clusters during the different stages of time evolution. We </a:t>
            </a:r>
            <a:br/>
            <a:r>
              <a:t> find that both clustering procedures give very similar results for the deuteron observables in the UrQMD as well as in </a:t>
            </a:r>
            <a:br/>
            <a:r>
              <a:t> the PHQMD environment. Moreover, the results agree well with the experimental data on deuteron production in Pb+Pb </a:t>
            </a:r>
            <a:br/>
            <a:r>
              <a:t> collisions at sNN−−−−√=8.8 GeV (selected for the comparison of the methods and models in this study). A detailed </a:t>
            </a:r>
            <a:br/>
            <a:r>
              <a:t> investigation shows that the coordinate space distribution of the produced deuterons differs from that of the free </a:t>
            </a:r>
            <a:br/>
            <a:r>
              <a:t> nucleons and other hadrons. Thus, deuterons are not destroyed by additional rescattering.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Quantum Blockchain based on Dimensional Lifting Generalized Gram-Schmidt Procedure (2110.02763)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Kumar Nilesh,P. K. Panigrahi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https://arxiv.org/pdf/2110.02763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advancement of quantum computers undermines the security of classical blockchain, necessitating either a </a:t>
            </a:r>
            <a:br/>
            <a:r>
              <a:t> post-quantum upgrade of the existing architecture or creation of an inherently quantum blockchain. Here we propose </a:t>
            </a:r>
            <a:br/>
            <a:r>
              <a:t> a practically realizable model of a fully quantum blockchain based on generalized Gram-Schmidt procedure </a:t>
            </a:r>
            <a:br/>
            <a:r>
              <a:t> utilizing dimensional lifting. In this model, information of transactions stored in a multi-qubit state are </a:t>
            </a:r>
            <a:br/>
            <a:r>
              <a:t> subsequently encoded using the generalized Gram-Schmidt process. The chain is generated as a result of the reliance </a:t>
            </a:r>
            <a:br/>
            <a:r>
              <a:t> of orthogonalized state on the sequence of states preceding it. Various forking scenarios and their </a:t>
            </a:r>
            <a:br/>
            <a:r>
              <a:t> countermeasures are considered for the proposed model. It is shown to be secure even against quantum computing </a:t>
            </a:r>
            <a:br/>
            <a:r>
              <a:t> attacks using the no-cloning theorem and non-democratic nature of Generalized Gram-Schmidt orthogonalization. </a:t>
            </a:r>
            <a:br/>
            <a:r>
              <a:t> Finally, we outline a framework for a quantum token built on the same architecture as our blockchain.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pages, revised version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Variance function estimation in regression model via aggregation procedures (2110.02715)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Ahmed Zaoui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https://arxiv.org/pdf/2110.02715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the regression problem, we consider the problem of estimating the variance function by the means of aggregation </a:t>
            </a:r>
            <a:br/>
            <a:r>
              <a:t> methods. We focus on two particular aggregation setting: Model Selection aggregation (MS) and Convex aggregation </a:t>
            </a:r>
            <a:br/>
            <a:r>
              <a:t> (C) where the goal is to select the best candidate and to build the best convex combination of candidates respectively </a:t>
            </a:r>
            <a:br/>
            <a:r>
              <a:t> among a collection of candidates. In both cases, the construction of the estimator relies on a two-step procedure and </a:t>
            </a:r>
            <a:br/>
            <a:r>
              <a:t> requires two independent samples. The first step exploits the first sample to build the candidate estimators for the </a:t>
            </a:r>
            <a:br/>
            <a:r>
              <a:t> variance function by the residual-based method and then the second dataset is used to perform the aggregation step. </a:t>
            </a:r>
            <a:br/>
            <a:r>
              <a:t> We show the consistency of the proposed method with respect to the L 2error both for MS and C aggregations. We evaluate </a:t>
            </a:r>
            <a:br/>
            <a:r>
              <a:t> the performance of these two methods in the heteroscedastic model and illustrate their interest in the regression </a:t>
            </a:r>
            <a:br/>
            <a:r>
              <a:t> problem with reject option.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Verified eigenvalue and eigenvector computations using complex moments and the Rayleigh-Ritz </a:t>
            </a:r>
            <a:br/>
            <a:r>
              <a:t> procedure for generalized Hermitian eigenvalue problems (2110.01822)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Akira Imakura,Keiichi Morikuni,Akitoshi Takayasu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https://arxiv.org/pdf/2110.01822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verified computation method for eigenvalues in a region and the corresponding eigenvectors of </a:t>
            </a:r>
            <a:br/>
            <a:r>
              <a:t> generalized Hermitian eigenvalue problems. The proposed method uses complex moments to extract the </a:t>
            </a:r>
            <a:br/>
            <a:r>
              <a:t> eigencomponents of interest from a random matrix and uses the Rayleigh--Ritz procedure to project a given </a:t>
            </a:r>
            <a:br/>
            <a:r>
              <a:t> eigenvalue problem into a reduced eigenvalue problem. The complex moment is given by contour integral and </a:t>
            </a:r>
            <a:br/>
            <a:r>
              <a:t> approximated by using numerical quadrature. We split the error in the complex moment into the truncation error of the </a:t>
            </a:r>
            <a:br/>
            <a:r>
              <a:t> quadrature and rounding errors and evaluate each. This idea for error evaluation inherits our previous Hankel </a:t>
            </a:r>
            <a:br/>
            <a:r>
              <a:t> matrix approach, whereas the proposed method requires half the number of quadrature points for the previous </a:t>
            </a:r>
            <a:br/>
            <a:r>
              <a:t> approach to reduce the truncation error to the same order. Moreover, the Rayleigh--Ritz procedure approach forms a </a:t>
            </a:r>
            <a:br/>
            <a:r>
              <a:t> transformation matrix that enables verification of the eigenvectors. Numerical experiments show that the </a:t>
            </a:r>
            <a:br/>
            <a:r>
              <a:t> proposed method is faster than previous methods while maintaining verification performance.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65F15; 65G20; 65G50                    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Procedure Planning in Instructional Videos via Contextual Modeling and Model-based Policy Learning (2110.01770)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 Bi,Jiebo Luo,Chenliang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https://arxiv.org/pdf/2110.01770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Learning new skills by observing humans' behaviors is an essential capability of AI. In this work, we leverage </a:t>
            </a:r>
            <a:br/>
            <a:r>
              <a:t> instructional videos to study humans' decision-making processes, focusing on learning a model to plan </a:t>
            </a:r>
            <a:br/>
            <a:r>
              <a:t> goal-directed actions in real-life videos. In contrast to conventional action recognition, goal-directed </a:t>
            </a:r>
            <a:br/>
            <a:r>
              <a:t> actions are based on expectations of their outcomes requiring causal knowledge of potential consequences of </a:t>
            </a:r>
            <a:br/>
            <a:r>
              <a:t> actions. Thus, integrating the environment structure with goals is critical for solving this task. Previous works </a:t>
            </a:r>
            <a:br/>
            <a:r>
              <a:t> learn a single world model will fail to distinguish various tasks, resulting in an ambiguous latent space; planning </a:t>
            </a:r>
            <a:br/>
            <a:r>
              <a:t> through it will gradually neglect the desired outcomes since the global information of the future goal degrades </a:t>
            </a:r>
            <a:br/>
            <a:r>
              <a:t> quickly as the procedure evolves. We address these limitations with a new formulation of procedure planning and </a:t>
            </a:r>
            <a:br/>
            <a:r>
              <a:t> propose novel algorithms to model human behaviors through Bayesian Inference and model-based Imitation Learning. </a:t>
            </a:r>
            <a:br/>
            <a:r>
              <a:t> Experiments conducted on real-world instructional videos show that our method can achieve state-of-the-art </a:t>
            </a:r>
            <a:br/>
            <a:r>
              <a:t> performance in reaching the indicated goals. Furthermore, the learned contextual information presents </a:t>
            </a:r>
            <a:br/>
            <a:r>
              <a:t> interesting features for planning in a latent space.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ICCV 2021 Oral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Efficient Procedure for Mining Egocentric Temporal Motifs (2110.01391)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Antonio Longa,Giulia Cencetti,Bruno Lepri,Andrea Passerini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https://arxiv.org/pdf/2110.01391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Temporal graphs are structures which model relational data between entities that change over time. Due to the </a:t>
            </a:r>
            <a:br/>
            <a:r>
              <a:t> complex structure of data, mining statistically significant temporal subgraphs, also known as temporal motifs, is </a:t>
            </a:r>
            <a:br/>
            <a:r>
              <a:t> a challenging task. In this work, we present an efficient technique for extracting temporal motifs in temporal </a:t>
            </a:r>
            <a:br/>
            <a:r>
              <a:t> networks. Our method is based on the novel notion of egocentric temporal neighborhoods, namely multi-layer </a:t>
            </a:r>
            <a:br/>
            <a:r>
              <a:t> structures centered on an ego node. Each temporal layer of the structure consists of the first-order neighborhood of </a:t>
            </a:r>
            <a:br/>
            <a:r>
              <a:t> the ego node, and corresponding nodes in sequential layers are connected by an edge. The strength of this approach </a:t>
            </a:r>
            <a:br/>
            <a:r>
              <a:t> lies in the possibility of encoding these structures into a unique bit vector, thus bypassing the problem of graph </a:t>
            </a:r>
            <a:br/>
            <a:r>
              <a:t> isomorphism in searching for temporal motifs. This allows our algorithm to mine substantially larger motifs with </a:t>
            </a:r>
            <a:br/>
            <a:r>
              <a:t> respect to alternative approaches. Furthermore, by bringing the focus on the temporal dynamics of the interactions </a:t>
            </a:r>
            <a:br/>
            <a:r>
              <a:t> of a specific node, our model allows to mine temporal motifs which are visibly interpretable. Experiments on a number </a:t>
            </a:r>
            <a:br/>
            <a:r>
              <a:t> of complex networks of social interactions confirm the advantage of the proposed approach over alternative </a:t>
            </a:r>
            <a:br/>
            <a:r>
              <a:t> non-egocentric solutions. The egocentric procedure is indeed more efficient in revealing similarities and </a:t>
            </a:r>
            <a:br/>
            <a:r>
              <a:t> discrepancies among different social environments, independently of the different technologies used to collect </a:t>
            </a:r>
            <a:br/>
            <a:r>
              <a:t> data, which instead affect standard non-egocentric measures.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Unified 3D Beam Training and Tracking Procedure for Terahertz Communication (2110.01066)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Boyu Ning,Zhi Chen,Zhongbao Tian,Chong Han,Shaoqian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https://arxiv.org/pdf/2110.01066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Terahertz (THz) communication is considered as an attractive way to overcome the bandwidth bottleneck and satisfy </a:t>
            </a:r>
            <a:br/>
            <a:r>
              <a:t> the ever-increasing capacity demand in the future. Due to the high directivity and propagation loss of THz waves, a </a:t>
            </a:r>
            <a:br/>
            <a:r>
              <a:t> massive MIMO system using beamforming is envisioned as a promising technology in THz communication to realize </a:t>
            </a:r>
            <a:br/>
            <a:r>
              <a:t> high-gain and directional transmission. However, pilots, which are the fundamentals for many beamforming </a:t>
            </a:r>
            <a:br/>
            <a:r>
              <a:t> schemes, are challenging to be accurately detected in the THz band owing to the severe propagation loss. In this </a:t>
            </a:r>
            <a:br/>
            <a:r>
              <a:t> paper, a unified 3D beam training and tracking procedure is proposed to effectively realize the beamforming in THz </a:t>
            </a:r>
            <a:br/>
            <a:r>
              <a:t> communications, by considering the line-of-sight (LoS) propagation. In particular, a novel quadruple-uniform </a:t>
            </a:r>
            <a:br/>
            <a:r>
              <a:t> planar array (QUPA) architecture is analyzed to enlarge the signal coverage, increase the beam gain, and reduce the </a:t>
            </a:r>
            <a:br/>
            <a:r>
              <a:t> beam squint loss. Then, a new 3D grid-based (GB) beam training is developed with low complexity, including the design </a:t>
            </a:r>
            <a:br/>
            <a:r>
              <a:t> of the 3D codebook and training protocol. Finally, a simple yet effective grid-based hybrid (GBH) beam tracking is </a:t>
            </a:r>
            <a:br/>
            <a:r>
              <a:t> investigated to support THz beamforming in an efficient manner. The communication framework based on this </a:t>
            </a:r>
            <a:br/>
            <a:r>
              <a:t> procedure can dynamically trigger beam training/tracking depending on the real-time quality of service. </a:t>
            </a:r>
            <a:br/>
            <a:r>
              <a:t> Numerical results are presented to demonstrate the superiority of our proposed beam training and tracking over the </a:t>
            </a:r>
            <a:br/>
            <a:r>
              <a:t> benchmark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in IEEE Transactions on Wireless Communications, 2021. arXiv admin note: text overlap with arXiv:2104.02885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ResNet strikes back: An improved training procedure in timm (2110.00476)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Ross Wightman,Hugo Touvron,Hervé Jégou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https://arxiv.org/pdf/2110.00476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influential Residual Networks designed by He et al. remain the gold-standard architecture in numerous </a:t>
            </a:r>
            <a:br/>
            <a:r>
              <a:t> scientific publications. They typically serve as the default architecture in studies, or as baselines when new </a:t>
            </a:r>
            <a:br/>
            <a:r>
              <a:t> architectures are proposed. Yet there has been significant progress on best practices for training neural networks </a:t>
            </a:r>
            <a:br/>
            <a:r>
              <a:t> since the inception of the ResNet architecture in 2015. Novel optimization &amp; data-augmentation have increased the </a:t>
            </a:r>
            <a:br/>
            <a:r>
              <a:t> effectiveness of the training recipes. In this paper, we re-evaluate the performance of the vanilla ResNet-50 when </a:t>
            </a:r>
            <a:br/>
            <a:r>
              <a:t> trained with a procedure that integrates such advances. We share competitive training settings and pre-trained </a:t>
            </a:r>
            <a:br/>
            <a:r>
              <a:t> models in the timm open-source library, with the hope that they will serve as better baselines for future work. For </a:t>
            </a:r>
            <a:br/>
            <a:r>
              <a:t> instance, with our more demanding training setting, a vanilla ResNet-50 reaches 80.4% top-1 accuracy at resolution </a:t>
            </a:r>
            <a:br/>
            <a:r>
              <a:t> 224x224 on ImageNet-val without extra data or distillation. We also report the performance achieved with popular </a:t>
            </a:r>
            <a:br/>
            <a:r>
              <a:t> models with our training procedure.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Ratio to Evaluate Harvest Procedures Management in an Economic System where Resources Dynamics is </a:t>
            </a:r>
            <a:br/>
            <a:r>
              <a:t> ruled by an Ornstein- Uhlenbeck Process (2110.00322)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Manuel Alberto M. Ferreira,José António Filipe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https://arxiv.org/pdf/2110.00322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assessing resources dynamics problem, in the context of an economic system with Gaussian consumption and </a:t>
            </a:r>
            <a:br/>
            <a:r>
              <a:t> deterministic productivity, is considered in this paper. Basically it is presented a discrete time recursive </a:t>
            </a:r>
            <a:br/>
            <a:r>
              <a:t> equation that supports the recourse to the Ornstein-Uhlenbeck diffusion process. Some assumptions on the </a:t>
            </a:r>
            <a:br/>
            <a:r>
              <a:t> regeneration of the process are made, in order to observe the system equilibrium in what concerns the resources </a:t>
            </a:r>
            <a:br/>
            <a:r>
              <a:t> depreciation or accumulation. The objective of this work is to present a result on the sign of a ratio that can be used to </a:t>
            </a:r>
            <a:br/>
            <a:r>
              <a:t> evaluate harvest procedures in this context.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 pages and no figures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Detailed Comparison of Renormalization Scale-Setting Procedures based on the Principle of Maximum </a:t>
            </a:r>
            <a:br/>
            <a:r>
              <a:t> Conformality (2109.12356)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Xu-Dong Huang,Jiang Yan,Hong-Hao Ma,Leonardo Di Giustino,Jian-Ming Shen,Xing-Gang Wu,Stanley J. Brodsky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https://arxiv.org/pdf/2109.12356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It has become conventional to simply guess the renormalization scale and choose an arbitrary range of uncertainty </a:t>
            </a:r>
            <a:br/>
            <a:r>
              <a:t> when making perturbative QCD (pQCD) predictions. However, this {\it ad hoc} assignment of the renormalization </a:t>
            </a:r>
            <a:br/>
            <a:r>
              <a:t> scale and the estimate of the size of the resulting uncertainty leads to anomalous renormalization </a:t>
            </a:r>
            <a:br/>
            <a:r>
              <a:t> scheme-and-scale dependences. In fact, relations between physical observables must be independent of the </a:t>
            </a:r>
            <a:br/>
            <a:r>
              <a:t> theorist's choice of the renormalization scheme, and the renormalization scale in any given scheme at any given </a:t>
            </a:r>
            <a:br/>
            <a:r>
              <a:t> order of pQCD is not ambiguous. The {\it Principle of Maximum Conformality} (PMC), which generalizes the </a:t>
            </a:r>
            <a:br/>
            <a:r>
              <a:t> conventional Gell-Mann-Low method for scale-setting in perturbative QED to non-Abelian QCD, provides a rigorous </a:t>
            </a:r>
            <a:br/>
            <a:r>
              <a:t> method for achieving unambiguous scheme-independent, fixed-order predictions for observables consistent with </a:t>
            </a:r>
            <a:br/>
            <a:r>
              <a:t> the principles of the renormalization group. The renormalization scale in the PMC is fixed such that all β terms are </a:t>
            </a:r>
            <a:br/>
            <a:r>
              <a:t> eliminated from the perturbative series and resumed into the running coupling; this procedure results in a </a:t>
            </a:r>
            <a:br/>
            <a:r>
              <a:t> convergent, scheme-independent conformal series without factorial renormalon divergences. In this paper, we </a:t>
            </a:r>
            <a:br/>
            <a:r>
              <a:t> will give a detailed comparison of these PMC approaches by comparing their predictions for three important </a:t>
            </a:r>
            <a:br/>
            <a:r>
              <a:t> quantities Re+e−, Rτ, and Γ(H→bb¯) up to four-loop pQCD corrections. Our numerical results show that the </a:t>
            </a:r>
            <a:br/>
            <a:r>
              <a:t> single-scale PMCs method, which involves a somewhat simpler analysis, can serve as a reliable substitute for the </a:t>
            </a:r>
            <a:br/>
            <a:r>
              <a:t> full multi-scale PMCm method, and that it leads to more precise pQCD predictions with less residual scale </a:t>
            </a:r>
            <a:br/>
            <a:r>
              <a:t> dependence.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3 figures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Shape Inference and Grammar Induction for Example-based Procedural Generation (2109.10217)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Gillis Hermans,Thomas Winters,Luc De Raedt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https://arxiv.org/pdf/2109.10217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Designers increasingly rely on procedural generation for automatic generation of content in various industries. </a:t>
            </a:r>
            <a:br/>
            <a:r>
              <a:t> These techniques require extensive knowledge of the desired content, and about how to actually implement such </a:t>
            </a:r>
            <a:br/>
            <a:r>
              <a:t> procedural methods. Algorithms for learning interpretable generative models from example content could </a:t>
            </a:r>
            <a:br/>
            <a:r>
              <a:t> alleviate both difficulties. We propose SIGI, a novel method for inferring shapes and inducing a shape grammar from </a:t>
            </a:r>
            <a:br/>
            <a:r>
              <a:t> grid-based 3D building examples. This interpretable grammar is well-suited for co-creative design. Applied to </a:t>
            </a:r>
            <a:br/>
            <a:r>
              <a:t> Minecraft buildings, we show how the shape grammar can be used to automatically generate new buildings in a similar </a:t>
            </a:r>
            <a:br/>
            <a:r>
              <a:t> style.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International Conference on Computational Creativity 12 (2021) 342-349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Proof Procedure For Separation Logic With Inductive Definitions and Theory Reasoning (2201.13227)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Mnacho Echenim,Nicolas Peltier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https://arxiv.org/pdf/2201.13227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proof procedure, in the spirit of the sequent calculus, is proposed to check the validity of entailments between </a:t>
            </a:r>
            <a:br/>
            <a:r>
              <a:t> Separation Logic formulas combining inductively defined predicates denoted structures of bounded tree width and </a:t>
            </a:r>
            <a:br/>
            <a:r>
              <a:t> theory reasoning. The calculus is sound and complete, in the sense that a sequent is valid iff it admits a (possibly </a:t>
            </a:r>
            <a:br/>
            <a:r>
              <a:t> infinite) proof tree. We show that the procedure terminates in the two following cases: (i) When the inductive rules </a:t>
            </a:r>
            <a:br/>
            <a:r>
              <a:t> that define the predicates occurring on the left-hand side of the entailment terminate, in which case the proof tree </a:t>
            </a:r>
            <a:br/>
            <a:r>
              <a:t> is always finite. (ii) When the theory is empty, in which case every valid sequent admits a rational proof tree, where </a:t>
            </a:r>
            <a:br/>
            <a:r>
              <a:t> the total number of pairwise distinct sequents occurring in the proof tree is doubly exponential w.r.t.\ the size of </a:t>
            </a:r>
            <a:br/>
            <a:r>
              <a:t> the end-sequent. We also show that the validity problem is undecidable for a wide class of theories, even with a very </a:t>
            </a:r>
            <a:br/>
            <a:r>
              <a:t> low expressive power.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03B70                              ACM Class:           F.4.1            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Inverse Procedural Modeling Pipeline for SVBRDF Maps (2109.06395)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Yiwei Hu,Chengan He,Valentin Deschaintre,Julie Dorsey,Holly Rushmeier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https://arxiv.org/pdf/2109.06395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Procedural modeling is now the de facto standard of material modeling in industry. Procedural models can be edited </a:t>
            </a:r>
            <a:br/>
            <a:r>
              <a:t> and are easily extended, unlike pixel-based representations of captured materials. In this paper, we present a </a:t>
            </a:r>
            <a:br/>
            <a:r>
              <a:t> semi-automatic pipeline for general material proceduralization. Given Spatially-Varying Bidirectional </a:t>
            </a:r>
            <a:br/>
            <a:r>
              <a:t> Reflectance Distribution Functions (SVBRDFs) represented as sets of pixel maps, our pipeline decomposes them into </a:t>
            </a:r>
            <a:br/>
            <a:r>
              <a:t> a tree of sub-materials whose spatial distributions are encoded by their associated mask maps. This semi-automatic </a:t>
            </a:r>
            <a:br/>
            <a:r>
              <a:t> decomposition of material maps progresses hierarchically, driven by our new spectrum-aware material matting and </a:t>
            </a:r>
            <a:br/>
            <a:r>
              <a:t> instance-based decomposition methods. Each decomposed sub-material is proceduralized by a novel multi-layer </a:t>
            </a:r>
            <a:br/>
            <a:r>
              <a:t> noise model to capture local variations at different scales. Spatial distributions of these sub-materials are </a:t>
            </a:r>
            <a:br/>
            <a:r>
              <a:t> modeled either by a by-example inverse synthesis method recovering Point Process Texture Basis Functions (PPTBF) </a:t>
            </a:r>
            <a:br/>
            <a:r>
              <a:t> or via random sampling. To reconstruct procedural material maps, we propose a differentiable rendering-based </a:t>
            </a:r>
            <a:br/>
            <a:r>
              <a:t> optimization that recomposes all generated procedures together to maximize the similarity between our procedural </a:t>
            </a:r>
            <a:br/>
            <a:r>
              <a:t> models and the input material pixel maps. We evaluate our pipeline on a variety of synthetic and real materials. We </a:t>
            </a:r>
            <a:br/>
            <a:r>
              <a:t> demonstrate our method's capacity to process a wide range of material types, eliminating the need for artist </a:t>
            </a:r>
            <a:br/>
            <a:r>
              <a:t> designed material graphs required in previous work. As fully procedural models, our results expand to arbitrary </a:t>
            </a:r>
            <a:br/>
            <a:r>
              <a:t> resolution and enable high level user control of appearance.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I.3            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Distributed Control of Descriptor Networks: A Convex Procedure for Augmented Sparsity (2109.05954)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Andrei Sperilă,Cristian Oară,Bogdan D. Ciubotaru,Şerban Sabău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https://arxiv.org/pdf/2109.05954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 networks of systems, not restricted to having proper transfer function matrices, we present a design framework </a:t>
            </a:r>
            <a:br/>
            <a:r>
              <a:t> which enables H∞ optimization while imposing sparsity constraints on the controller's coprime factors. We propose </a:t>
            </a:r>
            <a:br/>
            <a:r>
              <a:t> a convex and iterative optimization procedure with guaranteed convergence to obtain distributed controllers. By </a:t>
            </a:r>
            <a:br/>
            <a:r>
              <a:t> exploiting the robustness-oriented nature of the approach, we discuss the means to ensure sparse representations </a:t>
            </a:r>
            <a:br/>
            <a:r>
              <a:t> of our control laws that are not supported by the network's nominal model.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2 figures, 1 table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PlaTe: Visually-Grounded Planning with Transformers in Procedural Tasks (2109.04869)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Jiankai Sun,De-An Huang,Bo Lu,Yun-Hui Liu,Bolei Zhou,Animesh Garg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https://arxiv.org/pdf/2109.04869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study the problem of how to leverage instructional videos to facilitate the understanding of human </a:t>
            </a:r>
            <a:br/>
            <a:r>
              <a:t> decision-making processes, focusing on training a model with the ability to plan a goal-directed procedure from </a:t>
            </a:r>
            <a:br/>
            <a:r>
              <a:t> real-world videos. Learning structured and plannable state and action spaces directly from unstructured videos is </a:t>
            </a:r>
            <a:br/>
            <a:r>
              <a:t> the key technical challenge of our task. There are two problems: first, the appearance gap between the training and </a:t>
            </a:r>
            <a:br/>
            <a:r>
              <a:t> validation datasets could be large for unstructured videos; second, these gaps lead to decision errors that </a:t>
            </a:r>
            <a:br/>
            <a:r>
              <a:t> compound over the steps. We address these limitations with Planning Transformer (PlaTe), which has the advantage of </a:t>
            </a:r>
            <a:br/>
            <a:r>
              <a:t> circumventing the compounding prediction errors that occur with single-step models during long model-based </a:t>
            </a:r>
            <a:br/>
            <a:r>
              <a:t> rollouts. Our method simultaneously learns the latent state and action information of assigned tasks and the </a:t>
            </a:r>
            <a:br/>
            <a:r>
              <a:t> representations of the decision-making process from human demonstrations. Experiments conducted on real-world </a:t>
            </a:r>
            <a:br/>
            <a:r>
              <a:t> instructional videos and an interactive environment show that our method can achieve a better performance in </a:t>
            </a:r>
            <a:br/>
            <a:r>
              <a:t> reaching the indicated goal than previous algorithms. We also validated the possibility of applying procedural </a:t>
            </a:r>
            <a:br/>
            <a:r>
              <a:t> tasks on a UR-5 platform.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CUSUM procedure for phase-type distributions: a Lévy fluctuation theory approach (2109.03361)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Jevgenijs Ivanovs,Kazutoshi Yamazaki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https://arxiv.org/pdf/2109.03361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a new method analyzing the cumulative sum (CUSUM) procedure in sequential change-point detection. </a:t>
            </a:r>
            <a:br/>
            <a:r>
              <a:t> When observations are phase-type distributed and the post-change distribution is given by exponential tilting of </a:t>
            </a:r>
            <a:br/>
            <a:r>
              <a:t> its pre-change distribution, the first passage analysis of the CUSUM statistic is reduced to that of a certain Markov </a:t>
            </a:r>
            <a:br/>
            <a:r>
              <a:t> additive process. By using the theory of the so-called scale matrix and further developing it, we derive exact </a:t>
            </a:r>
            <a:br/>
            <a:r>
              <a:t> expressions of the average run length, average detection delay, and false alarm probability under the CUSUM </a:t>
            </a:r>
            <a:br/>
            <a:r>
              <a:t> procedure. The proposed method is robust and applicable in a general setting with non-i.i.d. observations. </a:t>
            </a:r>
            <a:br/>
            <a:r>
              <a:t> Numerical results also are given.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60G51; 62L10; 62L15; 62M05; 94C12                      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TESS Mission Target Selection Procedure (2109.02665)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Michael Fausnaugh,Ed Morgan,Roland Vanderspek,Joshua Pepper,Christopher J. Burke,Alan M. Levine,Alexander Rudat,Jesus Noel S. Villaseñor,Michael Vezie,Robert F. Goeke,George R. Ricker,David W. Latham,S. Seager,Joshua N. Winn,Jon M. Jenkins,G. A. Bakos,Thomas Barclay,Zachory K. Berta-thompson,Luke G. Bouma,Patricia T. Boyd,C. E. Brasseur,Jennifer Burt,Douglas A. Caldwell,David Charbonneau,J. Christensen-dalsgaard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https://arxiv.org/pdf/2109.02665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describe the target selection procedure by which stars are selected for 2-minute and 20-second observations by </a:t>
            </a:r>
            <a:br/>
            <a:r>
              <a:t> TESS. We first list the technical requirements of the TESS instrument and ground systems processing that limit the </a:t>
            </a:r>
            <a:br/>
            <a:r>
              <a:t> total number of target slots. We then describe algorithms used by the TESS Payload Operation Center (POC) to merge </a:t>
            </a:r>
            <a:br/>
            <a:r>
              <a:t> candidate targets requested by the various TESS mission elements (the Target Selection Working Group, TESS </a:t>
            </a:r>
            <a:br/>
            <a:r>
              <a:t> Asteroseismic Science Consortium, and Guest Investigator office). Lastly, we summarize the properties of the </a:t>
            </a:r>
            <a:br/>
            <a:r>
              <a:t> observed TESS targets over the two-year primary TESS mission. We find that the POC target selection algorithm </a:t>
            </a:r>
            <a:br/>
            <a:r>
              <a:t> results in 2.1 to 3.4 times as many observed targets as target slots allocated for each mission element. We also find </a:t>
            </a:r>
            <a:br/>
            <a:r>
              <a:t> that the sky distribution of observed targets is different from the sky distributions of candidate targets due to </a:t>
            </a:r>
            <a:br/>
            <a:r>
              <a:t> technical constraints that require a relatively even distribution of targets across the TESS fields of view. We </a:t>
            </a:r>
            <a:br/>
            <a:r>
              <a:t> caution researchers exploring statistical analyses of TESS planet-host stars that the population of observed </a:t>
            </a:r>
            <a:br/>
            <a:r>
              <a:t> targets cannot be characterized by any simple set of criteria applied to the properties of the input Candidate Target </a:t>
            </a:r>
            <a:br/>
            <a:r>
              <a:t> Lists.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6 figures, accepted for publication in PASP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generalized bootstrap procedure of the standard error and confidence interval estimation for inverse </a:t>
            </a:r>
            <a:br/>
            <a:r>
              <a:t> probability of treatment weighting (2109.00171)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Tenglong Li,Jordan Lawson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https://arxiv.org/pdf/2109.00171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inverse probability of treatment weighting (IPTW) approach is commonly used in propensity score analysis to </a:t>
            </a:r>
            <a:br/>
            <a:r>
              <a:t> infer causal effects in regression models. Due to oversized IPTW weights and errors associated with propensity </a:t>
            </a:r>
            <a:br/>
            <a:r>
              <a:t> score estimation, the IPTW approach can underestimate the standard error of causal effect. To remediate this, </a:t>
            </a:r>
            <a:br/>
            <a:r>
              <a:t> bootstrap standard errors have been recommended to replace the IPTW standard error, but the ordinary bootstrap (OB) </a:t>
            </a:r>
            <a:br/>
            <a:r>
              <a:t> procedure might still result in underestimation of the standard error because of its inefficient sampling </a:t>
            </a:r>
            <a:br/>
            <a:r>
              <a:t> algorithm and un-stabilized weights. In this paper, we develop a generalized bootstrap (GB) procedure for </a:t>
            </a:r>
            <a:br/>
            <a:r>
              <a:t> estimating the standard error of the IPTW approach. Compared with the OB procedure, the GB procedure has much lower </a:t>
            </a:r>
            <a:br/>
            <a:r>
              <a:t> risk of underestimating the standard error and is more efficient for both point and standard error estimates. The GB </a:t>
            </a:r>
            <a:br/>
            <a:r>
              <a:t> procedure also has smaller risk of standard error underestimation than the ordinary bootstrap procedure with </a:t>
            </a:r>
            <a:br/>
            <a:r>
              <a:t> trimmed weights, with comparable efficiencies. We demonstrate the effectiveness of the GB procedure via a </a:t>
            </a:r>
            <a:br/>
            <a:r>
              <a:t> simulation study and a dataset from the National Educational Longitudinal Study-1988 (NELS-88).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ZAP: Z-value Adaptive Procedures for False Discovery Rate Control with Side Information (2108.12623)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Dennis Leung,Wenguang 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https://arxiv.org/pdf/2108.12623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Adaptive multiple testing with covariates is an important research direction that has gained major attention in </a:t>
            </a:r>
            <a:br/>
            <a:r>
              <a:t> recent years. It has been widely recognized that leveraging side information provided by auxiliary covariates can </a:t>
            </a:r>
            <a:br/>
            <a:r>
              <a:t> improve the power of false discovery rate (FDR) procedures. Currently, most such procedures are devised with </a:t>
            </a:r>
            <a:br/>
            <a:r>
              <a:t> p-values as their main statistics. However, for two-sided hypotheses, the usual data processing step that </a:t>
            </a:r>
            <a:br/>
            <a:r>
              <a:t> transforms the primary statistics, known as z-values, into p-values not only leads to a loss of information carried </a:t>
            </a:r>
            <a:br/>
            <a:r>
              <a:t> by the main statistics, but can also undermine the ability of the covariates to assist with the FDR inference. We </a:t>
            </a:r>
            <a:br/>
            <a:r>
              <a:t> develop a z-value based covariate-adaptive (ZAP) methodology that operates on the intact structural information </a:t>
            </a:r>
            <a:br/>
            <a:r>
              <a:t> encoded jointly by the z-values and covariates. It seeks to emulate the oracle z-value procedure via a working model, </a:t>
            </a:r>
            <a:br/>
            <a:r>
              <a:t> and its rejection regions significantly depart from those of the p-value adaptive testing approaches. The key </a:t>
            </a:r>
            <a:br/>
            <a:r>
              <a:t> strength of ZAP is that the FDR control is guaranteed with minimal assumptions, even when the working model is </a:t>
            </a:r>
            <a:br/>
            <a:r>
              <a:t> misspecified. We demonstrate the state-of-the-art performance of ZAP using both simulated and real data, which </a:t>
            </a:r>
            <a:br/>
            <a:r>
              <a:t> shows that the efficiency gain can be substantial in comparison with p-value based methods. Our methodology is </a:t>
            </a:r>
            <a:br/>
            <a:r>
              <a:t> implemented in the R package zap.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robust fusion-extraction procedure with summary statistics in the presence of biased sources (2108.12600)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Ruoyu Wang,Qihua Wang,Wang Miao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https://arxiv.org/pdf/2108.12600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Information from various data sources is increasingly available nowadays. However, some of the data sources may </a:t>
            </a:r>
            <a:br/>
            <a:r>
              <a:t> produce biased estimation due to commonly encountered biased sampling, population heterogeneity, or model </a:t>
            </a:r>
            <a:br/>
            <a:r>
              <a:t> misspecification. This calls for statistical methods to combine information in the presence of biased sources. In </a:t>
            </a:r>
            <a:br/>
            <a:r>
              <a:t> this paper, a robust data fusion-extraction method is proposed. The method can produce a consistent estimator of the </a:t>
            </a:r>
            <a:br/>
            <a:r>
              <a:t> parameter of interest even if many of the data sources are biased. The proposed estimator is easy to compute and only </a:t>
            </a:r>
            <a:br/>
            <a:r>
              <a:t> employs summary statistics, and hence can be applied to many different fields, e.g. meta-analysis, Mendelian </a:t>
            </a:r>
            <a:br/>
            <a:r>
              <a:t> randomisation and distributed system. Moreover, the proposed estimator is asymptotically equivalent to the </a:t>
            </a:r>
            <a:br/>
            <a:r>
              <a:t> oracle estimator that only uses data from unbiased sources under some mild conditions. Asymptotic normality of the </a:t>
            </a:r>
            <a:br/>
            <a:r>
              <a:t> proposed estimator is also established. In contrast to the existing meta-analysis methods, the theoretical </a:t>
            </a:r>
            <a:br/>
            <a:r>
              <a:t> properties are guaranteed even if both the number of data sources and the dimension of the parameter diverge as the </a:t>
            </a:r>
            <a:br/>
            <a:r>
              <a:t> sample size increases, which ensures the performance of the proposed method over a wide range. The robustness and </a:t>
            </a:r>
            <a:br/>
            <a:r>
              <a:t> oracle property is also evaluated via simulation studies. The proposed method is applied to a meta-analysis data set </a:t>
            </a:r>
            <a:br/>
            <a:r>
              <a:t> to evaluate the surgical treatment for the moderate periodontal disease, and a Mendelian randomization data set to </a:t>
            </a:r>
            <a:br/>
            <a:r>
              <a:t> study the risk factors of head and neck cancer.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Classical Artificial Neural Network Training Using Quantum Walks as a Search Procedure (2108.12448)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Luciano S. de Souza,Jonathan H. A. de Carvalho,Tiago A. E. Ferreira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https://arxiv.org/pdf/2108.12448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proposes a computational procedure that applies a quantum algorithm to train classical artificial </a:t>
            </a:r>
            <a:br/>
            <a:r>
              <a:t> neural networks. The goal of the procedure is to apply quantum walk as a search algorithm in a complete graph to find all </a:t>
            </a:r>
            <a:br/>
            <a:r>
              <a:t> synaptic weights of a classical artificial neural network. Each vertex of this complete graph represents a possible </a:t>
            </a:r>
            <a:br/>
            <a:r>
              <a:t> synaptic weight set in the w-dimensional search space, where w is the number of weights of the neural network. To know </a:t>
            </a:r>
            <a:br/>
            <a:r>
              <a:t> the number of iterations required \textit{a priori} to obtain the solutions is one of the main advantages of the </a:t>
            </a:r>
            <a:br/>
            <a:r>
              <a:t> procedure. Another advantage is that the proposed method does not stagnate in local minimums. Thus, it is possible to </a:t>
            </a:r>
            <a:br/>
            <a:r>
              <a:t> use the quantum walk search procedure as an alternative to the backpropagation algorithm. The proposed method was </a:t>
            </a:r>
            <a:br/>
            <a:r>
              <a:t> employed for a XOR problem to prove the proposed concept. To solve this problem, the proposed method trained a </a:t>
            </a:r>
            <a:br/>
            <a:r>
              <a:t> classical artificial neural network with nine weights. However, the procedure can find solutions for any number of </a:t>
            </a:r>
            <a:br/>
            <a:r>
              <a:t> dimensions. The results achieved demonstrate the viability of the proposal, contributing to machine learning and </a:t>
            </a:r>
            <a:br/>
            <a:r>
              <a:t> quantum computing researches.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Transactions on Computers, 13 January 2021   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MRI-compatible electromagnetic servomotors for image-guided robotic procedures (2108.12266)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Lorne W. Hofstetter,Rock Hadley,Robb Merrill,Huy Pham,Gabriel C. Fine,Dennis L. Parker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https://arxiv.org/pdf/2108.12266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Combining the unmatched soft-tissue imaging capabilities of magnetic resonance imaging (MRI) with high precision </a:t>
            </a:r>
            <a:br/>
            <a:r>
              <a:t> robotics has the potential to improve the accuracy, precision, and safety of a wide range of image-guided medical </a:t>
            </a:r>
            <a:br/>
            <a:r>
              <a:t> procedures. However, the goal of highly functional MRI-compatible robotic systems has not yet been realized </a:t>
            </a:r>
            <a:br/>
            <a:r>
              <a:t> because conventional electromagnetic servomotors used by medical robots can become dangerous projectiles near </a:t>
            </a:r>
            <a:br/>
            <a:r>
              <a:t> the strong magnetic field of an MRI scanner. Here we report a novel electromagnetic servomotor design that is </a:t>
            </a:r>
            <a:br/>
            <a:r>
              <a:t> constructed from non-magnetic components and can operate within the patient area of clinical scanners. We show that </a:t>
            </a:r>
            <a:br/>
            <a:r>
              <a:t> this design enables high-torque and precisely controlled rotary actuation during imaging. Using this servomotor </a:t>
            </a:r>
            <a:br/>
            <a:r>
              <a:t> design, an MRI-compatible robot was constructed and tested. The robot demonstrated that the linear forces required </a:t>
            </a:r>
            <a:br/>
            <a:r>
              <a:t> to manipulate large diameter surgical instruments in tissues could be achieved during simultaneous imaging with </a:t>
            </a:r>
            <a:br/>
            <a:r>
              <a:t> MRI. This work presents the first fully functional electromagnetic servomotor that can be safely operated (while </a:t>
            </a:r>
            <a:br/>
            <a:r>
              <a:t> imaging) in the patient area of a 3 Tesla clinical MRI scanner.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 pages, 5 figures, 1 table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complexity gap in the static analysis of cache accesses grows if procedure calls are added (2201.13056)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David Monniaux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https://arxiv.org/pdf/2201.13056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static analysis of cache accesses consists in correctly predicting which accesses are hits or misses. While </a:t>
            </a:r>
            <a:br/>
            <a:r>
              <a:t> there exist good exact and approximate analyses for caches implementing the least recently used (LRU) replacement </a:t>
            </a:r>
            <a:br/>
            <a:r>
              <a:t> policy, such analyses were harder to find for other replacement policies. A theoretical explanation was found: for </a:t>
            </a:r>
            <a:br/>
            <a:r>
              <a:t> an appropriate setting of analysis over control-flow graphs, cache analysis is PSPACE-complete for all common </a:t>
            </a:r>
            <a:br/>
            <a:r>
              <a:t> replacement policies (FIFO, PLRU, NMRU) except for LRU, for which it is only NP-complete. In this paper, we show that </a:t>
            </a:r>
            <a:br/>
            <a:r>
              <a:t> if procedure calls are added to the control flow, then the gap widens: analysis remains NP-complete for LRU, but </a:t>
            </a:r>
            <a:br/>
            <a:r>
              <a:t> becomes EXPTIME-complete for the three other policies. For this, we improve on earlier results on the complexity of </a:t>
            </a:r>
            <a:br/>
            <a:r>
              <a:t> reachability problems on Boolean programs with procedure calls. In addition, for the LRU policy we derive a </a:t>
            </a:r>
            <a:br/>
            <a:r>
              <a:t> backtracking algorithm as well as an approach for using it as a last resort after other analyses have failed to </a:t>
            </a:r>
            <a:br/>
            <a:r>
              <a:t> conclude.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Proper Plasma Analysis Practice (PPAP), an Integrated Procedure of the Extinction Correction and </a:t>
            </a:r>
            <a:br/>
            <a:r>
              <a:t> Plasma Diagnostics: a Demo with an HST/WFC3 Image Set of NGC6720 (2108.11007)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Toshiya Ueta,Masaaki Otsuka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https://arxiv.org/pdf/2108.11007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propose a proper plasma analysis practice (PPAP), an updated procedure of plasma diagnostics in the </a:t>
            </a:r>
            <a:br/>
            <a:r>
              <a:t> era of spatially-resolved spectroscopy. In particular, we emphasize the importance of performing both of the </a:t>
            </a:r>
            <a:br/>
            <a:r>
              <a:t> extinction correction and the direct method of plasma diagnostics simultaneously as an integrated process. This </a:t>
            </a:r>
            <a:br/>
            <a:r>
              <a:t> approach is motivated by the reciprocal dependence between critical parameters in these analyses, which can be </a:t>
            </a:r>
            <a:br/>
            <a:r>
              <a:t> resolved by iteratively seeking a converged solution. The use of PPAP allows us to eliminate unnecessary </a:t>
            </a:r>
            <a:br/>
            <a:r>
              <a:t> assumptions that prevent us from obtaining an exact solution at each element of the spectral imaging data. Using a </a:t>
            </a:r>
            <a:br/>
            <a:r>
              <a:t> suite of HST/WFC3 narrowband images of the planetary nebula, NGC 6720, we validate PPAP by (1) simultaneously and </a:t>
            </a:r>
            <a:br/>
            <a:r>
              <a:t> self-consistently deriving the extinction, c(Hb), and electron density/temperature distribution, (n_e, T_e), </a:t>
            </a:r>
            <a:br/>
            <a:r>
              <a:t> maps that are consistent with each other, and (2) obtaining identical metal abundance distribution maps, </a:t>
            </a:r>
            <a:br/>
            <a:r>
              <a:t> (n(N^+)/n(H^+), n(S^+)/n(H^+)), from multiple emission line maps at different wavelengths/transition </a:t>
            </a:r>
            <a:br/>
            <a:r>
              <a:t> energies. We also determine that the derived c(Hb) consists both of the ISM and circumsource components and that the </a:t>
            </a:r>
            <a:br/>
            <a:r>
              <a:t> ionized gas-to-dust mass ratio in the main ring is at least 437 and as high as about 1600. We find that, unless we </a:t>
            </a:r>
            <a:br/>
            <a:r>
              <a:t> deliberately seek self-consistency, uncertainties at tens of per cent can easily arise in outcomes, making it </a:t>
            </a:r>
            <a:br/>
            <a:r>
              <a:t> impossible to discern actual spatial variations that occurs at the same level, defeating the purpose of conducting </a:t>
            </a:r>
            <a:br/>
            <a:r>
              <a:t> spatially resolved spectroscopic observations.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27 pages, 18 figures, to be published as a Tutorial in the Publication of the Astronomical Society of the Pacific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Generalized Knockoff Procedure for FDR Control in Structural Change Detection (2108.10595)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Jingyuan Liu,Ao Sun,Yuan 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https://arxiv.org/pdf/2108.10595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Controlling false discovery rate (FDR) is crucial for variable selection, multiple testing, among other signal </a:t>
            </a:r>
            <a:br/>
            <a:r>
              <a:t> detection problems. In literature, there is certainly no shortage of FDR control strategies when selecting </a:t>
            </a:r>
            <a:br/>
            <a:r>
              <a:t> individual features. Yet lack of relevant work has been done regarding structural change detection, including, but </a:t>
            </a:r>
            <a:br/>
            <a:r>
              <a:t> not limited to change point identification, profile analysis for piecewise constant coefficients, and </a:t>
            </a:r>
            <a:br/>
            <a:r>
              <a:t> integration analysis with multiple data sources. In this paper, we propose a generalized knockoff procedure </a:t>
            </a:r>
            <a:br/>
            <a:r>
              <a:t> (GKnockoff) for FDR control under such problem settings. We prove that the GKnockoff possesses pairwise </a:t>
            </a:r>
            <a:br/>
            <a:r>
              <a:t> exchangeability, and is capable of controlling the exact FDR under finite sample sizes. We further explore </a:t>
            </a:r>
            <a:br/>
            <a:r>
              <a:t> GKnockoff under high dimensionality, by first introducing a new screening method to filter the high-dimensional </a:t>
            </a:r>
            <a:br/>
            <a:r>
              <a:t> potential structural changes. We adopt a data splitting technique to first reduce the dimensionality via screening </a:t>
            </a:r>
            <a:br/>
            <a:r>
              <a:t> and then conduct GKnockoff on the refined selection set. Numerical comparisons with other methods show the superior </a:t>
            </a:r>
            <a:br/>
            <a:r>
              <a:t> performance of GKnockoff, in terms of both FDR control and power. We also implement the proposed method to analyze a </a:t>
            </a:r>
            <a:br/>
            <a:r>
              <a:t> macroeconomic dataset for detecting change points in the consumer price index, as well as the unemployment rate.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45 pages, 11 figures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Dynamic Difficulty Adjustment in Virtual Reality Exergames through Experience-driven Procedural </a:t>
            </a:r>
            <a:br/>
            <a:r>
              <a:t> Content Generation (2108.08762)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Tobias Huber,Silvan Mertes,Stanislava Rangelova,Simon Flutura,Elisabeth André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https://arxiv.org/pdf/2108.08762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Virtual Reality (VR) games that feature physical activities have been shown to increase players' motivation to do </a:t>
            </a:r>
            <a:br/>
            <a:r>
              <a:t> physical exercise. However, for such exercises to have a positive healthcare effect, they have to be repeated </a:t>
            </a:r>
            <a:br/>
            <a:r>
              <a:t> several times a week. To maintain player motivation over longer periods of time, games often employ Dynamic </a:t>
            </a:r>
            <a:br/>
            <a:r>
              <a:t> Difficulty Adjustment (DDA) to adapt the game's challenge according to the player's capabilities. For exercise </a:t>
            </a:r>
            <a:br/>
            <a:r>
              <a:t> games, this is mostly done by tuning specific in-game parameters like the speed of objects. In this work, we propose to </a:t>
            </a:r>
            <a:br/>
            <a:r>
              <a:t> use experience-driven Procedural Content Generation for DDA in VR exercise games by procedurally generating </a:t>
            </a:r>
            <a:br/>
            <a:r>
              <a:t> levels that match the player's current capabilities. Not only finetuning specific parameters but creating </a:t>
            </a:r>
            <a:br/>
            <a:r>
              <a:t> completely new levels has the potential to decrease repetition over longer time periods and allows for the </a:t>
            </a:r>
            <a:br/>
            <a:r>
              <a:t> simultaneous adaptation of the cognitive and physical challenge of the exergame. As a proof-of-concept, we </a:t>
            </a:r>
            <a:br/>
            <a:r>
              <a:t> implement an initial prototype in which the player must traverse a maze that includes several exercise rooms, </a:t>
            </a:r>
            <a:br/>
            <a:r>
              <a:t> whereby the generation of the maze is realized by a neural network. Passing those exercise rooms requires the player </a:t>
            </a:r>
            <a:br/>
            <a:r>
              <a:t> to perform physical activities. To match the player's capabilities, we use Deep Reinforcement Learning to adjust </a:t>
            </a:r>
            <a:br/>
            <a:r>
              <a:t> the structure of the maze and to decide which exercise rooms to include in the maze. We evaluate our prototype in an </a:t>
            </a:r>
            <a:br/>
            <a:r>
              <a:t> exploratory user study utilizing both biodata and subjective questionnaires.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Quantitative Uniform Stability of the Iterative Proportional Fitting Procedure (2108.08129)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George Deligiannidis,Valentin De Bortoli,Arnaud Doucet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https://arxiv.org/pdf/2108.08129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establish the uniform in time stability, w.r.t. the marginals, of the Iterative Proportional Fitting Procedure, </a:t>
            </a:r>
            <a:br/>
            <a:r>
              <a:t> also known as Sinkhorn algorithm, used to solve entropy-regularised Optimal Transport problems. Our result is </a:t>
            </a:r>
            <a:br/>
            <a:r>
              <a:t> quantitative and stated in terms of the 1-Wasserstein metric. As a corollary we establish a quantitative stability </a:t>
            </a:r>
            <a:br/>
            <a:r>
              <a:t> result for Schrödinger bridges.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14 pages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simple equilibration procedure leading to polynomial-degree-robust a posteriori error estimators </a:t>
            </a:r>
            <a:br/>
            <a:r>
              <a:t> for the curl-curl problem (2108.07552)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T. Chaumont-Frelet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https://arxiv.org/pdf/2108.07552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two a posteriori error estimators for Nédélec finite element discretizations of the curl-curl </a:t>
            </a:r>
            <a:br/>
            <a:r>
              <a:t> problem. These estimators pertain to a new Prager-Synge identity and an associated equilibration procedure. They </a:t>
            </a:r>
            <a:br/>
            <a:r>
              <a:t> are reliable and efficient, and the error estimates are polynomial-degree-robust. In addition, when the domain is </a:t>
            </a:r>
            <a:br/>
            <a:r>
              <a:t> convex, the reliability constants are fully computable. The proposed error estimators are also cheap and easy to </a:t>
            </a:r>
            <a:br/>
            <a:r>
              <a:t> implement, as they are computed by solving divergence-constrained minimization problems over edge patches. </a:t>
            </a:r>
            <a:br/>
            <a:r>
              <a:t> Numerical examples highlight our key findings, and show that both estimators are suited to drive adaptive </a:t>
            </a:r>
            <a:br/>
            <a:r>
              <a:t> refinement algorithms. Besides, these examples seem to indicate that guaranteed upper bounds can be achieved even </a:t>
            </a:r>
            <a:br/>
            <a:r>
              <a:t> in non-convex domains.</a:t>
            </a:r>
            <a:br/>
          </a:p>
          <a:p>
            <a:pPr>
              <a:defRPr b="0" sz="1000">
                <a:latin typeface="Calibri"/>
              </a:defRPr>
            </a:pPr>
            <a:r>
              <a:t> Report number:           hal-03323859                                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evaluation of research software: the CDUR procedure (2108.06136)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Teresa Gomez-Diaz,Tomas Recio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https://arxiv.org/pdf/2108.06136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Background: Evaluation of the quality of research software is a challenging and relevant issue, still not </a:t>
            </a:r>
            <a:br/>
            <a:r>
              <a:t> sufficiently addressed by the scientific community.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F1000Research 2019, 8:1353   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BioCode: A Data-Driven Procedure to Learn the Growth of Biological Networks (2108.04776)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Emre Sefer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https://arxiv.org/pdf/2108.04776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Probabilistic biological network growth models have been utilized for many tasks including but not limited to </a:t>
            </a:r>
            <a:br/>
            <a:r>
              <a:t> capturing mechanism and dynamics of biological growth activities, null model representation, capturing </a:t>
            </a:r>
            <a:br/>
            <a:r>
              <a:t> anomalies, etc. Well-known examples of these probabilistic models are Kronecker model, preferential attachment </a:t>
            </a:r>
            <a:br/>
            <a:r>
              <a:t> model, and duplication-based model. However, we should frequently keep developing new models to better fit and </a:t>
            </a:r>
            <a:br/>
            <a:r>
              <a:t> explain the observed network features while new networks are being observed. Additionally, it is difficult to </a:t>
            </a:r>
            <a:br/>
            <a:r>
              <a:t> develop a growth model each time we study a new network. In this paper, we propose BioCode, a framework to </a:t>
            </a:r>
            <a:br/>
            <a:r>
              <a:t> automatically discover novel biological growth models matching user-specified graph attributes in directed and </a:t>
            </a:r>
            <a:br/>
            <a:r>
              <a:t> undirected biological graphs. BioCode designs a basic set of instructions which are common enough to model a number </a:t>
            </a:r>
            <a:br/>
            <a:r>
              <a:t> of well-known biological graph growth models. We combine such instruction-wise representation with a genetic </a:t>
            </a:r>
            <a:br/>
            <a:r>
              <a:t> algorithm based optimization procedure to encode models for various biological networks. We mainly evaluate the </a:t>
            </a:r>
            <a:br/>
            <a:r>
              <a:t> performance of BioCode in discovering models for biological collaboration networks, gene regulatory networks, </a:t>
            </a:r>
            <a:br/>
            <a:r>
              <a:t> metabolic networks, and protein interaction networks which features such as assortativity, clustering </a:t>
            </a:r>
            <a:br/>
            <a:r>
              <a:t> coefficient, degree distribution closely match with the true ones in the corresponding real biological networks. </a:t>
            </a:r>
            <a:br/>
            <a:r>
              <a:t> As shown by the tests on the simulated graphs, the variance of the distributions of biological networks generated by </a:t>
            </a:r>
            <a:br/>
            <a:r>
              <a:t> BioCode is similar to the known models' variance for these biological network types.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Procedural Adversarial Noise Attack And Defense (2108.04409)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 Yan,Xiaoyang Deng,Huilin Yin,Wancheng 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https://arxiv.org/pdf/2108.04409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Neural Networks (DNNs) are vulnerable to adversarial examples which would inveigle neural networks to make </a:t>
            </a:r>
            <a:br/>
            <a:r>
              <a:t> prediction errors with small perturbations on the input images. Researchers have been devoted to promoting the </a:t>
            </a:r>
            <a:br/>
            <a:r>
              <a:t> research on the universal adversarial perturbations (UAPs) which are gradient-free and have little prior </a:t>
            </a:r>
            <a:br/>
            <a:r>
              <a:t> knowledge on data distributions. Procedural adversarial noise attack is a data-free universal perturbation </a:t>
            </a:r>
            <a:br/>
            <a:r>
              <a:t> generation method. In this paper, we propose two universal adversarial perturbation (UAP) generation methods </a:t>
            </a:r>
            <a:br/>
            <a:r>
              <a:t> based on procedural noise functions: Simplex noise and Worley noise. In our framework, the shading which disturbs </a:t>
            </a:r>
            <a:br/>
            <a:r>
              <a:t> visual classification is generated with rendering technology. Without changing the semantic representations, </a:t>
            </a:r>
            <a:br/>
            <a:r>
              <a:t> the adversarial examples generated via our methods show superior performance on the attack.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Remove theoretical analysis and focus on the empirical study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Universal renormalization procedure for higher curvature gravities in D≤5 (2108.01126)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Ignacio J. Araya,Jose D. Edelstein,Alberto Rivadulla Sanchez,David Vazquez Rodriguez,Alejandro Vilar Lopez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https://arxiv.org/pdf/2108.01126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implement a universal method for renormalizing AdS gravity actions applicable to arbitrary higher curvature </a:t>
            </a:r>
            <a:br/>
            <a:r>
              <a:t> theories in up to five dimensions. The renormalization procedure considers the extrinsic counterterm for </a:t>
            </a:r>
            <a:br/>
            <a:r>
              <a:t> Einstein-AdS gravity given by the Kounterterms scheme, but with a theory-dependent coupling constant that is fixed </a:t>
            </a:r>
            <a:br/>
            <a:r>
              <a:t> by the requirement of renormalization for the vacuum solution. This method is shown to work for a generic higher </a:t>
            </a:r>
            <a:br/>
            <a:r>
              <a:t> curvature gravity with arbitrary couplings except for a zero measure subset, which includes well-known examples </a:t>
            </a:r>
            <a:br/>
            <a:r>
              <a:t> where the asymptotic behavior is modified and the AdS vacua are degenerate, such as Chern-Simons gravity in 5D, </a:t>
            </a:r>
            <a:br/>
            <a:r>
              <a:t> Conformal Gravity in 4D and New Massive Gravity in 3D. In order to show the universality of the scheme, we perform a </a:t>
            </a:r>
            <a:br/>
            <a:r>
              <a:t> decomposition of the equations of motion into their normal and tangential components with respect to the Poincare </a:t>
            </a:r>
            <a:br/>
            <a:r>
              <a:t> coordinate and study the Fefferman-Graham expansion of the metric. We verify the cancellation of divergences of the </a:t>
            </a:r>
            <a:br/>
            <a:r>
              <a:t> on-shell action and the well-posedness of the variational principle.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33 pages, minor amendments and references added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Procedural Generation of 3D Maps with Snappable Meshes (2108.00056)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Rafael C. e Silva,Nuno Fachada,Diogo de Andrade,Nélio Códices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https://arxiv.org/pdf/2108.00056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present a technique for procedurally generating 3D maps using a set of premade meshes which snap </a:t>
            </a:r>
            <a:br/>
            <a:r>
              <a:t> together based on designer-specified visual constraints. The proposed approach avoids size and layout </a:t>
            </a:r>
            <a:br/>
            <a:r>
              <a:t> limitations, offering the designer control over the look and feel of the generated maps, as well as immediate </a:t>
            </a:r>
            <a:br/>
            <a:r>
              <a:t> feedback on a given map's navigability. A prototype implementation of the method, developed in the Unity game </a:t>
            </a:r>
            <a:br/>
            <a:r>
              <a:t> engine, is discussed, and a number of case studies are analyzed. These include a multiplayer game where the method was </a:t>
            </a:r>
            <a:br/>
            <a:r>
              <a:t> used, together with a number of illustrative examples which highlight various parameterizations and piece </a:t>
            </a:r>
            <a:br/>
            <a:r>
              <a:t> selection methods. The technique can be used as a designer-centric map composition method and/or as a prototyping </a:t>
            </a:r>
            <a:br/>
            <a:r>
              <a:t> system in 3D level design, opening the door for quality map and level creation in a fraction of the time of a fully </a:t>
            </a:r>
            <a:br/>
            <a:r>
              <a:t> human-based approach.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68T99                              ACM Class:           I.2.1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efficient procedure to predict the acoustophoresis of axisymmetric irregular particles above </a:t>
            </a:r>
            <a:br/>
            <a:r>
              <a:t> ultrasound transducer array (2201.13042)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Tianquan Tang,Lixi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https://arxiv.org/pdf/2201.13042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Acoustic radiation force and torque arising from wave scattering are able to translate and rotate matter without </a:t>
            </a:r>
            <a:br/>
            <a:r>
              <a:t> contact. However, the existing research mainly focused on manipulating simple symmetrical geometries, </a:t>
            </a:r>
            <a:br/>
            <a:r>
              <a:t> neglecting the significance of geometric features. For the non-spherical geometries, the shape of the object </a:t>
            </a:r>
            <a:br/>
            <a:r>
              <a:t> strongly affects its scattering properties, and thus the radiation force and torque as well as the acoustophoretic </a:t>
            </a:r>
            <a:br/>
            <a:r>
              <a:t> process. Here, we develop a semi-analytical framework to calculate the radiation force and torque exerted on the </a:t>
            </a:r>
            <a:br/>
            <a:r>
              <a:t> axisymmetric particles excited by a user-customized transducer array based on a conformal transformation </a:t>
            </a:r>
            <a:br/>
            <a:r>
              <a:t> approach, capturing the significance of the geometric features. The derivation framework is established under the </a:t>
            </a:r>
            <a:br/>
            <a:r>
              <a:t> computation coordinate system (CCS), whereas the particle is assumed to be static. For the dynamic processes, the </a:t>
            </a:r>
            <a:br/>
            <a:r>
              <a:t> rotation of particle is converted as the opposite rotation of transducer array, achieved by employing a rotation </a:t>
            </a:r>
            <a:br/>
            <a:r>
              <a:t> transformation to tune the incident driving field in the CCS. Later, the obtained radiation force and torque in the </a:t>
            </a:r>
            <a:br/>
            <a:r>
              <a:t> CCS should be transformed back to the observation coordinate system (OCS) for force and torque analysis. The </a:t>
            </a:r>
            <a:br/>
            <a:r>
              <a:t> radiation force and torque exerted on particles with different orientations are validated by comparing the full </a:t>
            </a:r>
            <a:br/>
            <a:r>
              <a:t> three-dimensional numerical solution in different phase distributions. It is found that the proposed method </a:t>
            </a:r>
            <a:br/>
            <a:r>
              <a:t> presents superior computational accuracy, high geometric adaptivity, and good robustness to various geometric </a:t>
            </a:r>
            <a:br/>
            <a:r>
              <a:t> features, while the computational efficiency is more than 100 times higher than that of the full numerical method. </a:t>
            </a:r>
            <a:br/>
            <a:r>
              <a:t> Furthermore, it is found that the dynamic trajectories of particles with different geometric features are </a:t>
            </a:r>
            <a:br/>
            <a:r>
              <a:t> completely different, indicating that the geometric features can be a potential degree of freedom to tune </a:t>
            </a:r>
            <a:br/>
            <a:r>
              <a:t> acoustophoretic process.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42 pages, 9 figures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Next generation combined sonic-hotfilm anemometer: wind alignment and automated calibration </a:t>
            </a:r>
            <a:br/>
            <a:r>
              <a:t> procedure using deep learning (2107.12513)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Roni H. Goldshmid,Ewelina Winiarska,Dan Liberzon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https://arxiv.org/pdf/2107.12513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study of naturally occurring turbulent flows requires ability to collect empirical data down to the fine scales. </a:t>
            </a:r>
            <a:br/>
            <a:r>
              <a:t> While hotwire anemometry offers such ability, the open field studies are uncommon due to the cumbersome calibration </a:t>
            </a:r>
            <a:br/>
            <a:r>
              <a:t> procedure and operational requirements of hotwire anemometry, e.g., constant ambient properties and steady flow </a:t>
            </a:r>
            <a:br/>
            <a:r>
              <a:t> conditions. The combo probe-the combined sonic-hotfilm anemometer developed and tested over the last decade-has </a:t>
            </a:r>
            <a:br/>
            <a:r>
              <a:t> demonstrated its ability to overcome this hurdle. The old-er generation had a limited wind alignment range of 120 </a:t>
            </a:r>
            <a:br/>
            <a:r>
              <a:t> degrees and the in-situ calibration procedure was human decision based. This study presents the next generation of </a:t>
            </a:r>
            <a:br/>
            <a:r>
              <a:t> the combo probe design, and the new fully automated in-situ calibration procedure implementing deep learning. The </a:t>
            </a:r>
            <a:br/>
            <a:r>
              <a:t> elegant new design now enables measurements of the incoming wind flow in a 360-degree range. The improved </a:t>
            </a:r>
            <a:br/>
            <a:r>
              <a:t> calibration procedure is shown to have the robustness necessary for operation in everchanging open field flow and </a:t>
            </a:r>
            <a:br/>
            <a:r>
              <a:t> environmental conditions. This is especially useful with diurnally changing environments or non-stationary </a:t>
            </a:r>
            <a:br/>
            <a:r>
              <a:t> measuring stations, i.e., probes placed on moving platforms like boats, drones, and weather balloons. Together, </a:t>
            </a:r>
            <a:br/>
            <a:r>
              <a:t> the updated design and the new calibration procedure, allow for continuous field measurements with minimal to no </a:t>
            </a:r>
            <a:br/>
            <a:r>
              <a:t> human interaction, enabling near real-time monitoring of fine-scale turbulent fluctuations. Integration of </a:t>
            </a:r>
            <a:br/>
            <a:r>
              <a:t> these probes will contribute toward generation of a large pool of field data to be collected to unravel the </a:t>
            </a:r>
            <a:br/>
            <a:r>
              <a:t> intricacies of all scales of turbulent flows occurring in natural setups.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Max-Type and Sum-Type Procedures for Online Change-Point Detection in the Mean of High-Dimensional </a:t>
            </a:r>
            <a:br/>
            <a:r>
              <a:t> Data (2107.11931)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https://arxiv.org/pdf/2107.11931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two procedures to detect a change in the mean of high-dimensional online data. One is based on a max-type </a:t>
            </a:r>
            <a:br/>
            <a:r>
              <a:t> U-statistic and another is based on a sum-type U-statistic. Theoretical properties of the two procedures are </a:t>
            </a:r>
            <a:br/>
            <a:r>
              <a:t> explored in the high dimensional setting. More precisely, we derive their average run lengths (ARLs) when there is no </a:t>
            </a:r>
            <a:br/>
            <a:r>
              <a:t> change point, and expected detection delays (EDDs) when there is a change point. Accuracy of the theoretical results </a:t>
            </a:r>
            <a:br/>
            <a:r>
              <a:t> is confirmed by simulation studies. The practical use of the proposed procedures is demonstrated by detecting an </a:t>
            </a:r>
            <a:br/>
            <a:r>
              <a:t> abrupt change in PM2.5 concentrations. The current study attempts to extend the results of the CUSUM and </a:t>
            </a:r>
            <a:br/>
            <a:r>
              <a:t> Shiryayev-Roberts procedures previously established in the univariate setting.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Fast Temporal Decomposition Procedure for Long-horizon Nonlinear Dynamic Programming (2107.11560)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Sen Na,Mihai Anitescu,Mladen Kolar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https://arxiv.org/pdf/2107.11560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fast temporal decomposition procedure for solving long-horizon nonlinear dynamic programs. The core </a:t>
            </a:r>
            <a:br/>
            <a:r>
              <a:t> of the procedure is sequential quadratic programming (SQP), with a differentiable exact augmented Lagrangian </a:t>
            </a:r>
            <a:br/>
            <a:r>
              <a:t> being the merit function. Within each SQP iteration, we solve the Newton system approximately using an overlapping </a:t>
            </a:r>
            <a:br/>
            <a:r>
              <a:t> temporal decomposition. We show that the approximated search direction is still a descent direction of the </a:t>
            </a:r>
            <a:br/>
            <a:r>
              <a:t> augmented Lagrangian, provided the overlap size and penalty parameters are suitably chosen, which allows us to </a:t>
            </a:r>
            <a:br/>
            <a:r>
              <a:t> establish global convergence. Moreover, we show that a unit stepsize is accepted locally for the approximated </a:t>
            </a:r>
            <a:br/>
            <a:r>
              <a:t> search direction, and further establish a uniform, local linear convergence over stages. Our local convergence </a:t>
            </a:r>
            <a:br/>
            <a:r>
              <a:t> rate matches the rate of the recent Schwarz scheme \cite{Na2020Overlapping}. However, the Schwarz scheme has to </a:t>
            </a:r>
            <a:br/>
            <a:r>
              <a:t> solve nonlinear subproblems to optimality in each iteration, while we only perform one Newton step instead. </a:t>
            </a:r>
            <a:br/>
            <a:r>
              <a:t> Numerical experiments validate our theories and demonstrate the superiority of our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35 pages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MarsExplorer: Exploration of Unknown Terrains via Deep Reinforcement Learning and Procedurally </a:t>
            </a:r>
            <a:br/>
            <a:r>
              <a:t> Generated Environments (2107.09996)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Dimitrios I. Koutras,Athanasios Ch. Kapoutsis,Angelos A. Amanatiadis,Elias B. Kosmatopoulos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https://arxiv.org/pdf/2107.09996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is an initial endeavor to bridge the gap between powerful Deep Reinforcement Learning methodologies and </a:t>
            </a:r>
            <a:br/>
            <a:r>
              <a:t> the problem of exploration/coverage of unknown terrains. Within this scope, MarsExplorer, an openai-gym </a:t>
            </a:r>
            <a:br/>
            <a:r>
              <a:t> compatible environment tailored to exploration/coverage of unknown areas, is presented. MarsExplorer </a:t>
            </a:r>
            <a:br/>
            <a:r>
              <a:t> translates the original robotics problem into a Reinforcement Learning setup that various off-the-shelf </a:t>
            </a:r>
            <a:br/>
            <a:r>
              <a:t> algorithms can tackle. Any learned policy can be straightforwardly applied to a robotic platform without an </a:t>
            </a:r>
            <a:br/>
            <a:r>
              <a:t> elaborate simulation model of the robot's dynamics to apply a different learning/adaptation phase. One of its core </a:t>
            </a:r>
            <a:br/>
            <a:r>
              <a:t> features is the controllable multi-dimensional procedural generation of terrains, which is the key for producing </a:t>
            </a:r>
            <a:br/>
            <a:r>
              <a:t> policies with strong generalization capabilities. Four different state-of-the-art RL algorithms (A3C, PPO, </a:t>
            </a:r>
            <a:br/>
            <a:r>
              <a:t> Rainbow, and SAC) are trained on the MarsExplorer environment, and a proper evaluation of their results compared to </a:t>
            </a:r>
            <a:br/>
            <a:r>
              <a:t> the average human-level performance is reported. In the follow-up experimental analysis, the effect of the </a:t>
            </a:r>
            <a:br/>
            <a:r>
              <a:t> multi-dimensional difficulty setting on the learning capabilities of the best-performing algorithm (PPO) is </a:t>
            </a:r>
            <a:br/>
            <a:r>
              <a:t> analyzed. A milestone result is the generation of an exploration policy that follows the Hilbert curve without </a:t>
            </a:r>
            <a:br/>
            <a:r>
              <a:t> providing this information to the environment or rewarding directly or indirectly Hilbert-curve-like </a:t>
            </a:r>
            <a:br/>
            <a:r>
              <a:t> trajectories. The experimental analysis is concluded by evaluating PPO learned policy algorithm side-by-side </a:t>
            </a:r>
            <a:br/>
            <a:r>
              <a:t> with frontier-based exploration strategies. A study on the performance curves revealed that PPO-based policy was </a:t>
            </a:r>
            <a:br/>
            <a:r>
              <a:t> capable of performing adaptive-to-the-unknown-terrain sweeping without leaving expensive-to-revisit areas </a:t>
            </a:r>
            <a:br/>
            <a:r>
              <a:t> uncovered, underlying the capability of RL-based methodologies to tackle exploration tasks efficiently. The </a:t>
            </a:r>
            <a:br/>
            <a:r>
              <a:t> source code can be found at: https://github.com/dimikout3/MarsExplorer.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Procedural Content Generation using Behavior Trees (PCGBT) (2107.06638)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Anurag Sarkar,Seth Cooper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https://arxiv.org/pdf/2107.06638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Behavior trees (BTs) are a popular method for modeling NPC and enemy AI behavior and have been widely used in </a:t>
            </a:r>
            <a:br/>
            <a:r>
              <a:t> commercial games. In this work, rather than use BTs to model game playing agents, we use them for modeling game design </a:t>
            </a:r>
            <a:br/>
            <a:r>
              <a:t> agents, defining behaviors as content generation tasks rather than in-game actions. Similar to how traditional BTs </a:t>
            </a:r>
            <a:br/>
            <a:r>
              <a:t> enable modeling behaviors in a modular and dynamic manner, BTs for PCG enable simple subtrees for generating parts of </a:t>
            </a:r>
            <a:br/>
            <a:r>
              <a:t> levels to be combined modularly to form complex trees for generating whole levels as well as generators that can </a:t>
            </a:r>
            <a:br/>
            <a:r>
              <a:t> dynamically vary the generated content. We refer to this approach as Procedural Content Generation using Behavior </a:t>
            </a:r>
            <a:br/>
            <a:r>
              <a:t> Trees, or PCGBT, and demonstrate it by using BTs to model generators for Super Mario Bros., Mega Man and Metroid levels </a:t>
            </a:r>
            <a:br/>
            <a:r>
              <a:t> as well as dungeon layouts and discuss several ways in which this paradigm could be applied and extended in the future.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EXAG 2021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reconstruction procedure for near horizon extensive air showers based on radio signals (2107.03206)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Valentin Decoene,Olivier Martineau-Huynh,Matìas Tueros,Simon Chiche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Very inclined extensive air showers (EAS), with both down-going and up-going trajectories, are particularly </a:t>
            </a:r>
            <a:br/>
            <a:r>
              <a:t> targeted by the next generation of extended radio arrays, such as GRAND. Methods to reconstruct the incoming </a:t>
            </a:r>
            <a:br/>
            <a:r>
              <a:t> direction, core position, primary energy and composition of showers with these specific geometries, remain to be </a:t>
            </a:r>
            <a:br/>
            <a:r>
              <a:t> developed. Towards that goal, we present a new reconstruction procedure based on the arrival times and the </a:t>
            </a:r>
            <a:br/>
            <a:r>
              <a:t> amplitudes of the radio signal, measured at each antenna station. This hybrid reconstruction method, harnesses the </a:t>
            </a:r>
            <a:br/>
            <a:r>
              <a:t> fact that the emission is observed, at the antenna level, far away from the emission region, thus allowing for a </a:t>
            </a:r>
            <a:br/>
            <a:r>
              <a:t> point-like emission description. Thanks to this assumption, the arrival times are modelled following a spherical </a:t>
            </a:r>
            <a:br/>
            <a:r>
              <a:t> wavefront emission, which offers the possibility to reconstruct the radio emission zone as a fixed point along the </a:t>
            </a:r>
            <a:br/>
            <a:r>
              <a:t> shower axis. From that point the amplitude distribution at the antenna level is described through an Angular </a:t>
            </a:r>
            <a:br/>
            <a:r>
              <a:t> Distribution Function (ADF) taking into account at once all geo-magnetic asymmetries and early late effects as well </a:t>
            </a:r>
            <a:br/>
            <a:r>
              <a:t> as additional signal asymmetries featured by very inclined EAS. This method shows promising results in terms of </a:t>
            </a:r>
            <a:br/>
            <a:r>
              <a:t> arrival direction reconstruction, within the 0.1° range, even when taking into account experimental </a:t>
            </a:r>
            <a:br/>
            <a:r>
              <a:t> uncertainties, and interesting potential for the energy reconstruction and primary composition identification.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Proceedings of Science (PoS), ICRC2021, 211, 2021   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Unbiasing Procedures for Scale-invariant Multi-reference Alignment (2107.01274)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Matthew Hirn,Anna Little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https://arxiv.org/pdf/2107.01274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article discusses a generalization of the 1-dimensional multi-reference alignment problem. The goal is to </a:t>
            </a:r>
            <a:br/>
            <a:r>
              <a:t> recover a hidden signal from many noisy observations, where each noisy observation includes a random translation </a:t>
            </a:r>
            <a:br/>
            <a:r>
              <a:t> and random dilation of the hidden signal, as well as high additive noise. We propose a method that recovers the power </a:t>
            </a:r>
            <a:br/>
            <a:r>
              <a:t> spectrum of the hidden signal by applying a data-driven, nonlinear unbiasing procedure, and thus the hidden signal </a:t>
            </a:r>
            <a:br/>
            <a:r>
              <a:t> is obtained up to an unknown phase. An unbiased estimator of the power spectrum is defined, whose error depends on the </a:t>
            </a:r>
            <a:br/>
            <a:r>
              <a:t> sample size and noise levels, and we precisely quantify the convergence rate of the proposed estimator. The </a:t>
            </a:r>
            <a:br/>
            <a:r>
              <a:t> unbiasing procedure relies on knowledge of the dilation distribution, and we implement an optimization procedure </a:t>
            </a:r>
            <a:br/>
            <a:r>
              <a:t> to learn the dilation variance when this parameter is unknown. Our theoretical work is supported by extensive </a:t>
            </a:r>
            <a:br/>
            <a:r>
              <a:t> numerical experiments on a wide range of signals.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5 figures. Code reproducing numerical results at https://bitbucket.org/annavlittle/inversion-unbiasing/src/master/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Production and measuring methods and procedures in precision optical cavities production (2107.00832)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Jiri Benes,Frantisek Prochaska,Zdenek Rail,David Tomka,Lenka Pradova,Ondrej Cip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https://arxiv.org/pdf/2107.00832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work presents the development of the production process of a Fabry Perot type laser resonator. It describes the </a:t>
            </a:r>
            <a:br/>
            <a:r>
              <a:t> acquired knowledge in the field of production of very precise optical standards, cavities, and lenses. In addition, </a:t>
            </a:r>
            <a:br/>
            <a:r>
              <a:t> it describes the measurement methods used in production. The work is intended for industry and science.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to communicate about shared procedural abstractions (2107.00077)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William P. McCarthy,Robert D. Hawkins,Haoliang Wang,Cameron Holdaway,Judith E. Fan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https://arxiv.org/pdf/2107.00077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Many real-world tasks require agents to coordinate their behavior to achieve shared goals. Successful </a:t>
            </a:r>
            <a:br/>
            <a:r>
              <a:t> collaboration requires not only adopting the same communicative conventions, but also grounding these </a:t>
            </a:r>
            <a:br/>
            <a:r>
              <a:t> conventions in the same task-appropriate conceptual abstractions. We investigate how humans use natural language </a:t>
            </a:r>
            <a:br/>
            <a:r>
              <a:t> to collaboratively solve physical assembly problems more effectively over time. Human participants were paired up </a:t>
            </a:r>
            <a:br/>
            <a:r>
              <a:t> in an online environment to reconstruct scenes containing two block towers. One participant could see the target </a:t>
            </a:r>
            <a:br/>
            <a:r>
              <a:t> towers, and sent assembly instructions for the other participant to reconstruct. Participants provided </a:t>
            </a:r>
            <a:br/>
            <a:r>
              <a:t> increasingly concise instructions across repeated attempts on each pair of towers, using higher-level referring </a:t>
            </a:r>
            <a:br/>
            <a:r>
              <a:t> expressions that captured each scene's hierarchical structure. To explain these findings, we extend recent </a:t>
            </a:r>
            <a:br/>
            <a:r>
              <a:t> probabilistic models of ad-hoc convention formation with an explicit perceptual learning mechanism. These </a:t>
            </a:r>
            <a:br/>
            <a:r>
              <a:t> results shed light on the inductive biases that enable intelligent agents to coordinate upon shared procedural </a:t>
            </a:r>
            <a:br/>
            <a:r>
              <a:t> abstractions.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Random Access Procedure over Non-Terrestrial Networks: From Theory to Practice (2106.15439)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O. Kodheli,A. Astro,J. Querol,M. Gholamian,S. Kumar,N. Maturo,S. Chatzinotas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https://arxiv.org/pdf/2106.15439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Non-terrestrial Networks (NTNs) have become an appealing concept over the last few years and they are foreseen as a </a:t>
            </a:r>
            <a:br/>
            <a:r>
              <a:t> cornerstone for the next generations of mobile communication systems. Despite opening up new market opportunities </a:t>
            </a:r>
            <a:br/>
            <a:r>
              <a:t> and use cases for the future, the novel impairments caused by the signal propagation over the NTN channel compromises </a:t>
            </a:r>
            <a:br/>
            <a:r>
              <a:t> several procedures of the current cellular standards. One of the first and most important procedures impacted is the </a:t>
            </a:r>
            <a:br/>
            <a:r>
              <a:t> random access (RA) procedure, which is mainly utilized for achieving uplink synchronization among users in several </a:t>
            </a:r>
            <a:br/>
            <a:r>
              <a:t> standards, such as the fourth and fifth generation of mobile communication (4 &amp; 5G) and narrowband internet of things </a:t>
            </a:r>
            <a:br/>
            <a:r>
              <a:t> (NB-IoT). In this work, we analyse the challenges imposed by the considerably increased delay in the communication </a:t>
            </a:r>
            <a:br/>
            <a:r>
              <a:t> link on the RA procedure and propose new solutions to overcome those challenges. A trade-off analysis of various </a:t>
            </a:r>
            <a:br/>
            <a:r>
              <a:t> solutions is provided taking into account also the already existing ones in the literature. In order to broaden the </a:t>
            </a:r>
            <a:br/>
            <a:r>
              <a:t> scope of applicability, we keep the analysis general targeting 4G, 5G and NB-IoT systems since the RA procedure is </a:t>
            </a:r>
            <a:br/>
            <a:r>
              <a:t> quasi-identical among these technologies. Last but not least, we go one step further and validate our techniques in </a:t>
            </a:r>
            <a:br/>
            <a:r>
              <a:t> an experimental setup, consisting of a user and a base station implemented in open air interface (OAI), and an NTN </a:t>
            </a:r>
            <a:br/>
            <a:r>
              <a:t> channel implemented in hardware that emulates the signal propagation delay. The laboratory test-bed built in this </a:t>
            </a:r>
            <a:br/>
            <a:r>
              <a:t> work, not only enables us to validate various solutions, but also plays a crucial role in identifying novel </a:t>
            </a:r>
            <a:br/>
            <a:r>
              <a:t> challenges not previously treated in the literature. Finally, an important key performance indicator (KPI) of the </a:t>
            </a:r>
            <a:br/>
            <a:r>
              <a:t> RA procedure over NTN is shown, which is the time that a single user requires to establish a connection with the base </a:t>
            </a:r>
            <a:br/>
            <a:r>
              <a:t> station.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work has been submitted to the IEEE Access for possible publication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Memetic Procedure for Global Multi-Objective Optimization (2201.11444)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Matteo Lapucci,Pierluigi Mansueto,Fabio Schoen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https://arxiv.org/pdf/2201.11444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 we consider multi-objective optimization problems over a box. The problem is very relevant and several </a:t>
            </a:r>
            <a:br/>
            <a:r>
              <a:t> computational approaches have been proposed in the literature. They broadly fall into two main classes: </a:t>
            </a:r>
            <a:br/>
            <a:r>
              <a:t> evolutionary methods, which are usually very good at exploring the feasible region and retrieving good solutions </a:t>
            </a:r>
            <a:br/>
            <a:r>
              <a:t> even in the nonconvex case, and descent methods, which excel in efficiently approximating good quality solutions. </a:t>
            </a:r>
            <a:br/>
            <a:r>
              <a:t> In this paper, first we confirm, through numerical experiments, the advantages and disadvantages of these </a:t>
            </a:r>
            <a:br/>
            <a:r>
              <a:t> approaches. Then we propose a new method which combines the good features of both. The resulting algorithm, which we </a:t>
            </a:r>
            <a:br/>
            <a:r>
              <a:t> call Non-dominated Sorting Memetic Algorithm (NSMA), besides enjoying interesting theoretical properties, </a:t>
            </a:r>
            <a:br/>
            <a:r>
              <a:t> excels in all of the numerical tests we performed on several, widely employed, test functions.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90C29; 90C30; 68W20                      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Semantic Scene Graphs for Holistic Modeling of Surgical Procedures (2106.15309)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Ege Özsoy,Evin Pınar Örnek,Ulrich Eck,Federico Tombari,Nassir Navab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https://arxiv.org/pdf/2106.15309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From a computer science viewpoint, a surgical domain model needs to be a conceptual one incorporating both behavior </a:t>
            </a:r>
            <a:br/>
            <a:r>
              <a:t> and data. It should therefore model actors, devices, tools, their complex interactions and data flow. To capture and </a:t>
            </a:r>
            <a:br/>
            <a:r>
              <a:t> model these, we take advantage of the latest computer vision methodologies for generating 3D scene graphs from </a:t>
            </a:r>
            <a:br/>
            <a:r>
              <a:t> camera views. We then introduce the Multimodal Semantic Scene Graph (MSSG) which aims at providing a unified </a:t>
            </a:r>
            <a:br/>
            <a:r>
              <a:t> symbolic, spatiotemporal and semantic representation of surgical procedures. This methodology aims at modeling </a:t>
            </a:r>
            <a:br/>
            <a:r>
              <a:t> the relationship between different components in surgical domain including medical staff, imaging systems, and </a:t>
            </a:r>
            <a:br/>
            <a:r>
              <a:t> surgical devices, opening the path towards holistic understanding and modeling of surgical procedures. We then use </a:t>
            </a:r>
            <a:br/>
            <a:r>
              <a:t> MSSG to introduce a dynamically generated graphical user interface tool for surgical procedure analysis which </a:t>
            </a:r>
            <a:br/>
            <a:r>
              <a:t> could be used for many applications including process optimization, OR design and automatic report generation. We </a:t>
            </a:r>
            <a:br/>
            <a:r>
              <a:t> finally demonstrate that the proposed MSSGs could also be used for synchronizing different complex surgical </a:t>
            </a:r>
            <a:br/>
            <a:r>
              <a:t> procedures. While the system still needs to be integrated into real operating rooms before getting validated, this </a:t>
            </a:r>
            <a:br/>
            <a:r>
              <a:t> conference paper aims mainly at providing the community with the basic principles of this novel concept through a </a:t>
            </a:r>
            <a:br/>
            <a:r>
              <a:t> first prototypal partial realization based on MVOR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Bootstrap confidence intervals for multiple change points based on moving sum procedures (2106.12844)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Haeran Cho,Claudia Kirch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https://arxiv.org/pdf/2106.12844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problem of quantifying uncertainty about the locations of multiple change points by means of confidence </a:t>
            </a:r>
            <a:br/>
            <a:r>
              <a:t> intervals is addressed. The asymptotic distribution of the change point estimators obtained as the local </a:t>
            </a:r>
            <a:br/>
            <a:r>
              <a:t> maximisers of moving sum statistics is derived, where the limit distributions differ depending on whether the </a:t>
            </a:r>
            <a:br/>
            <a:r>
              <a:t> corresponding size of changes is local, i.e. tends to zero as the sample size increases, or fixed. A bootstrap </a:t>
            </a:r>
            <a:br/>
            <a:r>
              <a:t> procedure for confidence interval generation is proposed which adapts to the unknown magnitude of changes and </a:t>
            </a:r>
            <a:br/>
            <a:r>
              <a:t> guarantees asymptotic validity both for local and fixed changes. Simulation studies show good performance of the </a:t>
            </a:r>
            <a:br/>
            <a:r>
              <a:t> proposed bootstrap procedure, and some discussions about how it can be extended to serially dependent errors is </a:t>
            </a:r>
            <a:br/>
            <a:r>
              <a:t> provided.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Analysis of Executional and Procedural Errors in Dry-lab Robotic Surgery Experiments (2106.11962)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Kay Hutchinson,Zongyu Li,Leigh A. Cantrell,Noah S. Schenkman,Homa Alemzadeh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https://arxiv.org/pdf/2106.11962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Background Analyzing kinematic and video data can help identify potentially erroneous motions that lead to </a:t>
            </a:r>
            <a:br/>
            <a:r>
              <a:t> sub-optimal surgeon performance and safety-critical events in robot-assisted surgery.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18 pages, 14 figures, 6 tables. Submitted to The International Journal of Medical Robotics and Computer Assisted Surgery (IJMRCAS). Code and supplementary video files are available at https://github.com/UVA-DSA/ExecProc_Error_Analysis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Limited-Information Maximum Likelihood based Model Selection Procedures for Binary Outcomes (2106.07587)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Shunichiro Orihara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https://arxiv.org/pdf/2106.07587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Unmeasured covariates constitute one of the important problems in causal inference. Even if there are some </a:t>
            </a:r>
            <a:br/>
            <a:r>
              <a:t> unmeasured covariates, some instrumental variable methods such as a two-stage residual inclusion (2SRI) </a:t>
            </a:r>
            <a:br/>
            <a:r>
              <a:t> estimator, or a limited-information maximum likelihood (LIML) estimator can obtain an unbiased estimate for </a:t>
            </a:r>
            <a:br/>
            <a:r>
              <a:t> causal effects despite there being nonlinear outcomes such as binary outcomes; however, it requires that we specify </a:t>
            </a:r>
            <a:br/>
            <a:r>
              <a:t> not only a correct outcome model but also a correct treatment model. Therefore, detecting correct models is an </a:t>
            </a:r>
            <a:br/>
            <a:r>
              <a:t> important process. In this paper, we propose two model selection procedures: AIC-type and BIC-type, and confirm </a:t>
            </a:r>
            <a:br/>
            <a:r>
              <a:t> their properties. The proposed model selection procedures are based on a LIML estimator. We prove that a proposed </a:t>
            </a:r>
            <a:br/>
            <a:r>
              <a:t> BIC-type model selection procedure has model selection consistency, and confirm their properties of the proposed </a:t>
            </a:r>
            <a:br/>
            <a:r>
              <a:t> model selection procedures through simulation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Keywords: Causal inference, Consistency, Limited-information maximum lilkelihood, Model selection, Two-stage residual inclusion, Unmeasured covariates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Robustness of Parameter Estimation Procedures for Bulk-Heterojunction Organic Solar Cells (2106.03197)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Alexis Prel,Abir Rezgui,Anne-Sophie Cordan,Yann Leroy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https://arxiv.org/pdf/2106.03197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Parameter estimation procedures provide valuable guidance in the understanding and improvement of organic solar </a:t>
            </a:r>
            <a:br/>
            <a:r>
              <a:t> cells and other devices. They often rely on one-dimensional models, but in the case of bulk-heterojunction (BHJ) </a:t>
            </a:r>
            <a:br/>
            <a:r>
              <a:t> designs, it is not straightforward that these models' parameters have a consistent physical interpretation. </a:t>
            </a:r>
            <a:br/>
            <a:r>
              <a:t> Indeed, contrarily to two- or three-dimensional models, the BHJ morphology is not explicitly described in </a:t>
            </a:r>
            <a:br/>
            <a:r>
              <a:t> one-dimensional models and must be implicitly expressed through effective parameters. In order to inform </a:t>
            </a:r>
            <a:br/>
            <a:r>
              <a:t> experimental decisions, a helpful parameter estimation method must establish that one can correctly interpret the </a:t>
            </a:r>
            <a:br/>
            <a:r>
              <a:t> provided parameters. However, only a few works have been undertaken to reach that objective in the context of BHJ </a:t>
            </a:r>
            <a:br/>
            <a:r>
              <a:t> organic solar cells. In this work, a realistic two-dimensional model of BHJ solar cells is used to investigate the </a:t>
            </a:r>
            <a:br/>
            <a:r>
              <a:t> behavior of state-of-the-art parameter estimation procedures in situations that emulate experimental </a:t>
            </a:r>
            <a:br/>
            <a:r>
              <a:t> conditions. We demonstrate that fitting solely current-voltage characteristics by an effective medium </a:t>
            </a:r>
            <a:br/>
            <a:r>
              <a:t> one-dimensional model can yield nonsensical results, which may lead to counter-productive decisions about future </a:t>
            </a:r>
            <a:br/>
            <a:r>
              <a:t> design choices. In agreement with previously published literature, we explicitly demonstrate that fitting </a:t>
            </a:r>
            <a:br/>
            <a:r>
              <a:t> several characterization results together can drastically improve the robustness of the parameter estimation. </a:t>
            </a:r>
            <a:br/>
            <a:r>
              <a:t> Based on a detailed analysis of parameter estimation results, a set of recommendations is formulated to avoid the </a:t>
            </a:r>
            <a:br/>
            <a:r>
              <a:t> most problematic pitfalls and increase awareness about the limitations that cannot be circumvented.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6 figures, 6 tables, 38 references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Video Models from Text: Zero-Shot Anticipation for Procedural Actions (2106.03158)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Fadime Sener,Rishabh Saraf,Angela Yao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https://arxiv.org/pdf/2106.03158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Can we teach a robot to recognize and make predictions for activities that it has never seen before? We tackle this </a:t>
            </a:r>
            <a:br/>
            <a:r>
              <a:t> problem by learning models for video from text. This paper presents a hierarchical model that generalizes </a:t>
            </a:r>
            <a:br/>
            <a:r>
              <a:t> instructional knowledge from large-scale text-corpora and transfers the knowledge to video. Given a portion of an </a:t>
            </a:r>
            <a:br/>
            <a:r>
              <a:t> instructional video, our model recognizes and predicts coherent and plausible actions multiple steps into the </a:t>
            </a:r>
            <a:br/>
            <a:r>
              <a:t> future, all in rich natural language. To demonstrate the capabilities of our model, we introduce the \emph{Tasty </a:t>
            </a:r>
            <a:br/>
            <a:r>
              <a:t> Videos Dataset V2}, a collection of 4022 recipes for zero-shot learning, recognition and anticipation. Extensive </a:t>
            </a:r>
            <a:br/>
            <a:r>
              <a:t> experiments with various evaluation metrics demonstrate the potential of our method for generalization, given </a:t>
            </a:r>
            <a:br/>
            <a:r>
              <a:t> limited video data for training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arXiv:1812.02501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Procedural World Generation Framework for Systematic Evaluation of Continual Learning (2106.02585)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Timm Hess,Martin Mundt,Iuliia Pliushch,Visvanathan Ramesh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https://arxiv.org/pdf/2106.02585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Several families of continual learning techniques have been proposed to alleviate catastrophic interference in </a:t>
            </a:r>
            <a:br/>
            <a:r>
              <a:t> deep neural network training on non-stationary data. However, a comprehensive comparison and analysis of </a:t>
            </a:r>
            <a:br/>
            <a:r>
              <a:t> limitations remains largely open due to the inaccessibility to suitable datasets. Empirical examination not only </a:t>
            </a:r>
            <a:br/>
            <a:r>
              <a:t> varies immensely between individual works, it further currently relies on contrived composition of benchmarks </a:t>
            </a:r>
            <a:br/>
            <a:r>
              <a:t> through subdivision and concatenation of various prevalent static vision datasets. In this work, our goal is to </a:t>
            </a:r>
            <a:br/>
            <a:r>
              <a:t> bridge this gap by introducing a computer graphics simulation framework that repeatedly renders only upcoming </a:t>
            </a:r>
            <a:br/>
            <a:r>
              <a:t> urban scene fragments in an endless real-time procedural world generation process. At its core lies a modular </a:t>
            </a:r>
            <a:br/>
            <a:r>
              <a:t> parametric generative model with adaptable generative factors. The latter can be used to flexibly compose data </a:t>
            </a:r>
            <a:br/>
            <a:r>
              <a:t> streams, which significantly facilitates a detailed analysis and allows for effortless investigation of various </a:t>
            </a:r>
            <a:br/>
            <a:r>
              <a:t> continual learning schemes.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Published in Neural Information Processing Systems, Dataset and Benchmarks Track 2021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Survey Equivalence: A Procedure for Measuring Classifier Accuracy Against Human Labels (2106.01254)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Paul Resnick,Yuqing Kong,Grant Schoenebeck,Tim Weninger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https://arxiv.org/pdf/2106.01254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many classification tasks, the ground truth is either noisy or subjective. Examples include: which of two </a:t>
            </a:r>
            <a:br/>
            <a:r>
              <a:t> alternative paper titles is better? is this comment toxic? what is the political leaning of this news article? We </a:t>
            </a:r>
            <a:br/>
            <a:r>
              <a:t> refer to such tasks as survey settings because the ground truth is defined through a survey of one or more human raters. </a:t>
            </a:r>
            <a:br/>
            <a:r>
              <a:t> In survey settings, conventional measurements of classifier accuracy such as precision, recall, and </a:t>
            </a:r>
            <a:br/>
            <a:r>
              <a:t> cross-entropy confound the quality of the classifier with the level of agreement among human raters. Thus, they have </a:t>
            </a:r>
            <a:br/>
            <a:r>
              <a:t> no meaningful interpretation on their own. We describe a procedure that, given a dataset with predictions from a </a:t>
            </a:r>
            <a:br/>
            <a:r>
              <a:t> classifier and K ratings per item, rescales any accuracy measure into one that has an intuitive interpretation. The </a:t>
            </a:r>
            <a:br/>
            <a:r>
              <a:t> key insight is to score the classifier not against the best proxy for the ground truth, such as a majority vote of the </a:t>
            </a:r>
            <a:br/>
            <a:r>
              <a:t> raters, but against a single human rater at a time. That score can be compared to other predictors' scores, in </a:t>
            </a:r>
            <a:br/>
            <a:r>
              <a:t> particular predictors created by combining labels from several other human raters. The survey equivalence of any </a:t>
            </a:r>
            <a:br/>
            <a:r>
              <a:t> classifier is the minimum number of raters needed to produce the same expected score as that found for the classifier.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Procedural Content Generation: Better Benchmarks for Transfer Reinforcement Learning (2105.14780)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Matthias Müller-Brockhausen,Mike Preuss,Aske Plaat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https://arxiv.org/pdf/2105.14780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idea of transfer in reinforcement learning (TRL) is intriguing: being able to transfer knowledge from one </a:t>
            </a:r>
            <a:br/>
            <a:r>
              <a:t> problem to another problem without learning everything from scratch. This promises quicker learning and learning </a:t>
            </a:r>
            <a:br/>
            <a:r>
              <a:t> more complex methods. To gain an insight into the field and to detect emerging trends, we performed a database search. </a:t>
            </a:r>
            <a:br/>
            <a:r>
              <a:t> We note a surprisingly late adoption of deep learning that starts in 2018. The introduction of deep learning has not </a:t>
            </a:r>
            <a:br/>
            <a:r>
              <a:t> yet solved the greatest challenge of TRL: generalization. Transfer between different domains works well when </a:t>
            </a:r>
            <a:br/>
            <a:r>
              <a:t> domains have strong similarities (e.g. MountainCar to Cartpole), and most TRL publications focus on different </a:t>
            </a:r>
            <a:br/>
            <a:r>
              <a:t> tasks within the same domain that have few differences. Most TRL applications we encountered compare their </a:t>
            </a:r>
            <a:br/>
            <a:r>
              <a:t> improvements against self-defined baselines, and the field is still missing unified benchmarks. We consider this </a:t>
            </a:r>
            <a:br/>
            <a:r>
              <a:t> to be a disappointing situation. For the future, we note that: (1) A clear measure of task similarity is needed. (2) </a:t>
            </a:r>
            <a:br/>
            <a:r>
              <a:t> Generalization needs to improve. Promising approaches merge deep learning with planning via MCTS or introduce </a:t>
            </a:r>
            <a:br/>
            <a:r>
              <a:t> memory through LSTMs. (3) The lack of benchmarking tools will be remedied to enable meaningful comparison and </a:t>
            </a:r>
            <a:br/>
            <a:r>
              <a:t> measure progress. Already Alchemy and Meta-World are emerging as interesting benchmark suites. We note that </a:t>
            </a:r>
            <a:br/>
            <a:r>
              <a:t> another development, the increase in procedural content generation (PCG), can improve both benchmarking and </a:t>
            </a:r>
            <a:br/>
            <a:r>
              <a:t> generalization in TRL.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Constructing Flow Graphs from Procedural Cybersecurity Texts (2105.14357)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Kuntal Kumar Pal,Kazuaki Kashihara,Pratyay Banerjee,Swaroop Mishra,Ruoyu Wang,Chitta Baral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https://arxiv.org/pdf/2105.14357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Following procedural texts written in natural languages is challenging. We must read the whole text to identify the </a:t>
            </a:r>
            <a:br/>
            <a:r>
              <a:t> relevant information or identify the instruction flows to complete a task, which is prone to failures. If such texts </a:t>
            </a:r>
            <a:br/>
            <a:r>
              <a:t> are structured, we can readily visualize instruction-flows, reason or infer a particular step, or even build </a:t>
            </a:r>
            <a:br/>
            <a:r>
              <a:t> automated systems to help novice agents achieve a goal. However, this structure recovery task is a challenge because </a:t>
            </a:r>
            <a:br/>
            <a:r>
              <a:t> of such texts' diverse nature. This paper proposes to identify relevant information from such texts and generate </a:t>
            </a:r>
            <a:br/>
            <a:r>
              <a:t> information flows between sentences. We built a large annotated procedural text dataset (CTFW) in the </a:t>
            </a:r>
            <a:br/>
            <a:r>
              <a:t> cybersecurity domain (3154 documents). This dataset contains valuable instructions regarding software </a:t>
            </a:r>
            <a:br/>
            <a:r>
              <a:t> vulnerability analysis experiences. We performed extensive experiments on CTFW with our LM-GNN model variants in </a:t>
            </a:r>
            <a:br/>
            <a:r>
              <a:t> multiple settings. To show the generalizability of both this task and our method, we also experimented with </a:t>
            </a:r>
            <a:br/>
            <a:r>
              <a:t> procedural texts from two other domains (Maintenance Manual and Cooking), which are substantially different from </a:t>
            </a:r>
            <a:br/>
            <a:r>
              <a:t> cybersecurity. Our experiments show that Graph Convolution Network with BERT sentence embeddings outperforms </a:t>
            </a:r>
            <a:br/>
            <a:r>
              <a:t> BERT in all three domains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5 pages, accepted in the Findings of ACL 2021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