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797675" cy="9926637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chemeClr val="tx1"/>
        </a:solidFill>
        <a:latin charset="0" pitchFamily="49" typeface="Courier New"/>
        <a:ea charset="-120" pitchFamily="65" typeface="標楷體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pitchFamily="49" typeface="Courier New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pitchFamily="49" typeface="Courier New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pitchFamily="49" typeface="Courier New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pitchFamily="49" typeface="Courier New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B0F843-D36C-B33B-832E-3F82220D23E1}">
  <a:tblStyle styleId="{05B0F843-D36C-B33B-832E-3F82220D23E1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/>
    <p:restoredTop sz="94820"/>
  </p:normalViewPr>
</p:viewPr>
</file>

<file path=ppt/_rels/presentation.xml.rels><?xml version="1.0" encoding="UTF-8" standalone="yes"?><Relationships xmlns="http://schemas.openxmlformats.org/package/2006/relationships"><Relationship Id="rId83" Target="slides/slide77.xml" Type="http://schemas.openxmlformats.org/officeDocument/2006/relationships/slide"/><Relationship Id="rId82" Target="slides/slide76.xml" Type="http://schemas.openxmlformats.org/officeDocument/2006/relationships/slide"/><Relationship Id="rId81" Target="slides/slide75.xml" Type="http://schemas.openxmlformats.org/officeDocument/2006/relationships/slide"/><Relationship Id="rId80" Target="slides/slide74.xml" Type="http://schemas.openxmlformats.org/officeDocument/2006/relationships/slide"/><Relationship Id="rId73" Target="slides/slide67.xml" Type="http://schemas.openxmlformats.org/officeDocument/2006/relationships/slide"/><Relationship Id="rId72" Target="slides/slide66.xml" Type="http://schemas.openxmlformats.org/officeDocument/2006/relationships/slide"/><Relationship Id="rId71" Target="slides/slide65.xml" Type="http://schemas.openxmlformats.org/officeDocument/2006/relationships/slide"/><Relationship Id="rId70" Target="slides/slide64.xml" Type="http://schemas.openxmlformats.org/officeDocument/2006/relationships/slide"/><Relationship Id="rId63" Target="slides/slide57.xml" Type="http://schemas.openxmlformats.org/officeDocument/2006/relationships/slide"/><Relationship Id="rId62" Target="slides/slide56.xml" Type="http://schemas.openxmlformats.org/officeDocument/2006/relationships/slide"/><Relationship Id="rId61" Target="slides/slide55.xml" Type="http://schemas.openxmlformats.org/officeDocument/2006/relationships/slide"/><Relationship Id="rId60" Target="slides/slide54.xml" Type="http://schemas.openxmlformats.org/officeDocument/2006/relationships/slide"/><Relationship Id="rId87" Target="slides/slide81.xml" Type="http://schemas.openxmlformats.org/officeDocument/2006/relationships/slide"/><Relationship Id="rId53" Target="slides/slide47.xml" Type="http://schemas.openxmlformats.org/officeDocument/2006/relationships/slide"/><Relationship Id="rId86" Target="slides/slide80.xml" Type="http://schemas.openxmlformats.org/officeDocument/2006/relationships/slide"/><Relationship Id="rId52" Target="slides/slide46.xml" Type="http://schemas.openxmlformats.org/officeDocument/2006/relationships/slide"/><Relationship Id="rId85" Target="slides/slide79.xml" Type="http://schemas.openxmlformats.org/officeDocument/2006/relationships/slide"/><Relationship Id="rId51" Target="slides/slide45.xml" Type="http://schemas.openxmlformats.org/officeDocument/2006/relationships/slide"/><Relationship Id="rId84" Target="slides/slide78.xml" Type="http://schemas.openxmlformats.org/officeDocument/2006/relationships/slide"/><Relationship Id="rId50" Target="slides/slide44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69" Target="slides/slide63.xml" Type="http://schemas.openxmlformats.org/officeDocument/2006/relationships/slide"/><Relationship Id="rId1" Target="theme/theme2.xml" Type="http://schemas.openxmlformats.org/officeDocument/2006/relationships/theme"/><Relationship Id="rId35" Target="slides/slide29.xml" Type="http://schemas.openxmlformats.org/officeDocument/2006/relationships/slide"/><Relationship Id="rId68" Target="slides/slide62.xml" Type="http://schemas.openxmlformats.org/officeDocument/2006/relationships/slide"/><Relationship Id="rId34" Target="slides/slide28.xml" Type="http://schemas.openxmlformats.org/officeDocument/2006/relationships/slide"/><Relationship Id="rId67" Target="slides/slide61.xml" Type="http://schemas.openxmlformats.org/officeDocument/2006/relationships/slide"/><Relationship Id="rId33" Target="slides/slide27.xml" Type="http://schemas.openxmlformats.org/officeDocument/2006/relationships/slide"/><Relationship Id="rId66" Target="slides/slide60.xml" Type="http://schemas.openxmlformats.org/officeDocument/2006/relationships/slide"/><Relationship Id="rId32" Target="slides/slide26.xml" Type="http://schemas.openxmlformats.org/officeDocument/2006/relationships/slide"/><Relationship Id="rId65" Target="slides/slide59.xml" Type="http://schemas.openxmlformats.org/officeDocument/2006/relationships/slide"/><Relationship Id="rId31" Target="slides/slide25.xml" Type="http://schemas.openxmlformats.org/officeDocument/2006/relationships/slide"/><Relationship Id="rId64" Target="slides/slide58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59" Target="slides/slide53.xml" Type="http://schemas.openxmlformats.org/officeDocument/2006/relationships/slide"/><Relationship Id="rId25" Target="slides/slide19.xml" Type="http://schemas.openxmlformats.org/officeDocument/2006/relationships/slide"/><Relationship Id="rId58" Target="slides/slide52.xml" Type="http://schemas.openxmlformats.org/officeDocument/2006/relationships/slide"/><Relationship Id="rId24" Target="slides/slide18.xml" Type="http://schemas.openxmlformats.org/officeDocument/2006/relationships/slide"/><Relationship Id="rId55" Target="slides/slide49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88" Target="slides/slide82.xml" Type="http://schemas.openxmlformats.org/officeDocument/2006/relationships/slide"/><Relationship Id="rId54" Target="slides/slide48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79" Target="slides/slide73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78" Target="slides/slide72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77" Target="slides/slide71.xml" Type="http://schemas.openxmlformats.org/officeDocument/2006/relationships/slide"/><Relationship Id="rId43" Target="slides/slide37.xml" Type="http://schemas.openxmlformats.org/officeDocument/2006/relationships/slide"/><Relationship Id="rId76" Target="slides/slide70.xml" Type="http://schemas.openxmlformats.org/officeDocument/2006/relationships/slide"/><Relationship Id="rId42" Target="slides/slide36.xml" Type="http://schemas.openxmlformats.org/officeDocument/2006/relationships/slide"/><Relationship Id="rId75" Target="slides/slide69.xml" Type="http://schemas.openxmlformats.org/officeDocument/2006/relationships/slide"/><Relationship Id="rId41" Target="slides/slide35.xml" Type="http://schemas.openxmlformats.org/officeDocument/2006/relationships/slide"/><Relationship Id="rId9" Target="slides/slide3.xml" Type="http://schemas.openxmlformats.org/officeDocument/2006/relationships/slide"/><Relationship Id="rId74" Target="slides/slide68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7" Target="slides/slide51.xml" Type="http://schemas.openxmlformats.org/officeDocument/2006/relationships/slide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56" Target="slides/slide50.xml" Type="http://schemas.openxmlformats.org/officeDocument/2006/relationships/slide"/><Relationship Id="rId22" Target="slides/slide16.xml" Type="http://schemas.openxmlformats.org/officeDocument/2006/relationships/slide"/><Relationship Id="rId28" Target="slides/slide22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200">
                <a:latin charset="0" pitchFamily="49" typeface="Consolas"/>
              </a:rPr>
              <a:t>*</a:t>
            </a:r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917575" y="744537"/>
            <a:ext cx="4962525" cy="3722687"/>
          </a:xfrm>
          <a:prstGeom prst="rect">
            <a:avLst/>
          </a:prstGeom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endParaRPr/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pPr algn="r"/>
            <a:r>
              <a:rPr dirty="0" lang="en-US" smtClean="0" sz="1200">
                <a:latin charset="0" pitchFamily="49" typeface="Consolas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Text Box 979"/>
          <p:cNvSpPr>
            <a:spLocks/>
          </p:cNvSpPr>
          <p:nvPr>
            <p:ph type="sldImg"/>
          </p:nvPr>
        </p:nvSpPr>
        <p:spPr>
          <a:xfrm>
            <a:off x="917575" y="744537"/>
            <a:ext cx="4962525" cy="3722687"/>
          </a:xfrm>
          <a:prstGeom prst="rect">
            <a:avLst/>
          </a:prstGeom>
          <a:noFill/>
          <a:ln>
            <a:solidFill>
              <a:srgbClr val="000000">
                <a:alpha val="100000"/>
              </a:srgbClr>
            </a:solidFill>
            <a:miter lim="524288"/>
            <a:headEnd/>
            <a:tailEnd/>
          </a:ln>
        </p:spPr>
      </p:sp>
      <p:sp>
        <p:nvSpPr>
          <p:cNvPr id="980" name="Text Box 980"/>
          <p:cNvSpPr>
            <a:spLocks/>
          </p:cNvSpPr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numCol="1" rIns="91440" tIns="45720" wrap="square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400">
                <a:latin charset="0" pitchFamily="49" typeface="Consolas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2"/>
          </a:solidFill>
          <a:latin charset="0" pitchFamily="49" typeface="Consolas"/>
          <a:ea charset="-120" pitchFamily="18" typeface="新細明體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3200" u="none">
          <a:solidFill>
            <a:schemeClr val="tx1"/>
          </a:solidFill>
          <a:latin charset="0" pitchFamily="49" typeface="Consolas"/>
          <a:ea charset="-120" pitchFamily="18" typeface="新細明體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800" u="none">
          <a:solidFill>
            <a:schemeClr val="tx1"/>
          </a:solidFill>
          <a:latin charset="0" pitchFamily="49" typeface="Consolas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400" u="none">
          <a:solidFill>
            <a:schemeClr val="tx1"/>
          </a:solidFill>
          <a:latin charset="0" pitchFamily="49" typeface="Consolas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49" typeface="Consolas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="0" dirty="0" i="0" lang="en-US" smtClean="0" sz="2000" u="none">
          <a:solidFill>
            <a:schemeClr val="tx1"/>
          </a:solidFill>
          <a:latin charset="0" pitchFamily="49" typeface="Consolas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34" typeface="Arial"/>
          <a:ea charset="-120" pitchFamily="18" typeface="新細明體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Arial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Arial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Arial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Arial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4" Target="https://html.spec.whatwg.org/multipage/" TargetMode="External" Type="http://schemas.openxmlformats.org/officeDocument/2006/relationships/hyperlink"/><Relationship Id="rId3" Target="http://www.w3.org/TR/REC-html40/" TargetMode="External" Type="http://schemas.openxmlformats.org/officeDocument/2006/relationships/hyperlink"/><Relationship Id="rId2" Target="http://www.w3.org/TR/REC-html40/" TargetMode="External" Type="http://schemas.openxmlformats.org/officeDocument/2006/relationships/hyperlink"/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2" Target="https://developers.google.com/maps/documentation/javascript/?hl=zh-TW" TargetMode="External" Type="http://schemas.openxmlformats.org/officeDocument/2006/relationships/hyperlink"/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r>
              <a:t>HTML5</a:t>
            </a:r>
            <a:br>
              <a:rPr/>
            </a:br>
            <a:r>
              <a:t>SVG</a:t>
            </a:r>
          </a:p>
        </p:txBody>
      </p:sp>
      <p:sp>
        <p:nvSpPr>
          <p:cNvPr id="13" name="Text Box 1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</a:rPr>
              <a:t>*</a:t>
            </a:r>
          </a:p>
        </p:txBody>
      </p:sp>
      <p:sp>
        <p:nvSpPr>
          <p:cNvPr id="14" name="Text Box 14"/>
          <p:cNvSpPr txBox="1">
            <a:spLocks/>
          </p:cNvSpPr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="ctr"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2400">
                <a:solidFill>
                  <a:schemeClr val="tx2"/>
                </a:solidFill>
              </a:rPr>
              <a:t>黃語昕</a:t>
            </a:r>
            <a:br>
              <a:rPr dirty="0" lang="en-US" smtClean="0" sz="2400">
                <a:solidFill>
                  <a:schemeClr val="tx2"/>
                </a:solidFill>
              </a:rPr>
            </a:br>
            <a:r>
              <a:rPr dirty="0" lang="en-US" smtClean="0" sz="2400">
                <a:solidFill>
                  <a:schemeClr val="tx2"/>
                </a:solidFill>
              </a:rPr>
              <a:t/>
            </a:r>
            <a:br>
              <a:rPr dirty="0" lang="en-US" smtClean="0" sz="2400">
                <a:solidFill>
                  <a:schemeClr val="tx2"/>
                </a:solidFill>
              </a:rPr>
            </a:br>
            <a:r>
              <a:rPr dirty="0" lang="en-US" smtClean="0" sz="2400">
                <a:solidFill>
                  <a:schemeClr val="tx2"/>
                </a:solidFill>
              </a:rPr>
              <a:t>silvia.huang@gmail.com</a:t>
            </a:r>
            <a:br>
              <a:rPr dirty="0" lang="en-US" smtClean="0" sz="2400">
                <a:solidFill>
                  <a:schemeClr val="tx2"/>
                </a:solidFill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5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HTML5 -- New Tags</a:t>
            </a:r>
          </a:p>
        </p:txBody>
      </p:sp>
      <p:sp>
        <p:nvSpPr>
          <p:cNvPr id="60" name="Text Box 6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/>
              <a:t>	</a:t>
            </a:r>
          </a:p>
        </p:txBody>
      </p:sp>
      <p:grpSp>
        <p:nvGrpSpPr>
          <p:cNvPr id="61" name="Group 61"/>
          <p:cNvGrpSpPr>
            <a:grpSpLocks noChangeAspect="0" noGrp="0" noMove="0" noRot="0" noSelect="0" noUngrp="0"/>
          </p:cNvGrpSpPr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62" name="Text Box 62"/>
            <p:cNvSpPr>
              <a:spLocks/>
            </p:cNvSpPr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 numCol="1" wrap="none"/>
            <a:lstStyle/>
            <a:p>
              <a:pPr indent="0" marL="0">
                <a:buNone/>
              </a:pPr>
              <a:r>
                <a:rPr dirty="0" lang="en-US" smtClean="0" sz="2000"/>
                <a:t>。文件結構</a:t>
              </a:r>
            </a:p>
            <a:p>
              <a:pPr indent="0" marL="0">
                <a:buNone/>
              </a:pPr>
              <a:r>
                <a:rPr dirty="0" lang="en-US" smtClean="0" sz="2000"/>
                <a:t> 。header</a:t>
              </a:r>
            </a:p>
            <a:p>
              <a:pPr indent="0" marL="0">
                <a:buNone/>
              </a:pPr>
              <a:r>
                <a:rPr dirty="0" lang="en-US" smtClean="0" sz="2000"/>
                <a:t> 。section</a:t>
              </a:r>
            </a:p>
            <a:p>
              <a:pPr indent="0" marL="0">
                <a:buNone/>
              </a:pPr>
              <a:r>
                <a:rPr dirty="0" lang="en-US" smtClean="0" sz="2000"/>
                <a:t> 。article</a:t>
              </a:r>
            </a:p>
            <a:p>
              <a:pPr indent="0" marL="0">
                <a:buNone/>
              </a:pPr>
              <a:r>
                <a:rPr dirty="0" lang="en-US" smtClean="0" sz="2000"/>
                <a:t> 。aside</a:t>
              </a:r>
            </a:p>
            <a:p>
              <a:pPr indent="0" marL="0">
                <a:buNone/>
              </a:pPr>
              <a:r>
                <a:rPr dirty="0" lang="en-US" smtClean="0" sz="2000"/>
                <a:t> 。nav	</a:t>
              </a:r>
            </a:p>
            <a:p>
              <a:pPr indent="0" marL="0">
                <a:buNone/>
              </a:pPr>
              <a:r>
                <a:rPr dirty="0" lang="en-US" smtClean="0" sz="2000"/>
                <a:t> 。footer</a:t>
              </a:r>
            </a:p>
            <a:p>
              <a:pPr indent="0" marL="0">
                <a:buNone/>
              </a:pPr>
              <a:r>
                <a:rPr dirty="0" lang="en-US" smtClean="0" sz="2000"/>
                <a:t> 。hgroup</a:t>
              </a:r>
            </a:p>
          </p:txBody>
        </p:sp>
        <p:sp>
          <p:nvSpPr>
            <p:cNvPr id="63" name="Text Box 63"/>
            <p:cNvSpPr>
              <a:spLocks/>
            </p:cNvSpPr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 numCol="1" wrap="none"/>
            <a:lstStyle/>
            <a:p>
              <a:pPr indent="0" marL="0">
                <a:buNone/>
              </a:pPr>
              <a:r>
                <a:rPr dirty="0" lang="en-US" smtClean="0" sz="2000"/>
                <a:t>。內嵌外部內容	</a:t>
              </a:r>
            </a:p>
            <a:p>
              <a:pPr indent="0" marL="0">
                <a:buNone/>
              </a:pPr>
              <a:r>
                <a:rPr dirty="0" lang="en-US" smtClean="0" sz="2000"/>
                <a:t> 。video	</a:t>
              </a:r>
            </a:p>
            <a:p>
              <a:pPr indent="0" marL="0">
                <a:buNone/>
              </a:pPr>
              <a:r>
                <a:rPr dirty="0" lang="en-US" smtClean="0" sz="2000"/>
                <a:t> 。audio	</a:t>
              </a:r>
            </a:p>
            <a:p>
              <a:pPr indent="0" marL="0">
                <a:buNone/>
              </a:pPr>
              <a:r>
                <a:rPr dirty="0" lang="en-US" smtClean="0" sz="2000"/>
                <a:t> 。source	</a:t>
              </a:r>
            </a:p>
            <a:p>
              <a:pPr indent="0" marL="0">
                <a:buNone/>
              </a:pPr>
              <a:r>
                <a:rPr dirty="0" lang="en-US" smtClean="0" sz="2000"/>
                <a:t> 。canvas	</a:t>
              </a:r>
            </a:p>
            <a:p>
              <a:pPr indent="0" marL="0">
                <a:buNone/>
              </a:pPr>
              <a:r>
                <a:rPr dirty="0" lang="en-US" smtClean="0" sz="2000"/>
                <a:t> 。figure</a:t>
              </a:r>
            </a:p>
            <a:p>
              <a:pPr indent="0" marL="0">
                <a:buNone/>
              </a:pPr>
              <a:r>
                <a:rPr dirty="0" lang="en-US" smtClean="0" sz="2000"/>
                <a:t> 。figcaption 	</a:t>
              </a:r>
            </a:p>
            <a:p>
              <a:pPr indent="0" marL="0">
                <a:buNone/>
              </a:pPr>
              <a:r>
                <a:rPr dirty="0" lang="en-US" smtClean="0" sz="2000"/>
                <a:t> 。embeded	</a:t>
              </a:r>
            </a:p>
          </p:txBody>
        </p:sp>
        <p:sp>
          <p:nvSpPr>
            <p:cNvPr id="64" name="Text Box 64"/>
            <p:cNvSpPr>
              <a:spLocks/>
            </p:cNvSpPr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 numCol="1" wrap="none"/>
            <a:lstStyle/>
            <a:p>
              <a:pPr indent="0" marL="0">
                <a:buNone/>
              </a:pPr>
              <a:r>
                <a:rPr dirty="0" lang="en-US" smtClean="0" sz="2000"/>
                <a:t>。表單	</a:t>
              </a:r>
            </a:p>
            <a:p>
              <a:pPr indent="0" marL="0">
                <a:buNone/>
              </a:pPr>
              <a:r>
                <a:rPr dirty="0" lang="en-US" smtClean="0" sz="2000"/>
                <a:t> 。keygen	</a:t>
              </a:r>
            </a:p>
            <a:p>
              <a:pPr indent="0" marL="0">
                <a:buNone/>
              </a:pPr>
              <a:r>
                <a:rPr dirty="0" lang="en-US" smtClean="0" sz="2000"/>
                <a:t> 。output	</a:t>
              </a:r>
            </a:p>
            <a:p>
              <a:pPr indent="0" marL="0">
                <a:buNone/>
              </a:pPr>
              <a:r>
                <a:rPr dirty="0" lang="en-US" smtClean="0" sz="2000"/>
                <a:t> 。progress	</a:t>
              </a:r>
            </a:p>
            <a:p>
              <a:pPr indent="0" marL="0">
                <a:buNone/>
              </a:pPr>
              <a:r>
                <a:rPr dirty="0" lang="en-US" smtClean="0" sz="2000"/>
                <a:t> 。meter</a:t>
              </a:r>
            </a:p>
            <a:p>
              <a:pPr indent="0" marL="0">
                <a:buNone/>
              </a:pPr>
              <a:r>
                <a:rPr dirty="0" lang="en-US" smtClean="0" sz="2000"/>
                <a:t> 。…</a:t>
              </a:r>
            </a:p>
            <a:p>
              <a:pPr indent="0" marL="0">
                <a:buNone/>
              </a:pPr>
              <a:endParaRPr dirty="0" lang="en-US" smtClean="0" sz="2000"/>
            </a:p>
            <a:p>
              <a:pPr indent="0" marL="0">
                <a:buNone/>
              </a:pPr>
              <a:r>
                <a:rPr dirty="0" lang="en-US" smtClean="0" sz="2000"/>
                <a:t>	</a:t>
              </a:r>
            </a:p>
          </p:txBody>
        </p:sp>
        <p:sp>
          <p:nvSpPr>
            <p:cNvPr id="65" name="Text Box 65"/>
            <p:cNvSpPr>
              <a:spLocks/>
            </p:cNvSpPr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 numCol="1" wrap="none"/>
            <a:lstStyle/>
            <a:p>
              <a:pPr indent="0" marL="0">
                <a:buNone/>
              </a:pPr>
              <a:r>
                <a:rPr dirty="0" lang="en-US" smtClean="0" sz="2000"/>
                <a:t>。文字及其他	</a:t>
              </a:r>
            </a:p>
            <a:p>
              <a:pPr indent="0" marL="0">
                <a:buNone/>
              </a:pPr>
              <a:r>
                <a:rPr dirty="0" lang="en-US" smtClean="0" sz="2000"/>
                <a:t> 。mark	</a:t>
              </a:r>
            </a:p>
            <a:p>
              <a:pPr indent="0" marL="0">
                <a:buNone/>
              </a:pPr>
              <a:r>
                <a:rPr dirty="0" lang="en-US" smtClean="0" sz="2000"/>
                <a:t> 。ruby/rt/rp</a:t>
              </a:r>
            </a:p>
            <a:p>
              <a:pPr indent="0" marL="0">
                <a:buNone/>
              </a:pPr>
              <a:r>
                <a:rPr dirty="0" lang="en-US" smtClean="0" sz="2000"/>
                <a:t> 。time</a:t>
              </a:r>
            </a:p>
            <a:p>
              <a:pPr indent="0" marL="0">
                <a:buNone/>
              </a:pPr>
              <a:r>
                <a:rPr dirty="0" lang="en-US" smtClean="0" sz="2000"/>
                <a:t> 。command	</a:t>
              </a:r>
            </a:p>
            <a:p>
              <a:pPr indent="0" marL="0">
                <a:buNone/>
              </a:pPr>
              <a:r>
                <a:rPr dirty="0" lang="en-US" smtClean="0" sz="2000"/>
                <a:t> 。details</a:t>
              </a:r>
            </a:p>
            <a:p>
              <a:pPr indent="0" marL="0">
                <a:buNone/>
              </a:pPr>
              <a:r>
                <a:rPr dirty="0" lang="en-US" smtClean="0" sz="2000"/>
                <a:t> 。datalist</a:t>
              </a:r>
            </a:p>
            <a:p>
              <a:pPr indent="0" marL="0">
                <a:buNone/>
              </a:pPr>
              <a:endParaRPr dirty="0" lang="en-US" smtClean="0" sz="2000"/>
            </a:p>
          </p:txBody>
        </p:sp>
        <p:sp>
          <p:nvSpPr>
            <p:cNvPr id="66" name="Text Box 66"/>
            <p:cNvSpPr>
              <a:spLocks/>
            </p:cNvSpPr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anchor="ctr" numCol="1" wrap="none"/>
            <a:lstStyle/>
            <a:p>
              <a:pPr indent="0" marL="0">
                <a:spcBef>
                  <a:spcPct val="0"/>
                </a:spcBef>
                <a:buNone/>
              </a:pPr>
              <a:r>
                <a:rPr dirty="0" lang="en-US" smtClean="0" sz="1800"/>
                <a:t>2014年10月底已完全底定。</a:t>
              </a:r>
            </a:p>
          </p:txBody>
        </p:sp>
      </p:grpSp>
      <p:sp>
        <p:nvSpPr>
          <p:cNvPr id="67" name="Text Box 6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8" name="Text Box 6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9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繪圖 | 畫布 { Canvas }</a:t>
            </a:r>
          </a:p>
        </p:txBody>
      </p:sp>
      <p:sp>
        <p:nvSpPr>
          <p:cNvPr id="70" name="Text Box 7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1" name="Text Box 71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72"/>
          <p:cNvSpPr>
            <a:spLocks/>
          </p:cNvSpPr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簡介Canvas</a:t>
            </a:r>
          </a:p>
        </p:txBody>
      </p:sp>
      <p:sp>
        <p:nvSpPr>
          <p:cNvPr id="73" name="Text Box 73"/>
          <p:cNvSpPr>
            <a:spLocks/>
          </p:cNvSpPr>
          <p:nvPr>
            <p:ph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/>
              <a:t>。是HTML5中最重要的應用程式工具。</a:t>
            </a:r>
          </a:p>
          <a:p>
            <a:pPr indent="-342900" marL="342900">
              <a:buNone/>
            </a:pPr>
            <a:r>
              <a:rPr dirty="0" lang="en-US" smtClean="0" sz="2400"/>
              <a:t>。在一個</a:t>
            </a:r>
            <a:r>
              <a:rPr b="1" dirty="0" lang="en-US" smtClean="0" sz="2400"/>
              <a:t>固定的長寬</a:t>
            </a:r>
            <a:r>
              <a:rPr dirty="0" lang="en-US" smtClean="0" sz="2400"/>
              <a:t>裡，自由的繪製任何形狀的圖，像是把browser當成簡易版的小畫家。</a:t>
            </a:r>
          </a:p>
          <a:p>
            <a:pPr indent="-342900" marL="342900">
              <a:buNone/>
            </a:pPr>
            <a:endParaRPr dirty="0" lang="en-US" smtClean="0" sz="2400"/>
          </a:p>
          <a:p>
            <a:pPr indent="-342900" marL="342900">
              <a:buNone/>
            </a:pPr>
            <a:r>
              <a:rPr dirty="0" lang="en-US" smtClean="0" sz="2400"/>
              <a:t>。基本功能：</a:t>
            </a:r>
          </a:p>
          <a:p>
            <a:pPr indent="-342900" marL="342900">
              <a:buNone/>
            </a:pPr>
            <a:r>
              <a:rPr dirty="0" lang="en-US" smtClean="0" sz="2400"/>
              <a:t>  矩形 | 線條 | 繪製文字 | 繪製圖片 | 陰影 |上色 | 漸層 | 曲線</a:t>
            </a:r>
          </a:p>
          <a:p>
            <a:pPr indent="-342900" marL="342900">
              <a:buNone/>
            </a:pPr>
            <a:r>
              <a:rPr dirty="0" lang="en-US" smtClean="0" sz="2400"/>
              <a:t>。進階功能：</a:t>
            </a:r>
          </a:p>
          <a:p>
            <a:pPr indent="-342900" marL="342900">
              <a:buNone/>
            </a:pPr>
            <a:r>
              <a:rPr dirty="0" lang="en-US" smtClean="0" sz="2400"/>
              <a:t>  動態圖表 | 小畫家 | 基本動畫 </a:t>
            </a:r>
          </a:p>
          <a:p>
            <a:pPr indent="-342900" marL="342900">
              <a:buNone/>
            </a:pPr>
            <a:r>
              <a:rPr dirty="0" lang="en-US" smtClean="0" sz="2400"/>
              <a:t>	</a:t>
            </a:r>
          </a:p>
          <a:p>
            <a:pPr indent="-342900" marL="342900">
              <a:buNone/>
            </a:pPr>
            <a:r>
              <a:rPr dirty="0" lang="en-US" smtClean="0" sz="2400"/>
              <a:t>	</a:t>
            </a:r>
          </a:p>
        </p:txBody>
      </p:sp>
      <p:sp>
        <p:nvSpPr>
          <p:cNvPr id="74" name="Text Box 7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5" name="Text Box 7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76"/>
          <p:cNvSpPr>
            <a:spLocks/>
          </p:cNvSpPr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Canvas：基本的屬性與方法</a:t>
            </a:r>
          </a:p>
        </p:txBody>
      </p:sp>
      <p:grpSp>
        <p:nvGrpSpPr>
          <p:cNvPr id="77" name="Group 77"/>
          <p:cNvGrpSpPr>
            <a:grpSpLocks noChangeAspect="0" noGrp="1" noMove="0" noSelect="0"/>
          </p:cNvGrpSpPr>
          <p:nvPr/>
        </p:nvGrpSpPr>
        <p:grpSpPr>
          <a:xfrm>
            <a:off x="1016000" y="1887537"/>
            <a:ext cx="6985000" cy="2743200"/>
            <a:chOff x="640" y="1189"/>
            <a:chExt cx="4400" cy="1728"/>
          </a:xfrm>
        </p:grpSpPr>
        <p:sp>
          <p:nvSpPr>
            <p:cNvPr id="78" name="Text Box 78"/>
            <p:cNvSpPr>
              <a:spLocks/>
            </p:cNvSpPr>
            <p:nvPr/>
          </p:nvSpPr>
          <p:spPr>
            <a:xfrm>
              <a:off x="640" y="1189"/>
              <a:ext cx="4400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寫在</a:t>
              </a:r>
              <a:r>
                <a:rPr b="1" dirty="0" lang="en-US" smtClean="0" sz="2400">
                  <a:latin charset="0" pitchFamily="49" typeface="Consolas"/>
                  <a:ea charset="-120" pitchFamily="18" typeface="新細明體"/>
                </a:rPr>
                <a:t>.html</a:t>
              </a: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中</a:t>
              </a:r>
            </a:p>
          </p:txBody>
        </p:sp>
        <p:sp>
          <p:nvSpPr>
            <p:cNvPr id="79" name="Text Box 79"/>
            <p:cNvSpPr>
              <a:spLocks/>
            </p:cNvSpPr>
            <p:nvPr/>
          </p:nvSpPr>
          <p:spPr>
            <a:xfrm>
              <a:off x="640" y="1477"/>
              <a:ext cx="193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400">
                  <a:latin charset="0" pitchFamily="49" typeface="Consolas"/>
                  <a:ea charset="-120" pitchFamily="18" typeface="新細明體"/>
                </a:rPr>
                <a:t>width</a:t>
              </a:r>
            </a:p>
          </p:txBody>
        </p:sp>
        <p:sp>
          <p:nvSpPr>
            <p:cNvPr id="80" name="Text Box 80"/>
            <p:cNvSpPr>
              <a:spLocks/>
            </p:cNvSpPr>
            <p:nvPr/>
          </p:nvSpPr>
          <p:spPr>
            <a:xfrm>
              <a:off x="2576" y="1477"/>
              <a:ext cx="246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default為300px</a:t>
              </a:r>
            </a:p>
          </p:txBody>
        </p:sp>
        <p:sp>
          <p:nvSpPr>
            <p:cNvPr id="81" name="Text Box 81"/>
            <p:cNvSpPr>
              <a:spLocks/>
            </p:cNvSpPr>
            <p:nvPr/>
          </p:nvSpPr>
          <p:spPr>
            <a:xfrm>
              <a:off x="640" y="1765"/>
              <a:ext cx="193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400">
                  <a:latin charset="0" pitchFamily="49" typeface="Consolas"/>
                  <a:ea charset="-120" pitchFamily="18" typeface="新細明體"/>
                </a:rPr>
                <a:t>height</a:t>
              </a:r>
            </a:p>
          </p:txBody>
        </p:sp>
        <p:sp>
          <p:nvSpPr>
            <p:cNvPr id="82" name="Text Box 82"/>
            <p:cNvSpPr>
              <a:spLocks/>
            </p:cNvSpPr>
            <p:nvPr/>
          </p:nvSpPr>
          <p:spPr>
            <a:xfrm>
              <a:off x="2576" y="1765"/>
              <a:ext cx="246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default為150px</a:t>
              </a:r>
            </a:p>
          </p:txBody>
        </p:sp>
        <p:sp>
          <p:nvSpPr>
            <p:cNvPr id="83" name="Text Box 83"/>
            <p:cNvSpPr>
              <a:spLocks/>
            </p:cNvSpPr>
            <p:nvPr/>
          </p:nvSpPr>
          <p:spPr>
            <a:xfrm>
              <a:off x="640" y="2053"/>
              <a:ext cx="4400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寫在</a:t>
              </a:r>
              <a:r>
                <a:rPr b="1" dirty="0" lang="en-US" smtClean="0" sz="2400">
                  <a:latin charset="0" pitchFamily="49" typeface="Consolas"/>
                  <a:ea charset="-120" pitchFamily="18" typeface="新細明體"/>
                </a:rPr>
                <a:t>.js</a:t>
              </a: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中</a:t>
              </a:r>
            </a:p>
          </p:txBody>
        </p:sp>
        <p:sp>
          <p:nvSpPr>
            <p:cNvPr id="84" name="Text Box 84"/>
            <p:cNvSpPr>
              <a:spLocks/>
            </p:cNvSpPr>
            <p:nvPr/>
          </p:nvSpPr>
          <p:spPr>
            <a:xfrm>
              <a:off x="640" y="2341"/>
              <a:ext cx="193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400">
                  <a:latin charset="0" pitchFamily="49" typeface="Consolas"/>
                  <a:ea charset="-120" pitchFamily="18" typeface="新細明體"/>
                </a:rPr>
                <a:t>getContext()</a:t>
              </a:r>
            </a:p>
          </p:txBody>
        </p:sp>
        <p:sp>
          <p:nvSpPr>
            <p:cNvPr id="85" name="Text Box 85"/>
            <p:cNvSpPr>
              <a:spLocks/>
            </p:cNvSpPr>
            <p:nvPr/>
          </p:nvSpPr>
          <p:spPr>
            <a:xfrm>
              <a:off x="2576" y="2341"/>
              <a:ext cx="246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取得繪圖環境</a:t>
              </a:r>
            </a:p>
          </p:txBody>
        </p:sp>
        <p:sp>
          <p:nvSpPr>
            <p:cNvPr id="86" name="Text Box 86"/>
            <p:cNvSpPr>
              <a:spLocks/>
            </p:cNvSpPr>
            <p:nvPr/>
          </p:nvSpPr>
          <p:spPr>
            <a:xfrm>
              <a:off x="640" y="2629"/>
              <a:ext cx="1936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toDataURL() </a:t>
              </a:r>
            </a:p>
          </p:txBody>
        </p:sp>
        <p:sp>
          <p:nvSpPr>
            <p:cNvPr id="87" name="Text Box 87"/>
            <p:cNvSpPr>
              <a:spLocks/>
            </p:cNvSpPr>
            <p:nvPr/>
          </p:nvSpPr>
          <p:spPr>
            <a:xfrm>
              <a:off x="2576" y="2629"/>
              <a:ext cx="246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3" numCol="1" rIns="91443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取得canvas內容</a:t>
              </a:r>
            </a:p>
          </p:txBody>
        </p:sp>
        <p:sp>
          <p:nvSpPr>
            <p:cNvPr id="88" name="Text Box 88"/>
            <p:cNvSpPr>
              <a:spLocks/>
            </p:cNvSpPr>
            <p:nvPr/>
          </p:nvSpPr>
          <p:spPr>
            <a:xfrm>
              <a:off x="2576" y="147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" name="Text Box 89"/>
            <p:cNvSpPr>
              <a:spLocks/>
            </p:cNvSpPr>
            <p:nvPr/>
          </p:nvSpPr>
          <p:spPr>
            <a:xfrm>
              <a:off x="2576" y="2341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0" name="Text Box 90"/>
            <p:cNvSpPr>
              <a:spLocks/>
            </p:cNvSpPr>
            <p:nvPr/>
          </p:nvSpPr>
          <p:spPr>
            <a:xfrm>
              <a:off x="640" y="1477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1" name="Text Box 91"/>
            <p:cNvSpPr>
              <a:spLocks/>
            </p:cNvSpPr>
            <p:nvPr/>
          </p:nvSpPr>
          <p:spPr>
            <a:xfrm>
              <a:off x="640" y="1765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2" name="Text Box 92"/>
            <p:cNvSpPr>
              <a:spLocks/>
            </p:cNvSpPr>
            <p:nvPr/>
          </p:nvSpPr>
          <p:spPr>
            <a:xfrm>
              <a:off x="640" y="2053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3" name="Text Box 93"/>
            <p:cNvSpPr>
              <a:spLocks/>
            </p:cNvSpPr>
            <p:nvPr/>
          </p:nvSpPr>
          <p:spPr>
            <a:xfrm>
              <a:off x="640" y="2341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4" name="Text Box 94"/>
            <p:cNvSpPr>
              <a:spLocks/>
            </p:cNvSpPr>
            <p:nvPr/>
          </p:nvSpPr>
          <p:spPr>
            <a:xfrm>
              <a:off x="640" y="2629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5" name="Text Box 95"/>
            <p:cNvSpPr>
              <a:spLocks/>
            </p:cNvSpPr>
            <p:nvPr/>
          </p:nvSpPr>
          <p:spPr>
            <a:xfrm>
              <a:off x="640" y="1189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6" name="Text Box 96"/>
            <p:cNvSpPr>
              <a:spLocks/>
            </p:cNvSpPr>
            <p:nvPr/>
          </p:nvSpPr>
          <p:spPr>
            <a:xfrm>
              <a:off x="5040" y="1189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7" name="Text Box 97"/>
            <p:cNvSpPr>
              <a:spLocks/>
            </p:cNvSpPr>
            <p:nvPr/>
          </p:nvSpPr>
          <p:spPr>
            <a:xfrm>
              <a:off x="640" y="1189"/>
              <a:ext cx="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8" name="Text Box 98"/>
            <p:cNvSpPr>
              <a:spLocks/>
            </p:cNvSpPr>
            <p:nvPr/>
          </p:nvSpPr>
          <p:spPr>
            <a:xfrm>
              <a:off x="640" y="2917"/>
              <a:ext cx="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99" name="Text Box 9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100" name="Text Box 10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101"/>
          <p:cNvSpPr>
            <a:spLocks/>
          </p:cNvSpPr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mpd="thickThin" w="63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anchor="ctr" numCol="1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b="1" dirty="0" lang="en-US" smtClean="0" sz="2400"/>
              <a:t>canvas物件.getContext("2d");</a:t>
            </a:r>
          </a:p>
        </p:txBody>
      </p:sp>
      <p:sp>
        <p:nvSpPr>
          <p:cNvPr id="102" name="Text Box 102"/>
          <p:cNvSpPr>
            <a:spLocks/>
          </p:cNvSpPr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anchor="ctr" numCol="1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2200"/>
              <a:t>。如何開始?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2200"/>
              <a:t> 。先與HTML的canvas取得聯繫</a:t>
            </a:r>
          </a:p>
          <a:p>
            <a:pPr indent="0" marL="0">
              <a:spcBef>
                <a:spcPct val="0"/>
              </a:spcBef>
              <a:buNone/>
            </a:pPr>
            <a:r>
              <a:rPr b="1" dirty="0" lang="en-US" smtClean="0" sz="2200"/>
              <a:t>   </a:t>
            </a:r>
            <a:r>
              <a:rPr b="1" dirty="0" lang="en-US" smtClean="0" sz="1800"/>
              <a:t>let canvas = document.getElementById("canvas");</a:t>
            </a:r>
          </a:p>
          <a:p>
            <a:pPr indent="0" marL="0">
              <a:spcBef>
                <a:spcPct val="0"/>
              </a:spcBef>
              <a:buNone/>
            </a:pPr>
            <a:endParaRPr b="1" dirty="0" lang="en-US" smtClean="0" sz="2200"/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2200"/>
              <a:t> 。規劃2D繪圖環境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2200"/>
              <a:t>   </a:t>
            </a:r>
            <a:r>
              <a:rPr b="1" dirty="0" lang="en-US" smtClean="0" sz="1800"/>
              <a:t>let context = canvas.getContext("2d");</a:t>
            </a:r>
          </a:p>
          <a:p>
            <a:pPr indent="0" marL="0">
              <a:spcBef>
                <a:spcPct val="0"/>
              </a:spcBef>
              <a:buNone/>
            </a:pPr>
            <a:endParaRPr dirty="0" lang="en-US" smtClean="0" sz="2200"/>
          </a:p>
          <a:p>
            <a:pPr indent="0" marL="0">
              <a:spcBef>
                <a:spcPct val="0"/>
              </a:spcBef>
              <a:buNone/>
            </a:pPr>
            <a:endParaRPr dirty="0" lang="en-US" smtClean="0" sz="2200"/>
          </a:p>
          <a:p>
            <a:pPr indent="0" marL="0">
              <a:spcBef>
                <a:spcPct val="0"/>
              </a:spcBef>
              <a:buNone/>
            </a:pPr>
            <a:endParaRPr dirty="0" lang="en-US" smtClean="0" sz="2200"/>
          </a:p>
          <a:p>
            <a:pPr indent="0" marL="0">
              <a:spcBef>
                <a:spcPct val="0"/>
              </a:spcBef>
              <a:buNone/>
            </a:pPr>
            <a:endParaRPr dirty="0" lang="en-US" smtClean="0" sz="2200"/>
          </a:p>
        </p:txBody>
      </p:sp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Canvas：2D繪圖的屬性與方法</a:t>
            </a:r>
          </a:p>
        </p:txBody>
      </p:sp>
      <p:sp>
        <p:nvSpPr>
          <p:cNvPr id="104" name="Text Box 10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>
            <a:grpSpLocks noChangeAspect="0" noGrp="1" noMove="0" noSelect="0"/>
          </p:cNvGrpSpPr>
          <p:nvPr/>
        </p:nvGrpSpPr>
        <p:grpSpPr>
          <a:xfrm>
            <a:off x="733425" y="1500187"/>
            <a:ext cx="7673975" cy="4481512"/>
            <a:chOff x="462" y="945"/>
            <a:chExt cx="4834" cy="2823"/>
          </a:xfrm>
        </p:grpSpPr>
        <p:sp>
          <p:nvSpPr>
            <p:cNvPr id="107" name="Text Box 107"/>
            <p:cNvSpPr>
              <a:spLocks/>
            </p:cNvSpPr>
            <p:nvPr/>
          </p:nvSpPr>
          <p:spPr>
            <a:xfrm>
              <a:off x="462" y="945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108" name="Text Box 108"/>
            <p:cNvSpPr>
              <a:spLocks/>
            </p:cNvSpPr>
            <p:nvPr/>
          </p:nvSpPr>
          <p:spPr>
            <a:xfrm>
              <a:off x="3513" y="945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endParaRPr/>
            </a:p>
          </p:txBody>
        </p:sp>
        <p:sp>
          <p:nvSpPr>
            <p:cNvPr id="109" name="Text Box 109"/>
            <p:cNvSpPr>
              <a:spLocks/>
            </p:cNvSpPr>
            <p:nvPr/>
          </p:nvSpPr>
          <p:spPr>
            <a:xfrm>
              <a:off x="462" y="1198"/>
              <a:ext cx="3051" cy="291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beginPath()</a:t>
              </a:r>
            </a:p>
          </p:txBody>
        </p:sp>
        <p:sp>
          <p:nvSpPr>
            <p:cNvPr id="110" name="Text Box 110"/>
            <p:cNvSpPr>
              <a:spLocks/>
            </p:cNvSpPr>
            <p:nvPr/>
          </p:nvSpPr>
          <p:spPr>
            <a:xfrm>
              <a:off x="3513" y="1198"/>
              <a:ext cx="1783" cy="291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開始路徑；重設路徑</a:t>
              </a:r>
            </a:p>
          </p:txBody>
        </p:sp>
        <p:sp>
          <p:nvSpPr>
            <p:cNvPr id="111" name="Text Box 111"/>
            <p:cNvSpPr>
              <a:spLocks/>
            </p:cNvSpPr>
            <p:nvPr/>
          </p:nvSpPr>
          <p:spPr>
            <a:xfrm>
              <a:off x="462" y="1489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/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closePath()</a:t>
              </a:r>
            </a:p>
          </p:txBody>
        </p:sp>
        <p:sp>
          <p:nvSpPr>
            <p:cNvPr id="112" name="Text Box 112"/>
            <p:cNvSpPr>
              <a:spLocks/>
            </p:cNvSpPr>
            <p:nvPr/>
          </p:nvSpPr>
          <p:spPr>
            <a:xfrm>
              <a:off x="3513" y="1489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/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關閉路徑</a:t>
              </a:r>
            </a:p>
          </p:txBody>
        </p:sp>
        <p:sp>
          <p:nvSpPr>
            <p:cNvPr id="113" name="Text Box 113"/>
            <p:cNvSpPr>
              <a:spLocks/>
            </p:cNvSpPr>
            <p:nvPr/>
          </p:nvSpPr>
          <p:spPr>
            <a:xfrm>
              <a:off x="462" y="1742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moveTo(x, y)</a:t>
              </a:r>
            </a:p>
          </p:txBody>
        </p:sp>
        <p:sp>
          <p:nvSpPr>
            <p:cNvPr id="114" name="Text Box 114"/>
            <p:cNvSpPr>
              <a:spLocks/>
            </p:cNvSpPr>
            <p:nvPr/>
          </p:nvSpPr>
          <p:spPr>
            <a:xfrm>
              <a:off x="3513" y="1742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移到某個位置(座標)</a:t>
              </a:r>
            </a:p>
          </p:txBody>
        </p:sp>
        <p:sp>
          <p:nvSpPr>
            <p:cNvPr id="115" name="Text Box 115"/>
            <p:cNvSpPr>
              <a:spLocks/>
            </p:cNvSpPr>
            <p:nvPr/>
          </p:nvSpPr>
          <p:spPr>
            <a:xfrm>
              <a:off x="462" y="1995"/>
              <a:ext cx="3051" cy="254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lineTo(x, y)</a:t>
              </a:r>
            </a:p>
          </p:txBody>
        </p:sp>
        <p:sp>
          <p:nvSpPr>
            <p:cNvPr id="116" name="Text Box 116"/>
            <p:cNvSpPr>
              <a:spLocks/>
            </p:cNvSpPr>
            <p:nvPr/>
          </p:nvSpPr>
          <p:spPr>
            <a:xfrm>
              <a:off x="3513" y="1995"/>
              <a:ext cx="1783" cy="254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畫線</a:t>
              </a:r>
            </a:p>
          </p:txBody>
        </p:sp>
        <p:sp>
          <p:nvSpPr>
            <p:cNvPr id="117" name="Text Box 117"/>
            <p:cNvSpPr>
              <a:spLocks/>
            </p:cNvSpPr>
            <p:nvPr/>
          </p:nvSpPr>
          <p:spPr>
            <a:xfrm>
              <a:off x="462" y="2249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8" pitchFamily="34" typeface="Meiryo"/>
                </a:rPr>
                <a:t>stroke()</a:t>
              </a:r>
            </a:p>
          </p:txBody>
        </p:sp>
        <p:sp>
          <p:nvSpPr>
            <p:cNvPr id="118" name="Text Box 118"/>
            <p:cNvSpPr>
              <a:spLocks/>
            </p:cNvSpPr>
            <p:nvPr/>
          </p:nvSpPr>
          <p:spPr>
            <a:xfrm>
              <a:off x="3513" y="2249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輸出外框</a:t>
              </a:r>
            </a:p>
          </p:txBody>
        </p:sp>
        <p:sp>
          <p:nvSpPr>
            <p:cNvPr id="119" name="Text Box 119"/>
            <p:cNvSpPr>
              <a:spLocks/>
            </p:cNvSpPr>
            <p:nvPr/>
          </p:nvSpPr>
          <p:spPr>
            <a:xfrm>
              <a:off x="462" y="2502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8" pitchFamily="34" typeface="Meiryo"/>
                </a:rPr>
                <a:t>fill()</a:t>
              </a:r>
            </a:p>
          </p:txBody>
        </p:sp>
        <p:sp>
          <p:nvSpPr>
            <p:cNvPr id="120" name="Text Box 120"/>
            <p:cNvSpPr>
              <a:spLocks/>
            </p:cNvSpPr>
            <p:nvPr/>
          </p:nvSpPr>
          <p:spPr>
            <a:xfrm>
              <a:off x="3513" y="2502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輸出填滿的內容</a:t>
              </a:r>
            </a:p>
          </p:txBody>
        </p:sp>
        <p:sp>
          <p:nvSpPr>
            <p:cNvPr id="121" name="Text Box 121"/>
            <p:cNvSpPr>
              <a:spLocks/>
            </p:cNvSpPr>
            <p:nvPr/>
          </p:nvSpPr>
          <p:spPr>
            <a:xfrm>
              <a:off x="462" y="2755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rect(x, y, width, height)</a:t>
              </a:r>
            </a:p>
          </p:txBody>
        </p:sp>
        <p:sp>
          <p:nvSpPr>
            <p:cNvPr id="122" name="Text Box 122"/>
            <p:cNvSpPr>
              <a:spLocks/>
            </p:cNvSpPr>
            <p:nvPr/>
          </p:nvSpPr>
          <p:spPr>
            <a:xfrm>
              <a:off x="3513" y="2755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矩形</a:t>
              </a:r>
            </a:p>
          </p:txBody>
        </p:sp>
        <p:sp>
          <p:nvSpPr>
            <p:cNvPr id="123" name="Text Box 123"/>
            <p:cNvSpPr>
              <a:spLocks/>
            </p:cNvSpPr>
            <p:nvPr/>
          </p:nvSpPr>
          <p:spPr>
            <a:xfrm>
              <a:off x="462" y="3008"/>
              <a:ext cx="3051" cy="254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strokeRect(x, y, width,height) </a:t>
              </a:r>
            </a:p>
          </p:txBody>
        </p:sp>
        <p:sp>
          <p:nvSpPr>
            <p:cNvPr id="124" name="Text Box 124"/>
            <p:cNvSpPr>
              <a:spLocks/>
            </p:cNvSpPr>
            <p:nvPr/>
          </p:nvSpPr>
          <p:spPr>
            <a:xfrm>
              <a:off x="3513" y="3008"/>
              <a:ext cx="1783" cy="254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輸出矩形--框</a:t>
              </a:r>
            </a:p>
          </p:txBody>
        </p:sp>
        <p:sp>
          <p:nvSpPr>
            <p:cNvPr id="125" name="Text Box 125"/>
            <p:cNvSpPr>
              <a:spLocks/>
            </p:cNvSpPr>
            <p:nvPr/>
          </p:nvSpPr>
          <p:spPr>
            <a:xfrm>
              <a:off x="462" y="3262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fillRect(x, y, width, height)</a:t>
              </a:r>
            </a:p>
          </p:txBody>
        </p:sp>
        <p:sp>
          <p:nvSpPr>
            <p:cNvPr id="126" name="Text Box 126"/>
            <p:cNvSpPr>
              <a:spLocks/>
            </p:cNvSpPr>
            <p:nvPr/>
          </p:nvSpPr>
          <p:spPr>
            <a:xfrm>
              <a:off x="3513" y="3262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輸出矩形--填滿</a:t>
              </a:r>
            </a:p>
          </p:txBody>
        </p:sp>
        <p:sp>
          <p:nvSpPr>
            <p:cNvPr id="127" name="Text Box 127"/>
            <p:cNvSpPr>
              <a:spLocks/>
            </p:cNvSpPr>
            <p:nvPr/>
          </p:nvSpPr>
          <p:spPr>
            <a:xfrm>
              <a:off x="462" y="3515"/>
              <a:ext cx="3051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clearRect(x, y, width, height) </a:t>
              </a:r>
            </a:p>
          </p:txBody>
        </p:sp>
        <p:sp>
          <p:nvSpPr>
            <p:cNvPr id="128" name="Text Box 128"/>
            <p:cNvSpPr>
              <a:spLocks/>
            </p:cNvSpPr>
            <p:nvPr/>
          </p:nvSpPr>
          <p:spPr>
            <a:xfrm>
              <a:off x="3513" y="3515"/>
              <a:ext cx="1783" cy="253"/>
            </a:xfrm>
            <a:prstGeom prst="rect">
              <a:avLst/>
            </a:prstGeom>
            <a:noFill/>
            <a:ln>
              <a:noFill/>
            </a:ln>
          </p:spPr>
          <p:txBody>
            <a:bodyPr bIns="45719" lIns="91433" numCol="1" rIns="91433" tIns="45719"/>
            <a:lstStyle/>
            <a:p>
              <a:r>
                <a:rPr/>
                <a:t>清除</a:t>
              </a:r>
              <a:endParaRPr/>
            </a:p>
          </p:txBody>
        </p:sp>
        <p:sp>
          <p:nvSpPr>
            <p:cNvPr id="129" name="Text Box 129"/>
            <p:cNvSpPr>
              <a:spLocks/>
            </p:cNvSpPr>
            <p:nvPr/>
          </p:nvSpPr>
          <p:spPr>
            <a:xfrm>
              <a:off x="3513" y="945"/>
              <a:ext cx="0" cy="28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0" name="Text Box 130"/>
            <p:cNvSpPr>
              <a:spLocks/>
            </p:cNvSpPr>
            <p:nvPr/>
          </p:nvSpPr>
          <p:spPr>
            <a:xfrm>
              <a:off x="462" y="1198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1" name="Text Box 131"/>
            <p:cNvSpPr>
              <a:spLocks/>
            </p:cNvSpPr>
            <p:nvPr/>
          </p:nvSpPr>
          <p:spPr>
            <a:xfrm>
              <a:off x="462" y="1489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2" name="Text Box 132"/>
            <p:cNvSpPr>
              <a:spLocks/>
            </p:cNvSpPr>
            <p:nvPr/>
          </p:nvSpPr>
          <p:spPr>
            <a:xfrm>
              <a:off x="462" y="1742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3" name="Text Box 133"/>
            <p:cNvSpPr>
              <a:spLocks/>
            </p:cNvSpPr>
            <p:nvPr/>
          </p:nvSpPr>
          <p:spPr>
            <a:xfrm>
              <a:off x="462" y="1995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4" name="Text Box 134"/>
            <p:cNvSpPr>
              <a:spLocks/>
            </p:cNvSpPr>
            <p:nvPr/>
          </p:nvSpPr>
          <p:spPr>
            <a:xfrm>
              <a:off x="462" y="2249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5" name="Text Box 135"/>
            <p:cNvSpPr>
              <a:spLocks/>
            </p:cNvSpPr>
            <p:nvPr/>
          </p:nvSpPr>
          <p:spPr>
            <a:xfrm>
              <a:off x="462" y="2502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6" name="Text Box 136"/>
            <p:cNvSpPr>
              <a:spLocks/>
            </p:cNvSpPr>
            <p:nvPr/>
          </p:nvSpPr>
          <p:spPr>
            <a:xfrm>
              <a:off x="462" y="2755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7" name="Text Box 137"/>
            <p:cNvSpPr>
              <a:spLocks/>
            </p:cNvSpPr>
            <p:nvPr/>
          </p:nvSpPr>
          <p:spPr>
            <a:xfrm>
              <a:off x="462" y="3008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8" name="Text Box 138"/>
            <p:cNvSpPr>
              <a:spLocks/>
            </p:cNvSpPr>
            <p:nvPr/>
          </p:nvSpPr>
          <p:spPr>
            <a:xfrm>
              <a:off x="462" y="3262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39" name="Text Box 139"/>
            <p:cNvSpPr>
              <a:spLocks/>
            </p:cNvSpPr>
            <p:nvPr/>
          </p:nvSpPr>
          <p:spPr>
            <a:xfrm>
              <a:off x="462" y="3515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40" name="Text Box 140"/>
            <p:cNvSpPr>
              <a:spLocks/>
            </p:cNvSpPr>
            <p:nvPr/>
          </p:nvSpPr>
          <p:spPr>
            <a:xfrm>
              <a:off x="462" y="945"/>
              <a:ext cx="0" cy="28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41" name="Text Box 141"/>
            <p:cNvSpPr>
              <a:spLocks/>
            </p:cNvSpPr>
            <p:nvPr/>
          </p:nvSpPr>
          <p:spPr>
            <a:xfrm>
              <a:off x="5296" y="945"/>
              <a:ext cx="0" cy="28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42" name="Text Box 142"/>
            <p:cNvSpPr>
              <a:spLocks/>
            </p:cNvSpPr>
            <p:nvPr/>
          </p:nvSpPr>
          <p:spPr>
            <a:xfrm>
              <a:off x="462" y="945"/>
              <a:ext cx="48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43" name="Text Box 143"/>
            <p:cNvSpPr>
              <a:spLocks/>
            </p:cNvSpPr>
            <p:nvPr/>
          </p:nvSpPr>
          <p:spPr>
            <a:xfrm>
              <a:off x="462" y="3768"/>
              <a:ext cx="4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144" name="Text Box 144"/>
          <p:cNvSpPr txBox="1">
            <a:spLocks/>
          </p:cNvSpPr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anchor="ctr" numCol="1"/>
          <a:lstStyle/>
          <a:p>
            <a:pPr algn="ctr" indent="0" marL="0"/>
            <a:r>
              <a:rPr dirty="0" lang="en-US" smtClean="0" sz="36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Canvas API：基本方法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API：文字 | 圖片</a:t>
            </a:r>
          </a:p>
        </p:txBody>
      </p:sp>
      <p:grpSp>
        <p:nvGrpSpPr>
          <p:cNvPr id="148" name="Group 148"/>
          <p:cNvGrpSpPr>
            <a:grpSpLocks noChangeAspect="0" noGrp="1" noMove="0" noSelect="0"/>
          </p:cNvGrpSpPr>
          <p:nvPr/>
        </p:nvGrpSpPr>
        <p:grpSpPr>
          <a:xfrm>
            <a:off x="971550" y="1171575"/>
            <a:ext cx="7488237" cy="3924300"/>
            <a:chOff x="612" y="738"/>
            <a:chExt cx="4717" cy="2472"/>
          </a:xfrm>
        </p:grpSpPr>
        <p:sp>
          <p:nvSpPr>
            <p:cNvPr id="149" name="Text Box 149"/>
            <p:cNvSpPr>
              <a:spLocks/>
            </p:cNvSpPr>
            <p:nvPr/>
          </p:nvSpPr>
          <p:spPr>
            <a:xfrm>
              <a:off x="612" y="738"/>
              <a:ext cx="2178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繪製文字的方法與屬性</a:t>
              </a:r>
            </a:p>
          </p:txBody>
        </p:sp>
        <p:sp>
          <p:nvSpPr>
            <p:cNvPr id="150" name="Text Box 150"/>
            <p:cNvSpPr>
              <a:spLocks/>
            </p:cNvSpPr>
            <p:nvPr/>
          </p:nvSpPr>
          <p:spPr>
            <a:xfrm>
              <a:off x="2790" y="738"/>
              <a:ext cx="2539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endParaRPr/>
            </a:p>
          </p:txBody>
        </p:sp>
        <p:sp>
          <p:nvSpPr>
            <p:cNvPr id="151" name="Text Box 151"/>
            <p:cNvSpPr>
              <a:spLocks/>
            </p:cNvSpPr>
            <p:nvPr/>
          </p:nvSpPr>
          <p:spPr>
            <a:xfrm>
              <a:off x="612" y="1016"/>
              <a:ext cx="2178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fillText('文字', x, y)</a:t>
              </a:r>
            </a:p>
          </p:txBody>
        </p:sp>
        <p:sp>
          <p:nvSpPr>
            <p:cNvPr id="152" name="Text Box 152"/>
            <p:cNvSpPr>
              <a:spLocks/>
            </p:cNvSpPr>
            <p:nvPr/>
          </p:nvSpPr>
          <p:spPr>
            <a:xfrm>
              <a:off x="2790" y="1016"/>
              <a:ext cx="2539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實心文字</a:t>
              </a:r>
            </a:p>
          </p:txBody>
        </p:sp>
        <p:sp>
          <p:nvSpPr>
            <p:cNvPr id="153" name="Text Box 153"/>
            <p:cNvSpPr>
              <a:spLocks/>
            </p:cNvSpPr>
            <p:nvPr/>
          </p:nvSpPr>
          <p:spPr>
            <a:xfrm>
              <a:off x="612" y="1294"/>
              <a:ext cx="2178" cy="277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strokeText('文字', x, y)</a:t>
              </a:r>
            </a:p>
          </p:txBody>
        </p:sp>
        <p:sp>
          <p:nvSpPr>
            <p:cNvPr id="154" name="Text Box 154"/>
            <p:cNvSpPr>
              <a:spLocks/>
            </p:cNvSpPr>
            <p:nvPr/>
          </p:nvSpPr>
          <p:spPr>
            <a:xfrm>
              <a:off x="2790" y="1294"/>
              <a:ext cx="2539" cy="277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空心文字(描邊)</a:t>
              </a:r>
            </a:p>
          </p:txBody>
        </p:sp>
        <p:sp>
          <p:nvSpPr>
            <p:cNvPr id="155" name="Text Box 155"/>
            <p:cNvSpPr>
              <a:spLocks/>
            </p:cNvSpPr>
            <p:nvPr/>
          </p:nvSpPr>
          <p:spPr>
            <a:xfrm>
              <a:off x="612" y="1571"/>
              <a:ext cx="2178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fillStyle | strokeStyle</a:t>
              </a:r>
            </a:p>
          </p:txBody>
        </p:sp>
        <p:sp>
          <p:nvSpPr>
            <p:cNvPr id="156" name="Text Box 156"/>
            <p:cNvSpPr>
              <a:spLocks/>
            </p:cNvSpPr>
            <p:nvPr/>
          </p:nvSpPr>
          <p:spPr>
            <a:xfrm>
              <a:off x="2790" y="1571"/>
              <a:ext cx="2539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顏色</a:t>
              </a:r>
            </a:p>
          </p:txBody>
        </p:sp>
        <p:sp>
          <p:nvSpPr>
            <p:cNvPr id="157" name="Text Box 157"/>
            <p:cNvSpPr>
              <a:spLocks/>
            </p:cNvSpPr>
            <p:nvPr/>
          </p:nvSpPr>
          <p:spPr>
            <a:xfrm>
              <a:off x="612" y="1849"/>
              <a:ext cx="2178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font</a:t>
              </a:r>
            </a:p>
          </p:txBody>
        </p:sp>
        <p:sp>
          <p:nvSpPr>
            <p:cNvPr id="158" name="Text Box 158"/>
            <p:cNvSpPr>
              <a:spLocks/>
            </p:cNvSpPr>
            <p:nvPr/>
          </p:nvSpPr>
          <p:spPr>
            <a:xfrm>
              <a:off x="2790" y="1849"/>
              <a:ext cx="2539" cy="27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與CSS寫法相同</a:t>
              </a:r>
            </a:p>
          </p:txBody>
        </p:sp>
        <p:sp>
          <p:nvSpPr>
            <p:cNvPr id="159" name="Text Box 159"/>
            <p:cNvSpPr>
              <a:spLocks/>
            </p:cNvSpPr>
            <p:nvPr/>
          </p:nvSpPr>
          <p:spPr>
            <a:xfrm>
              <a:off x="612" y="2127"/>
              <a:ext cx="2178" cy="43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textAlign</a:t>
              </a:r>
            </a:p>
          </p:txBody>
        </p:sp>
        <p:sp>
          <p:nvSpPr>
            <p:cNvPr id="160" name="Text Box 160"/>
            <p:cNvSpPr>
              <a:spLocks/>
            </p:cNvSpPr>
            <p:nvPr/>
          </p:nvSpPr>
          <p:spPr>
            <a:xfrm>
              <a:off x="2790" y="2127"/>
              <a:ext cx="2539" cy="43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文字對齊的位置，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left|right|center|start|end</a:t>
              </a:r>
            </a:p>
          </p:txBody>
        </p:sp>
        <p:sp>
          <p:nvSpPr>
            <p:cNvPr id="161" name="Text Box 161"/>
            <p:cNvSpPr>
              <a:spLocks/>
            </p:cNvSpPr>
            <p:nvPr/>
          </p:nvSpPr>
          <p:spPr>
            <a:xfrm>
              <a:off x="612" y="2565"/>
              <a:ext cx="2178" cy="645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textBaseline</a:t>
              </a:r>
            </a:p>
          </p:txBody>
        </p:sp>
        <p:sp>
          <p:nvSpPr>
            <p:cNvPr id="162" name="Text Box 162"/>
            <p:cNvSpPr>
              <a:spLocks/>
            </p:cNvSpPr>
            <p:nvPr/>
          </p:nvSpPr>
          <p:spPr>
            <a:xfrm>
              <a:off x="2790" y="2565"/>
              <a:ext cx="2539" cy="645"/>
            </a:xfrm>
            <a:prstGeom prst="rect">
              <a:avLst/>
            </a:prstGeom>
            <a:noFill/>
            <a:ln>
              <a:noFill/>
            </a:ln>
          </p:spPr>
          <p:txBody>
            <a:bodyPr bIns="45728" numCol="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設定基準線，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top|hanging|middle|bottom|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alphabetic(default)</a:t>
              </a:r>
            </a:p>
          </p:txBody>
        </p:sp>
        <p:sp>
          <p:nvSpPr>
            <p:cNvPr id="163" name="Text Box 163"/>
            <p:cNvSpPr>
              <a:spLocks/>
            </p:cNvSpPr>
            <p:nvPr/>
          </p:nvSpPr>
          <p:spPr>
            <a:xfrm>
              <a:off x="2790" y="738"/>
              <a:ext cx="0" cy="2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4" name="Text Box 164"/>
            <p:cNvSpPr>
              <a:spLocks/>
            </p:cNvSpPr>
            <p:nvPr/>
          </p:nvSpPr>
          <p:spPr>
            <a:xfrm>
              <a:off x="612" y="1016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5" name="Text Box 165"/>
            <p:cNvSpPr>
              <a:spLocks/>
            </p:cNvSpPr>
            <p:nvPr/>
          </p:nvSpPr>
          <p:spPr>
            <a:xfrm>
              <a:off x="612" y="129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6" name="Text Box 166"/>
            <p:cNvSpPr>
              <a:spLocks/>
            </p:cNvSpPr>
            <p:nvPr/>
          </p:nvSpPr>
          <p:spPr>
            <a:xfrm>
              <a:off x="612" y="1571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7" name="Text Box 167"/>
            <p:cNvSpPr>
              <a:spLocks/>
            </p:cNvSpPr>
            <p:nvPr/>
          </p:nvSpPr>
          <p:spPr>
            <a:xfrm>
              <a:off x="612" y="1849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8" name="Text Box 168"/>
            <p:cNvSpPr>
              <a:spLocks/>
            </p:cNvSpPr>
            <p:nvPr/>
          </p:nvSpPr>
          <p:spPr>
            <a:xfrm>
              <a:off x="612" y="2127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69" name="Text Box 169"/>
            <p:cNvSpPr>
              <a:spLocks/>
            </p:cNvSpPr>
            <p:nvPr/>
          </p:nvSpPr>
          <p:spPr>
            <a:xfrm>
              <a:off x="612" y="2565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70" name="Text Box 170"/>
            <p:cNvSpPr>
              <a:spLocks/>
            </p:cNvSpPr>
            <p:nvPr/>
          </p:nvSpPr>
          <p:spPr>
            <a:xfrm>
              <a:off x="612" y="738"/>
              <a:ext cx="0" cy="2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71" name="Text Box 171"/>
            <p:cNvSpPr>
              <a:spLocks/>
            </p:cNvSpPr>
            <p:nvPr/>
          </p:nvSpPr>
          <p:spPr>
            <a:xfrm>
              <a:off x="5329" y="738"/>
              <a:ext cx="0" cy="2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72" name="Text Box 172"/>
            <p:cNvSpPr>
              <a:spLocks/>
            </p:cNvSpPr>
            <p:nvPr/>
          </p:nvSpPr>
          <p:spPr>
            <a:xfrm>
              <a:off x="612" y="738"/>
              <a:ext cx="4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73" name="Text Box 173"/>
            <p:cNvSpPr>
              <a:spLocks/>
            </p:cNvSpPr>
            <p:nvPr/>
          </p:nvSpPr>
          <p:spPr>
            <a:xfrm>
              <a:off x="612" y="3210"/>
              <a:ext cx="4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174" name="Group 174"/>
          <p:cNvGrpSpPr>
            <a:grpSpLocks noChangeAspect="0" noGrp="1" noMove="0" noSelect="0"/>
          </p:cNvGrpSpPr>
          <p:nvPr/>
        </p:nvGrpSpPr>
        <p:grpSpPr>
          <a:xfrm>
            <a:off x="971550" y="5189537"/>
            <a:ext cx="7488237" cy="1128712"/>
            <a:chOff x="612" y="3269"/>
            <a:chExt cx="4717" cy="711"/>
          </a:xfrm>
        </p:grpSpPr>
        <p:sp>
          <p:nvSpPr>
            <p:cNvPr id="175" name="Text Box 175"/>
            <p:cNvSpPr>
              <a:spLocks/>
            </p:cNvSpPr>
            <p:nvPr/>
          </p:nvSpPr>
          <p:spPr>
            <a:xfrm>
              <a:off x="612" y="3269"/>
              <a:ext cx="4717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32" numCol="1" rIns="91432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圖片的方法</a:t>
              </a:r>
            </a:p>
          </p:txBody>
        </p:sp>
        <p:sp>
          <p:nvSpPr>
            <p:cNvPr id="176" name="Text Box 176"/>
            <p:cNvSpPr>
              <a:spLocks/>
            </p:cNvSpPr>
            <p:nvPr/>
          </p:nvSpPr>
          <p:spPr>
            <a:xfrm>
              <a:off x="612" y="3506"/>
              <a:ext cx="4717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32" numCol="1" rIns="91432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drawImage(img, x, y[, width, height])</a:t>
              </a:r>
            </a:p>
          </p:txBody>
        </p:sp>
        <p:sp>
          <p:nvSpPr>
            <p:cNvPr id="177" name="Text Box 177"/>
            <p:cNvSpPr>
              <a:spLocks/>
            </p:cNvSpPr>
            <p:nvPr/>
          </p:nvSpPr>
          <p:spPr>
            <a:xfrm>
              <a:off x="612" y="3743"/>
              <a:ext cx="4717" cy="237"/>
            </a:xfrm>
            <a:prstGeom prst="rect">
              <a:avLst/>
            </a:prstGeom>
            <a:noFill/>
            <a:ln>
              <a:noFill/>
            </a:ln>
          </p:spPr>
          <p:txBody>
            <a:bodyPr lIns="91432" numCol="1" rIns="91432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createPattern(image, 'repeat|repeat-x|repeat-y')</a:t>
              </a:r>
            </a:p>
          </p:txBody>
        </p:sp>
        <p:sp>
          <p:nvSpPr>
            <p:cNvPr id="178" name="Text Box 178"/>
            <p:cNvSpPr>
              <a:spLocks/>
            </p:cNvSpPr>
            <p:nvPr/>
          </p:nvSpPr>
          <p:spPr>
            <a:xfrm>
              <a:off x="612" y="3506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79" name="Text Box 179"/>
            <p:cNvSpPr>
              <a:spLocks/>
            </p:cNvSpPr>
            <p:nvPr/>
          </p:nvSpPr>
          <p:spPr>
            <a:xfrm>
              <a:off x="612" y="3743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80" name="Text Box 180"/>
            <p:cNvSpPr>
              <a:spLocks/>
            </p:cNvSpPr>
            <p:nvPr/>
          </p:nvSpPr>
          <p:spPr>
            <a:xfrm>
              <a:off x="612" y="3269"/>
              <a:ext cx="0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81" name="Text Box 181"/>
            <p:cNvSpPr>
              <a:spLocks/>
            </p:cNvSpPr>
            <p:nvPr/>
          </p:nvSpPr>
          <p:spPr>
            <a:xfrm>
              <a:off x="5329" y="3269"/>
              <a:ext cx="0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82" name="Text Box 182"/>
            <p:cNvSpPr>
              <a:spLocks/>
            </p:cNvSpPr>
            <p:nvPr/>
          </p:nvSpPr>
          <p:spPr>
            <a:xfrm>
              <a:off x="612" y="3269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83" name="Text Box 183"/>
            <p:cNvSpPr>
              <a:spLocks/>
            </p:cNvSpPr>
            <p:nvPr/>
          </p:nvSpPr>
          <p:spPr>
            <a:xfrm>
              <a:off x="612" y="3980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184" name="Text Box 18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185" name="Text Box 18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Box 186"/>
          <p:cNvSpPr>
            <a:spLocks/>
          </p:cNvSpPr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API：線條 | 顏色屬性</a:t>
            </a:r>
          </a:p>
        </p:txBody>
      </p:sp>
      <p:grpSp>
        <p:nvGrpSpPr>
          <p:cNvPr id="187" name="Group 187"/>
          <p:cNvGrpSpPr>
            <a:grpSpLocks noChangeAspect="0" noGrp="1" noMove="0" noSelect="0"/>
          </p:cNvGrpSpPr>
          <p:nvPr/>
        </p:nvGrpSpPr>
        <p:grpSpPr>
          <a:xfrm>
            <a:off x="971550" y="1308100"/>
            <a:ext cx="7488237" cy="2476500"/>
            <a:chOff x="612" y="824"/>
            <a:chExt cx="4717" cy="1560"/>
          </a:xfrm>
        </p:grpSpPr>
        <p:sp>
          <p:nvSpPr>
            <p:cNvPr id="188" name="Text Box 188"/>
            <p:cNvSpPr>
              <a:spLocks/>
            </p:cNvSpPr>
            <p:nvPr/>
          </p:nvSpPr>
          <p:spPr>
            <a:xfrm>
              <a:off x="612" y="824"/>
              <a:ext cx="1270" cy="23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線條屬性</a:t>
              </a:r>
            </a:p>
          </p:txBody>
        </p:sp>
        <p:sp>
          <p:nvSpPr>
            <p:cNvPr id="189" name="Text Box 189"/>
            <p:cNvSpPr>
              <a:spLocks/>
            </p:cNvSpPr>
            <p:nvPr/>
          </p:nvSpPr>
          <p:spPr>
            <a:xfrm>
              <a:off x="1882" y="824"/>
              <a:ext cx="3447" cy="23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190" name="Text Box 190"/>
            <p:cNvSpPr>
              <a:spLocks/>
            </p:cNvSpPr>
            <p:nvPr/>
          </p:nvSpPr>
          <p:spPr>
            <a:xfrm>
              <a:off x="612" y="1054"/>
              <a:ext cx="1270" cy="29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lineWidth</a:t>
              </a:r>
            </a:p>
          </p:txBody>
        </p:sp>
        <p:sp>
          <p:nvSpPr>
            <p:cNvPr id="191" name="Text Box 191"/>
            <p:cNvSpPr>
              <a:spLocks/>
            </p:cNvSpPr>
            <p:nvPr/>
          </p:nvSpPr>
          <p:spPr>
            <a:xfrm>
              <a:off x="1882" y="1054"/>
              <a:ext cx="3447" cy="29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粗細 (1px by default)</a:t>
              </a:r>
            </a:p>
          </p:txBody>
        </p:sp>
        <p:sp>
          <p:nvSpPr>
            <p:cNvPr id="192" name="Text Box 192"/>
            <p:cNvSpPr>
              <a:spLocks/>
            </p:cNvSpPr>
            <p:nvPr/>
          </p:nvSpPr>
          <p:spPr>
            <a:xfrm>
              <a:off x="612" y="1344"/>
              <a:ext cx="1270" cy="512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lineCap</a:t>
              </a:r>
            </a:p>
          </p:txBody>
        </p:sp>
        <p:sp>
          <p:nvSpPr>
            <p:cNvPr id="193" name="Text Box 193"/>
            <p:cNvSpPr>
              <a:spLocks/>
            </p:cNvSpPr>
            <p:nvPr/>
          </p:nvSpPr>
          <p:spPr>
            <a:xfrm>
              <a:off x="1882" y="1344"/>
              <a:ext cx="3447" cy="512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線條的開始與結尾的樣子 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butt(default) | round | square</a:t>
              </a:r>
            </a:p>
          </p:txBody>
        </p:sp>
        <p:sp>
          <p:nvSpPr>
            <p:cNvPr id="194" name="Text Box 194"/>
            <p:cNvSpPr>
              <a:spLocks/>
            </p:cNvSpPr>
            <p:nvPr/>
          </p:nvSpPr>
          <p:spPr>
            <a:xfrm>
              <a:off x="612" y="1856"/>
              <a:ext cx="1270" cy="528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lineJoin</a:t>
              </a:r>
            </a:p>
          </p:txBody>
        </p:sp>
        <p:sp>
          <p:nvSpPr>
            <p:cNvPr id="195" name="Text Box 195"/>
            <p:cNvSpPr>
              <a:spLocks/>
            </p:cNvSpPr>
            <p:nvPr/>
          </p:nvSpPr>
          <p:spPr>
            <a:xfrm>
              <a:off x="1882" y="1856"/>
              <a:ext cx="3447" cy="528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線條接合的樣子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miter (default) | round | bevel </a:t>
              </a:r>
            </a:p>
          </p:txBody>
        </p:sp>
        <p:sp>
          <p:nvSpPr>
            <p:cNvPr id="196" name="Text Box 196"/>
            <p:cNvSpPr>
              <a:spLocks/>
            </p:cNvSpPr>
            <p:nvPr/>
          </p:nvSpPr>
          <p:spPr>
            <a:xfrm>
              <a:off x="1882" y="824"/>
              <a:ext cx="0" cy="1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97" name="Text Box 197"/>
            <p:cNvSpPr>
              <a:spLocks/>
            </p:cNvSpPr>
            <p:nvPr/>
          </p:nvSpPr>
          <p:spPr>
            <a:xfrm>
              <a:off x="612" y="105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98" name="Text Box 198"/>
            <p:cNvSpPr>
              <a:spLocks/>
            </p:cNvSpPr>
            <p:nvPr/>
          </p:nvSpPr>
          <p:spPr>
            <a:xfrm>
              <a:off x="612" y="134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199" name="Text Box 199"/>
            <p:cNvSpPr>
              <a:spLocks/>
            </p:cNvSpPr>
            <p:nvPr/>
          </p:nvSpPr>
          <p:spPr>
            <a:xfrm>
              <a:off x="612" y="1856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00" name="Text Box 200"/>
            <p:cNvSpPr>
              <a:spLocks/>
            </p:cNvSpPr>
            <p:nvPr/>
          </p:nvSpPr>
          <p:spPr>
            <a:xfrm>
              <a:off x="612" y="824"/>
              <a:ext cx="0" cy="15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01" name="Text Box 201"/>
            <p:cNvSpPr>
              <a:spLocks/>
            </p:cNvSpPr>
            <p:nvPr/>
          </p:nvSpPr>
          <p:spPr>
            <a:xfrm>
              <a:off x="5329" y="824"/>
              <a:ext cx="0" cy="15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02" name="Text Box 202"/>
            <p:cNvSpPr>
              <a:spLocks/>
            </p:cNvSpPr>
            <p:nvPr/>
          </p:nvSpPr>
          <p:spPr>
            <a:xfrm>
              <a:off x="612" y="824"/>
              <a:ext cx="4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03" name="Text Box 203"/>
            <p:cNvSpPr>
              <a:spLocks/>
            </p:cNvSpPr>
            <p:nvPr/>
          </p:nvSpPr>
          <p:spPr>
            <a:xfrm>
              <a:off x="612" y="2384"/>
              <a:ext cx="4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04" name="Group 204"/>
          <p:cNvGrpSpPr>
            <a:grpSpLocks noChangeAspect="0" noGrp="1" noMove="0" noSelect="0"/>
          </p:cNvGrpSpPr>
          <p:nvPr/>
        </p:nvGrpSpPr>
        <p:grpSpPr>
          <a:xfrm>
            <a:off x="971550" y="3929062"/>
            <a:ext cx="7488237" cy="1128712"/>
            <a:chOff x="612" y="2475"/>
            <a:chExt cx="4717" cy="711"/>
          </a:xfrm>
        </p:grpSpPr>
        <p:sp>
          <p:nvSpPr>
            <p:cNvPr id="205" name="Text Box 205"/>
            <p:cNvSpPr>
              <a:spLocks/>
            </p:cNvSpPr>
            <p:nvPr/>
          </p:nvSpPr>
          <p:spPr>
            <a:xfrm>
              <a:off x="612" y="2475"/>
              <a:ext cx="1270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顏色屬性</a:t>
              </a:r>
            </a:p>
          </p:txBody>
        </p:sp>
        <p:sp>
          <p:nvSpPr>
            <p:cNvPr id="206" name="Text Box 206"/>
            <p:cNvSpPr>
              <a:spLocks/>
            </p:cNvSpPr>
            <p:nvPr/>
          </p:nvSpPr>
          <p:spPr>
            <a:xfrm>
              <a:off x="1882" y="2475"/>
              <a:ext cx="3447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207" name="Text Box 207"/>
            <p:cNvSpPr>
              <a:spLocks/>
            </p:cNvSpPr>
            <p:nvPr/>
          </p:nvSpPr>
          <p:spPr>
            <a:xfrm>
              <a:off x="612" y="2712"/>
              <a:ext cx="1270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strokeStyle</a:t>
              </a:r>
            </a:p>
          </p:txBody>
        </p:sp>
        <p:sp>
          <p:nvSpPr>
            <p:cNvPr id="208" name="Text Box 208"/>
            <p:cNvSpPr>
              <a:spLocks/>
            </p:cNvSpPr>
            <p:nvPr/>
          </p:nvSpPr>
          <p:spPr>
            <a:xfrm>
              <a:off x="1882" y="2712"/>
              <a:ext cx="3447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如前述</a:t>
              </a:r>
            </a:p>
          </p:txBody>
        </p:sp>
        <p:sp>
          <p:nvSpPr>
            <p:cNvPr id="209" name="Text Box 209"/>
            <p:cNvSpPr>
              <a:spLocks/>
            </p:cNvSpPr>
            <p:nvPr/>
          </p:nvSpPr>
          <p:spPr>
            <a:xfrm>
              <a:off x="612" y="2949"/>
              <a:ext cx="1270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fillStyle</a:t>
              </a:r>
            </a:p>
          </p:txBody>
        </p:sp>
        <p:sp>
          <p:nvSpPr>
            <p:cNvPr id="210" name="Text Box 210"/>
            <p:cNvSpPr>
              <a:spLocks/>
            </p:cNvSpPr>
            <p:nvPr/>
          </p:nvSpPr>
          <p:spPr>
            <a:xfrm>
              <a:off x="1882" y="2949"/>
              <a:ext cx="3447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如前述</a:t>
              </a:r>
            </a:p>
          </p:txBody>
        </p:sp>
        <p:sp>
          <p:nvSpPr>
            <p:cNvPr id="211" name="Text Box 211"/>
            <p:cNvSpPr>
              <a:spLocks/>
            </p:cNvSpPr>
            <p:nvPr/>
          </p:nvSpPr>
          <p:spPr>
            <a:xfrm>
              <a:off x="1882" y="2475"/>
              <a:ext cx="0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2" name="Text Box 212"/>
            <p:cNvSpPr>
              <a:spLocks/>
            </p:cNvSpPr>
            <p:nvPr/>
          </p:nvSpPr>
          <p:spPr>
            <a:xfrm>
              <a:off x="612" y="2712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3" name="Text Box 213"/>
            <p:cNvSpPr>
              <a:spLocks/>
            </p:cNvSpPr>
            <p:nvPr/>
          </p:nvSpPr>
          <p:spPr>
            <a:xfrm>
              <a:off x="612" y="2949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4" name="Text Box 214"/>
            <p:cNvSpPr>
              <a:spLocks/>
            </p:cNvSpPr>
            <p:nvPr/>
          </p:nvSpPr>
          <p:spPr>
            <a:xfrm>
              <a:off x="612" y="2475"/>
              <a:ext cx="0" cy="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5" name="Text Box 215"/>
            <p:cNvSpPr>
              <a:spLocks/>
            </p:cNvSpPr>
            <p:nvPr/>
          </p:nvSpPr>
          <p:spPr>
            <a:xfrm>
              <a:off x="5329" y="2475"/>
              <a:ext cx="0" cy="7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6" name="Text Box 216"/>
            <p:cNvSpPr>
              <a:spLocks/>
            </p:cNvSpPr>
            <p:nvPr/>
          </p:nvSpPr>
          <p:spPr>
            <a:xfrm>
              <a:off x="612" y="2475"/>
              <a:ext cx="4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17" name="Text Box 217"/>
            <p:cNvSpPr>
              <a:spLocks/>
            </p:cNvSpPr>
            <p:nvPr/>
          </p:nvSpPr>
          <p:spPr>
            <a:xfrm>
              <a:off x="612" y="3186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218" name="Text Box 21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220"/>
          <p:cNvSpPr>
            <a:spLocks/>
          </p:cNvSpPr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API：曲線方法.</a:t>
            </a:r>
          </a:p>
        </p:txBody>
      </p:sp>
      <p:grpSp>
        <p:nvGrpSpPr>
          <p:cNvPr id="221" name="Group 221"/>
          <p:cNvGrpSpPr>
            <a:grpSpLocks noChangeAspect="0" noGrp="1" noMove="0" noSelect="0"/>
          </p:cNvGrpSpPr>
          <p:nvPr/>
        </p:nvGrpSpPr>
        <p:grpSpPr>
          <a:xfrm>
            <a:off x="615950" y="1412875"/>
            <a:ext cx="7921625" cy="4610100"/>
            <a:chOff x="388" y="890"/>
            <a:chExt cx="4990" cy="2904"/>
          </a:xfrm>
        </p:grpSpPr>
        <p:sp>
          <p:nvSpPr>
            <p:cNvPr id="222" name="Text Box 222"/>
            <p:cNvSpPr>
              <a:spLocks/>
            </p:cNvSpPr>
            <p:nvPr/>
          </p:nvSpPr>
          <p:spPr>
            <a:xfrm>
              <a:off x="388" y="890"/>
              <a:ext cx="4990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1441" numCol="1" rIns="9144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223" name="Text Box 223"/>
            <p:cNvSpPr>
              <a:spLocks/>
            </p:cNvSpPr>
            <p:nvPr/>
          </p:nvSpPr>
          <p:spPr>
            <a:xfrm>
              <a:off x="388" y="1178"/>
              <a:ext cx="4990" cy="1254"/>
            </a:xfrm>
            <a:prstGeom prst="rect">
              <a:avLst/>
            </a:prstGeom>
            <a:noFill/>
            <a:ln>
              <a:noFill/>
            </a:ln>
          </p:spPr>
          <p:txBody>
            <a:bodyPr lIns="91441" numCol="1" rIns="9144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arc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(x, y, r, startAngle, endAngle, </a:t>
              </a:r>
              <a:r>
                <a:rPr dirty="0" lang="en-US" smtClean="0" sz="1100">
                  <a:latin charset="0" pitchFamily="49" typeface="Consolas"/>
                  <a:ea charset="-120" pitchFamily="18" typeface="新細明體"/>
                </a:rPr>
                <a:t>clockwise | anticlockwise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);</a:t>
              </a:r>
            </a:p>
          </p:txBody>
        </p:sp>
        <p:sp>
          <p:nvSpPr>
            <p:cNvPr id="224" name="Text Box 224"/>
            <p:cNvSpPr>
              <a:spLocks/>
            </p:cNvSpPr>
            <p:nvPr/>
          </p:nvSpPr>
          <p:spPr>
            <a:xfrm>
              <a:off x="388" y="2432"/>
              <a:ext cx="4990" cy="1362"/>
            </a:xfrm>
            <a:prstGeom prst="rect">
              <a:avLst/>
            </a:prstGeom>
            <a:noFill/>
            <a:ln>
              <a:noFill/>
            </a:ln>
          </p:spPr>
          <p:txBody>
            <a:bodyPr lIns="91441" numCol="1" rIns="9144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moveTo(x0, y0);</a:t>
              </a:r>
            </a:p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arcTo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(x1, y1, x2, y2, r);</a:t>
              </a:r>
            </a:p>
          </p:txBody>
        </p:sp>
        <p:sp>
          <p:nvSpPr>
            <p:cNvPr id="225" name="Text Box 225"/>
            <p:cNvSpPr>
              <a:spLocks/>
            </p:cNvSpPr>
            <p:nvPr/>
          </p:nvSpPr>
          <p:spPr>
            <a:xfrm>
              <a:off x="388" y="1178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26" name="Text Box 226"/>
            <p:cNvSpPr>
              <a:spLocks/>
            </p:cNvSpPr>
            <p:nvPr/>
          </p:nvSpPr>
          <p:spPr>
            <a:xfrm>
              <a:off x="388" y="2432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27" name="Text Box 227"/>
            <p:cNvSpPr>
              <a:spLocks/>
            </p:cNvSpPr>
            <p:nvPr/>
          </p:nvSpPr>
          <p:spPr>
            <a:xfrm>
              <a:off x="388" y="890"/>
              <a:ext cx="0" cy="2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28" name="Text Box 228"/>
            <p:cNvSpPr>
              <a:spLocks/>
            </p:cNvSpPr>
            <p:nvPr/>
          </p:nvSpPr>
          <p:spPr>
            <a:xfrm>
              <a:off x="5378" y="890"/>
              <a:ext cx="0" cy="29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29" name="Text Box 229"/>
            <p:cNvSpPr>
              <a:spLocks/>
            </p:cNvSpPr>
            <p:nvPr/>
          </p:nvSpPr>
          <p:spPr>
            <a:xfrm>
              <a:off x="388" y="890"/>
              <a:ext cx="4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30" name="Text Box 230"/>
            <p:cNvSpPr>
              <a:spLocks/>
            </p:cNvSpPr>
            <p:nvPr/>
          </p:nvSpPr>
          <p:spPr>
            <a:xfrm>
              <a:off x="388" y="3794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231" name="Text Box 23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API：曲線方法..</a:t>
            </a:r>
          </a:p>
        </p:txBody>
      </p:sp>
      <p:grpSp>
        <p:nvGrpSpPr>
          <p:cNvPr id="234" name="Group 234"/>
          <p:cNvGrpSpPr>
            <a:grpSpLocks noChangeAspect="0" noGrp="1" noMove="0" noSelect="0"/>
          </p:cNvGrpSpPr>
          <p:nvPr/>
        </p:nvGrpSpPr>
        <p:grpSpPr>
          <a:xfrm>
            <a:off x="615950" y="1700212"/>
            <a:ext cx="7921625" cy="4657725"/>
            <a:chOff x="388" y="1071"/>
            <a:chExt cx="4990" cy="2934"/>
          </a:xfrm>
        </p:grpSpPr>
        <p:sp>
          <p:nvSpPr>
            <p:cNvPr id="235" name="Text Box 235"/>
            <p:cNvSpPr>
              <a:spLocks/>
            </p:cNvSpPr>
            <p:nvPr/>
          </p:nvSpPr>
          <p:spPr>
            <a:xfrm>
              <a:off x="388" y="1071"/>
              <a:ext cx="4990" cy="318"/>
            </a:xfrm>
            <a:prstGeom prst="rect">
              <a:avLst/>
            </a:prstGeom>
            <a:noFill/>
            <a:ln>
              <a:noFill/>
            </a:ln>
          </p:spPr>
          <p:txBody>
            <a:bodyPr bIns="45728" lIns="91441" numCol="1" rIns="91441" tIns="45728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4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236" name="Text Box 236"/>
            <p:cNvSpPr>
              <a:spLocks/>
            </p:cNvSpPr>
            <p:nvPr/>
          </p:nvSpPr>
          <p:spPr>
            <a:xfrm>
              <a:off x="388" y="1389"/>
              <a:ext cx="4990" cy="1253"/>
            </a:xfrm>
            <a:prstGeom prst="rect">
              <a:avLst/>
            </a:prstGeom>
            <a:noFill/>
            <a:ln>
              <a:noFill/>
            </a:ln>
          </p:spPr>
          <p:txBody>
            <a:bodyPr bIns="45728" lIns="91441" numCol="1" rIns="9144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moveTo(x0, y0);</a:t>
              </a:r>
            </a:p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quadraticCurveTo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(cx0, cy0, x1, y1);</a:t>
              </a:r>
            </a:p>
          </p:txBody>
        </p:sp>
        <p:sp>
          <p:nvSpPr>
            <p:cNvPr id="237" name="Text Box 237"/>
            <p:cNvSpPr>
              <a:spLocks/>
            </p:cNvSpPr>
            <p:nvPr/>
          </p:nvSpPr>
          <p:spPr>
            <a:xfrm>
              <a:off x="388" y="2642"/>
              <a:ext cx="4990" cy="1363"/>
            </a:xfrm>
            <a:prstGeom prst="rect">
              <a:avLst/>
            </a:prstGeom>
            <a:noFill/>
            <a:ln>
              <a:noFill/>
            </a:ln>
          </p:spPr>
          <p:txBody>
            <a:bodyPr bIns="45728" lIns="91441" numCol="1" rIns="91441" tIns="4572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moveTo(x0, y0);</a:t>
              </a:r>
            </a:p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bezierCurveTo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(cx0, cy0, cx1, cy1, x1, y1);</a:t>
              </a:r>
            </a:p>
          </p:txBody>
        </p:sp>
        <p:sp>
          <p:nvSpPr>
            <p:cNvPr id="238" name="Text Box 238"/>
            <p:cNvSpPr>
              <a:spLocks/>
            </p:cNvSpPr>
            <p:nvPr/>
          </p:nvSpPr>
          <p:spPr>
            <a:xfrm>
              <a:off x="388" y="1389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39" name="Text Box 239"/>
            <p:cNvSpPr>
              <a:spLocks/>
            </p:cNvSpPr>
            <p:nvPr/>
          </p:nvSpPr>
          <p:spPr>
            <a:xfrm>
              <a:off x="388" y="2642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40" name="Text Box 240"/>
            <p:cNvSpPr>
              <a:spLocks/>
            </p:cNvSpPr>
            <p:nvPr/>
          </p:nvSpPr>
          <p:spPr>
            <a:xfrm>
              <a:off x="388" y="1071"/>
              <a:ext cx="0" cy="29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41" name="Text Box 241"/>
            <p:cNvSpPr>
              <a:spLocks/>
            </p:cNvSpPr>
            <p:nvPr/>
          </p:nvSpPr>
          <p:spPr>
            <a:xfrm>
              <a:off x="5378" y="1071"/>
              <a:ext cx="0" cy="29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42" name="Text Box 242"/>
            <p:cNvSpPr>
              <a:spLocks/>
            </p:cNvSpPr>
            <p:nvPr/>
          </p:nvSpPr>
          <p:spPr>
            <a:xfrm>
              <a:off x="388" y="1071"/>
              <a:ext cx="4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43" name="Text Box 243"/>
            <p:cNvSpPr>
              <a:spLocks/>
            </p:cNvSpPr>
            <p:nvPr/>
          </p:nvSpPr>
          <p:spPr>
            <a:xfrm>
              <a:off x="388" y="4005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244" name="Text Box 24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245" name="Text Box 24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6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環境介紹</a:t>
            </a:r>
          </a:p>
        </p:txBody>
      </p:sp>
      <p:sp>
        <p:nvSpPr>
          <p:cNvPr id="17" name="Text Box 1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18" name="Text Box 1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Box 246"/>
          <p:cNvSpPr>
            <a:spLocks/>
          </p:cNvSpPr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API：漸層</a:t>
            </a:r>
          </a:p>
        </p:txBody>
      </p:sp>
      <p:grpSp>
        <p:nvGrpSpPr>
          <p:cNvPr id="247" name="Group 247"/>
          <p:cNvGrpSpPr>
            <a:grpSpLocks noChangeAspect="0" noGrp="1" noMove="0" noSelect="0"/>
          </p:cNvGrpSpPr>
          <p:nvPr/>
        </p:nvGrpSpPr>
        <p:grpSpPr>
          <a:xfrm>
            <a:off x="684212" y="1557337"/>
            <a:ext cx="7777162" cy="4022725"/>
            <a:chOff x="431" y="981"/>
            <a:chExt cx="4899" cy="2534"/>
          </a:xfrm>
        </p:grpSpPr>
        <p:sp>
          <p:nvSpPr>
            <p:cNvPr id="248" name="Text Box 248"/>
            <p:cNvSpPr>
              <a:spLocks/>
            </p:cNvSpPr>
            <p:nvPr/>
          </p:nvSpPr>
          <p:spPr>
            <a:xfrm>
              <a:off x="431" y="981"/>
              <a:ext cx="4899" cy="296"/>
            </a:xfrm>
            <a:prstGeom prst="rect">
              <a:avLst/>
            </a:prstGeom>
            <a:noFill/>
            <a:ln>
              <a:noFill/>
            </a:ln>
          </p:spPr>
          <p:txBody>
            <a:bodyPr bIns="45721" lIns="91444" numCol="1" rIns="91444" tIns="4572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249" name="Text Box 249"/>
            <p:cNvSpPr>
              <a:spLocks/>
            </p:cNvSpPr>
            <p:nvPr/>
          </p:nvSpPr>
          <p:spPr>
            <a:xfrm>
              <a:off x="431" y="1277"/>
              <a:ext cx="4899" cy="293"/>
            </a:xfrm>
            <a:prstGeom prst="rect">
              <a:avLst/>
            </a:prstGeom>
            <a:noFill/>
            <a:ln>
              <a:noFill/>
            </a:ln>
          </p:spPr>
          <p:txBody>
            <a:bodyPr bIns="45721" lIns="91444" numCol="1" rIns="91444" tIns="4572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設定[線性|放射狀]漸層</a:t>
              </a:r>
            </a:p>
          </p:txBody>
        </p:sp>
        <p:sp>
          <p:nvSpPr>
            <p:cNvPr id="250" name="Text Box 250"/>
            <p:cNvSpPr>
              <a:spLocks/>
            </p:cNvSpPr>
            <p:nvPr/>
          </p:nvSpPr>
          <p:spPr>
            <a:xfrm>
              <a:off x="431" y="1570"/>
              <a:ext cx="4899" cy="941"/>
            </a:xfrm>
            <a:prstGeom prst="rect">
              <a:avLst/>
            </a:prstGeom>
            <a:noFill/>
            <a:ln>
              <a:noFill/>
            </a:ln>
          </p:spPr>
          <p:txBody>
            <a:bodyPr bIns="45721" lIns="91444" numCol="1" rIns="91444" tIns="4572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createLinearGradient(x0, y0, x1, y1);</a:t>
              </a:r>
            </a:p>
            <a:p>
              <a:pPr indent="0" marL="0">
                <a:spcBef>
                  <a:spcPct val="20000"/>
                </a:spcBef>
              </a:pPr>
              <a:endParaRPr b="1" dirty="0" lang="en-US" smtClean="0" sz="2000">
                <a:latin charset="0" pitchFamily="49" typeface="Consolas"/>
                <a:ea charset="-120" pitchFamily="18" typeface="新細明體"/>
              </a:endParaRPr>
            </a:p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createRadialGradient(</a:t>
              </a:r>
              <a:r>
                <a:rPr b="1" dirty="0" lang="en-US" smtClean="0" sz="2000" u="sng">
                  <a:latin charset="0" pitchFamily="49" typeface="Consolas"/>
                  <a:ea charset="-120" pitchFamily="18" typeface="新細明體"/>
                </a:rPr>
                <a:t>x0, y0, r0</a:t>
              </a: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, </a:t>
              </a:r>
              <a:r>
                <a:rPr b="1" dirty="0" lang="en-US" smtClean="0" sz="2000" u="sng">
                  <a:latin charset="0" pitchFamily="49" typeface="Consolas"/>
                  <a:ea charset="-120" pitchFamily="18" typeface="新細明體"/>
                </a:rPr>
                <a:t>x1, y1, r1</a:t>
              </a: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);</a:t>
              </a:r>
            </a:p>
            <a:p>
              <a:pPr indent="0" marL="0">
                <a:spcBef>
                  <a:spcPct val="20000"/>
                </a:spcBef>
              </a:pPr>
              <a:endParaRPr b="1" dirty="0" lang="en-US" smtClean="0" sz="2000">
                <a:latin charset="0" pitchFamily="49" typeface="Consolas"/>
                <a:ea charset="-120" pitchFamily="18" typeface="新細明體"/>
              </a:endParaRPr>
            </a:p>
          </p:txBody>
        </p:sp>
        <p:sp>
          <p:nvSpPr>
            <p:cNvPr id="251" name="Text Box 251"/>
            <p:cNvSpPr>
              <a:spLocks/>
            </p:cNvSpPr>
            <p:nvPr/>
          </p:nvSpPr>
          <p:spPr>
            <a:xfrm>
              <a:off x="431" y="2511"/>
              <a:ext cx="4899" cy="294"/>
            </a:xfrm>
            <a:prstGeom prst="rect">
              <a:avLst/>
            </a:prstGeom>
            <a:noFill/>
            <a:ln>
              <a:noFill/>
            </a:ln>
          </p:spPr>
          <p:txBody>
            <a:bodyPr bIns="45721" lIns="91444" numCol="1" rIns="91444" tIns="4572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設定顏色</a:t>
              </a:r>
            </a:p>
          </p:txBody>
        </p:sp>
        <p:sp>
          <p:nvSpPr>
            <p:cNvPr id="252" name="Text Box 252"/>
            <p:cNvSpPr>
              <a:spLocks/>
            </p:cNvSpPr>
            <p:nvPr/>
          </p:nvSpPr>
          <p:spPr>
            <a:xfrm>
              <a:off x="431" y="2805"/>
              <a:ext cx="4899" cy="710"/>
            </a:xfrm>
            <a:prstGeom prst="rect">
              <a:avLst/>
            </a:prstGeom>
            <a:noFill/>
            <a:ln>
              <a:noFill/>
            </a:ln>
          </p:spPr>
          <p:txBody>
            <a:bodyPr bIns="45721" lIns="91444" numCol="1" rIns="91444" tIns="4572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addColorStop(offset,color,...);</a:t>
              </a:r>
            </a:p>
            <a:p>
              <a:pPr indent="0" marL="0">
                <a:spcBef>
                  <a:spcPct val="20000"/>
                </a:spcBef>
              </a:pPr>
              <a:endParaRPr b="1" dirty="0" lang="en-US" smtClean="0" sz="2000">
                <a:latin charset="0" pitchFamily="49" typeface="Consolas"/>
                <a:ea charset="-120" pitchFamily="18" typeface="新細明體"/>
              </a:endParaRPr>
            </a:p>
            <a:p>
              <a:pPr indent="0" marL="0">
                <a:spcBef>
                  <a:spcPct val="20000"/>
                </a:spcBef>
              </a:pPr>
              <a:endParaRPr b="1" dirty="0" lang="en-US" smtClean="0" sz="2000">
                <a:latin charset="0" pitchFamily="49" typeface="Consolas"/>
                <a:ea charset="-120" pitchFamily="18" typeface="新細明體"/>
              </a:endParaRPr>
            </a:p>
          </p:txBody>
        </p:sp>
        <p:sp>
          <p:nvSpPr>
            <p:cNvPr id="253" name="Text Box 253"/>
            <p:cNvSpPr>
              <a:spLocks/>
            </p:cNvSpPr>
            <p:nvPr/>
          </p:nvSpPr>
          <p:spPr>
            <a:xfrm>
              <a:off x="431" y="1277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4" name="Text Box 254"/>
            <p:cNvSpPr>
              <a:spLocks/>
            </p:cNvSpPr>
            <p:nvPr/>
          </p:nvSpPr>
          <p:spPr>
            <a:xfrm>
              <a:off x="431" y="1570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5" name="Text Box 255"/>
            <p:cNvSpPr>
              <a:spLocks/>
            </p:cNvSpPr>
            <p:nvPr/>
          </p:nvSpPr>
          <p:spPr>
            <a:xfrm>
              <a:off x="431" y="2511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6" name="Text Box 256"/>
            <p:cNvSpPr>
              <a:spLocks/>
            </p:cNvSpPr>
            <p:nvPr/>
          </p:nvSpPr>
          <p:spPr>
            <a:xfrm>
              <a:off x="431" y="2805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7" name="Text Box 257"/>
            <p:cNvSpPr>
              <a:spLocks/>
            </p:cNvSpPr>
            <p:nvPr/>
          </p:nvSpPr>
          <p:spPr>
            <a:xfrm>
              <a:off x="431" y="981"/>
              <a:ext cx="0" cy="2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8" name="Text Box 258"/>
            <p:cNvSpPr>
              <a:spLocks/>
            </p:cNvSpPr>
            <p:nvPr/>
          </p:nvSpPr>
          <p:spPr>
            <a:xfrm>
              <a:off x="5330" y="981"/>
              <a:ext cx="0" cy="2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59" name="Text Box 259"/>
            <p:cNvSpPr>
              <a:spLocks/>
            </p:cNvSpPr>
            <p:nvPr/>
          </p:nvSpPr>
          <p:spPr>
            <a:xfrm>
              <a:off x="431" y="981"/>
              <a:ext cx="48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60" name="Text Box 260"/>
            <p:cNvSpPr>
              <a:spLocks/>
            </p:cNvSpPr>
            <p:nvPr/>
          </p:nvSpPr>
          <p:spPr>
            <a:xfrm>
              <a:off x="431" y="3515"/>
              <a:ext cx="48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261" name="Text Box 26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262" name="Text Box 26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 Box 263"/>
          <p:cNvSpPr>
            <a:spLocks/>
          </p:cNvSpPr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Canvas API：其他屬性與方法</a:t>
            </a:r>
          </a:p>
        </p:txBody>
      </p:sp>
      <p:grpSp>
        <p:nvGrpSpPr>
          <p:cNvPr id="264" name="Group 264"/>
          <p:cNvGrpSpPr>
            <a:grpSpLocks noChangeAspect="0" noGrp="1" noMove="0" noSelect="0"/>
          </p:cNvGrpSpPr>
          <p:nvPr/>
        </p:nvGrpSpPr>
        <p:grpSpPr>
          <a:xfrm>
            <a:off x="971550" y="1476375"/>
            <a:ext cx="7416800" cy="1881187"/>
            <a:chOff x="612" y="930"/>
            <a:chExt cx="4672" cy="1185"/>
          </a:xfrm>
        </p:grpSpPr>
        <p:sp>
          <p:nvSpPr>
            <p:cNvPr id="265" name="Text Box 265"/>
            <p:cNvSpPr>
              <a:spLocks/>
            </p:cNvSpPr>
            <p:nvPr/>
          </p:nvSpPr>
          <p:spPr>
            <a:xfrm>
              <a:off x="612" y="930"/>
              <a:ext cx="140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陰影屬性</a:t>
              </a:r>
            </a:p>
          </p:txBody>
        </p:sp>
        <p:sp>
          <p:nvSpPr>
            <p:cNvPr id="266" name="Text Box 266"/>
            <p:cNvSpPr>
              <a:spLocks/>
            </p:cNvSpPr>
            <p:nvPr/>
          </p:nvSpPr>
          <p:spPr>
            <a:xfrm>
              <a:off x="2018" y="930"/>
              <a:ext cx="326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267" name="Text Box 267"/>
            <p:cNvSpPr>
              <a:spLocks/>
            </p:cNvSpPr>
            <p:nvPr/>
          </p:nvSpPr>
          <p:spPr>
            <a:xfrm>
              <a:off x="612" y="1167"/>
              <a:ext cx="140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shadowColor</a:t>
              </a:r>
            </a:p>
          </p:txBody>
        </p:sp>
        <p:sp>
          <p:nvSpPr>
            <p:cNvPr id="268" name="Text Box 268"/>
            <p:cNvSpPr>
              <a:spLocks/>
            </p:cNvSpPr>
            <p:nvPr/>
          </p:nvSpPr>
          <p:spPr>
            <a:xfrm>
              <a:off x="2018" y="1167"/>
              <a:ext cx="326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default:透明</a:t>
              </a:r>
            </a:p>
          </p:txBody>
        </p:sp>
        <p:sp>
          <p:nvSpPr>
            <p:cNvPr id="269" name="Text Box 269"/>
            <p:cNvSpPr>
              <a:spLocks/>
            </p:cNvSpPr>
            <p:nvPr/>
          </p:nvSpPr>
          <p:spPr>
            <a:xfrm>
              <a:off x="612" y="1404"/>
              <a:ext cx="140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shadowOffsetX</a:t>
              </a:r>
            </a:p>
          </p:txBody>
        </p:sp>
        <p:sp>
          <p:nvSpPr>
            <p:cNvPr id="270" name="Text Box 270"/>
            <p:cNvSpPr>
              <a:spLocks/>
            </p:cNvSpPr>
            <p:nvPr/>
          </p:nvSpPr>
          <p:spPr>
            <a:xfrm>
              <a:off x="2018" y="1404"/>
              <a:ext cx="3266" cy="237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default:0</a:t>
              </a:r>
            </a:p>
          </p:txBody>
        </p:sp>
        <p:sp>
          <p:nvSpPr>
            <p:cNvPr id="271" name="Text Box 271"/>
            <p:cNvSpPr>
              <a:spLocks/>
            </p:cNvSpPr>
            <p:nvPr/>
          </p:nvSpPr>
          <p:spPr>
            <a:xfrm>
              <a:off x="612" y="1641"/>
              <a:ext cx="1406" cy="238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shadowOffsetY</a:t>
              </a:r>
            </a:p>
          </p:txBody>
        </p:sp>
        <p:sp>
          <p:nvSpPr>
            <p:cNvPr id="272" name="Text Box 272"/>
            <p:cNvSpPr>
              <a:spLocks/>
            </p:cNvSpPr>
            <p:nvPr/>
          </p:nvSpPr>
          <p:spPr>
            <a:xfrm>
              <a:off x="2018" y="1641"/>
              <a:ext cx="3266" cy="238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default:0</a:t>
              </a:r>
            </a:p>
          </p:txBody>
        </p:sp>
        <p:sp>
          <p:nvSpPr>
            <p:cNvPr id="273" name="Text Box 273"/>
            <p:cNvSpPr>
              <a:spLocks/>
            </p:cNvSpPr>
            <p:nvPr/>
          </p:nvSpPr>
          <p:spPr>
            <a:xfrm>
              <a:off x="612" y="1879"/>
              <a:ext cx="1406" cy="236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shadowBlur</a:t>
              </a:r>
            </a:p>
          </p:txBody>
        </p:sp>
        <p:sp>
          <p:nvSpPr>
            <p:cNvPr id="274" name="Text Box 274"/>
            <p:cNvSpPr>
              <a:spLocks/>
            </p:cNvSpPr>
            <p:nvPr/>
          </p:nvSpPr>
          <p:spPr>
            <a:xfrm>
              <a:off x="2018" y="1879"/>
              <a:ext cx="3266" cy="236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default:0</a:t>
              </a:r>
            </a:p>
          </p:txBody>
        </p:sp>
        <p:sp>
          <p:nvSpPr>
            <p:cNvPr id="275" name="Text Box 275"/>
            <p:cNvSpPr>
              <a:spLocks/>
            </p:cNvSpPr>
            <p:nvPr/>
          </p:nvSpPr>
          <p:spPr>
            <a:xfrm>
              <a:off x="2018" y="930"/>
              <a:ext cx="0" cy="1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76" name="Text Box 276"/>
            <p:cNvSpPr>
              <a:spLocks/>
            </p:cNvSpPr>
            <p:nvPr/>
          </p:nvSpPr>
          <p:spPr>
            <a:xfrm>
              <a:off x="612" y="116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77" name="Text Box 277"/>
            <p:cNvSpPr>
              <a:spLocks/>
            </p:cNvSpPr>
            <p:nvPr/>
          </p:nvSpPr>
          <p:spPr>
            <a:xfrm>
              <a:off x="612" y="140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78" name="Text Box 278"/>
            <p:cNvSpPr>
              <a:spLocks/>
            </p:cNvSpPr>
            <p:nvPr/>
          </p:nvSpPr>
          <p:spPr>
            <a:xfrm>
              <a:off x="612" y="1641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79" name="Text Box 279"/>
            <p:cNvSpPr>
              <a:spLocks/>
            </p:cNvSpPr>
            <p:nvPr/>
          </p:nvSpPr>
          <p:spPr>
            <a:xfrm>
              <a:off x="612" y="187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80" name="Text Box 280"/>
            <p:cNvSpPr>
              <a:spLocks/>
            </p:cNvSpPr>
            <p:nvPr/>
          </p:nvSpPr>
          <p:spPr>
            <a:xfrm>
              <a:off x="612" y="930"/>
              <a:ext cx="0" cy="1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81" name="Text Box 281"/>
            <p:cNvSpPr>
              <a:spLocks/>
            </p:cNvSpPr>
            <p:nvPr/>
          </p:nvSpPr>
          <p:spPr>
            <a:xfrm>
              <a:off x="5284" y="930"/>
              <a:ext cx="0" cy="1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82" name="Text Box 282"/>
            <p:cNvSpPr>
              <a:spLocks/>
            </p:cNvSpPr>
            <p:nvPr/>
          </p:nvSpPr>
          <p:spPr>
            <a:xfrm>
              <a:off x="612" y="930"/>
              <a:ext cx="4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83" name="Text Box 283"/>
            <p:cNvSpPr>
              <a:spLocks/>
            </p:cNvSpPr>
            <p:nvPr/>
          </p:nvSpPr>
          <p:spPr>
            <a:xfrm>
              <a:off x="612" y="2115"/>
              <a:ext cx="4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84" name="Group 284"/>
          <p:cNvGrpSpPr>
            <a:grpSpLocks noChangeAspect="0" noGrp="1" noMove="0" noSelect="0"/>
          </p:cNvGrpSpPr>
          <p:nvPr/>
        </p:nvGrpSpPr>
        <p:grpSpPr>
          <a:xfrm>
            <a:off x="971550" y="3529012"/>
            <a:ext cx="7416800" cy="1589087"/>
            <a:chOff x="612" y="2223"/>
            <a:chExt cx="4672" cy="1001"/>
          </a:xfrm>
        </p:grpSpPr>
        <p:sp>
          <p:nvSpPr>
            <p:cNvPr id="285" name="Text Box 285"/>
            <p:cNvSpPr>
              <a:spLocks/>
            </p:cNvSpPr>
            <p:nvPr/>
          </p:nvSpPr>
          <p:spPr>
            <a:xfrm>
              <a:off x="612" y="2223"/>
              <a:ext cx="1413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286" name="Text Box 286"/>
            <p:cNvSpPr>
              <a:spLocks/>
            </p:cNvSpPr>
            <p:nvPr/>
          </p:nvSpPr>
          <p:spPr>
            <a:xfrm>
              <a:off x="2025" y="2223"/>
              <a:ext cx="32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287" name="Text Box 287"/>
            <p:cNvSpPr>
              <a:spLocks/>
            </p:cNvSpPr>
            <p:nvPr/>
          </p:nvSpPr>
          <p:spPr>
            <a:xfrm>
              <a:off x="612" y="2473"/>
              <a:ext cx="1413" cy="251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setTimeout()</a:t>
              </a:r>
            </a:p>
          </p:txBody>
        </p:sp>
        <p:sp>
          <p:nvSpPr>
            <p:cNvPr id="288" name="Text Box 288"/>
            <p:cNvSpPr>
              <a:spLocks/>
            </p:cNvSpPr>
            <p:nvPr/>
          </p:nvSpPr>
          <p:spPr>
            <a:xfrm>
              <a:off x="2025" y="2473"/>
              <a:ext cx="3259" cy="251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設定固定時間重複</a:t>
              </a:r>
            </a:p>
          </p:txBody>
        </p:sp>
        <p:sp>
          <p:nvSpPr>
            <p:cNvPr id="289" name="Text Box 289"/>
            <p:cNvSpPr>
              <a:spLocks/>
            </p:cNvSpPr>
            <p:nvPr/>
          </p:nvSpPr>
          <p:spPr>
            <a:xfrm>
              <a:off x="612" y="2724"/>
              <a:ext cx="1413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setInterval()</a:t>
              </a:r>
            </a:p>
          </p:txBody>
        </p:sp>
        <p:sp>
          <p:nvSpPr>
            <p:cNvPr id="290" name="Text Box 290"/>
            <p:cNvSpPr>
              <a:spLocks/>
            </p:cNvSpPr>
            <p:nvPr/>
          </p:nvSpPr>
          <p:spPr>
            <a:xfrm>
              <a:off x="2025" y="2724"/>
              <a:ext cx="32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/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設定固定時間重複</a:t>
              </a:r>
            </a:p>
          </p:txBody>
        </p:sp>
        <p:sp>
          <p:nvSpPr>
            <p:cNvPr id="291" name="Text Box 291"/>
            <p:cNvSpPr>
              <a:spLocks/>
            </p:cNvSpPr>
            <p:nvPr/>
          </p:nvSpPr>
          <p:spPr>
            <a:xfrm>
              <a:off x="612" y="2974"/>
              <a:ext cx="1413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292" name="Text Box 292"/>
            <p:cNvSpPr>
              <a:spLocks/>
            </p:cNvSpPr>
            <p:nvPr/>
          </p:nvSpPr>
          <p:spPr>
            <a:xfrm>
              <a:off x="2025" y="2974"/>
              <a:ext cx="32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293" name="Text Box 293"/>
            <p:cNvSpPr>
              <a:spLocks/>
            </p:cNvSpPr>
            <p:nvPr/>
          </p:nvSpPr>
          <p:spPr>
            <a:xfrm>
              <a:off x="2025" y="2223"/>
              <a:ext cx="0" cy="10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4" name="Text Box 294"/>
            <p:cNvSpPr>
              <a:spLocks/>
            </p:cNvSpPr>
            <p:nvPr/>
          </p:nvSpPr>
          <p:spPr>
            <a:xfrm>
              <a:off x="612" y="247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5" name="Text Box 295"/>
            <p:cNvSpPr>
              <a:spLocks/>
            </p:cNvSpPr>
            <p:nvPr/>
          </p:nvSpPr>
          <p:spPr>
            <a:xfrm>
              <a:off x="612" y="272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6" name="Text Box 296"/>
            <p:cNvSpPr>
              <a:spLocks/>
            </p:cNvSpPr>
            <p:nvPr/>
          </p:nvSpPr>
          <p:spPr>
            <a:xfrm>
              <a:off x="612" y="29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7" name="Text Box 297"/>
            <p:cNvSpPr>
              <a:spLocks/>
            </p:cNvSpPr>
            <p:nvPr/>
          </p:nvSpPr>
          <p:spPr>
            <a:xfrm>
              <a:off x="612" y="2223"/>
              <a:ext cx="0" cy="1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8" name="Text Box 298"/>
            <p:cNvSpPr>
              <a:spLocks/>
            </p:cNvSpPr>
            <p:nvPr/>
          </p:nvSpPr>
          <p:spPr>
            <a:xfrm>
              <a:off x="5284" y="2223"/>
              <a:ext cx="0" cy="10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299" name="Text Box 299"/>
            <p:cNvSpPr>
              <a:spLocks/>
            </p:cNvSpPr>
            <p:nvPr/>
          </p:nvSpPr>
          <p:spPr>
            <a:xfrm>
              <a:off x="612" y="2223"/>
              <a:ext cx="4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00" name="Text Box 300"/>
            <p:cNvSpPr>
              <a:spLocks/>
            </p:cNvSpPr>
            <p:nvPr/>
          </p:nvSpPr>
          <p:spPr>
            <a:xfrm>
              <a:off x="612" y="3224"/>
              <a:ext cx="4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01" name="Text Box 30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02" name="Text Box 30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200"/>
              <a:t>影音多媒體{Video &amp; Audio} </a:t>
            </a:r>
          </a:p>
        </p:txBody>
      </p:sp>
      <p:sp>
        <p:nvSpPr>
          <p:cNvPr id="306" name="Text Box 306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Box 308"/>
          <p:cNvSpPr>
            <a:spLocks/>
          </p:cNvSpPr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Video &amp; Audio</a:t>
            </a:r>
          </a:p>
        </p:txBody>
      </p:sp>
      <p:sp>
        <p:nvSpPr>
          <p:cNvPr id="309" name="Text Box 309"/>
          <p:cNvSpPr>
            <a:spLocks/>
          </p:cNvSpPr>
          <p:nvPr>
            <p:ph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。但在2010-01，Chrome3、Firefox3.5、Safari4即開始支援。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。HTML5允許任何影片格式，支援與否卻取決於瀏覽器，</a:t>
            </a:r>
            <a:r>
              <a:rPr dirty="0" lang="en-US" smtClean="0" sz="2400">
                <a:ea charset="0" pitchFamily="49" typeface="Consolas"/>
              </a:rPr>
              <a:t>因瀏覽器的不同，可以播放的影片格式(video format )也有些不同。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</a:t>
            </a:r>
            <a:r>
              <a:rPr dirty="0" lang="en-US" smtClean="0" sz="2400" u="sng">
                <a:ea charset="0" pitchFamily="49" typeface="Consolas"/>
              </a:rPr>
              <a:t>video格式</a:t>
            </a:r>
            <a:r>
              <a:rPr dirty="0" lang="en-US" smtClean="0" sz="2400">
                <a:ea charset="0" pitchFamily="49" typeface="Consolas"/>
              </a:rPr>
              <a:t>：</a:t>
            </a:r>
            <a:r>
              <a:rPr dirty="0" lang="en-US" smtClean="0" sz="2000">
                <a:ea charset="0" pitchFamily="49" typeface="Consolas"/>
              </a:rPr>
              <a:t>Ogg Theora(.ogv)、H.264(.mp4)、WebM(.webm)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  </a:t>
            </a:r>
            <a:r>
              <a:rPr dirty="0" lang="en-US" smtClean="0" sz="2400" u="sng">
                <a:ea charset="0" pitchFamily="49" typeface="Consolas"/>
              </a:rPr>
              <a:t>audio格式</a:t>
            </a:r>
            <a:r>
              <a:rPr dirty="0" lang="en-US" smtClean="0" sz="2400">
                <a:ea charset="0" pitchFamily="49" typeface="Consolas"/>
              </a:rPr>
              <a:t>：</a:t>
            </a:r>
            <a:r>
              <a:rPr dirty="0" lang="en-US" smtClean="0" sz="2000">
                <a:ea charset="0" pitchFamily="49" typeface="Consolas"/>
              </a:rPr>
              <a:t>Ogg Vorbis(.ogg)、 MP3(.mp3)、WAV(.wav)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。http://miro-video-converter.soft32.com/</a:t>
            </a:r>
          </a:p>
        </p:txBody>
      </p:sp>
      <p:sp>
        <p:nvSpPr>
          <p:cNvPr id="310" name="Text Box 31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Box 312"/>
          <p:cNvSpPr>
            <a:spLocks/>
          </p:cNvSpPr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Video 語法</a:t>
            </a:r>
          </a:p>
        </p:txBody>
      </p:sp>
      <p:sp>
        <p:nvSpPr>
          <p:cNvPr id="313" name="Text Box 313"/>
          <p:cNvSpPr>
            <a:spLocks/>
          </p:cNvSpPr>
          <p:nvPr>
            <p:ph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寫法1：&lt;video src="屬性值" 屬性="屬性值"&gt;...&lt;/video&gt;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寫法2：&lt;video 屬性="屬性值" 屬性="屬性值"&gt; 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     &lt;source src="檔案的路徑+檔名"&gt;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     &lt;source src="檔案的路徑+檔名"&gt;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  &lt;/video&gt;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</p:txBody>
      </p:sp>
      <p:grpSp>
        <p:nvGrpSpPr>
          <p:cNvPr id="314" name="Group 314"/>
          <p:cNvGrpSpPr>
            <a:grpSpLocks noChangeAspect="0" noGrp="1" noMove="0" noSelect="0"/>
          </p:cNvGrpSpPr>
          <p:nvPr/>
        </p:nvGrpSpPr>
        <p:grpSpPr>
          <a:xfrm>
            <a:off x="684212" y="2924175"/>
            <a:ext cx="7848600" cy="3170237"/>
            <a:chOff x="431" y="1842"/>
            <a:chExt cx="4944" cy="1997"/>
          </a:xfrm>
        </p:grpSpPr>
        <p:sp>
          <p:nvSpPr>
            <p:cNvPr id="315" name="Text Box 315"/>
            <p:cNvSpPr>
              <a:spLocks/>
            </p:cNvSpPr>
            <p:nvPr/>
          </p:nvSpPr>
          <p:spPr>
            <a:xfrm>
              <a:off x="431" y="1842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屬性</a:t>
              </a:r>
            </a:p>
          </p:txBody>
        </p:sp>
        <p:sp>
          <p:nvSpPr>
            <p:cNvPr id="316" name="Text Box 316"/>
            <p:cNvSpPr>
              <a:spLocks/>
            </p:cNvSpPr>
            <p:nvPr/>
          </p:nvSpPr>
          <p:spPr>
            <a:xfrm>
              <a:off x="1474" y="1842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說明</a:t>
              </a:r>
            </a:p>
          </p:txBody>
        </p:sp>
        <p:sp>
          <p:nvSpPr>
            <p:cNvPr id="317" name="Text Box 317"/>
            <p:cNvSpPr>
              <a:spLocks/>
            </p:cNvSpPr>
            <p:nvPr/>
          </p:nvSpPr>
          <p:spPr>
            <a:xfrm>
              <a:off x="2517" y="1842"/>
              <a:ext cx="2858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example</a:t>
              </a:r>
            </a:p>
          </p:txBody>
        </p:sp>
        <p:sp>
          <p:nvSpPr>
            <p:cNvPr id="318" name="Text Box 318"/>
            <p:cNvSpPr>
              <a:spLocks/>
            </p:cNvSpPr>
            <p:nvPr/>
          </p:nvSpPr>
          <p:spPr>
            <a:xfrm>
              <a:off x="431" y="2092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sr</a:t>
              </a: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</a:t>
              </a:r>
            </a:p>
          </p:txBody>
        </p:sp>
        <p:sp>
          <p:nvSpPr>
            <p:cNvPr id="319" name="Text Box 319"/>
            <p:cNvSpPr>
              <a:spLocks/>
            </p:cNvSpPr>
            <p:nvPr/>
          </p:nvSpPr>
          <p:spPr>
            <a:xfrm>
              <a:off x="1474" y="2092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影片來源</a:t>
              </a:r>
            </a:p>
          </p:txBody>
        </p:sp>
        <p:sp>
          <p:nvSpPr>
            <p:cNvPr id="320" name="Text Box 320"/>
            <p:cNvSpPr>
              <a:spLocks/>
            </p:cNvSpPr>
            <p:nvPr/>
          </p:nvSpPr>
          <p:spPr>
            <a:xfrm>
              <a:off x="2517" y="2092"/>
              <a:ext cx="2858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src = "movies/temp.mp4"</a:t>
              </a:r>
            </a:p>
          </p:txBody>
        </p:sp>
        <p:sp>
          <p:nvSpPr>
            <p:cNvPr id="321" name="Text Box 321"/>
            <p:cNvSpPr>
              <a:spLocks/>
            </p:cNvSpPr>
            <p:nvPr/>
          </p:nvSpPr>
          <p:spPr>
            <a:xfrm>
              <a:off x="431" y="2341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controls</a:t>
              </a:r>
            </a:p>
          </p:txBody>
        </p:sp>
        <p:sp>
          <p:nvSpPr>
            <p:cNvPr id="322" name="Text Box 322"/>
            <p:cNvSpPr>
              <a:spLocks/>
            </p:cNvSpPr>
            <p:nvPr/>
          </p:nvSpPr>
          <p:spPr>
            <a:xfrm>
              <a:off x="1474" y="2341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顯示控制項</a:t>
              </a:r>
            </a:p>
          </p:txBody>
        </p:sp>
        <p:sp>
          <p:nvSpPr>
            <p:cNvPr id="323" name="Text Box 323"/>
            <p:cNvSpPr>
              <a:spLocks/>
            </p:cNvSpPr>
            <p:nvPr/>
          </p:nvSpPr>
          <p:spPr>
            <a:xfrm>
              <a:off x="2517" y="2341"/>
              <a:ext cx="2858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controls | controls="controls"</a:t>
              </a:r>
            </a:p>
          </p:txBody>
        </p:sp>
        <p:sp>
          <p:nvSpPr>
            <p:cNvPr id="324" name="Text Box 324"/>
            <p:cNvSpPr>
              <a:spLocks/>
            </p:cNvSpPr>
            <p:nvPr/>
          </p:nvSpPr>
          <p:spPr>
            <a:xfrm>
              <a:off x="431" y="2591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width</a:t>
              </a:r>
            </a:p>
          </p:txBody>
        </p:sp>
        <p:sp>
          <p:nvSpPr>
            <p:cNvPr id="325" name="Text Box 325"/>
            <p:cNvSpPr>
              <a:spLocks/>
            </p:cNvSpPr>
            <p:nvPr/>
          </p:nvSpPr>
          <p:spPr>
            <a:xfrm>
              <a:off x="1474" y="2591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播放器寬度</a:t>
              </a:r>
            </a:p>
          </p:txBody>
        </p:sp>
        <p:sp>
          <p:nvSpPr>
            <p:cNvPr id="326" name="Text Box 326"/>
            <p:cNvSpPr>
              <a:spLocks/>
            </p:cNvSpPr>
            <p:nvPr/>
          </p:nvSpPr>
          <p:spPr>
            <a:xfrm>
              <a:off x="2517" y="2591"/>
              <a:ext cx="2858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width = "640"</a:t>
              </a:r>
            </a:p>
          </p:txBody>
        </p:sp>
        <p:sp>
          <p:nvSpPr>
            <p:cNvPr id="327" name="Text Box 327"/>
            <p:cNvSpPr>
              <a:spLocks/>
            </p:cNvSpPr>
            <p:nvPr/>
          </p:nvSpPr>
          <p:spPr>
            <a:xfrm>
              <a:off x="431" y="2841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height</a:t>
              </a:r>
            </a:p>
          </p:txBody>
        </p:sp>
        <p:sp>
          <p:nvSpPr>
            <p:cNvPr id="328" name="Text Box 328"/>
            <p:cNvSpPr>
              <a:spLocks/>
            </p:cNvSpPr>
            <p:nvPr/>
          </p:nvSpPr>
          <p:spPr>
            <a:xfrm>
              <a:off x="1474" y="2841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播放器高度</a:t>
              </a:r>
            </a:p>
          </p:txBody>
        </p:sp>
        <p:sp>
          <p:nvSpPr>
            <p:cNvPr id="329" name="Text Box 329"/>
            <p:cNvSpPr>
              <a:spLocks/>
            </p:cNvSpPr>
            <p:nvPr/>
          </p:nvSpPr>
          <p:spPr>
            <a:xfrm>
              <a:off x="2517" y="2841"/>
              <a:ext cx="2858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height = "360"</a:t>
              </a:r>
            </a:p>
          </p:txBody>
        </p:sp>
        <p:sp>
          <p:nvSpPr>
            <p:cNvPr id="330" name="Text Box 330"/>
            <p:cNvSpPr>
              <a:spLocks/>
            </p:cNvSpPr>
            <p:nvPr/>
          </p:nvSpPr>
          <p:spPr>
            <a:xfrm>
              <a:off x="431" y="3090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loop</a:t>
              </a:r>
            </a:p>
          </p:txBody>
        </p:sp>
        <p:sp>
          <p:nvSpPr>
            <p:cNvPr id="331" name="Text Box 331"/>
            <p:cNvSpPr>
              <a:spLocks/>
            </p:cNvSpPr>
            <p:nvPr/>
          </p:nvSpPr>
          <p:spPr>
            <a:xfrm>
              <a:off x="1474" y="3090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循環撥放</a:t>
              </a:r>
            </a:p>
          </p:txBody>
        </p:sp>
        <p:sp>
          <p:nvSpPr>
            <p:cNvPr id="332" name="Text Box 332"/>
            <p:cNvSpPr>
              <a:spLocks/>
            </p:cNvSpPr>
            <p:nvPr/>
          </p:nvSpPr>
          <p:spPr>
            <a:xfrm>
              <a:off x="2517" y="3090"/>
              <a:ext cx="2858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loop | 不寫</a:t>
              </a:r>
            </a:p>
          </p:txBody>
        </p:sp>
        <p:sp>
          <p:nvSpPr>
            <p:cNvPr id="333" name="Text Box 333"/>
            <p:cNvSpPr>
              <a:spLocks/>
            </p:cNvSpPr>
            <p:nvPr/>
          </p:nvSpPr>
          <p:spPr>
            <a:xfrm>
              <a:off x="431" y="3340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autoplay</a:t>
              </a:r>
            </a:p>
          </p:txBody>
        </p:sp>
        <p:sp>
          <p:nvSpPr>
            <p:cNvPr id="334" name="Text Box 334"/>
            <p:cNvSpPr>
              <a:spLocks/>
            </p:cNvSpPr>
            <p:nvPr/>
          </p:nvSpPr>
          <p:spPr>
            <a:xfrm>
              <a:off x="1474" y="3340"/>
              <a:ext cx="1043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自動撥放</a:t>
              </a:r>
            </a:p>
          </p:txBody>
        </p:sp>
        <p:sp>
          <p:nvSpPr>
            <p:cNvPr id="335" name="Text Box 335"/>
            <p:cNvSpPr>
              <a:spLocks/>
            </p:cNvSpPr>
            <p:nvPr/>
          </p:nvSpPr>
          <p:spPr>
            <a:xfrm>
              <a:off x="2517" y="3340"/>
              <a:ext cx="2858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autoplay | 不寫</a:t>
              </a:r>
            </a:p>
          </p:txBody>
        </p:sp>
        <p:sp>
          <p:nvSpPr>
            <p:cNvPr id="336" name="Text Box 336"/>
            <p:cNvSpPr>
              <a:spLocks/>
            </p:cNvSpPr>
            <p:nvPr/>
          </p:nvSpPr>
          <p:spPr>
            <a:xfrm>
              <a:off x="431" y="3589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poster</a:t>
              </a:r>
            </a:p>
          </p:txBody>
        </p:sp>
        <p:sp>
          <p:nvSpPr>
            <p:cNvPr id="337" name="Text Box 337"/>
            <p:cNvSpPr>
              <a:spLocks/>
            </p:cNvSpPr>
            <p:nvPr/>
          </p:nvSpPr>
          <p:spPr>
            <a:xfrm>
              <a:off x="1474" y="3589"/>
              <a:ext cx="1043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顯示代表圖</a:t>
              </a:r>
            </a:p>
          </p:txBody>
        </p:sp>
        <p:sp>
          <p:nvSpPr>
            <p:cNvPr id="338" name="Text Box 338"/>
            <p:cNvSpPr>
              <a:spLocks/>
            </p:cNvSpPr>
            <p:nvPr/>
          </p:nvSpPr>
          <p:spPr>
            <a:xfrm>
              <a:off x="2517" y="3589"/>
              <a:ext cx="2858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lIns="91437" numCol="1" rIns="91437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poster＝"../images/pink.gif"</a:t>
              </a:r>
            </a:p>
          </p:txBody>
        </p:sp>
        <p:sp>
          <p:nvSpPr>
            <p:cNvPr id="339" name="Text Box 339"/>
            <p:cNvSpPr>
              <a:spLocks/>
            </p:cNvSpPr>
            <p:nvPr/>
          </p:nvSpPr>
          <p:spPr>
            <a:xfrm>
              <a:off x="1474" y="1842"/>
              <a:ext cx="0" cy="1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0" name="Text Box 340"/>
            <p:cNvSpPr>
              <a:spLocks/>
            </p:cNvSpPr>
            <p:nvPr/>
          </p:nvSpPr>
          <p:spPr>
            <a:xfrm>
              <a:off x="2517" y="1842"/>
              <a:ext cx="0" cy="1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1" name="Text Box 341"/>
            <p:cNvSpPr>
              <a:spLocks/>
            </p:cNvSpPr>
            <p:nvPr/>
          </p:nvSpPr>
          <p:spPr>
            <a:xfrm>
              <a:off x="431" y="2092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2" name="Text Box 342"/>
            <p:cNvSpPr>
              <a:spLocks/>
            </p:cNvSpPr>
            <p:nvPr/>
          </p:nvSpPr>
          <p:spPr>
            <a:xfrm>
              <a:off x="431" y="2341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3" name="Text Box 343"/>
            <p:cNvSpPr>
              <a:spLocks/>
            </p:cNvSpPr>
            <p:nvPr/>
          </p:nvSpPr>
          <p:spPr>
            <a:xfrm>
              <a:off x="431" y="2591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4" name="Text Box 344"/>
            <p:cNvSpPr>
              <a:spLocks/>
            </p:cNvSpPr>
            <p:nvPr/>
          </p:nvSpPr>
          <p:spPr>
            <a:xfrm>
              <a:off x="431" y="2841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5" name="Text Box 345"/>
            <p:cNvSpPr>
              <a:spLocks/>
            </p:cNvSpPr>
            <p:nvPr/>
          </p:nvSpPr>
          <p:spPr>
            <a:xfrm>
              <a:off x="431" y="3090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6" name="Text Box 346"/>
            <p:cNvSpPr>
              <a:spLocks/>
            </p:cNvSpPr>
            <p:nvPr/>
          </p:nvSpPr>
          <p:spPr>
            <a:xfrm>
              <a:off x="431" y="3340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7" name="Text Box 347"/>
            <p:cNvSpPr>
              <a:spLocks/>
            </p:cNvSpPr>
            <p:nvPr/>
          </p:nvSpPr>
          <p:spPr>
            <a:xfrm>
              <a:off x="431" y="3589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8" name="Text Box 348"/>
            <p:cNvSpPr>
              <a:spLocks/>
            </p:cNvSpPr>
            <p:nvPr/>
          </p:nvSpPr>
          <p:spPr>
            <a:xfrm>
              <a:off x="431" y="1842"/>
              <a:ext cx="0" cy="1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49" name="Text Box 349"/>
            <p:cNvSpPr>
              <a:spLocks/>
            </p:cNvSpPr>
            <p:nvPr/>
          </p:nvSpPr>
          <p:spPr>
            <a:xfrm>
              <a:off x="5375" y="1842"/>
              <a:ext cx="0" cy="1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50" name="Text Box 350"/>
            <p:cNvSpPr>
              <a:spLocks/>
            </p:cNvSpPr>
            <p:nvPr/>
          </p:nvSpPr>
          <p:spPr>
            <a:xfrm>
              <a:off x="431" y="1842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51" name="Text Box 351"/>
            <p:cNvSpPr>
              <a:spLocks/>
            </p:cNvSpPr>
            <p:nvPr/>
          </p:nvSpPr>
          <p:spPr>
            <a:xfrm>
              <a:off x="431" y="3839"/>
              <a:ext cx="49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52" name="Text Box 35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53" name="Text Box 35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 Box 35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000">
                <a:ea charset="0" pitchFamily="49" typeface="Consolas"/>
              </a:rPr>
              <a:t>Video+CSS+JavaScript：</a:t>
            </a:r>
            <a:br>
              <a:rPr dirty="0" lang="en-US" smtClean="0" sz="4000">
                <a:ea charset="0" pitchFamily="49" typeface="Consolas"/>
              </a:rPr>
            </a:br>
            <a:r>
              <a:rPr dirty="0" lang="en-US" smtClean="0" sz="2800">
                <a:ea charset="0" pitchFamily="49" typeface="Consolas"/>
              </a:rPr>
              <a:t>Programming the Video Player</a:t>
            </a:r>
          </a:p>
        </p:txBody>
      </p:sp>
      <p:sp>
        <p:nvSpPr>
          <p:cNvPr id="355" name="Text Box 35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。將HTML檔案加上video標籤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把video的功能鑲嵌到網頁中(架構+內容)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。接下來使用CSS強化屬性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根據網頁的主題、色調，量身定做一個video(呈現)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。最後加上JavaScript語言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讓user能更方便的操控畫面(行為)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57" name="Text Box 357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 Box 358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Audio 語法</a:t>
            </a:r>
          </a:p>
        </p:txBody>
      </p:sp>
      <p:sp>
        <p:nvSpPr>
          <p:cNvPr id="359" name="Text Box 359"/>
          <p:cNvSpPr>
            <a:spLocks/>
          </p:cNvSpPr>
          <p:nvPr>
            <p:ph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寫法1：&lt;audio src="屬性值" 屬性="屬性值"&gt;...&lt;/audio&gt;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寫法2：&lt;audio 屬性="屬性值" 屬性="屬性值"&gt; 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      &lt;source src="檔案的路徑+檔名"&gt;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&lt;source src="檔案的路徑+檔名"&gt;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  &lt;/audio&gt;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</p:txBody>
      </p:sp>
      <p:grpSp>
        <p:nvGrpSpPr>
          <p:cNvPr id="360" name="Group 360"/>
          <p:cNvGrpSpPr>
            <a:grpSpLocks noChangeAspect="0" noGrp="1" noMove="0" noSelect="0"/>
          </p:cNvGrpSpPr>
          <p:nvPr/>
        </p:nvGrpSpPr>
        <p:grpSpPr>
          <a:xfrm>
            <a:off x="684212" y="3357562"/>
            <a:ext cx="7777162" cy="2193925"/>
            <a:chOff x="431" y="2115"/>
            <a:chExt cx="4899" cy="1382"/>
          </a:xfrm>
        </p:grpSpPr>
        <p:sp>
          <p:nvSpPr>
            <p:cNvPr id="361" name="Text Box 361"/>
            <p:cNvSpPr>
              <a:spLocks/>
            </p:cNvSpPr>
            <p:nvPr/>
          </p:nvSpPr>
          <p:spPr>
            <a:xfrm>
              <a:off x="431" y="2115"/>
              <a:ext cx="1042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屬性</a:t>
              </a:r>
            </a:p>
          </p:txBody>
        </p:sp>
        <p:sp>
          <p:nvSpPr>
            <p:cNvPr id="362" name="Text Box 362"/>
            <p:cNvSpPr>
              <a:spLocks/>
            </p:cNvSpPr>
            <p:nvPr/>
          </p:nvSpPr>
          <p:spPr>
            <a:xfrm>
              <a:off x="1473" y="2115"/>
              <a:ext cx="125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說明</a:t>
              </a:r>
            </a:p>
          </p:txBody>
        </p:sp>
        <p:sp>
          <p:nvSpPr>
            <p:cNvPr id="363" name="Text Box 363"/>
            <p:cNvSpPr>
              <a:spLocks/>
            </p:cNvSpPr>
            <p:nvPr/>
          </p:nvSpPr>
          <p:spPr>
            <a:xfrm>
              <a:off x="2729" y="2115"/>
              <a:ext cx="2601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example</a:t>
              </a:r>
            </a:p>
          </p:txBody>
        </p:sp>
        <p:sp>
          <p:nvSpPr>
            <p:cNvPr id="364" name="Text Box 364"/>
            <p:cNvSpPr>
              <a:spLocks/>
            </p:cNvSpPr>
            <p:nvPr/>
          </p:nvSpPr>
          <p:spPr>
            <a:xfrm>
              <a:off x="431" y="2345"/>
              <a:ext cx="1042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sr</a:t>
              </a: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</a:t>
              </a:r>
            </a:p>
          </p:txBody>
        </p:sp>
        <p:sp>
          <p:nvSpPr>
            <p:cNvPr id="365" name="Text Box 365"/>
            <p:cNvSpPr>
              <a:spLocks/>
            </p:cNvSpPr>
            <p:nvPr/>
          </p:nvSpPr>
          <p:spPr>
            <a:xfrm>
              <a:off x="1473" y="2345"/>
              <a:ext cx="1256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音樂來</a:t>
              </a: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源</a:t>
              </a:r>
            </a:p>
          </p:txBody>
        </p:sp>
        <p:sp>
          <p:nvSpPr>
            <p:cNvPr id="366" name="Text Box 366"/>
            <p:cNvSpPr>
              <a:spLocks/>
            </p:cNvSpPr>
            <p:nvPr/>
          </p:nvSpPr>
          <p:spPr>
            <a:xfrm>
              <a:off x="2729" y="2345"/>
              <a:ext cx="2601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src = "audio/temp.mp3"</a:t>
              </a:r>
            </a:p>
          </p:txBody>
        </p:sp>
        <p:sp>
          <p:nvSpPr>
            <p:cNvPr id="367" name="Text Box 367"/>
            <p:cNvSpPr>
              <a:spLocks/>
            </p:cNvSpPr>
            <p:nvPr/>
          </p:nvSpPr>
          <p:spPr>
            <a:xfrm>
              <a:off x="431" y="2576"/>
              <a:ext cx="1042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controls</a:t>
              </a:r>
            </a:p>
          </p:txBody>
        </p:sp>
        <p:sp>
          <p:nvSpPr>
            <p:cNvPr id="368" name="Text Box 368"/>
            <p:cNvSpPr>
              <a:spLocks/>
            </p:cNvSpPr>
            <p:nvPr/>
          </p:nvSpPr>
          <p:spPr>
            <a:xfrm>
              <a:off x="1473" y="2576"/>
              <a:ext cx="125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顯示控制項</a:t>
              </a:r>
            </a:p>
          </p:txBody>
        </p:sp>
        <p:sp>
          <p:nvSpPr>
            <p:cNvPr id="369" name="Text Box 369"/>
            <p:cNvSpPr>
              <a:spLocks/>
            </p:cNvSpPr>
            <p:nvPr/>
          </p:nvSpPr>
          <p:spPr>
            <a:xfrm>
              <a:off x="2729" y="2576"/>
              <a:ext cx="2601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controls</a:t>
              </a:r>
            </a:p>
          </p:txBody>
        </p:sp>
        <p:sp>
          <p:nvSpPr>
            <p:cNvPr id="370" name="Text Box 370"/>
            <p:cNvSpPr>
              <a:spLocks/>
            </p:cNvSpPr>
            <p:nvPr/>
          </p:nvSpPr>
          <p:spPr>
            <a:xfrm>
              <a:off x="431" y="2806"/>
              <a:ext cx="1042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loop</a:t>
              </a:r>
            </a:p>
          </p:txBody>
        </p:sp>
        <p:sp>
          <p:nvSpPr>
            <p:cNvPr id="371" name="Text Box 371"/>
            <p:cNvSpPr>
              <a:spLocks/>
            </p:cNvSpPr>
            <p:nvPr/>
          </p:nvSpPr>
          <p:spPr>
            <a:xfrm>
              <a:off x="1473" y="2806"/>
              <a:ext cx="125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循環撥放</a:t>
              </a:r>
            </a:p>
          </p:txBody>
        </p:sp>
        <p:sp>
          <p:nvSpPr>
            <p:cNvPr id="372" name="Text Box 372"/>
            <p:cNvSpPr>
              <a:spLocks/>
            </p:cNvSpPr>
            <p:nvPr/>
          </p:nvSpPr>
          <p:spPr>
            <a:xfrm>
              <a:off x="2729" y="2806"/>
              <a:ext cx="2601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loop | 不寫</a:t>
              </a:r>
            </a:p>
          </p:txBody>
        </p:sp>
        <p:sp>
          <p:nvSpPr>
            <p:cNvPr id="373" name="Text Box 373"/>
            <p:cNvSpPr>
              <a:spLocks/>
            </p:cNvSpPr>
            <p:nvPr/>
          </p:nvSpPr>
          <p:spPr>
            <a:xfrm>
              <a:off x="431" y="3036"/>
              <a:ext cx="1042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autoplay</a:t>
              </a:r>
            </a:p>
          </p:txBody>
        </p:sp>
        <p:sp>
          <p:nvSpPr>
            <p:cNvPr id="374" name="Text Box 374"/>
            <p:cNvSpPr>
              <a:spLocks/>
            </p:cNvSpPr>
            <p:nvPr/>
          </p:nvSpPr>
          <p:spPr>
            <a:xfrm>
              <a:off x="1473" y="3036"/>
              <a:ext cx="1256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自動撥放</a:t>
              </a:r>
            </a:p>
          </p:txBody>
        </p:sp>
        <p:sp>
          <p:nvSpPr>
            <p:cNvPr id="375" name="Text Box 375"/>
            <p:cNvSpPr>
              <a:spLocks/>
            </p:cNvSpPr>
            <p:nvPr/>
          </p:nvSpPr>
          <p:spPr>
            <a:xfrm>
              <a:off x="2729" y="3036"/>
              <a:ext cx="2601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autoplay | 不寫</a:t>
              </a:r>
            </a:p>
          </p:txBody>
        </p:sp>
        <p:sp>
          <p:nvSpPr>
            <p:cNvPr id="376" name="Text Box 376"/>
            <p:cNvSpPr>
              <a:spLocks/>
            </p:cNvSpPr>
            <p:nvPr/>
          </p:nvSpPr>
          <p:spPr>
            <a:xfrm>
              <a:off x="431" y="3267"/>
              <a:ext cx="1042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preload</a:t>
              </a:r>
            </a:p>
          </p:txBody>
        </p:sp>
        <p:sp>
          <p:nvSpPr>
            <p:cNvPr id="377" name="Text Box 377"/>
            <p:cNvSpPr>
              <a:spLocks/>
            </p:cNvSpPr>
            <p:nvPr/>
          </p:nvSpPr>
          <p:spPr>
            <a:xfrm>
              <a:off x="1473" y="3267"/>
              <a:ext cx="125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頁面載入即撥放</a:t>
              </a:r>
            </a:p>
          </p:txBody>
        </p:sp>
        <p:sp>
          <p:nvSpPr>
            <p:cNvPr id="378" name="Text Box 378"/>
            <p:cNvSpPr>
              <a:spLocks/>
            </p:cNvSpPr>
            <p:nvPr/>
          </p:nvSpPr>
          <p:spPr>
            <a:xfrm>
              <a:off x="2729" y="3267"/>
              <a:ext cx="2601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4" numCol="1" rIns="91444" tIns="4566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preload | 不寫</a:t>
              </a:r>
            </a:p>
          </p:txBody>
        </p:sp>
        <p:sp>
          <p:nvSpPr>
            <p:cNvPr id="379" name="Text Box 379"/>
            <p:cNvSpPr>
              <a:spLocks/>
            </p:cNvSpPr>
            <p:nvPr/>
          </p:nvSpPr>
          <p:spPr>
            <a:xfrm>
              <a:off x="1473" y="2115"/>
              <a:ext cx="0" cy="1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0" name="Text Box 380"/>
            <p:cNvSpPr>
              <a:spLocks/>
            </p:cNvSpPr>
            <p:nvPr/>
          </p:nvSpPr>
          <p:spPr>
            <a:xfrm>
              <a:off x="2729" y="2115"/>
              <a:ext cx="0" cy="1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1" name="Text Box 381"/>
            <p:cNvSpPr>
              <a:spLocks/>
            </p:cNvSpPr>
            <p:nvPr/>
          </p:nvSpPr>
          <p:spPr>
            <a:xfrm>
              <a:off x="431" y="2345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2" name="Text Box 382"/>
            <p:cNvSpPr>
              <a:spLocks/>
            </p:cNvSpPr>
            <p:nvPr/>
          </p:nvSpPr>
          <p:spPr>
            <a:xfrm>
              <a:off x="431" y="2576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3" name="Text Box 383"/>
            <p:cNvSpPr>
              <a:spLocks/>
            </p:cNvSpPr>
            <p:nvPr/>
          </p:nvSpPr>
          <p:spPr>
            <a:xfrm>
              <a:off x="431" y="2806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4" name="Text Box 384"/>
            <p:cNvSpPr>
              <a:spLocks/>
            </p:cNvSpPr>
            <p:nvPr/>
          </p:nvSpPr>
          <p:spPr>
            <a:xfrm>
              <a:off x="431" y="3036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5" name="Text Box 385"/>
            <p:cNvSpPr>
              <a:spLocks/>
            </p:cNvSpPr>
            <p:nvPr/>
          </p:nvSpPr>
          <p:spPr>
            <a:xfrm>
              <a:off x="431" y="3267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6" name="Text Box 386"/>
            <p:cNvSpPr>
              <a:spLocks/>
            </p:cNvSpPr>
            <p:nvPr/>
          </p:nvSpPr>
          <p:spPr>
            <a:xfrm>
              <a:off x="431" y="2115"/>
              <a:ext cx="0" cy="1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7" name="Text Box 387"/>
            <p:cNvSpPr>
              <a:spLocks/>
            </p:cNvSpPr>
            <p:nvPr/>
          </p:nvSpPr>
          <p:spPr>
            <a:xfrm>
              <a:off x="5330" y="2115"/>
              <a:ext cx="0" cy="1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8" name="Text Box 388"/>
            <p:cNvSpPr>
              <a:spLocks/>
            </p:cNvSpPr>
            <p:nvPr/>
          </p:nvSpPr>
          <p:spPr>
            <a:xfrm>
              <a:off x="431" y="2115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9" name="Text Box 389"/>
            <p:cNvSpPr>
              <a:spLocks/>
            </p:cNvSpPr>
            <p:nvPr/>
          </p:nvSpPr>
          <p:spPr>
            <a:xfrm>
              <a:off x="431" y="3497"/>
              <a:ext cx="48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90" name="Text Box 39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91" name="Text Box 391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392"/>
          <p:cNvSpPr>
            <a:spLocks/>
          </p:cNvSpPr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200">
                <a:solidFill>
                  <a:schemeClr val="tx1"/>
                </a:solidFill>
                <a:ea charset="0" pitchFamily="49" typeface="Consolas"/>
              </a:rPr>
              <a:t>JavaScript API：對於Video的控制</a:t>
            </a:r>
          </a:p>
        </p:txBody>
      </p:sp>
      <p:grpSp>
        <p:nvGrpSpPr>
          <p:cNvPr id="393" name="Group 393"/>
          <p:cNvGrpSpPr>
            <a:grpSpLocks noChangeAspect="0" noGrp="1" noMove="0" noSelect="0"/>
          </p:cNvGrpSpPr>
          <p:nvPr/>
        </p:nvGrpSpPr>
        <p:grpSpPr>
          <a:xfrm>
            <a:off x="596900" y="1000125"/>
            <a:ext cx="7993062" cy="5491162"/>
            <a:chOff x="376" y="630"/>
            <a:chExt cx="5035" cy="3459"/>
          </a:xfrm>
        </p:grpSpPr>
        <p:sp>
          <p:nvSpPr>
            <p:cNvPr id="394" name="Text Box 394"/>
            <p:cNvSpPr>
              <a:spLocks/>
            </p:cNvSpPr>
            <p:nvPr/>
          </p:nvSpPr>
          <p:spPr>
            <a:xfrm>
              <a:off x="376" y="630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屬性與方法</a:t>
              </a:r>
            </a:p>
          </p:txBody>
        </p:sp>
        <p:sp>
          <p:nvSpPr>
            <p:cNvPr id="395" name="Text Box 395"/>
            <p:cNvSpPr>
              <a:spLocks/>
            </p:cNvSpPr>
            <p:nvPr/>
          </p:nvSpPr>
          <p:spPr>
            <a:xfrm>
              <a:off x="2154" y="630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說明</a:t>
              </a:r>
            </a:p>
          </p:txBody>
        </p:sp>
        <p:sp>
          <p:nvSpPr>
            <p:cNvPr id="396" name="Text Box 396"/>
            <p:cNvSpPr>
              <a:spLocks/>
            </p:cNvSpPr>
            <p:nvPr/>
          </p:nvSpPr>
          <p:spPr>
            <a:xfrm>
              <a:off x="376" y="860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src</a:t>
              </a:r>
            </a:p>
          </p:txBody>
        </p:sp>
        <p:sp>
          <p:nvSpPr>
            <p:cNvPr id="397" name="Text Box 397"/>
            <p:cNvSpPr>
              <a:spLocks/>
            </p:cNvSpPr>
            <p:nvPr/>
          </p:nvSpPr>
          <p:spPr>
            <a:xfrm>
              <a:off x="2154" y="860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來源[URL]</a:t>
              </a:r>
            </a:p>
          </p:txBody>
        </p:sp>
        <p:sp>
          <p:nvSpPr>
            <p:cNvPr id="398" name="Text Box 398"/>
            <p:cNvSpPr>
              <a:spLocks/>
            </p:cNvSpPr>
            <p:nvPr/>
          </p:nvSpPr>
          <p:spPr>
            <a:xfrm>
              <a:off x="376" y="1091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currentSrc</a:t>
              </a:r>
            </a:p>
          </p:txBody>
        </p:sp>
        <p:sp>
          <p:nvSpPr>
            <p:cNvPr id="399" name="Text Box 399"/>
            <p:cNvSpPr>
              <a:spLocks/>
            </p:cNvSpPr>
            <p:nvPr/>
          </p:nvSpPr>
          <p:spPr>
            <a:xfrm>
              <a:off x="2154" y="1091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實際讀取的來源[URL]</a:t>
              </a:r>
            </a:p>
          </p:txBody>
        </p:sp>
        <p:sp>
          <p:nvSpPr>
            <p:cNvPr id="400" name="Text Box 400"/>
            <p:cNvSpPr>
              <a:spLocks/>
            </p:cNvSpPr>
            <p:nvPr/>
          </p:nvSpPr>
          <p:spPr>
            <a:xfrm>
              <a:off x="376" y="1321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currentTime</a:t>
              </a:r>
            </a:p>
          </p:txBody>
        </p:sp>
        <p:sp>
          <p:nvSpPr>
            <p:cNvPr id="401" name="Text Box 401"/>
            <p:cNvSpPr>
              <a:spLocks/>
            </p:cNvSpPr>
            <p:nvPr/>
          </p:nvSpPr>
          <p:spPr>
            <a:xfrm>
              <a:off x="2154" y="1321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目前播放位置的時間[秒數]</a:t>
              </a:r>
            </a:p>
          </p:txBody>
        </p:sp>
        <p:sp>
          <p:nvSpPr>
            <p:cNvPr id="402" name="Text Box 402"/>
            <p:cNvSpPr>
              <a:spLocks/>
            </p:cNvSpPr>
            <p:nvPr/>
          </p:nvSpPr>
          <p:spPr>
            <a:xfrm>
              <a:off x="376" y="1552"/>
              <a:ext cx="1778" cy="233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startTime</a:t>
              </a:r>
            </a:p>
          </p:txBody>
        </p:sp>
        <p:sp>
          <p:nvSpPr>
            <p:cNvPr id="403" name="Text Box 403"/>
            <p:cNvSpPr>
              <a:spLocks/>
            </p:cNvSpPr>
            <p:nvPr/>
          </p:nvSpPr>
          <p:spPr>
            <a:xfrm>
              <a:off x="2154" y="1552"/>
              <a:ext cx="3257" cy="233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可以開始播放的時間[秒數]</a:t>
              </a:r>
            </a:p>
          </p:txBody>
        </p:sp>
        <p:sp>
          <p:nvSpPr>
            <p:cNvPr id="404" name="Text Box 404"/>
            <p:cNvSpPr>
              <a:spLocks/>
            </p:cNvSpPr>
            <p:nvPr/>
          </p:nvSpPr>
          <p:spPr>
            <a:xfrm>
              <a:off x="376" y="1785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duration</a:t>
              </a:r>
            </a:p>
          </p:txBody>
        </p:sp>
        <p:sp>
          <p:nvSpPr>
            <p:cNvPr id="405" name="Text Box 405"/>
            <p:cNvSpPr>
              <a:spLocks/>
            </p:cNvSpPr>
            <p:nvPr/>
          </p:nvSpPr>
          <p:spPr>
            <a:xfrm>
              <a:off x="2154" y="1785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顯示資料長度[秒數]</a:t>
              </a:r>
            </a:p>
          </p:txBody>
        </p:sp>
        <p:sp>
          <p:nvSpPr>
            <p:cNvPr id="406" name="Text Box 406"/>
            <p:cNvSpPr>
              <a:spLocks/>
            </p:cNvSpPr>
            <p:nvPr/>
          </p:nvSpPr>
          <p:spPr>
            <a:xfrm>
              <a:off x="376" y="2015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paused</a:t>
              </a:r>
            </a:p>
          </p:txBody>
        </p:sp>
        <p:sp>
          <p:nvSpPr>
            <p:cNvPr id="407" name="Text Box 407"/>
            <p:cNvSpPr>
              <a:spLocks/>
            </p:cNvSpPr>
            <p:nvPr/>
          </p:nvSpPr>
          <p:spPr>
            <a:xfrm>
              <a:off x="2154" y="2015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暫停中嗎?</a:t>
              </a:r>
            </a:p>
          </p:txBody>
        </p:sp>
        <p:sp>
          <p:nvSpPr>
            <p:cNvPr id="408" name="Text Box 408"/>
            <p:cNvSpPr>
              <a:spLocks/>
            </p:cNvSpPr>
            <p:nvPr/>
          </p:nvSpPr>
          <p:spPr>
            <a:xfrm>
              <a:off x="376" y="2246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defaultPlaybackRate</a:t>
              </a:r>
            </a:p>
          </p:txBody>
        </p:sp>
        <p:sp>
          <p:nvSpPr>
            <p:cNvPr id="409" name="Text Box 409"/>
            <p:cNvSpPr>
              <a:spLocks/>
            </p:cNvSpPr>
            <p:nvPr/>
          </p:nvSpPr>
          <p:spPr>
            <a:xfrm>
              <a:off x="2154" y="2246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預設播放速度[0 by default]</a:t>
              </a:r>
            </a:p>
          </p:txBody>
        </p:sp>
        <p:sp>
          <p:nvSpPr>
            <p:cNvPr id="410" name="Text Box 410"/>
            <p:cNvSpPr>
              <a:spLocks/>
            </p:cNvSpPr>
            <p:nvPr/>
          </p:nvSpPr>
          <p:spPr>
            <a:xfrm>
              <a:off x="376" y="2476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playbackRate</a:t>
              </a:r>
            </a:p>
          </p:txBody>
        </p:sp>
        <p:sp>
          <p:nvSpPr>
            <p:cNvPr id="411" name="Text Box 411"/>
            <p:cNvSpPr>
              <a:spLocks/>
            </p:cNvSpPr>
            <p:nvPr/>
          </p:nvSpPr>
          <p:spPr>
            <a:xfrm>
              <a:off x="2154" y="2476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播放速度[0 by default]，正數往前播，負數往後播</a:t>
              </a:r>
            </a:p>
          </p:txBody>
        </p:sp>
        <p:sp>
          <p:nvSpPr>
            <p:cNvPr id="412" name="Text Box 412"/>
            <p:cNvSpPr>
              <a:spLocks/>
            </p:cNvSpPr>
            <p:nvPr/>
          </p:nvSpPr>
          <p:spPr>
            <a:xfrm>
              <a:off x="376" y="2707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ended</a:t>
              </a:r>
            </a:p>
          </p:txBody>
        </p:sp>
        <p:sp>
          <p:nvSpPr>
            <p:cNvPr id="413" name="Text Box 413"/>
            <p:cNvSpPr>
              <a:spLocks/>
            </p:cNvSpPr>
            <p:nvPr/>
          </p:nvSpPr>
          <p:spPr>
            <a:xfrm>
              <a:off x="2154" y="2707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結束了嗎?</a:t>
              </a:r>
            </a:p>
          </p:txBody>
        </p:sp>
        <p:sp>
          <p:nvSpPr>
            <p:cNvPr id="414" name="Text Box 414"/>
            <p:cNvSpPr>
              <a:spLocks/>
            </p:cNvSpPr>
            <p:nvPr/>
          </p:nvSpPr>
          <p:spPr>
            <a:xfrm>
              <a:off x="376" y="2937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muted</a:t>
              </a:r>
            </a:p>
          </p:txBody>
        </p:sp>
        <p:sp>
          <p:nvSpPr>
            <p:cNvPr id="415" name="Text Box 415"/>
            <p:cNvSpPr>
              <a:spLocks/>
            </p:cNvSpPr>
            <p:nvPr/>
          </p:nvSpPr>
          <p:spPr>
            <a:xfrm>
              <a:off x="2154" y="2937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靜音嗎?</a:t>
              </a:r>
            </a:p>
          </p:txBody>
        </p:sp>
        <p:sp>
          <p:nvSpPr>
            <p:cNvPr id="416" name="Text Box 416"/>
            <p:cNvSpPr>
              <a:spLocks/>
            </p:cNvSpPr>
            <p:nvPr/>
          </p:nvSpPr>
          <p:spPr>
            <a:xfrm>
              <a:off x="376" y="3167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volume</a:t>
              </a:r>
            </a:p>
          </p:txBody>
        </p:sp>
        <p:sp>
          <p:nvSpPr>
            <p:cNvPr id="417" name="Text Box 417"/>
            <p:cNvSpPr>
              <a:spLocks/>
            </p:cNvSpPr>
            <p:nvPr/>
          </p:nvSpPr>
          <p:spPr>
            <a:xfrm>
              <a:off x="2154" y="3167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音量[介於0.0~1.0]</a:t>
              </a:r>
            </a:p>
          </p:txBody>
        </p:sp>
        <p:sp>
          <p:nvSpPr>
            <p:cNvPr id="418" name="Text Box 418"/>
            <p:cNvSpPr>
              <a:spLocks/>
            </p:cNvSpPr>
            <p:nvPr/>
          </p:nvSpPr>
          <p:spPr>
            <a:xfrm>
              <a:off x="376" y="3398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load()</a:t>
              </a:r>
            </a:p>
          </p:txBody>
        </p:sp>
        <p:sp>
          <p:nvSpPr>
            <p:cNvPr id="419" name="Text Box 419"/>
            <p:cNvSpPr>
              <a:spLocks/>
            </p:cNvSpPr>
            <p:nvPr/>
          </p:nvSpPr>
          <p:spPr>
            <a:xfrm>
              <a:off x="2154" y="3398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讀取影片</a:t>
              </a:r>
            </a:p>
          </p:txBody>
        </p:sp>
        <p:sp>
          <p:nvSpPr>
            <p:cNvPr id="420" name="Text Box 420"/>
            <p:cNvSpPr>
              <a:spLocks/>
            </p:cNvSpPr>
            <p:nvPr/>
          </p:nvSpPr>
          <p:spPr>
            <a:xfrm>
              <a:off x="376" y="3628"/>
              <a:ext cx="177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play()</a:t>
              </a:r>
            </a:p>
          </p:txBody>
        </p:sp>
        <p:sp>
          <p:nvSpPr>
            <p:cNvPr id="421" name="Text Box 421"/>
            <p:cNvSpPr>
              <a:spLocks/>
            </p:cNvSpPr>
            <p:nvPr/>
          </p:nvSpPr>
          <p:spPr>
            <a:xfrm>
              <a:off x="2154" y="3628"/>
              <a:ext cx="325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播放</a:t>
              </a:r>
            </a:p>
          </p:txBody>
        </p:sp>
        <p:sp>
          <p:nvSpPr>
            <p:cNvPr id="422" name="Text Box 422"/>
            <p:cNvSpPr>
              <a:spLocks/>
            </p:cNvSpPr>
            <p:nvPr/>
          </p:nvSpPr>
          <p:spPr>
            <a:xfrm>
              <a:off x="376" y="3859"/>
              <a:ext cx="1778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pause()</a:t>
              </a:r>
            </a:p>
          </p:txBody>
        </p:sp>
        <p:sp>
          <p:nvSpPr>
            <p:cNvPr id="423" name="Text Box 423"/>
            <p:cNvSpPr>
              <a:spLocks/>
            </p:cNvSpPr>
            <p:nvPr/>
          </p:nvSpPr>
          <p:spPr>
            <a:xfrm>
              <a:off x="2154" y="3859"/>
              <a:ext cx="3257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718" lIns="91442" numCol="1" rIns="91442" tIns="45718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暫停</a:t>
              </a:r>
            </a:p>
          </p:txBody>
        </p:sp>
        <p:sp>
          <p:nvSpPr>
            <p:cNvPr id="424" name="Text Box 424"/>
            <p:cNvSpPr>
              <a:spLocks/>
            </p:cNvSpPr>
            <p:nvPr/>
          </p:nvSpPr>
          <p:spPr>
            <a:xfrm>
              <a:off x="2154" y="630"/>
              <a:ext cx="0" cy="3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25" name="Text Box 425"/>
            <p:cNvSpPr>
              <a:spLocks/>
            </p:cNvSpPr>
            <p:nvPr/>
          </p:nvSpPr>
          <p:spPr>
            <a:xfrm>
              <a:off x="376" y="860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26" name="Text Box 426"/>
            <p:cNvSpPr>
              <a:spLocks/>
            </p:cNvSpPr>
            <p:nvPr/>
          </p:nvSpPr>
          <p:spPr>
            <a:xfrm>
              <a:off x="376" y="1091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27" name="Text Box 427"/>
            <p:cNvSpPr>
              <a:spLocks/>
            </p:cNvSpPr>
            <p:nvPr/>
          </p:nvSpPr>
          <p:spPr>
            <a:xfrm>
              <a:off x="376" y="1321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28" name="Text Box 428"/>
            <p:cNvSpPr>
              <a:spLocks/>
            </p:cNvSpPr>
            <p:nvPr/>
          </p:nvSpPr>
          <p:spPr>
            <a:xfrm>
              <a:off x="376" y="1552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29" name="Text Box 429"/>
            <p:cNvSpPr>
              <a:spLocks/>
            </p:cNvSpPr>
            <p:nvPr/>
          </p:nvSpPr>
          <p:spPr>
            <a:xfrm>
              <a:off x="376" y="1785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0" name="Text Box 430"/>
            <p:cNvSpPr>
              <a:spLocks/>
            </p:cNvSpPr>
            <p:nvPr/>
          </p:nvSpPr>
          <p:spPr>
            <a:xfrm>
              <a:off x="376" y="2015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1" name="Text Box 431"/>
            <p:cNvSpPr>
              <a:spLocks/>
            </p:cNvSpPr>
            <p:nvPr/>
          </p:nvSpPr>
          <p:spPr>
            <a:xfrm>
              <a:off x="376" y="2246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2" name="Text Box 432"/>
            <p:cNvSpPr>
              <a:spLocks/>
            </p:cNvSpPr>
            <p:nvPr/>
          </p:nvSpPr>
          <p:spPr>
            <a:xfrm>
              <a:off x="376" y="2476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3" name="Text Box 433"/>
            <p:cNvSpPr>
              <a:spLocks/>
            </p:cNvSpPr>
            <p:nvPr/>
          </p:nvSpPr>
          <p:spPr>
            <a:xfrm>
              <a:off x="376" y="2707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4" name="Text Box 434"/>
            <p:cNvSpPr>
              <a:spLocks/>
            </p:cNvSpPr>
            <p:nvPr/>
          </p:nvSpPr>
          <p:spPr>
            <a:xfrm>
              <a:off x="376" y="2937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5" name="Text Box 435"/>
            <p:cNvSpPr>
              <a:spLocks/>
            </p:cNvSpPr>
            <p:nvPr/>
          </p:nvSpPr>
          <p:spPr>
            <a:xfrm>
              <a:off x="376" y="3167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6" name="Text Box 436"/>
            <p:cNvSpPr>
              <a:spLocks/>
            </p:cNvSpPr>
            <p:nvPr/>
          </p:nvSpPr>
          <p:spPr>
            <a:xfrm>
              <a:off x="376" y="3398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7" name="Text Box 437"/>
            <p:cNvSpPr>
              <a:spLocks/>
            </p:cNvSpPr>
            <p:nvPr/>
          </p:nvSpPr>
          <p:spPr>
            <a:xfrm>
              <a:off x="376" y="3628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8" name="Text Box 438"/>
            <p:cNvSpPr>
              <a:spLocks/>
            </p:cNvSpPr>
            <p:nvPr/>
          </p:nvSpPr>
          <p:spPr>
            <a:xfrm>
              <a:off x="376" y="3859"/>
              <a:ext cx="50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39" name="Text Box 439"/>
            <p:cNvSpPr>
              <a:spLocks/>
            </p:cNvSpPr>
            <p:nvPr/>
          </p:nvSpPr>
          <p:spPr>
            <a:xfrm>
              <a:off x="376" y="630"/>
              <a:ext cx="0" cy="3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40" name="Text Box 440"/>
            <p:cNvSpPr>
              <a:spLocks/>
            </p:cNvSpPr>
            <p:nvPr/>
          </p:nvSpPr>
          <p:spPr>
            <a:xfrm>
              <a:off x="5411" y="630"/>
              <a:ext cx="0" cy="3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41" name="Text Box 441"/>
            <p:cNvSpPr>
              <a:spLocks/>
            </p:cNvSpPr>
            <p:nvPr/>
          </p:nvSpPr>
          <p:spPr>
            <a:xfrm>
              <a:off x="376" y="630"/>
              <a:ext cx="5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42" name="Text Box 442"/>
            <p:cNvSpPr>
              <a:spLocks/>
            </p:cNvSpPr>
            <p:nvPr/>
          </p:nvSpPr>
          <p:spPr>
            <a:xfrm>
              <a:off x="376" y="4089"/>
              <a:ext cx="50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443" name="Text Box 44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444" name="Text Box 444"/>
          <p:cNvSpPr txBox="1">
            <a:spLocks/>
          </p:cNvSpPr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 Box 445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拖放操作 {Drag &amp; Drop}</a:t>
            </a:r>
          </a:p>
        </p:txBody>
      </p:sp>
      <p:sp>
        <p:nvSpPr>
          <p:cNvPr id="446" name="Text Box 446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447" name="Text Box 447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 Box 448"/>
          <p:cNvSpPr>
            <a:spLocks/>
          </p:cNvSpPr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Drag &amp; Drop</a:t>
            </a:r>
          </a:p>
        </p:txBody>
      </p:sp>
      <p:sp>
        <p:nvSpPr>
          <p:cNvPr id="449" name="Text Box 449"/>
          <p:cNvSpPr>
            <a:spLocks/>
          </p:cNvSpPr>
          <p:nvPr>
            <p:ph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。最早是IE5的正式標準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。在使用拖放功能之前，必須先經由</a:t>
            </a:r>
            <a:r>
              <a:rPr dirty="0" lang="en-US" smtClean="0" sz="2000">
                <a:ea charset="0" pitchFamily="49" typeface="Consolas"/>
              </a:rPr>
              <a:t>draggable屬性指定要拖曳的元素。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。放下的地點沒有特別的限制，但拖放過程要透過事件來處理。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。操作方法：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1.首先要指名開始處理拖曳</a:t>
            </a:r>
            <a:r>
              <a:rPr b="1" dirty="0" lang="en-US" smtClean="0" sz="2000">
                <a:ea charset="0" pitchFamily="49" typeface="Consolas"/>
              </a:rPr>
              <a:t>事件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-- 寫成拖曳事件的function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2.接著設定該物件是否可以被拖曳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-- draggable設定為true | false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3.放置物件：default是不接受該項操作，所以要先取消預設操作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-- event.preventDefault()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4.拖曳時會產生的事件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-- dragstart|drag|dragend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放置物件會產生的事件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  -- dragenter|dragover|dragleave|drop</a:t>
            </a:r>
          </a:p>
        </p:txBody>
      </p:sp>
      <p:sp>
        <p:nvSpPr>
          <p:cNvPr id="450" name="Text Box 45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451" name="Text Box 451"/>
          <p:cNvSpPr txBox="1">
            <a:spLocks/>
          </p:cNvSpPr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1"/>
          <p:cNvSpPr>
            <a:spLocks/>
          </p:cNvSpPr>
          <p:nvPr>
            <p:ph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教室環境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- 軟體需求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◎ 瀏覽器(Browser) 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。Internet Explorer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。Mozilla Firefox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。Google Chrome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。Opera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。Safari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◎ 編寫工具(Text Editor)：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200"/>
              <a:t>  。</a:t>
            </a:r>
            <a:r>
              <a:rPr dirty="0" lang="en-US" smtClean="0" sz="2000"/>
              <a:t> Visual Studio Code 	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/>
              <a:t>  。 Sublime Text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/>
              <a:t>  。 Atom </a:t>
            </a:r>
          </a:p>
          <a:p>
            <a:pPr indent="-342900" marL="342900">
              <a:lnSpc>
                <a:spcPct val="80000"/>
              </a:lnSpc>
              <a:buFontTx/>
              <a:buChar char="-"/>
            </a:pPr>
            <a:r>
              <a:rPr dirty="0" lang="en-US" smtClean="0" sz="2400"/>
              <a:t>JavaScript console</a:t>
            </a:r>
          </a:p>
          <a:p>
            <a:pPr indent="-342900" marL="342900">
              <a:lnSpc>
                <a:spcPct val="80000"/>
              </a:lnSpc>
              <a:buFontTx/>
              <a:buChar char="-"/>
            </a:pPr>
            <a:r>
              <a:rPr dirty="0" lang="en-US" smtClean="0" sz="2400"/>
              <a:t>Web Server：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‧ Windows：安裝Apache或IIS</a:t>
            </a:r>
            <a:br>
              <a:rPr dirty="0" lang="en-US" smtClean="0" sz="2400"/>
            </a:br>
            <a:r>
              <a:rPr dirty="0" lang="en-US" smtClean="0" sz="2400"/>
              <a:t>‧ Mac或Linux已有內建Apache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</a:t>
            </a:r>
          </a:p>
        </p:txBody>
      </p:sp>
      <p:sp>
        <p:nvSpPr>
          <p:cNvPr id="32" name="Text Box 3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3" name="Text Box 3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  <a:p>
            <a:pPr algn="ctr" indent="0" marL="0">
              <a:spcBef>
                <a:spcPct val="0"/>
              </a:spcBef>
              <a:buNone/>
            </a:pPr>
            <a:endParaRPr dirty="0" lang="en-US" smtClean="0" sz="1400">
              <a:latin charset="0" pitchFamily="49" typeface="Courier New"/>
              <a:ea charset="-120" pitchFamily="65" typeface="標楷體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/>
          <p:cNvGrpSpPr>
            <a:grpSpLocks noChangeAspect="0" noGrp="1" noMove="0" noSelect="0"/>
          </p:cNvGrpSpPr>
          <p:nvPr/>
        </p:nvGrpSpPr>
        <p:grpSpPr>
          <a:xfrm>
            <a:off x="463550" y="1227137"/>
            <a:ext cx="2879725" cy="3970337"/>
            <a:chOff x="292" y="773"/>
            <a:chExt cx="1814" cy="2501"/>
          </a:xfrm>
        </p:grpSpPr>
        <p:sp>
          <p:nvSpPr>
            <p:cNvPr id="453" name="Text Box 453"/>
            <p:cNvSpPr>
              <a:spLocks/>
            </p:cNvSpPr>
            <p:nvPr/>
          </p:nvSpPr>
          <p:spPr>
            <a:xfrm>
              <a:off x="292" y="773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事件</a:t>
              </a:r>
            </a:p>
          </p:txBody>
        </p:sp>
        <p:sp>
          <p:nvSpPr>
            <p:cNvPr id="454" name="Text Box 454"/>
            <p:cNvSpPr>
              <a:spLocks/>
            </p:cNvSpPr>
            <p:nvPr/>
          </p:nvSpPr>
          <p:spPr>
            <a:xfrm>
              <a:off x="1244" y="773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algn="ctr"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說明</a:t>
              </a:r>
            </a:p>
          </p:txBody>
        </p:sp>
        <p:sp>
          <p:nvSpPr>
            <p:cNvPr id="455" name="Text Box 455"/>
            <p:cNvSpPr>
              <a:spLocks/>
            </p:cNvSpPr>
            <p:nvPr/>
          </p:nvSpPr>
          <p:spPr>
            <a:xfrm>
              <a:off x="292" y="1051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dragstart</a:t>
              </a:r>
            </a:p>
          </p:txBody>
        </p:sp>
        <p:sp>
          <p:nvSpPr>
            <p:cNvPr id="456" name="Text Box 456"/>
            <p:cNvSpPr>
              <a:spLocks/>
            </p:cNvSpPr>
            <p:nvPr/>
          </p:nvSpPr>
          <p:spPr>
            <a:xfrm>
              <a:off x="1244" y="1051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拖曳開始</a:t>
              </a:r>
            </a:p>
          </p:txBody>
        </p:sp>
        <p:sp>
          <p:nvSpPr>
            <p:cNvPr id="457" name="Text Box 457"/>
            <p:cNvSpPr>
              <a:spLocks/>
            </p:cNvSpPr>
            <p:nvPr/>
          </p:nvSpPr>
          <p:spPr>
            <a:xfrm>
              <a:off x="292" y="1329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</a:t>
              </a:r>
            </a:p>
          </p:txBody>
        </p:sp>
        <p:sp>
          <p:nvSpPr>
            <p:cNvPr id="458" name="Text Box 458"/>
            <p:cNvSpPr>
              <a:spLocks/>
            </p:cNvSpPr>
            <p:nvPr/>
          </p:nvSpPr>
          <p:spPr>
            <a:xfrm>
              <a:off x="1244" y="1329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拖曳中</a:t>
              </a:r>
            </a:p>
          </p:txBody>
        </p:sp>
        <p:sp>
          <p:nvSpPr>
            <p:cNvPr id="459" name="Text Box 459"/>
            <p:cNvSpPr>
              <a:spLocks/>
            </p:cNvSpPr>
            <p:nvPr/>
          </p:nvSpPr>
          <p:spPr>
            <a:xfrm>
              <a:off x="292" y="1607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/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dragend</a:t>
              </a:r>
            </a:p>
          </p:txBody>
        </p:sp>
        <p:sp>
          <p:nvSpPr>
            <p:cNvPr id="460" name="Text Box 460"/>
            <p:cNvSpPr>
              <a:spLocks/>
            </p:cNvSpPr>
            <p:nvPr/>
          </p:nvSpPr>
          <p:spPr>
            <a:xfrm>
              <a:off x="1244" y="1607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/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拖曳結束</a:t>
              </a:r>
            </a:p>
          </p:txBody>
        </p:sp>
        <p:sp>
          <p:nvSpPr>
            <p:cNvPr id="461" name="Text Box 461"/>
            <p:cNvSpPr>
              <a:spLocks/>
            </p:cNvSpPr>
            <p:nvPr/>
          </p:nvSpPr>
          <p:spPr>
            <a:xfrm>
              <a:off x="292" y="1885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endParaRPr/>
            </a:p>
          </p:txBody>
        </p:sp>
        <p:sp>
          <p:nvSpPr>
            <p:cNvPr id="462" name="Text Box 462"/>
            <p:cNvSpPr>
              <a:spLocks/>
            </p:cNvSpPr>
            <p:nvPr/>
          </p:nvSpPr>
          <p:spPr>
            <a:xfrm>
              <a:off x="1244" y="1885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endParaRPr/>
            </a:p>
          </p:txBody>
        </p:sp>
        <p:sp>
          <p:nvSpPr>
            <p:cNvPr id="463" name="Text Box 463"/>
            <p:cNvSpPr>
              <a:spLocks/>
            </p:cNvSpPr>
            <p:nvPr/>
          </p:nvSpPr>
          <p:spPr>
            <a:xfrm>
              <a:off x="292" y="2163"/>
              <a:ext cx="952" cy="277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dragenter</a:t>
              </a:r>
            </a:p>
          </p:txBody>
        </p:sp>
        <p:sp>
          <p:nvSpPr>
            <p:cNvPr id="464" name="Text Box 464"/>
            <p:cNvSpPr>
              <a:spLocks/>
            </p:cNvSpPr>
            <p:nvPr/>
          </p:nvSpPr>
          <p:spPr>
            <a:xfrm>
              <a:off x="1244" y="2163"/>
              <a:ext cx="862" cy="277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拖進該範圍</a:t>
              </a:r>
            </a:p>
          </p:txBody>
        </p:sp>
        <p:sp>
          <p:nvSpPr>
            <p:cNvPr id="465" name="Text Box 465"/>
            <p:cNvSpPr>
              <a:spLocks/>
            </p:cNvSpPr>
            <p:nvPr/>
          </p:nvSpPr>
          <p:spPr>
            <a:xfrm>
              <a:off x="292" y="2440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dragover</a:t>
              </a:r>
            </a:p>
          </p:txBody>
        </p:sp>
        <p:sp>
          <p:nvSpPr>
            <p:cNvPr id="466" name="Text Box 466"/>
            <p:cNvSpPr>
              <a:spLocks/>
            </p:cNvSpPr>
            <p:nvPr/>
          </p:nvSpPr>
          <p:spPr>
            <a:xfrm>
              <a:off x="1244" y="2440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停在裡面</a:t>
              </a:r>
            </a:p>
          </p:txBody>
        </p:sp>
        <p:sp>
          <p:nvSpPr>
            <p:cNvPr id="467" name="Text Box 467"/>
            <p:cNvSpPr>
              <a:spLocks/>
            </p:cNvSpPr>
            <p:nvPr/>
          </p:nvSpPr>
          <p:spPr>
            <a:xfrm>
              <a:off x="292" y="2718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dragleave</a:t>
              </a:r>
            </a:p>
          </p:txBody>
        </p:sp>
        <p:sp>
          <p:nvSpPr>
            <p:cNvPr id="468" name="Text Box 468"/>
            <p:cNvSpPr>
              <a:spLocks/>
            </p:cNvSpPr>
            <p:nvPr/>
          </p:nvSpPr>
          <p:spPr>
            <a:xfrm>
              <a:off x="1244" y="2718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脫離該範圍</a:t>
              </a:r>
            </a:p>
          </p:txBody>
        </p:sp>
        <p:sp>
          <p:nvSpPr>
            <p:cNvPr id="469" name="Text Box 469"/>
            <p:cNvSpPr>
              <a:spLocks/>
            </p:cNvSpPr>
            <p:nvPr/>
          </p:nvSpPr>
          <p:spPr>
            <a:xfrm>
              <a:off x="292" y="2996"/>
              <a:ext cx="95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drop</a:t>
              </a:r>
            </a:p>
          </p:txBody>
        </p:sp>
        <p:sp>
          <p:nvSpPr>
            <p:cNvPr id="470" name="Text Box 470"/>
            <p:cNvSpPr>
              <a:spLocks/>
            </p:cNvSpPr>
            <p:nvPr/>
          </p:nvSpPr>
          <p:spPr>
            <a:xfrm>
              <a:off x="1244" y="2996"/>
              <a:ext cx="862" cy="278"/>
            </a:xfrm>
            <a:prstGeom prst="rect">
              <a:avLst/>
            </a:prstGeom>
            <a:noFill/>
            <a:ln>
              <a:noFill/>
            </a:ln>
          </p:spPr>
          <p:txBody>
            <a:bodyPr lIns="91427" numCol="1" rIns="9142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放下</a:t>
              </a:r>
            </a:p>
          </p:txBody>
        </p:sp>
        <p:sp>
          <p:nvSpPr>
            <p:cNvPr id="471" name="Text Box 471"/>
            <p:cNvSpPr>
              <a:spLocks/>
            </p:cNvSpPr>
            <p:nvPr/>
          </p:nvSpPr>
          <p:spPr>
            <a:xfrm>
              <a:off x="1244" y="773"/>
              <a:ext cx="0" cy="2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2" name="Text Box 472"/>
            <p:cNvSpPr>
              <a:spLocks/>
            </p:cNvSpPr>
            <p:nvPr/>
          </p:nvSpPr>
          <p:spPr>
            <a:xfrm>
              <a:off x="292" y="1051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3" name="Text Box 473"/>
            <p:cNvSpPr>
              <a:spLocks/>
            </p:cNvSpPr>
            <p:nvPr/>
          </p:nvSpPr>
          <p:spPr>
            <a:xfrm>
              <a:off x="292" y="1329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4" name="Text Box 474"/>
            <p:cNvSpPr>
              <a:spLocks/>
            </p:cNvSpPr>
            <p:nvPr/>
          </p:nvSpPr>
          <p:spPr>
            <a:xfrm>
              <a:off x="292" y="1607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5" name="Text Box 475"/>
            <p:cNvSpPr>
              <a:spLocks/>
            </p:cNvSpPr>
            <p:nvPr/>
          </p:nvSpPr>
          <p:spPr>
            <a:xfrm>
              <a:off x="292" y="1885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6" name="Text Box 476"/>
            <p:cNvSpPr>
              <a:spLocks/>
            </p:cNvSpPr>
            <p:nvPr/>
          </p:nvSpPr>
          <p:spPr>
            <a:xfrm>
              <a:off x="292" y="2163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7" name="Text Box 477"/>
            <p:cNvSpPr>
              <a:spLocks/>
            </p:cNvSpPr>
            <p:nvPr/>
          </p:nvSpPr>
          <p:spPr>
            <a:xfrm>
              <a:off x="292" y="2440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8" name="Text Box 478"/>
            <p:cNvSpPr>
              <a:spLocks/>
            </p:cNvSpPr>
            <p:nvPr/>
          </p:nvSpPr>
          <p:spPr>
            <a:xfrm>
              <a:off x="292" y="2718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79" name="Text Box 479"/>
            <p:cNvSpPr>
              <a:spLocks/>
            </p:cNvSpPr>
            <p:nvPr/>
          </p:nvSpPr>
          <p:spPr>
            <a:xfrm>
              <a:off x="292" y="2996"/>
              <a:ext cx="1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80" name="Text Box 480"/>
            <p:cNvSpPr>
              <a:spLocks/>
            </p:cNvSpPr>
            <p:nvPr/>
          </p:nvSpPr>
          <p:spPr>
            <a:xfrm>
              <a:off x="292" y="773"/>
              <a:ext cx="0" cy="2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81" name="Text Box 481"/>
            <p:cNvSpPr>
              <a:spLocks/>
            </p:cNvSpPr>
            <p:nvPr/>
          </p:nvSpPr>
          <p:spPr>
            <a:xfrm>
              <a:off x="2106" y="773"/>
              <a:ext cx="0" cy="2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82" name="Text Box 482"/>
            <p:cNvSpPr>
              <a:spLocks/>
            </p:cNvSpPr>
            <p:nvPr/>
          </p:nvSpPr>
          <p:spPr>
            <a:xfrm>
              <a:off x="292" y="773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483" name="Text Box 483"/>
            <p:cNvSpPr>
              <a:spLocks/>
            </p:cNvSpPr>
            <p:nvPr/>
          </p:nvSpPr>
          <p:spPr>
            <a:xfrm>
              <a:off x="292" y="3274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484" name="Group 484"/>
          <p:cNvGrpSpPr>
            <a:grpSpLocks noChangeAspect="0" noGrp="1" noMove="0" noSelect="0"/>
          </p:cNvGrpSpPr>
          <p:nvPr/>
        </p:nvGrpSpPr>
        <p:grpSpPr>
          <a:xfrm>
            <a:off x="3348037" y="1196975"/>
            <a:ext cx="5329237" cy="5418137"/>
            <a:chOff x="2109" y="754"/>
            <a:chExt cx="3357" cy="3413"/>
          </a:xfrm>
        </p:grpSpPr>
        <p:sp>
          <p:nvSpPr>
            <p:cNvPr id="485" name="Text Box 485"/>
            <p:cNvSpPr>
              <a:spLocks/>
            </p:cNvSpPr>
            <p:nvPr/>
          </p:nvSpPr>
          <p:spPr>
            <a:xfrm>
              <a:off x="2109" y="754"/>
              <a:ext cx="3357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處理拖曳事件的物件為：</a:t>
              </a: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e.dataTransfer</a:t>
              </a:r>
            </a:p>
          </p:txBody>
        </p:sp>
        <p:sp>
          <p:nvSpPr>
            <p:cNvPr id="486" name="Text Box 486"/>
            <p:cNvSpPr>
              <a:spLocks/>
            </p:cNvSpPr>
            <p:nvPr/>
          </p:nvSpPr>
          <p:spPr>
            <a:xfrm>
              <a:off x="2109" y="1004"/>
              <a:ext cx="1679" cy="39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dropEffect</a:t>
              </a:r>
            </a:p>
          </p:txBody>
        </p:sp>
        <p:sp>
          <p:nvSpPr>
            <p:cNvPr id="487" name="Text Box 487"/>
            <p:cNvSpPr>
              <a:spLocks/>
            </p:cNvSpPr>
            <p:nvPr/>
          </p:nvSpPr>
          <p:spPr>
            <a:xfrm>
              <a:off x="3788" y="1004"/>
              <a:ext cx="1678" cy="39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指定置放時的游標形狀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copy|link|move|none</a:t>
              </a:r>
            </a:p>
          </p:txBody>
        </p:sp>
        <p:sp>
          <p:nvSpPr>
            <p:cNvPr id="488" name="Text Box 488"/>
            <p:cNvSpPr>
              <a:spLocks/>
            </p:cNvSpPr>
            <p:nvPr/>
          </p:nvSpPr>
          <p:spPr>
            <a:xfrm>
              <a:off x="2109" y="1399"/>
              <a:ext cx="1679" cy="764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effectAllowed</a:t>
              </a:r>
            </a:p>
          </p:txBody>
        </p:sp>
        <p:sp>
          <p:nvSpPr>
            <p:cNvPr id="489" name="Text Box 489"/>
            <p:cNvSpPr>
              <a:spLocks/>
            </p:cNvSpPr>
            <p:nvPr/>
          </p:nvSpPr>
          <p:spPr>
            <a:xfrm>
              <a:off x="3788" y="1399"/>
              <a:ext cx="1678" cy="764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指定拖曳時的游標形狀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copy|link|move|none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copyLink|copyMove|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linkMove|all</a:t>
              </a:r>
            </a:p>
          </p:txBody>
        </p:sp>
        <p:sp>
          <p:nvSpPr>
            <p:cNvPr id="490" name="Text Box 490"/>
            <p:cNvSpPr>
              <a:spLocks/>
            </p:cNvSpPr>
            <p:nvPr/>
          </p:nvSpPr>
          <p:spPr>
            <a:xfrm>
              <a:off x="2109" y="2163"/>
              <a:ext cx="1679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types</a:t>
              </a:r>
            </a:p>
          </p:txBody>
        </p:sp>
        <p:sp>
          <p:nvSpPr>
            <p:cNvPr id="491" name="Text Box 491"/>
            <p:cNvSpPr>
              <a:spLocks/>
            </p:cNvSpPr>
            <p:nvPr/>
          </p:nvSpPr>
          <p:spPr>
            <a:xfrm>
              <a:off x="3788" y="2163"/>
              <a:ext cx="1678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endParaRPr/>
            </a:p>
          </p:txBody>
        </p:sp>
        <p:sp>
          <p:nvSpPr>
            <p:cNvPr id="492" name="Text Box 492"/>
            <p:cNvSpPr>
              <a:spLocks/>
            </p:cNvSpPr>
            <p:nvPr/>
          </p:nvSpPr>
          <p:spPr>
            <a:xfrm>
              <a:off x="2109" y="2383"/>
              <a:ext cx="1679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clearData(type)</a:t>
              </a:r>
            </a:p>
          </p:txBody>
        </p:sp>
        <p:sp>
          <p:nvSpPr>
            <p:cNvPr id="493" name="Text Box 493"/>
            <p:cNvSpPr>
              <a:spLocks/>
            </p:cNvSpPr>
            <p:nvPr/>
          </p:nvSpPr>
          <p:spPr>
            <a:xfrm>
              <a:off x="3788" y="2383"/>
              <a:ext cx="1678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清除拖曳中的資料</a:t>
              </a:r>
            </a:p>
          </p:txBody>
        </p:sp>
        <p:sp>
          <p:nvSpPr>
            <p:cNvPr id="494" name="Text Box 494"/>
            <p:cNvSpPr>
              <a:spLocks/>
            </p:cNvSpPr>
            <p:nvPr/>
          </p:nvSpPr>
          <p:spPr>
            <a:xfrm>
              <a:off x="2109" y="2603"/>
              <a:ext cx="1679" cy="364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setData(type,data)</a:t>
              </a:r>
            </a:p>
          </p:txBody>
        </p:sp>
        <p:sp>
          <p:nvSpPr>
            <p:cNvPr id="495" name="Text Box 495"/>
            <p:cNvSpPr>
              <a:spLocks/>
            </p:cNvSpPr>
            <p:nvPr/>
          </p:nvSpPr>
          <p:spPr>
            <a:xfrm>
              <a:off x="3788" y="2603"/>
              <a:ext cx="1678" cy="364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開始拖曳(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dragstart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)時會呼叫此方法</a:t>
              </a:r>
            </a:p>
          </p:txBody>
        </p:sp>
        <p:sp>
          <p:nvSpPr>
            <p:cNvPr id="496" name="Text Box 496"/>
            <p:cNvSpPr>
              <a:spLocks/>
            </p:cNvSpPr>
            <p:nvPr/>
          </p:nvSpPr>
          <p:spPr>
            <a:xfrm>
              <a:off x="2109" y="2967"/>
              <a:ext cx="1679" cy="36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getData(type)</a:t>
              </a:r>
            </a:p>
          </p:txBody>
        </p:sp>
        <p:sp>
          <p:nvSpPr>
            <p:cNvPr id="497" name="Text Box 497"/>
            <p:cNvSpPr>
              <a:spLocks/>
            </p:cNvSpPr>
            <p:nvPr/>
          </p:nvSpPr>
          <p:spPr>
            <a:xfrm>
              <a:off x="3788" y="2967"/>
              <a:ext cx="1678" cy="36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置放(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drop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)時會呼叫此方法</a:t>
              </a:r>
            </a:p>
          </p:txBody>
        </p:sp>
        <p:sp>
          <p:nvSpPr>
            <p:cNvPr id="498" name="Text Box 498"/>
            <p:cNvSpPr>
              <a:spLocks/>
            </p:cNvSpPr>
            <p:nvPr/>
          </p:nvSpPr>
          <p:spPr>
            <a:xfrm>
              <a:off x="2109" y="3332"/>
              <a:ext cx="1679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files</a:t>
              </a:r>
            </a:p>
          </p:txBody>
        </p:sp>
        <p:sp>
          <p:nvSpPr>
            <p:cNvPr id="499" name="Text Box 499"/>
            <p:cNvSpPr>
              <a:spLocks/>
            </p:cNvSpPr>
            <p:nvPr/>
          </p:nvSpPr>
          <p:spPr>
            <a:xfrm>
              <a:off x="3788" y="3332"/>
              <a:ext cx="1678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endParaRPr/>
            </a:p>
          </p:txBody>
        </p:sp>
        <p:sp>
          <p:nvSpPr>
            <p:cNvPr id="500" name="Text Box 500"/>
            <p:cNvSpPr>
              <a:spLocks/>
            </p:cNvSpPr>
            <p:nvPr/>
          </p:nvSpPr>
          <p:spPr>
            <a:xfrm>
              <a:off x="2109" y="3552"/>
              <a:ext cx="1679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setDragImage(img,x,y)</a:t>
              </a:r>
            </a:p>
          </p:txBody>
        </p:sp>
        <p:sp>
          <p:nvSpPr>
            <p:cNvPr id="501" name="Text Box 501"/>
            <p:cNvSpPr>
              <a:spLocks/>
            </p:cNvSpPr>
            <p:nvPr/>
          </p:nvSpPr>
          <p:spPr>
            <a:xfrm>
              <a:off x="3788" y="3552"/>
              <a:ext cx="1678" cy="220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指定要做為圖示的圖片</a:t>
              </a:r>
            </a:p>
          </p:txBody>
        </p:sp>
        <p:sp>
          <p:nvSpPr>
            <p:cNvPr id="502" name="Text Box 502"/>
            <p:cNvSpPr>
              <a:spLocks/>
            </p:cNvSpPr>
            <p:nvPr/>
          </p:nvSpPr>
          <p:spPr>
            <a:xfrm>
              <a:off x="2109" y="3772"/>
              <a:ext cx="1679" cy="39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addElement(target)</a:t>
              </a:r>
            </a:p>
          </p:txBody>
        </p:sp>
        <p:sp>
          <p:nvSpPr>
            <p:cNvPr id="503" name="Text Box 503"/>
            <p:cNvSpPr>
              <a:spLocks/>
            </p:cNvSpPr>
            <p:nvPr/>
          </p:nvSpPr>
          <p:spPr>
            <a:xfrm>
              <a:off x="3788" y="3772"/>
              <a:ext cx="1678" cy="395"/>
            </a:xfrm>
            <a:prstGeom prst="rect">
              <a:avLst/>
            </a:prstGeom>
            <a:noFill/>
            <a:ln>
              <a:noFill/>
            </a:ln>
          </p:spPr>
          <p:txBody>
            <a:bodyPr bIns="45707" lIns="91451" numCol="1" rIns="91451" tIns="4570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指定非圖片的物件當作圖示</a:t>
              </a:r>
            </a:p>
            <a:p>
              <a:pPr indent="0" marL="0">
                <a:spcBef>
                  <a:spcPct val="20000"/>
                </a:spcBef>
              </a:pPr>
              <a:endParaRPr dirty="0" lang="en-US" smtClean="0" sz="1600">
                <a:latin charset="0" pitchFamily="49" typeface="Consolas"/>
                <a:ea charset="-120" pitchFamily="18" typeface="新細明體"/>
              </a:endParaRPr>
            </a:p>
          </p:txBody>
        </p:sp>
        <p:sp>
          <p:nvSpPr>
            <p:cNvPr id="504" name="Text Box 504"/>
            <p:cNvSpPr>
              <a:spLocks/>
            </p:cNvSpPr>
            <p:nvPr/>
          </p:nvSpPr>
          <p:spPr>
            <a:xfrm>
              <a:off x="3788" y="1004"/>
              <a:ext cx="0" cy="3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05" name="Text Box 505"/>
            <p:cNvSpPr>
              <a:spLocks/>
            </p:cNvSpPr>
            <p:nvPr/>
          </p:nvSpPr>
          <p:spPr>
            <a:xfrm>
              <a:off x="2109" y="1004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06" name="Text Box 506"/>
            <p:cNvSpPr>
              <a:spLocks/>
            </p:cNvSpPr>
            <p:nvPr/>
          </p:nvSpPr>
          <p:spPr>
            <a:xfrm>
              <a:off x="2109" y="1399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07" name="Text Box 507"/>
            <p:cNvSpPr>
              <a:spLocks/>
            </p:cNvSpPr>
            <p:nvPr/>
          </p:nvSpPr>
          <p:spPr>
            <a:xfrm>
              <a:off x="2109" y="2163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08" name="Text Box 508"/>
            <p:cNvSpPr>
              <a:spLocks/>
            </p:cNvSpPr>
            <p:nvPr/>
          </p:nvSpPr>
          <p:spPr>
            <a:xfrm>
              <a:off x="2109" y="2383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09" name="Text Box 509"/>
            <p:cNvSpPr>
              <a:spLocks/>
            </p:cNvSpPr>
            <p:nvPr/>
          </p:nvSpPr>
          <p:spPr>
            <a:xfrm>
              <a:off x="2109" y="2603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0" name="Text Box 510"/>
            <p:cNvSpPr>
              <a:spLocks/>
            </p:cNvSpPr>
            <p:nvPr/>
          </p:nvSpPr>
          <p:spPr>
            <a:xfrm>
              <a:off x="2109" y="2967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1" name="Text Box 511"/>
            <p:cNvSpPr>
              <a:spLocks/>
            </p:cNvSpPr>
            <p:nvPr/>
          </p:nvSpPr>
          <p:spPr>
            <a:xfrm>
              <a:off x="2109" y="3332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2" name="Text Box 512"/>
            <p:cNvSpPr>
              <a:spLocks/>
            </p:cNvSpPr>
            <p:nvPr/>
          </p:nvSpPr>
          <p:spPr>
            <a:xfrm>
              <a:off x="2109" y="3552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3" name="Text Box 513"/>
            <p:cNvSpPr>
              <a:spLocks/>
            </p:cNvSpPr>
            <p:nvPr/>
          </p:nvSpPr>
          <p:spPr>
            <a:xfrm>
              <a:off x="2109" y="3772"/>
              <a:ext cx="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4" name="Text Box 514"/>
            <p:cNvSpPr>
              <a:spLocks/>
            </p:cNvSpPr>
            <p:nvPr/>
          </p:nvSpPr>
          <p:spPr>
            <a:xfrm>
              <a:off x="2109" y="754"/>
              <a:ext cx="0" cy="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5" name="Text Box 515"/>
            <p:cNvSpPr>
              <a:spLocks/>
            </p:cNvSpPr>
            <p:nvPr/>
          </p:nvSpPr>
          <p:spPr>
            <a:xfrm>
              <a:off x="5466" y="754"/>
              <a:ext cx="0" cy="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6" name="Text Box 516"/>
            <p:cNvSpPr>
              <a:spLocks/>
            </p:cNvSpPr>
            <p:nvPr/>
          </p:nvSpPr>
          <p:spPr>
            <a:xfrm>
              <a:off x="2109" y="754"/>
              <a:ext cx="3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17" name="Text Box 517"/>
            <p:cNvSpPr>
              <a:spLocks/>
            </p:cNvSpPr>
            <p:nvPr/>
          </p:nvSpPr>
          <p:spPr>
            <a:xfrm>
              <a:off x="2109" y="4167"/>
              <a:ext cx="33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518" name="Text Box 518"/>
          <p:cNvSpPr>
            <a:spLocks/>
          </p:cNvSpPr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Drag &amp; Drop：對於Video的控制</a:t>
            </a:r>
          </a:p>
        </p:txBody>
      </p:sp>
      <p:sp>
        <p:nvSpPr>
          <p:cNvPr id="519" name="Text Box 51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20" name="Text Box 520"/>
          <p:cNvSpPr txBox="1">
            <a:spLocks/>
          </p:cNvSpPr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 Box 523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檔案處理 {File API}</a:t>
            </a:r>
          </a:p>
        </p:txBody>
      </p:sp>
      <p:sp>
        <p:nvSpPr>
          <p:cNvPr id="524" name="Text Box 52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25" name="Text Box 52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 Box 526"/>
          <p:cNvSpPr>
            <a:spLocks/>
          </p:cNvSpPr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File API</a:t>
            </a:r>
          </a:p>
        </p:txBody>
      </p:sp>
      <p:sp>
        <p:nvSpPr>
          <p:cNvPr id="527" name="Text Box 527"/>
          <p:cNvSpPr>
            <a:spLocks/>
          </p:cNvSpPr>
          <p:nvPr>
            <p:ph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200"/>
              <a:t>。何謂檔案？</a:t>
            </a:r>
          </a:p>
          <a:p>
            <a:pPr indent="-342900" marL="342900">
              <a:buNone/>
            </a:pPr>
            <a:r>
              <a:rPr dirty="0" lang="en-US" smtClean="0" sz="2200"/>
              <a:t>。讀取檔案資訊	</a:t>
            </a:r>
          </a:p>
          <a:p>
            <a:pPr indent="-342900" marL="342900">
              <a:buNone/>
            </a:pPr>
            <a:r>
              <a:rPr dirty="0" lang="en-US" smtClean="0" sz="2200"/>
              <a:t>。讀取檔案內容</a:t>
            </a:r>
          </a:p>
          <a:p>
            <a:pPr indent="-342900" marL="342900">
              <a:buNone/>
            </a:pPr>
            <a:r>
              <a:rPr dirty="0" lang="en-US" smtClean="0" sz="2200"/>
              <a:t>	1. 搭配</a:t>
            </a:r>
            <a:r>
              <a:rPr dirty="0" lang="en-US" smtClean="0" sz="2200">
                <a:ea charset="0" pitchFamily="49" typeface="Consolas"/>
              </a:rPr>
              <a:t>&lt;input type="file"&gt;選擇開啟的檔案</a:t>
            </a:r>
          </a:p>
          <a:p>
            <a:pPr indent="-342900" marL="342900">
              <a:buNone/>
            </a:pPr>
            <a:r>
              <a:rPr dirty="0" lang="en-US" smtClean="0" sz="2200">
                <a:ea charset="0" pitchFamily="49" typeface="Consolas"/>
              </a:rPr>
              <a:t>	  常用事件：</a:t>
            </a:r>
            <a:r>
              <a:rPr dirty="0" lang="en-US" smtClean="0" sz="2200">
                <a:solidFill>
                  <a:srgbClr val="FF0000"/>
                </a:solidFill>
                <a:ea charset="0" pitchFamily="49" typeface="Consolas"/>
              </a:rPr>
              <a:t>change</a:t>
            </a:r>
          </a:p>
          <a:p>
            <a:pPr indent="-342900" marL="342900">
              <a:buNone/>
            </a:pPr>
            <a:r>
              <a:rPr dirty="0" lang="en-US" smtClean="0" sz="2200">
                <a:ea charset="0" pitchFamily="49" typeface="Consolas"/>
              </a:rPr>
              <a:t>	  文字檔案 | 圖檔 | 影片</a:t>
            </a:r>
          </a:p>
          <a:p>
            <a:pPr indent="-342900" marL="342900">
              <a:buNone/>
            </a:pPr>
            <a:r>
              <a:rPr dirty="0" lang="en-US" smtClean="0" sz="2200"/>
              <a:t>	2. 直接從檔案總管</a:t>
            </a:r>
            <a:r>
              <a:rPr dirty="0" lang="en-US" smtClean="0" sz="2200">
                <a:ea charset="0" pitchFamily="49" typeface="Consolas"/>
              </a:rPr>
              <a:t>將檔案拖曳到瀏覽器</a:t>
            </a:r>
          </a:p>
          <a:p>
            <a:pPr indent="-342900" marL="342900">
              <a:buNone/>
            </a:pPr>
            <a:r>
              <a:rPr dirty="0" lang="en-US" smtClean="0" sz="2200">
                <a:ea charset="0" pitchFamily="49" typeface="Consolas"/>
              </a:rPr>
              <a:t>	  文字檔案 | 圖檔 | 影片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</p:txBody>
      </p:sp>
      <p:sp>
        <p:nvSpPr>
          <p:cNvPr id="528" name="Text Box 52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29" name="Text Box 529"/>
          <p:cNvSpPr txBox="1">
            <a:spLocks/>
          </p:cNvSpPr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 530"/>
          <p:cNvGrpSpPr>
            <a:grpSpLocks noChangeAspect="0" noGrp="1" noMove="0" noSelect="0"/>
          </p:cNvGrpSpPr>
          <p:nvPr/>
        </p:nvGrpSpPr>
        <p:grpSpPr>
          <a:xfrm>
            <a:off x="500062" y="1285875"/>
            <a:ext cx="8043862" cy="1466850"/>
            <a:chOff x="315" y="810"/>
            <a:chExt cx="5067" cy="924"/>
          </a:xfrm>
        </p:grpSpPr>
        <p:sp>
          <p:nvSpPr>
            <p:cNvPr id="531" name="Text Box 531"/>
            <p:cNvSpPr>
              <a:spLocks/>
            </p:cNvSpPr>
            <p:nvPr/>
          </p:nvSpPr>
          <p:spPr>
            <a:xfrm>
              <a:off x="315" y="810"/>
              <a:ext cx="1665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name</a:t>
              </a:r>
            </a:p>
          </p:txBody>
        </p:sp>
        <p:sp>
          <p:nvSpPr>
            <p:cNvPr id="532" name="Text Box 532"/>
            <p:cNvSpPr>
              <a:spLocks/>
            </p:cNvSpPr>
            <p:nvPr/>
          </p:nvSpPr>
          <p:spPr>
            <a:xfrm>
              <a:off x="1980" y="810"/>
              <a:ext cx="3402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檔案名稱</a:t>
              </a:r>
            </a:p>
          </p:txBody>
        </p:sp>
        <p:sp>
          <p:nvSpPr>
            <p:cNvPr id="533" name="Text Box 533"/>
            <p:cNvSpPr>
              <a:spLocks/>
            </p:cNvSpPr>
            <p:nvPr/>
          </p:nvSpPr>
          <p:spPr>
            <a:xfrm>
              <a:off x="315" y="1041"/>
              <a:ext cx="1665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type</a:t>
              </a:r>
            </a:p>
          </p:txBody>
        </p:sp>
        <p:sp>
          <p:nvSpPr>
            <p:cNvPr id="534" name="Text Box 534"/>
            <p:cNvSpPr>
              <a:spLocks/>
            </p:cNvSpPr>
            <p:nvPr/>
          </p:nvSpPr>
          <p:spPr>
            <a:xfrm>
              <a:off x="1980" y="1041"/>
              <a:ext cx="3402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MIME類型，若無法對應則出現空白</a:t>
              </a:r>
            </a:p>
          </p:txBody>
        </p:sp>
        <p:sp>
          <p:nvSpPr>
            <p:cNvPr id="535" name="Text Box 535"/>
            <p:cNvSpPr>
              <a:spLocks/>
            </p:cNvSpPr>
            <p:nvPr/>
          </p:nvSpPr>
          <p:spPr>
            <a:xfrm>
              <a:off x="315" y="1272"/>
              <a:ext cx="1665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size</a:t>
              </a:r>
            </a:p>
          </p:txBody>
        </p:sp>
        <p:sp>
          <p:nvSpPr>
            <p:cNvPr id="536" name="Text Box 536"/>
            <p:cNvSpPr>
              <a:spLocks/>
            </p:cNvSpPr>
            <p:nvPr/>
          </p:nvSpPr>
          <p:spPr>
            <a:xfrm>
              <a:off x="1980" y="1272"/>
              <a:ext cx="3402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檔案大小(單位：byte)</a:t>
              </a:r>
            </a:p>
          </p:txBody>
        </p:sp>
        <p:sp>
          <p:nvSpPr>
            <p:cNvPr id="537" name="Text Box 537"/>
            <p:cNvSpPr>
              <a:spLocks/>
            </p:cNvSpPr>
            <p:nvPr/>
          </p:nvSpPr>
          <p:spPr>
            <a:xfrm>
              <a:off x="315" y="1503"/>
              <a:ext cx="1665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solidFill>
                    <a:srgbClr val="000000"/>
                  </a:solidFill>
                  <a:latin charset="0" pitchFamily="49" typeface="Consolas"/>
                  <a:ea charset="-120" pitchFamily="18" typeface="新細明體"/>
                </a:rPr>
                <a:t>lastModifiedDate</a:t>
              </a:r>
            </a:p>
          </p:txBody>
        </p:sp>
        <p:sp>
          <p:nvSpPr>
            <p:cNvPr id="538" name="Text Box 538"/>
            <p:cNvSpPr>
              <a:spLocks/>
            </p:cNvSpPr>
            <p:nvPr/>
          </p:nvSpPr>
          <p:spPr>
            <a:xfrm>
              <a:off x="1980" y="1503"/>
              <a:ext cx="3402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最後修改日期時間</a:t>
              </a:r>
            </a:p>
          </p:txBody>
        </p:sp>
        <p:sp>
          <p:nvSpPr>
            <p:cNvPr id="539" name="Text Box 539"/>
            <p:cNvSpPr>
              <a:spLocks/>
            </p:cNvSpPr>
            <p:nvPr/>
          </p:nvSpPr>
          <p:spPr>
            <a:xfrm>
              <a:off x="1980" y="810"/>
              <a:ext cx="0" cy="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0" name="Text Box 540"/>
            <p:cNvSpPr>
              <a:spLocks/>
            </p:cNvSpPr>
            <p:nvPr/>
          </p:nvSpPr>
          <p:spPr>
            <a:xfrm>
              <a:off x="315" y="104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1" name="Text Box 541"/>
            <p:cNvSpPr>
              <a:spLocks/>
            </p:cNvSpPr>
            <p:nvPr/>
          </p:nvSpPr>
          <p:spPr>
            <a:xfrm>
              <a:off x="315" y="1272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2" name="Text Box 542"/>
            <p:cNvSpPr>
              <a:spLocks/>
            </p:cNvSpPr>
            <p:nvPr/>
          </p:nvSpPr>
          <p:spPr>
            <a:xfrm>
              <a:off x="315" y="1503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3" name="Text Box 543"/>
            <p:cNvSpPr>
              <a:spLocks/>
            </p:cNvSpPr>
            <p:nvPr/>
          </p:nvSpPr>
          <p:spPr>
            <a:xfrm>
              <a:off x="315" y="810"/>
              <a:ext cx="0" cy="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4" name="Text Box 544"/>
            <p:cNvSpPr>
              <a:spLocks/>
            </p:cNvSpPr>
            <p:nvPr/>
          </p:nvSpPr>
          <p:spPr>
            <a:xfrm>
              <a:off x="5382" y="810"/>
              <a:ext cx="0" cy="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5" name="Text Box 545"/>
            <p:cNvSpPr>
              <a:spLocks/>
            </p:cNvSpPr>
            <p:nvPr/>
          </p:nvSpPr>
          <p:spPr>
            <a:xfrm>
              <a:off x="315" y="810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46" name="Text Box 546"/>
            <p:cNvSpPr>
              <a:spLocks/>
            </p:cNvSpPr>
            <p:nvPr/>
          </p:nvSpPr>
          <p:spPr>
            <a:xfrm>
              <a:off x="315" y="1734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547" name="Text Box 547"/>
          <p:cNvSpPr>
            <a:spLocks/>
          </p:cNvSpPr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讀取檔案資訊</a:t>
            </a:r>
          </a:p>
        </p:txBody>
      </p:sp>
      <p:sp>
        <p:nvSpPr>
          <p:cNvPr id="548" name="Text Box 54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49" name="Text Box 54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550"/>
          <p:cNvGrpSpPr>
            <a:grpSpLocks noChangeAspect="0" noGrp="1" noMove="0" noSelect="0"/>
          </p:cNvGrpSpPr>
          <p:nvPr/>
        </p:nvGrpSpPr>
        <p:grpSpPr>
          <a:xfrm>
            <a:off x="519112" y="1239837"/>
            <a:ext cx="8043862" cy="2474912"/>
            <a:chOff x="327" y="781"/>
            <a:chExt cx="5067" cy="1559"/>
          </a:xfrm>
        </p:grpSpPr>
        <p:sp>
          <p:nvSpPr>
            <p:cNvPr id="551" name="Text Box 551"/>
            <p:cNvSpPr>
              <a:spLocks/>
            </p:cNvSpPr>
            <p:nvPr/>
          </p:nvSpPr>
          <p:spPr>
            <a:xfrm>
              <a:off x="327" y="781"/>
              <a:ext cx="5067" cy="256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檔案的內建物件 → window.內建物件</a:t>
              </a:r>
            </a:p>
          </p:txBody>
        </p:sp>
        <p:sp>
          <p:nvSpPr>
            <p:cNvPr id="552" name="Text Box 552"/>
            <p:cNvSpPr>
              <a:spLocks/>
            </p:cNvSpPr>
            <p:nvPr/>
          </p:nvSpPr>
          <p:spPr>
            <a:xfrm>
              <a:off x="327" y="1037"/>
              <a:ext cx="1080" cy="396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FileList</a:t>
              </a:r>
            </a:p>
          </p:txBody>
        </p:sp>
        <p:sp>
          <p:nvSpPr>
            <p:cNvPr id="553" name="Text Box 553"/>
            <p:cNvSpPr>
              <a:spLocks/>
            </p:cNvSpPr>
            <p:nvPr/>
          </p:nvSpPr>
          <p:spPr>
            <a:xfrm>
              <a:off x="1407" y="1037"/>
              <a:ext cx="3987" cy="396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選取多重檔案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&lt;input type="file" 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multiple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&gt;</a:t>
              </a:r>
            </a:p>
          </p:txBody>
        </p:sp>
        <p:sp>
          <p:nvSpPr>
            <p:cNvPr id="554" name="Text Box 554"/>
            <p:cNvSpPr>
              <a:spLocks/>
            </p:cNvSpPr>
            <p:nvPr/>
          </p:nvSpPr>
          <p:spPr>
            <a:xfrm>
              <a:off x="327" y="1433"/>
              <a:ext cx="1080" cy="214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File</a:t>
              </a:r>
            </a:p>
          </p:txBody>
        </p:sp>
        <p:sp>
          <p:nvSpPr>
            <p:cNvPr id="555" name="Text Box 555"/>
            <p:cNvSpPr>
              <a:spLocks/>
            </p:cNvSpPr>
            <p:nvPr/>
          </p:nvSpPr>
          <p:spPr>
            <a:xfrm>
              <a:off x="1407" y="1433"/>
              <a:ext cx="3987" cy="214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endParaRPr/>
            </a:p>
          </p:txBody>
        </p:sp>
        <p:sp>
          <p:nvSpPr>
            <p:cNvPr id="556" name="Text Box 556"/>
            <p:cNvSpPr>
              <a:spLocks/>
            </p:cNvSpPr>
            <p:nvPr/>
          </p:nvSpPr>
          <p:spPr>
            <a:xfrm>
              <a:off x="327" y="1647"/>
              <a:ext cx="1080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FileReader</a:t>
              </a:r>
            </a:p>
          </p:txBody>
        </p:sp>
        <p:sp>
          <p:nvSpPr>
            <p:cNvPr id="557" name="Text Box 557"/>
            <p:cNvSpPr>
              <a:spLocks/>
            </p:cNvSpPr>
            <p:nvPr/>
          </p:nvSpPr>
          <p:spPr>
            <a:xfrm>
              <a:off x="1407" y="1647"/>
              <a:ext cx="3987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讀取File和Blob的資訊</a:t>
              </a:r>
            </a:p>
          </p:txBody>
        </p:sp>
        <p:sp>
          <p:nvSpPr>
            <p:cNvPr id="558" name="Text Box 558"/>
            <p:cNvSpPr>
              <a:spLocks/>
            </p:cNvSpPr>
            <p:nvPr/>
          </p:nvSpPr>
          <p:spPr>
            <a:xfrm>
              <a:off x="327" y="1878"/>
              <a:ext cx="1080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Blob</a:t>
              </a:r>
            </a:p>
          </p:txBody>
        </p:sp>
        <p:sp>
          <p:nvSpPr>
            <p:cNvPr id="559" name="Text Box 559"/>
            <p:cNvSpPr>
              <a:spLocks/>
            </p:cNvSpPr>
            <p:nvPr/>
          </p:nvSpPr>
          <p:spPr>
            <a:xfrm>
              <a:off x="1407" y="1878"/>
              <a:ext cx="3987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Binary Large Object 二進位檔案</a:t>
              </a:r>
            </a:p>
          </p:txBody>
        </p:sp>
        <p:sp>
          <p:nvSpPr>
            <p:cNvPr id="560" name="Text Box 560"/>
            <p:cNvSpPr>
              <a:spLocks/>
            </p:cNvSpPr>
            <p:nvPr/>
          </p:nvSpPr>
          <p:spPr>
            <a:xfrm>
              <a:off x="327" y="2109"/>
              <a:ext cx="1080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endParaRPr/>
            </a:p>
          </p:txBody>
        </p:sp>
        <p:sp>
          <p:nvSpPr>
            <p:cNvPr id="561" name="Text Box 561"/>
            <p:cNvSpPr>
              <a:spLocks/>
            </p:cNvSpPr>
            <p:nvPr/>
          </p:nvSpPr>
          <p:spPr>
            <a:xfrm>
              <a:off x="1407" y="2109"/>
              <a:ext cx="3987" cy="231"/>
            </a:xfrm>
            <a:prstGeom prst="rect">
              <a:avLst/>
            </a:prstGeom>
            <a:noFill/>
            <a:ln>
              <a:noFill/>
            </a:ln>
          </p:spPr>
          <p:txBody>
            <a:bodyPr lIns="91447" numCol="1" rIns="91447"/>
            <a:lstStyle/>
            <a:p>
              <a:endParaRPr/>
            </a:p>
          </p:txBody>
        </p:sp>
        <p:sp>
          <p:nvSpPr>
            <p:cNvPr id="562" name="Text Box 562"/>
            <p:cNvSpPr>
              <a:spLocks/>
            </p:cNvSpPr>
            <p:nvPr/>
          </p:nvSpPr>
          <p:spPr>
            <a:xfrm>
              <a:off x="1407" y="1037"/>
              <a:ext cx="0" cy="1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3" name="Text Box 563"/>
            <p:cNvSpPr>
              <a:spLocks/>
            </p:cNvSpPr>
            <p:nvPr/>
          </p:nvSpPr>
          <p:spPr>
            <a:xfrm>
              <a:off x="327" y="103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4" name="Text Box 564"/>
            <p:cNvSpPr>
              <a:spLocks/>
            </p:cNvSpPr>
            <p:nvPr/>
          </p:nvSpPr>
          <p:spPr>
            <a:xfrm>
              <a:off x="327" y="1433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5" name="Text Box 565"/>
            <p:cNvSpPr>
              <a:spLocks/>
            </p:cNvSpPr>
            <p:nvPr/>
          </p:nvSpPr>
          <p:spPr>
            <a:xfrm>
              <a:off x="327" y="164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6" name="Text Box 566"/>
            <p:cNvSpPr>
              <a:spLocks/>
            </p:cNvSpPr>
            <p:nvPr/>
          </p:nvSpPr>
          <p:spPr>
            <a:xfrm>
              <a:off x="327" y="1878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7" name="Text Box 567"/>
            <p:cNvSpPr>
              <a:spLocks/>
            </p:cNvSpPr>
            <p:nvPr/>
          </p:nvSpPr>
          <p:spPr>
            <a:xfrm>
              <a:off x="327" y="2109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8" name="Text Box 568"/>
            <p:cNvSpPr>
              <a:spLocks/>
            </p:cNvSpPr>
            <p:nvPr/>
          </p:nvSpPr>
          <p:spPr>
            <a:xfrm>
              <a:off x="327" y="781"/>
              <a:ext cx="0" cy="1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69" name="Text Box 569"/>
            <p:cNvSpPr>
              <a:spLocks/>
            </p:cNvSpPr>
            <p:nvPr/>
          </p:nvSpPr>
          <p:spPr>
            <a:xfrm>
              <a:off x="5394" y="781"/>
              <a:ext cx="0" cy="15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70" name="Text Box 570"/>
            <p:cNvSpPr>
              <a:spLocks/>
            </p:cNvSpPr>
            <p:nvPr/>
          </p:nvSpPr>
          <p:spPr>
            <a:xfrm>
              <a:off x="327" y="78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71" name="Text Box 571"/>
            <p:cNvSpPr>
              <a:spLocks/>
            </p:cNvSpPr>
            <p:nvPr/>
          </p:nvSpPr>
          <p:spPr>
            <a:xfrm>
              <a:off x="327" y="2340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572" name="Text Box 572"/>
          <p:cNvSpPr>
            <a:spLocks/>
          </p:cNvSpPr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檔案</a:t>
            </a:r>
          </a:p>
        </p:txBody>
      </p:sp>
      <p:sp>
        <p:nvSpPr>
          <p:cNvPr id="573" name="Text Box 57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74" name="Text Box 57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 Box 575"/>
          <p:cNvSpPr>
            <a:spLocks/>
          </p:cNvSpPr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讀取檔案內容：</a:t>
            </a:r>
            <a:r>
              <a:rPr dirty="0" lang="en-US" smtClean="0" sz="2400">
                <a:ea charset="0" pitchFamily="49" typeface="Consolas"/>
              </a:rPr>
              <a:t>&lt;input type="file"&gt;</a:t>
            </a:r>
          </a:p>
        </p:txBody>
      </p:sp>
      <p:grpSp>
        <p:nvGrpSpPr>
          <p:cNvPr id="576" name="Group 576"/>
          <p:cNvGrpSpPr>
            <a:grpSpLocks noChangeAspect="0" noGrp="1" noMove="0" noSelect="0"/>
          </p:cNvGrpSpPr>
          <p:nvPr/>
        </p:nvGrpSpPr>
        <p:grpSpPr>
          <a:xfrm>
            <a:off x="519112" y="1239837"/>
            <a:ext cx="8043862" cy="4046537"/>
            <a:chOff x="327" y="781"/>
            <a:chExt cx="5067" cy="2549"/>
          </a:xfrm>
        </p:grpSpPr>
        <p:sp>
          <p:nvSpPr>
            <p:cNvPr id="577" name="Text Box 577"/>
            <p:cNvSpPr>
              <a:spLocks/>
            </p:cNvSpPr>
            <p:nvPr/>
          </p:nvSpPr>
          <p:spPr>
            <a:xfrm>
              <a:off x="327" y="781"/>
              <a:ext cx="5067" cy="256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let readFile = new FileReader();</a:t>
              </a:r>
            </a:p>
          </p:txBody>
        </p:sp>
        <p:sp>
          <p:nvSpPr>
            <p:cNvPr id="578" name="Text Box 578"/>
            <p:cNvSpPr>
              <a:spLocks/>
            </p:cNvSpPr>
            <p:nvPr/>
          </p:nvSpPr>
          <p:spPr>
            <a:xfrm>
              <a:off x="327" y="1037"/>
              <a:ext cx="1653" cy="214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579" name="Text Box 579"/>
            <p:cNvSpPr>
              <a:spLocks/>
            </p:cNvSpPr>
            <p:nvPr/>
          </p:nvSpPr>
          <p:spPr>
            <a:xfrm>
              <a:off x="1980" y="1037"/>
              <a:ext cx="3414" cy="214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endParaRPr/>
            </a:p>
          </p:txBody>
        </p:sp>
        <p:sp>
          <p:nvSpPr>
            <p:cNvPr id="580" name="Text Box 580"/>
            <p:cNvSpPr>
              <a:spLocks/>
            </p:cNvSpPr>
            <p:nvPr/>
          </p:nvSpPr>
          <p:spPr>
            <a:xfrm>
              <a:off x="327" y="1251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readAsText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()</a:t>
              </a:r>
            </a:p>
          </p:txBody>
        </p:sp>
        <p:sp>
          <p:nvSpPr>
            <p:cNvPr id="581" name="Text Box 581"/>
            <p:cNvSpPr>
              <a:spLocks/>
            </p:cNvSpPr>
            <p:nvPr/>
          </p:nvSpPr>
          <p:spPr>
            <a:xfrm>
              <a:off x="1980" y="1251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以純文字格式回傳結果</a:t>
              </a:r>
            </a:p>
          </p:txBody>
        </p:sp>
        <p:sp>
          <p:nvSpPr>
            <p:cNvPr id="582" name="Text Box 582"/>
            <p:cNvSpPr>
              <a:spLocks/>
            </p:cNvSpPr>
            <p:nvPr/>
          </p:nvSpPr>
          <p:spPr>
            <a:xfrm>
              <a:off x="327" y="1482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readAsDataURL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()</a:t>
              </a:r>
            </a:p>
          </p:txBody>
        </p:sp>
        <p:sp>
          <p:nvSpPr>
            <p:cNvPr id="583" name="Text Box 583"/>
            <p:cNvSpPr>
              <a:spLocks/>
            </p:cNvSpPr>
            <p:nvPr/>
          </p:nvSpPr>
          <p:spPr>
            <a:xfrm>
              <a:off x="1980" y="1482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以DataURL格式回傳結果，讀取圖檔和影片都使用此方法</a:t>
              </a:r>
            </a:p>
          </p:txBody>
        </p:sp>
        <p:sp>
          <p:nvSpPr>
            <p:cNvPr id="584" name="Text Box 584"/>
            <p:cNvSpPr>
              <a:spLocks/>
            </p:cNvSpPr>
            <p:nvPr/>
          </p:nvSpPr>
          <p:spPr>
            <a:xfrm>
              <a:off x="327" y="1713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abort()</a:t>
              </a:r>
            </a:p>
          </p:txBody>
        </p:sp>
        <p:sp>
          <p:nvSpPr>
            <p:cNvPr id="585" name="Text Box 585"/>
            <p:cNvSpPr>
              <a:spLocks/>
            </p:cNvSpPr>
            <p:nvPr/>
          </p:nvSpPr>
          <p:spPr>
            <a:xfrm>
              <a:off x="1980" y="1713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中斷檔案讀取</a:t>
              </a:r>
            </a:p>
          </p:txBody>
        </p:sp>
        <p:sp>
          <p:nvSpPr>
            <p:cNvPr id="586" name="Text Box 586"/>
            <p:cNvSpPr>
              <a:spLocks/>
            </p:cNvSpPr>
            <p:nvPr/>
          </p:nvSpPr>
          <p:spPr>
            <a:xfrm>
              <a:off x="327" y="1944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屬性</a:t>
              </a:r>
            </a:p>
          </p:txBody>
        </p:sp>
        <p:sp>
          <p:nvSpPr>
            <p:cNvPr id="587" name="Text Box 587"/>
            <p:cNvSpPr>
              <a:spLocks/>
            </p:cNvSpPr>
            <p:nvPr/>
          </p:nvSpPr>
          <p:spPr>
            <a:xfrm>
              <a:off x="1980" y="1944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endParaRPr/>
            </a:p>
          </p:txBody>
        </p:sp>
        <p:sp>
          <p:nvSpPr>
            <p:cNvPr id="588" name="Text Box 588"/>
            <p:cNvSpPr>
              <a:spLocks/>
            </p:cNvSpPr>
            <p:nvPr/>
          </p:nvSpPr>
          <p:spPr>
            <a:xfrm>
              <a:off x="327" y="2175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result</a:t>
              </a:r>
            </a:p>
          </p:txBody>
        </p:sp>
        <p:sp>
          <p:nvSpPr>
            <p:cNvPr id="589" name="Text Box 589"/>
            <p:cNvSpPr>
              <a:spLocks/>
            </p:cNvSpPr>
            <p:nvPr/>
          </p:nvSpPr>
          <p:spPr>
            <a:xfrm>
              <a:off x="1980" y="2175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讀取到的內容</a:t>
              </a:r>
            </a:p>
          </p:txBody>
        </p:sp>
        <p:sp>
          <p:nvSpPr>
            <p:cNvPr id="590" name="Text Box 590"/>
            <p:cNvSpPr>
              <a:spLocks/>
            </p:cNvSpPr>
            <p:nvPr/>
          </p:nvSpPr>
          <p:spPr>
            <a:xfrm>
              <a:off x="327" y="2406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total</a:t>
              </a:r>
            </a:p>
          </p:txBody>
        </p:sp>
        <p:sp>
          <p:nvSpPr>
            <p:cNvPr id="591" name="Text Box 591"/>
            <p:cNvSpPr>
              <a:spLocks/>
            </p:cNvSpPr>
            <p:nvPr/>
          </p:nvSpPr>
          <p:spPr>
            <a:xfrm>
              <a:off x="1980" y="2406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讀取的檔案大小</a:t>
              </a:r>
            </a:p>
          </p:txBody>
        </p:sp>
        <p:sp>
          <p:nvSpPr>
            <p:cNvPr id="592" name="Text Box 592"/>
            <p:cNvSpPr>
              <a:spLocks/>
            </p:cNvSpPr>
            <p:nvPr/>
          </p:nvSpPr>
          <p:spPr>
            <a:xfrm>
              <a:off x="327" y="2637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loaded</a:t>
              </a:r>
            </a:p>
          </p:txBody>
        </p:sp>
        <p:sp>
          <p:nvSpPr>
            <p:cNvPr id="593" name="Text Box 593"/>
            <p:cNvSpPr>
              <a:spLocks/>
            </p:cNvSpPr>
            <p:nvPr/>
          </p:nvSpPr>
          <p:spPr>
            <a:xfrm>
              <a:off x="1980" y="2637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已讀到的檔案大小</a:t>
              </a:r>
            </a:p>
          </p:txBody>
        </p:sp>
        <p:sp>
          <p:nvSpPr>
            <p:cNvPr id="594" name="Text Box 594"/>
            <p:cNvSpPr>
              <a:spLocks/>
            </p:cNvSpPr>
            <p:nvPr/>
          </p:nvSpPr>
          <p:spPr>
            <a:xfrm>
              <a:off x="327" y="2868"/>
              <a:ext cx="1653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事件</a:t>
              </a:r>
            </a:p>
          </p:txBody>
        </p:sp>
        <p:sp>
          <p:nvSpPr>
            <p:cNvPr id="595" name="Text Box 595"/>
            <p:cNvSpPr>
              <a:spLocks/>
            </p:cNvSpPr>
            <p:nvPr/>
          </p:nvSpPr>
          <p:spPr>
            <a:xfrm>
              <a:off x="1980" y="2868"/>
              <a:ext cx="341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endParaRPr/>
            </a:p>
          </p:txBody>
        </p:sp>
        <p:sp>
          <p:nvSpPr>
            <p:cNvPr id="596" name="Text Box 596"/>
            <p:cNvSpPr>
              <a:spLocks/>
            </p:cNvSpPr>
            <p:nvPr/>
          </p:nvSpPr>
          <p:spPr>
            <a:xfrm>
              <a:off x="327" y="3099"/>
              <a:ext cx="5067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1" lIns="91447" numCol="1" rIns="91447" tIns="4571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loadstart | progress | load | abort | error | loadend</a:t>
              </a:r>
            </a:p>
          </p:txBody>
        </p:sp>
        <p:sp>
          <p:nvSpPr>
            <p:cNvPr id="597" name="Text Box 597"/>
            <p:cNvSpPr>
              <a:spLocks/>
            </p:cNvSpPr>
            <p:nvPr/>
          </p:nvSpPr>
          <p:spPr>
            <a:xfrm>
              <a:off x="1980" y="1037"/>
              <a:ext cx="0" cy="2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98" name="Text Box 598"/>
            <p:cNvSpPr>
              <a:spLocks/>
            </p:cNvSpPr>
            <p:nvPr/>
          </p:nvSpPr>
          <p:spPr>
            <a:xfrm>
              <a:off x="327" y="103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599" name="Text Box 599"/>
            <p:cNvSpPr>
              <a:spLocks/>
            </p:cNvSpPr>
            <p:nvPr/>
          </p:nvSpPr>
          <p:spPr>
            <a:xfrm>
              <a:off x="327" y="125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0" name="Text Box 600"/>
            <p:cNvSpPr>
              <a:spLocks/>
            </p:cNvSpPr>
            <p:nvPr/>
          </p:nvSpPr>
          <p:spPr>
            <a:xfrm>
              <a:off x="327" y="1482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1" name="Text Box 601"/>
            <p:cNvSpPr>
              <a:spLocks/>
            </p:cNvSpPr>
            <p:nvPr/>
          </p:nvSpPr>
          <p:spPr>
            <a:xfrm>
              <a:off x="327" y="1713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2" name="Text Box 602"/>
            <p:cNvSpPr>
              <a:spLocks/>
            </p:cNvSpPr>
            <p:nvPr/>
          </p:nvSpPr>
          <p:spPr>
            <a:xfrm>
              <a:off x="327" y="1944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3" name="Text Box 603"/>
            <p:cNvSpPr>
              <a:spLocks/>
            </p:cNvSpPr>
            <p:nvPr/>
          </p:nvSpPr>
          <p:spPr>
            <a:xfrm>
              <a:off x="327" y="2175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4" name="Text Box 604"/>
            <p:cNvSpPr>
              <a:spLocks/>
            </p:cNvSpPr>
            <p:nvPr/>
          </p:nvSpPr>
          <p:spPr>
            <a:xfrm>
              <a:off x="327" y="2406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5" name="Text Box 605"/>
            <p:cNvSpPr>
              <a:spLocks/>
            </p:cNvSpPr>
            <p:nvPr/>
          </p:nvSpPr>
          <p:spPr>
            <a:xfrm>
              <a:off x="327" y="263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6" name="Text Box 606"/>
            <p:cNvSpPr>
              <a:spLocks/>
            </p:cNvSpPr>
            <p:nvPr/>
          </p:nvSpPr>
          <p:spPr>
            <a:xfrm>
              <a:off x="327" y="2868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7" name="Text Box 607"/>
            <p:cNvSpPr>
              <a:spLocks/>
            </p:cNvSpPr>
            <p:nvPr/>
          </p:nvSpPr>
          <p:spPr>
            <a:xfrm>
              <a:off x="327" y="3099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8" name="Text Box 608"/>
            <p:cNvSpPr>
              <a:spLocks/>
            </p:cNvSpPr>
            <p:nvPr/>
          </p:nvSpPr>
          <p:spPr>
            <a:xfrm>
              <a:off x="327" y="781"/>
              <a:ext cx="0" cy="2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09" name="Text Box 609"/>
            <p:cNvSpPr>
              <a:spLocks/>
            </p:cNvSpPr>
            <p:nvPr/>
          </p:nvSpPr>
          <p:spPr>
            <a:xfrm>
              <a:off x="5394" y="781"/>
              <a:ext cx="0" cy="2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10" name="Text Box 610"/>
            <p:cNvSpPr>
              <a:spLocks/>
            </p:cNvSpPr>
            <p:nvPr/>
          </p:nvSpPr>
          <p:spPr>
            <a:xfrm>
              <a:off x="327" y="78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11" name="Text Box 611"/>
            <p:cNvSpPr>
              <a:spLocks/>
            </p:cNvSpPr>
            <p:nvPr/>
          </p:nvSpPr>
          <p:spPr>
            <a:xfrm>
              <a:off x="327" y="3330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612" name="Text Box 61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13" name="Text Box 61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 Box 614"/>
          <p:cNvSpPr>
            <a:spLocks/>
          </p:cNvSpPr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讀取檔案內容：直接拖曳</a:t>
            </a:r>
          </a:p>
        </p:txBody>
      </p:sp>
      <p:grpSp>
        <p:nvGrpSpPr>
          <p:cNvPr id="615" name="Group 615"/>
          <p:cNvGrpSpPr>
            <a:grpSpLocks noChangeAspect="0" noGrp="1" noMove="0" noSelect="0"/>
          </p:cNvGrpSpPr>
          <p:nvPr/>
        </p:nvGrpSpPr>
        <p:grpSpPr>
          <a:xfrm>
            <a:off x="519112" y="1239837"/>
            <a:ext cx="8043862" cy="4600575"/>
            <a:chOff x="327" y="781"/>
            <a:chExt cx="5067" cy="2898"/>
          </a:xfrm>
        </p:grpSpPr>
        <p:sp>
          <p:nvSpPr>
            <p:cNvPr id="616" name="Text Box 616"/>
            <p:cNvSpPr>
              <a:spLocks/>
            </p:cNvSpPr>
            <p:nvPr/>
          </p:nvSpPr>
          <p:spPr>
            <a:xfrm>
              <a:off x="327" y="781"/>
              <a:ext cx="5067" cy="256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 sz="2000">
                  <a:latin charset="0" pitchFamily="49" typeface="Consolas"/>
                  <a:ea charset="-120" pitchFamily="18" typeface="新細明體"/>
                </a:rPr>
                <a:t>使用物件：e.dataTransfer</a:t>
              </a:r>
            </a:p>
          </p:txBody>
        </p:sp>
        <p:sp>
          <p:nvSpPr>
            <p:cNvPr id="617" name="Text Box 617"/>
            <p:cNvSpPr>
              <a:spLocks/>
            </p:cNvSpPr>
            <p:nvPr/>
          </p:nvSpPr>
          <p:spPr>
            <a:xfrm>
              <a:off x="327" y="1037"/>
              <a:ext cx="1518" cy="214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事件物件的方法</a:t>
              </a:r>
            </a:p>
          </p:txBody>
        </p:sp>
        <p:sp>
          <p:nvSpPr>
            <p:cNvPr id="618" name="Text Box 618"/>
            <p:cNvSpPr>
              <a:spLocks/>
            </p:cNvSpPr>
            <p:nvPr/>
          </p:nvSpPr>
          <p:spPr>
            <a:xfrm>
              <a:off x="1845" y="1037"/>
              <a:ext cx="3549" cy="214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19" name="Text Box 619"/>
            <p:cNvSpPr>
              <a:spLocks/>
            </p:cNvSpPr>
            <p:nvPr/>
          </p:nvSpPr>
          <p:spPr>
            <a:xfrm>
              <a:off x="327" y="1251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preventDefault()</a:t>
              </a:r>
            </a:p>
          </p:txBody>
        </p:sp>
        <p:sp>
          <p:nvSpPr>
            <p:cNvPr id="620" name="Text Box 620"/>
            <p:cNvSpPr>
              <a:spLocks/>
            </p:cNvSpPr>
            <p:nvPr/>
          </p:nvSpPr>
          <p:spPr>
            <a:xfrm>
              <a:off x="1845" y="1251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1" name="Text Box 621"/>
            <p:cNvSpPr>
              <a:spLocks/>
            </p:cNvSpPr>
            <p:nvPr/>
          </p:nvSpPr>
          <p:spPr>
            <a:xfrm>
              <a:off x="327" y="1482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2" name="Text Box 622"/>
            <p:cNvSpPr>
              <a:spLocks/>
            </p:cNvSpPr>
            <p:nvPr/>
          </p:nvSpPr>
          <p:spPr>
            <a:xfrm>
              <a:off x="1845" y="1482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3" name="Text Box 623"/>
            <p:cNvSpPr>
              <a:spLocks/>
            </p:cNvSpPr>
            <p:nvPr/>
          </p:nvSpPr>
          <p:spPr>
            <a:xfrm>
              <a:off x="327" y="1713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拖曳事件的屬性</a:t>
              </a:r>
            </a:p>
          </p:txBody>
        </p:sp>
        <p:sp>
          <p:nvSpPr>
            <p:cNvPr id="624" name="Text Box 624"/>
            <p:cNvSpPr>
              <a:spLocks/>
            </p:cNvSpPr>
            <p:nvPr/>
          </p:nvSpPr>
          <p:spPr>
            <a:xfrm>
              <a:off x="1845" y="1713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5" name="Text Box 625"/>
            <p:cNvSpPr>
              <a:spLocks/>
            </p:cNvSpPr>
            <p:nvPr/>
          </p:nvSpPr>
          <p:spPr>
            <a:xfrm>
              <a:off x="327" y="1944"/>
              <a:ext cx="1518" cy="580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draggable</a:t>
              </a:r>
            </a:p>
          </p:txBody>
        </p:sp>
        <p:sp>
          <p:nvSpPr>
            <p:cNvPr id="626" name="Text Box 626"/>
            <p:cNvSpPr>
              <a:spLocks/>
            </p:cNvSpPr>
            <p:nvPr/>
          </p:nvSpPr>
          <p:spPr>
            <a:xfrm>
              <a:off x="1845" y="1944"/>
              <a:ext cx="3549" cy="580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[optional]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&lt;div id="fileContent" draggable="true"&gt;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&lt;/div&gt;</a:t>
              </a:r>
            </a:p>
          </p:txBody>
        </p:sp>
        <p:sp>
          <p:nvSpPr>
            <p:cNvPr id="627" name="Text Box 627"/>
            <p:cNvSpPr>
              <a:spLocks/>
            </p:cNvSpPr>
            <p:nvPr/>
          </p:nvSpPr>
          <p:spPr>
            <a:xfrm>
              <a:off x="327" y="2524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8" name="Text Box 628"/>
            <p:cNvSpPr>
              <a:spLocks/>
            </p:cNvSpPr>
            <p:nvPr/>
          </p:nvSpPr>
          <p:spPr>
            <a:xfrm>
              <a:off x="1845" y="2524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29" name="Text Box 629"/>
            <p:cNvSpPr>
              <a:spLocks/>
            </p:cNvSpPr>
            <p:nvPr/>
          </p:nvSpPr>
          <p:spPr>
            <a:xfrm>
              <a:off x="327" y="2755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置放(drop)事件</a:t>
              </a:r>
            </a:p>
          </p:txBody>
        </p:sp>
        <p:sp>
          <p:nvSpPr>
            <p:cNvPr id="630" name="Text Box 630"/>
            <p:cNvSpPr>
              <a:spLocks/>
            </p:cNvSpPr>
            <p:nvPr/>
          </p:nvSpPr>
          <p:spPr>
            <a:xfrm>
              <a:off x="1845" y="2755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endParaRPr/>
            </a:p>
          </p:txBody>
        </p:sp>
        <p:sp>
          <p:nvSpPr>
            <p:cNvPr id="631" name="Text Box 631"/>
            <p:cNvSpPr>
              <a:spLocks/>
            </p:cNvSpPr>
            <p:nvPr/>
          </p:nvSpPr>
          <p:spPr>
            <a:xfrm>
              <a:off x="327" y="2986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dragenter</a:t>
              </a:r>
            </a:p>
          </p:txBody>
        </p:sp>
        <p:sp>
          <p:nvSpPr>
            <p:cNvPr id="632" name="Text Box 632"/>
            <p:cNvSpPr>
              <a:spLocks/>
            </p:cNvSpPr>
            <p:nvPr/>
          </p:nvSpPr>
          <p:spPr>
            <a:xfrm>
              <a:off x="1845" y="2986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拖進該範圍</a:t>
              </a:r>
            </a:p>
          </p:txBody>
        </p:sp>
        <p:sp>
          <p:nvSpPr>
            <p:cNvPr id="633" name="Text Box 633"/>
            <p:cNvSpPr>
              <a:spLocks/>
            </p:cNvSpPr>
            <p:nvPr/>
          </p:nvSpPr>
          <p:spPr>
            <a:xfrm>
              <a:off x="327" y="3217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dragover</a:t>
              </a:r>
            </a:p>
          </p:txBody>
        </p:sp>
        <p:sp>
          <p:nvSpPr>
            <p:cNvPr id="634" name="Text Box 634"/>
            <p:cNvSpPr>
              <a:spLocks/>
            </p:cNvSpPr>
            <p:nvPr/>
          </p:nvSpPr>
          <p:spPr>
            <a:xfrm>
              <a:off x="1845" y="3217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停在裡面</a:t>
              </a:r>
            </a:p>
          </p:txBody>
        </p:sp>
        <p:sp>
          <p:nvSpPr>
            <p:cNvPr id="635" name="Text Box 635"/>
            <p:cNvSpPr>
              <a:spLocks/>
            </p:cNvSpPr>
            <p:nvPr/>
          </p:nvSpPr>
          <p:spPr>
            <a:xfrm>
              <a:off x="327" y="3448"/>
              <a:ext cx="1518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drop</a:t>
              </a:r>
            </a:p>
          </p:txBody>
        </p:sp>
        <p:sp>
          <p:nvSpPr>
            <p:cNvPr id="636" name="Text Box 636"/>
            <p:cNvSpPr>
              <a:spLocks/>
            </p:cNvSpPr>
            <p:nvPr/>
          </p:nvSpPr>
          <p:spPr>
            <a:xfrm>
              <a:off x="1845" y="3448"/>
              <a:ext cx="3549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714" lIns="91447" numCol="1" rIns="91447" tIns="45714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放下</a:t>
              </a:r>
            </a:p>
          </p:txBody>
        </p:sp>
        <p:sp>
          <p:nvSpPr>
            <p:cNvPr id="637" name="Text Box 637"/>
            <p:cNvSpPr>
              <a:spLocks/>
            </p:cNvSpPr>
            <p:nvPr/>
          </p:nvSpPr>
          <p:spPr>
            <a:xfrm>
              <a:off x="1845" y="1037"/>
              <a:ext cx="0" cy="2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38" name="Text Box 638"/>
            <p:cNvSpPr>
              <a:spLocks/>
            </p:cNvSpPr>
            <p:nvPr/>
          </p:nvSpPr>
          <p:spPr>
            <a:xfrm>
              <a:off x="327" y="103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39" name="Text Box 639"/>
            <p:cNvSpPr>
              <a:spLocks/>
            </p:cNvSpPr>
            <p:nvPr/>
          </p:nvSpPr>
          <p:spPr>
            <a:xfrm>
              <a:off x="327" y="125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0" name="Text Box 640"/>
            <p:cNvSpPr>
              <a:spLocks/>
            </p:cNvSpPr>
            <p:nvPr/>
          </p:nvSpPr>
          <p:spPr>
            <a:xfrm>
              <a:off x="327" y="1482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1" name="Text Box 641"/>
            <p:cNvSpPr>
              <a:spLocks/>
            </p:cNvSpPr>
            <p:nvPr/>
          </p:nvSpPr>
          <p:spPr>
            <a:xfrm>
              <a:off x="327" y="1713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2" name="Text Box 642"/>
            <p:cNvSpPr>
              <a:spLocks/>
            </p:cNvSpPr>
            <p:nvPr/>
          </p:nvSpPr>
          <p:spPr>
            <a:xfrm>
              <a:off x="327" y="1944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3" name="Text Box 643"/>
            <p:cNvSpPr>
              <a:spLocks/>
            </p:cNvSpPr>
            <p:nvPr/>
          </p:nvSpPr>
          <p:spPr>
            <a:xfrm>
              <a:off x="327" y="2524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4" name="Text Box 644"/>
            <p:cNvSpPr>
              <a:spLocks/>
            </p:cNvSpPr>
            <p:nvPr/>
          </p:nvSpPr>
          <p:spPr>
            <a:xfrm>
              <a:off x="327" y="2755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5" name="Text Box 645"/>
            <p:cNvSpPr>
              <a:spLocks/>
            </p:cNvSpPr>
            <p:nvPr/>
          </p:nvSpPr>
          <p:spPr>
            <a:xfrm>
              <a:off x="327" y="2986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6" name="Text Box 646"/>
            <p:cNvSpPr>
              <a:spLocks/>
            </p:cNvSpPr>
            <p:nvPr/>
          </p:nvSpPr>
          <p:spPr>
            <a:xfrm>
              <a:off x="327" y="3217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7" name="Text Box 647"/>
            <p:cNvSpPr>
              <a:spLocks/>
            </p:cNvSpPr>
            <p:nvPr/>
          </p:nvSpPr>
          <p:spPr>
            <a:xfrm>
              <a:off x="327" y="3448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8" name="Text Box 648"/>
            <p:cNvSpPr>
              <a:spLocks/>
            </p:cNvSpPr>
            <p:nvPr/>
          </p:nvSpPr>
          <p:spPr>
            <a:xfrm>
              <a:off x="327" y="781"/>
              <a:ext cx="0" cy="2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49" name="Text Box 649"/>
            <p:cNvSpPr>
              <a:spLocks/>
            </p:cNvSpPr>
            <p:nvPr/>
          </p:nvSpPr>
          <p:spPr>
            <a:xfrm>
              <a:off x="5394" y="781"/>
              <a:ext cx="0" cy="2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50" name="Text Box 650"/>
            <p:cNvSpPr>
              <a:spLocks/>
            </p:cNvSpPr>
            <p:nvPr/>
          </p:nvSpPr>
          <p:spPr>
            <a:xfrm>
              <a:off x="327" y="781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51" name="Text Box 651"/>
            <p:cNvSpPr>
              <a:spLocks/>
            </p:cNvSpPr>
            <p:nvPr/>
          </p:nvSpPr>
          <p:spPr>
            <a:xfrm>
              <a:off x="327" y="3679"/>
              <a:ext cx="5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652" name="Text Box 65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53" name="Text Box 65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 Box 654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地理定位{Geolocation}</a:t>
            </a:r>
          </a:p>
        </p:txBody>
      </p:sp>
      <p:sp>
        <p:nvSpPr>
          <p:cNvPr id="655" name="Text Box 65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56" name="Text Box 65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Text Box 657"/>
          <p:cNvSpPr>
            <a:spLocks/>
          </p:cNvSpPr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-128" pitchFamily="34" typeface="Meiryo"/>
              </a:rPr>
              <a:t>Geolocation API</a:t>
            </a:r>
          </a:p>
        </p:txBody>
      </p:sp>
      <p:sp>
        <p:nvSpPr>
          <p:cNvPr id="658" name="Text Box 658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‧。geolocation 提供的方法：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1. getCurrentPosition()--單次擷取目前的位置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2. watchPosition()--能持續監控使用者位置，並定期確認是否有移動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以上兩種方法都是以非同步方式確認使用者所在位置。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※若使用者第一次連到此網站，瀏覽器一定會強制限制固定交談窗，詢問是否願意公開位置。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3. clearWatch()--清除監控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</p:txBody>
      </p:sp>
      <p:sp>
        <p:nvSpPr>
          <p:cNvPr id="659" name="Text Box 65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60" name="Text Box 66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 Box 661"/>
          <p:cNvSpPr>
            <a:spLocks/>
          </p:cNvSpPr>
          <p:nvPr>
            <p:ph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。getCurrentPosition() 與 watchPosition()共用功能，且接收參數也相同,第一個參數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1. 成功時的處理函數：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物件：事件物件(position | e | evt | event)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內含的兩個屬性：coords 物件和timestamp(時間戳記)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coords 物件的屬性--第一層級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。緯度：latitude (單位：double)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。經度：longitude (單位： double)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。準確度：accuracy (單位：公尺)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coords 物件的屬性--第二層級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。海拔高度：altitude (單位：double)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。準確度： altitudeAccuracy (單位： double)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。方向：heading (單位： double)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。速度：speed (單位： double) </a:t>
            </a:r>
          </a:p>
        </p:txBody>
      </p:sp>
      <p:sp>
        <p:nvSpPr>
          <p:cNvPr id="662" name="Text Box 66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63" name="Text Box 66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4"/>
          <p:cNvSpPr>
            <a:spLocks/>
          </p:cNvSpPr>
          <p:nvPr>
            <p:ph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200"/>
              <a:t>HTML 4.01 Specification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 u="none">
                <a:hlinkClick r:id="rId2"/>
              </a:rPr>
              <a:t>  </a:t>
            </a:r>
            <a:r>
              <a:rPr sz="2400" u="none">
                <a:hlinkClick r:id="rId3"/>
              </a:rPr>
              <a:t>http://www.w3.org/TR/REC-html40/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80000"/>
              </a:lnSpc>
              <a:buNone/>
            </a:pPr>
            <a:r>
              <a:rPr sz="2400"/>
              <a:t>Living Standard — Last Updated 17 May 2022</a:t>
            </a:r>
            <a:r>
              <a:rPr dirty="0" lang="en-US" smtClean="0" sz="2400"/>
              <a:t>	   </a:t>
            </a:r>
            <a:r>
              <a:rPr dirty="0" lang="en-US" smtClean="0" sz="2400">
                <a:hlinkClick r:id="rId4"/>
              </a:rPr>
              <a:t>https://html.spec.whatwg.org/multipage/</a:t>
            </a:r>
          </a:p>
        </p:txBody>
      </p:sp>
      <p:sp>
        <p:nvSpPr>
          <p:cNvPr id="35" name="Text Box 3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36" name="Text Box 3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  <a:p>
            <a:pPr algn="ctr" indent="0" marL="0">
              <a:spcBef>
                <a:spcPct val="0"/>
              </a:spcBef>
              <a:buNone/>
            </a:pPr>
            <a:endParaRPr dirty="0" lang="en-US" smtClean="0" sz="1400">
              <a:latin charset="0" pitchFamily="49" typeface="Courier New"/>
              <a:ea charset="-120" pitchFamily="65" typeface="標楷體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 Box 664"/>
          <p:cNvSpPr>
            <a:spLocks/>
          </p:cNvSpPr>
          <p:nvPr>
            <p:ph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。getCurrentPosition() 與 watchPosition()的第二個參數，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 可寫可不寫。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2. 錯誤時的處理函數：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物件：事件物件(error | e | evt | event)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屬性：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。錯誤碼：code (單位：unsigned short)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。錯誤訊息：message (單位： DOMString )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	</a:t>
            </a:r>
          </a:p>
        </p:txBody>
      </p:sp>
      <p:grpSp>
        <p:nvGrpSpPr>
          <p:cNvPr id="665" name="Group 665"/>
          <p:cNvGrpSpPr>
            <a:grpSpLocks noChangeAspect="0" noGrp="1" noMove="0" noSelect="0"/>
          </p:cNvGrpSpPr>
          <p:nvPr/>
        </p:nvGrpSpPr>
        <p:grpSpPr>
          <a:xfrm>
            <a:off x="1073150" y="2960687"/>
            <a:ext cx="6840537" cy="1981200"/>
            <a:chOff x="676" y="1865"/>
            <a:chExt cx="4309" cy="1248"/>
          </a:xfrm>
        </p:grpSpPr>
        <p:sp>
          <p:nvSpPr>
            <p:cNvPr id="666" name="Text Box 666"/>
            <p:cNvSpPr>
              <a:spLocks/>
            </p:cNvSpPr>
            <p:nvPr/>
          </p:nvSpPr>
          <p:spPr>
            <a:xfrm>
              <a:off x="676" y="1865"/>
              <a:ext cx="21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code的屬性值</a:t>
              </a:r>
            </a:p>
          </p:txBody>
        </p:sp>
        <p:sp>
          <p:nvSpPr>
            <p:cNvPr id="667" name="Text Box 667"/>
            <p:cNvSpPr>
              <a:spLocks/>
            </p:cNvSpPr>
            <p:nvPr/>
          </p:nvSpPr>
          <p:spPr>
            <a:xfrm>
              <a:off x="2835" y="1865"/>
              <a:ext cx="272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668" name="Text Box 668"/>
            <p:cNvSpPr>
              <a:spLocks/>
            </p:cNvSpPr>
            <p:nvPr/>
          </p:nvSpPr>
          <p:spPr>
            <a:xfrm>
              <a:off x="3107" y="1865"/>
              <a:ext cx="1878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endParaRPr/>
            </a:p>
          </p:txBody>
        </p:sp>
        <p:sp>
          <p:nvSpPr>
            <p:cNvPr id="669" name="Text Box 669"/>
            <p:cNvSpPr>
              <a:spLocks/>
            </p:cNvSpPr>
            <p:nvPr/>
          </p:nvSpPr>
          <p:spPr>
            <a:xfrm>
              <a:off x="676" y="2115"/>
              <a:ext cx="2159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UNKNOWN_ERROR</a:t>
              </a:r>
            </a:p>
          </p:txBody>
        </p:sp>
        <p:sp>
          <p:nvSpPr>
            <p:cNvPr id="670" name="Text Box 670"/>
            <p:cNvSpPr>
              <a:spLocks/>
            </p:cNvSpPr>
            <p:nvPr/>
          </p:nvSpPr>
          <p:spPr>
            <a:xfrm>
              <a:off x="2835" y="2115"/>
              <a:ext cx="272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0</a:t>
              </a:r>
            </a:p>
          </p:txBody>
        </p:sp>
        <p:sp>
          <p:nvSpPr>
            <p:cNvPr id="671" name="Text Box 671"/>
            <p:cNvSpPr>
              <a:spLocks/>
            </p:cNvSpPr>
            <p:nvPr/>
          </p:nvSpPr>
          <p:spPr>
            <a:xfrm>
              <a:off x="3107" y="2115"/>
              <a:ext cx="1878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未知錯誤</a:t>
              </a:r>
            </a:p>
          </p:txBody>
        </p:sp>
        <p:sp>
          <p:nvSpPr>
            <p:cNvPr id="672" name="Text Box 672"/>
            <p:cNvSpPr>
              <a:spLocks/>
            </p:cNvSpPr>
            <p:nvPr/>
          </p:nvSpPr>
          <p:spPr>
            <a:xfrm>
              <a:off x="676" y="2364"/>
              <a:ext cx="21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PERMISSION_DENIED</a:t>
              </a:r>
            </a:p>
          </p:txBody>
        </p:sp>
        <p:sp>
          <p:nvSpPr>
            <p:cNvPr id="673" name="Text Box 673"/>
            <p:cNvSpPr>
              <a:spLocks/>
            </p:cNvSpPr>
            <p:nvPr/>
          </p:nvSpPr>
          <p:spPr>
            <a:xfrm>
              <a:off x="2835" y="2364"/>
              <a:ext cx="272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1</a:t>
              </a:r>
            </a:p>
          </p:txBody>
        </p:sp>
        <p:sp>
          <p:nvSpPr>
            <p:cNvPr id="674" name="Text Box 674"/>
            <p:cNvSpPr>
              <a:spLocks/>
            </p:cNvSpPr>
            <p:nvPr/>
          </p:nvSpPr>
          <p:spPr>
            <a:xfrm>
              <a:off x="3107" y="2364"/>
              <a:ext cx="1878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使用者不同意公開位置</a:t>
              </a:r>
            </a:p>
          </p:txBody>
        </p:sp>
        <p:sp>
          <p:nvSpPr>
            <p:cNvPr id="675" name="Text Box 675"/>
            <p:cNvSpPr>
              <a:spLocks/>
            </p:cNvSpPr>
            <p:nvPr/>
          </p:nvSpPr>
          <p:spPr>
            <a:xfrm>
              <a:off x="676" y="2614"/>
              <a:ext cx="2159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POSITION_UNAVAILABLE</a:t>
              </a:r>
            </a:p>
          </p:txBody>
        </p:sp>
        <p:sp>
          <p:nvSpPr>
            <p:cNvPr id="676" name="Text Box 676"/>
            <p:cNvSpPr>
              <a:spLocks/>
            </p:cNvSpPr>
            <p:nvPr/>
          </p:nvSpPr>
          <p:spPr>
            <a:xfrm>
              <a:off x="2835" y="2614"/>
              <a:ext cx="272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2</a:t>
              </a:r>
            </a:p>
          </p:txBody>
        </p:sp>
        <p:sp>
          <p:nvSpPr>
            <p:cNvPr id="677" name="Text Box 677"/>
            <p:cNvSpPr>
              <a:spLocks/>
            </p:cNvSpPr>
            <p:nvPr/>
          </p:nvSpPr>
          <p:spPr>
            <a:xfrm>
              <a:off x="3107" y="2614"/>
              <a:ext cx="1878" cy="249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找不到使用者位置</a:t>
              </a:r>
            </a:p>
          </p:txBody>
        </p:sp>
        <p:sp>
          <p:nvSpPr>
            <p:cNvPr id="678" name="Text Box 678"/>
            <p:cNvSpPr>
              <a:spLocks/>
            </p:cNvSpPr>
            <p:nvPr/>
          </p:nvSpPr>
          <p:spPr>
            <a:xfrm>
              <a:off x="676" y="2863"/>
              <a:ext cx="2159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TIMEOUT</a:t>
              </a:r>
            </a:p>
          </p:txBody>
        </p:sp>
        <p:sp>
          <p:nvSpPr>
            <p:cNvPr id="679" name="Text Box 679"/>
            <p:cNvSpPr>
              <a:spLocks/>
            </p:cNvSpPr>
            <p:nvPr/>
          </p:nvSpPr>
          <p:spPr>
            <a:xfrm>
              <a:off x="2835" y="2863"/>
              <a:ext cx="272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3</a:t>
              </a:r>
            </a:p>
          </p:txBody>
        </p:sp>
        <p:sp>
          <p:nvSpPr>
            <p:cNvPr id="680" name="Text Box 680"/>
            <p:cNvSpPr>
              <a:spLocks/>
            </p:cNvSpPr>
            <p:nvPr/>
          </p:nvSpPr>
          <p:spPr>
            <a:xfrm>
              <a:off x="3107" y="2863"/>
              <a:ext cx="1878" cy="250"/>
            </a:xfrm>
            <a:prstGeom prst="rect">
              <a:avLst/>
            </a:prstGeom>
            <a:noFill/>
            <a:ln>
              <a:noFill/>
            </a:ln>
          </p:spPr>
          <p:txBody>
            <a:bodyPr numCol="1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逾時</a:t>
              </a:r>
            </a:p>
          </p:txBody>
        </p:sp>
        <p:sp>
          <p:nvSpPr>
            <p:cNvPr id="681" name="Text Box 681"/>
            <p:cNvSpPr>
              <a:spLocks/>
            </p:cNvSpPr>
            <p:nvPr/>
          </p:nvSpPr>
          <p:spPr>
            <a:xfrm>
              <a:off x="2835" y="1865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2" name="Text Box 682"/>
            <p:cNvSpPr>
              <a:spLocks/>
            </p:cNvSpPr>
            <p:nvPr/>
          </p:nvSpPr>
          <p:spPr>
            <a:xfrm>
              <a:off x="3107" y="1865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3" name="Text Box 683"/>
            <p:cNvSpPr>
              <a:spLocks/>
            </p:cNvSpPr>
            <p:nvPr/>
          </p:nvSpPr>
          <p:spPr>
            <a:xfrm>
              <a:off x="676" y="2115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4" name="Text Box 684"/>
            <p:cNvSpPr>
              <a:spLocks/>
            </p:cNvSpPr>
            <p:nvPr/>
          </p:nvSpPr>
          <p:spPr>
            <a:xfrm>
              <a:off x="676" y="2364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5" name="Text Box 685"/>
            <p:cNvSpPr>
              <a:spLocks/>
            </p:cNvSpPr>
            <p:nvPr/>
          </p:nvSpPr>
          <p:spPr>
            <a:xfrm>
              <a:off x="676" y="2614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6" name="Text Box 686"/>
            <p:cNvSpPr>
              <a:spLocks/>
            </p:cNvSpPr>
            <p:nvPr/>
          </p:nvSpPr>
          <p:spPr>
            <a:xfrm>
              <a:off x="676" y="2863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7" name="Text Box 687"/>
            <p:cNvSpPr>
              <a:spLocks/>
            </p:cNvSpPr>
            <p:nvPr/>
          </p:nvSpPr>
          <p:spPr>
            <a:xfrm>
              <a:off x="676" y="1865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8" name="Text Box 688"/>
            <p:cNvSpPr>
              <a:spLocks/>
            </p:cNvSpPr>
            <p:nvPr/>
          </p:nvSpPr>
          <p:spPr>
            <a:xfrm>
              <a:off x="4985" y="1865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89" name="Text Box 689"/>
            <p:cNvSpPr>
              <a:spLocks/>
            </p:cNvSpPr>
            <p:nvPr/>
          </p:nvSpPr>
          <p:spPr>
            <a:xfrm>
              <a:off x="676" y="1865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690" name="Text Box 690"/>
            <p:cNvSpPr>
              <a:spLocks/>
            </p:cNvSpPr>
            <p:nvPr/>
          </p:nvSpPr>
          <p:spPr>
            <a:xfrm>
              <a:off x="676" y="3113"/>
              <a:ext cx="4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691" name="Text Box 69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92" name="Text Box 69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 Box 693"/>
          <p:cNvSpPr>
            <a:spLocks/>
          </p:cNvSpPr>
          <p:nvPr>
            <p:ph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。getCurrentPosition() 與 watchPosition()的第三個參數，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  可寫可不寫。	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3. 設定地裡位置：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屬性：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   。enableHighAccuracy </a:t>
            </a:r>
            <a:r>
              <a:rPr dirty="0" lang="en-US" smtClean="0" sz="1800">
                <a:ea charset="0" pitchFamily="49" typeface="Consolas"/>
              </a:rPr>
              <a:t>(單位：bool , false by default)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	//是否啟用高精準度功能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   。timeout </a:t>
            </a:r>
            <a:r>
              <a:rPr dirty="0" lang="en-US" smtClean="0" sz="1800">
                <a:ea charset="0" pitchFamily="49" typeface="Consolas"/>
              </a:rPr>
              <a:t>(單位：毫秒, Infinity/0 by default)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	//指定逾時的時間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   。maximumAge </a:t>
            </a:r>
            <a:r>
              <a:rPr dirty="0" lang="en-US" smtClean="0" sz="1800">
                <a:ea charset="0" pitchFamily="49" typeface="Consolas"/>
              </a:rPr>
              <a:t>(單位：毫秒,  0 by default)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	//可接受多久以前的資料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例如：若要取得高精準度功能，並設定10秒後逾時，且不使用舊的位置資料。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  navigator.geolocation.getCurrentPosition(success, 	error, </a:t>
            </a:r>
            <a:r>
              <a:rPr dirty="0" lang="en-US" smtClean="0" sz="2000">
                <a:solidFill>
                  <a:srgbClr val="FF0000"/>
                </a:solidFill>
                <a:ea charset="0" pitchFamily="49" typeface="Consolas"/>
              </a:rPr>
              <a:t>{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enableHighAccuracy: true,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timeout: 10000,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maximumAge: 0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FF0000"/>
                </a:solidFill>
                <a:ea charset="0" pitchFamily="49" typeface="Consolas"/>
              </a:rPr>
              <a:t>}</a:t>
            </a:r>
            <a:r>
              <a:rPr dirty="0" lang="en-US" smtClean="0" sz="2000">
                <a:ea charset="0" pitchFamily="49" typeface="Consolas"/>
              </a:rPr>
              <a:t>);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</a:p>
        </p:txBody>
      </p:sp>
      <p:sp>
        <p:nvSpPr>
          <p:cNvPr id="694" name="Text Box 69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95" name="Text Box 69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 Box 696"/>
          <p:cNvSpPr>
            <a:spLocks/>
          </p:cNvSpPr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-128" pitchFamily="34" typeface="Meiryo"/>
              </a:rPr>
              <a:t>Google Maps API</a:t>
            </a:r>
          </a:p>
        </p:txBody>
      </p:sp>
      <p:sp>
        <p:nvSpPr>
          <p:cNvPr id="697" name="Text Box 697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/>
              <a:t>參考網址： </a:t>
            </a:r>
            <a:r>
              <a:rPr dirty="0" lang="en-US" smtClean="0" sz="2000">
                <a:hlinkClick r:id="rId2"/>
              </a:rPr>
              <a:t>https://developers.google.com/maps/documentation/javascript/?hl=zh-TW</a:t>
            </a:r>
          </a:p>
          <a:p>
            <a:pPr indent="-342900" marL="342900">
              <a:buNone/>
            </a:pPr>
            <a:endParaRPr dirty="0" lang="en-US" smtClean="0" sz="2000"/>
          </a:p>
          <a:p>
            <a:pPr indent="-342900" marL="342900">
              <a:buNone/>
            </a:pPr>
            <a:r>
              <a:rPr dirty="0" lang="en-US" smtClean="0" sz="2000"/>
              <a:t>寫在.html</a:t>
            </a:r>
          </a:p>
          <a:p>
            <a:pPr indent="-342900" marL="342900">
              <a:buNone/>
            </a:pPr>
            <a:r>
              <a:rPr dirty="0" lang="en-US" smtClean="0" sz="2000"/>
              <a:t>	 </a:t>
            </a:r>
            <a:r>
              <a:rPr dirty="0" lang="en-US" smtClean="0" sz="2000">
                <a:ea charset="0" pitchFamily="49" typeface="Consolas"/>
              </a:rPr>
              <a:t>&lt;div id="myMap"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 	  style="width:1000px;height:800px;"&gt;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&lt;/div&gt;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載入Google Maps API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&lt;script src="http://maps.google.com/maps/api/js"&gt;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000">
                <a:ea charset="0" pitchFamily="49" typeface="Consolas"/>
              </a:rPr>
              <a:t>	&lt;/script&gt;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</a:p>
        </p:txBody>
      </p:sp>
      <p:sp>
        <p:nvSpPr>
          <p:cNvPr id="698" name="Text Box 69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699" name="Text Box 69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 Box 700"/>
          <p:cNvSpPr>
            <a:spLocks/>
          </p:cNvSpPr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建立一個地圖物件</a:t>
            </a:r>
          </a:p>
        </p:txBody>
      </p:sp>
      <p:sp>
        <p:nvSpPr>
          <p:cNvPr id="701" name="Text Box 701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200">
                <a:ea charset="0" pitchFamily="49" typeface="Consolas"/>
              </a:rPr>
              <a:t>let map = new google.maps.Map(area,options);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//area：網頁上呈現出的地圖區塊範圍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	//options：地圖資訊</a:t>
            </a:r>
          </a:p>
        </p:txBody>
      </p:sp>
      <p:grpSp>
        <p:nvGrpSpPr>
          <p:cNvPr id="702" name="Group 702"/>
          <p:cNvGrpSpPr>
            <a:grpSpLocks noChangeAspect="0" noGrp="1" noMove="0" noSelect="0"/>
          </p:cNvGrpSpPr>
          <p:nvPr/>
        </p:nvGrpSpPr>
        <p:grpSpPr>
          <a:xfrm>
            <a:off x="500062" y="2500312"/>
            <a:ext cx="8143875" cy="3389312"/>
            <a:chOff x="315" y="1575"/>
            <a:chExt cx="5130" cy="2135"/>
          </a:xfrm>
        </p:grpSpPr>
        <p:sp>
          <p:nvSpPr>
            <p:cNvPr id="703" name="Text Box 703"/>
            <p:cNvSpPr>
              <a:spLocks/>
            </p:cNvSpPr>
            <p:nvPr/>
          </p:nvSpPr>
          <p:spPr>
            <a:xfrm>
              <a:off x="315" y="1575"/>
              <a:ext cx="870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地圖資訊</a:t>
              </a:r>
            </a:p>
          </p:txBody>
        </p:sp>
        <p:sp>
          <p:nvSpPr>
            <p:cNvPr id="704" name="Text Box 704"/>
            <p:cNvSpPr>
              <a:spLocks/>
            </p:cNvSpPr>
            <p:nvPr/>
          </p:nvSpPr>
          <p:spPr>
            <a:xfrm>
              <a:off x="1185" y="1575"/>
              <a:ext cx="4260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endParaRPr/>
            </a:p>
          </p:txBody>
        </p:sp>
        <p:sp>
          <p:nvSpPr>
            <p:cNvPr id="705" name="Text Box 705"/>
            <p:cNvSpPr>
              <a:spLocks/>
            </p:cNvSpPr>
            <p:nvPr/>
          </p:nvSpPr>
          <p:spPr>
            <a:xfrm>
              <a:off x="315" y="1786"/>
              <a:ext cx="870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zo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om</a:t>
              </a:r>
            </a:p>
          </p:txBody>
        </p:sp>
        <p:sp>
          <p:nvSpPr>
            <p:cNvPr id="706" name="Text Box 706"/>
            <p:cNvSpPr>
              <a:spLocks/>
            </p:cNvSpPr>
            <p:nvPr/>
          </p:nvSpPr>
          <p:spPr>
            <a:xfrm>
              <a:off x="1185" y="1786"/>
              <a:ext cx="4260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地圖的比例，數字越大顯示的區域就越大</a:t>
              </a:r>
            </a:p>
          </p:txBody>
        </p:sp>
        <p:sp>
          <p:nvSpPr>
            <p:cNvPr id="707" name="Text Box 707"/>
            <p:cNvSpPr>
              <a:spLocks/>
            </p:cNvSpPr>
            <p:nvPr/>
          </p:nvSpPr>
          <p:spPr>
            <a:xfrm>
              <a:off x="315" y="1997"/>
              <a:ext cx="870" cy="396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center</a:t>
              </a:r>
            </a:p>
          </p:txBody>
        </p:sp>
        <p:sp>
          <p:nvSpPr>
            <p:cNvPr id="708" name="Text Box 708"/>
            <p:cNvSpPr>
              <a:spLocks/>
            </p:cNvSpPr>
            <p:nvPr/>
          </p:nvSpPr>
          <p:spPr>
            <a:xfrm>
              <a:off x="1185" y="1997"/>
              <a:ext cx="4260" cy="396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地圖的中心點，使用 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google.maps.LatLng 物件來表示。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var latlng=new google.maps.LatLng(latitude,longitude);</a:t>
              </a:r>
            </a:p>
          </p:txBody>
        </p:sp>
        <p:sp>
          <p:nvSpPr>
            <p:cNvPr id="709" name="Text Box 709"/>
            <p:cNvSpPr>
              <a:spLocks/>
            </p:cNvSpPr>
            <p:nvPr/>
          </p:nvSpPr>
          <p:spPr>
            <a:xfrm>
              <a:off x="315" y="2393"/>
              <a:ext cx="870" cy="1317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mapTypeId</a:t>
              </a:r>
            </a:p>
          </p:txBody>
        </p:sp>
        <p:sp>
          <p:nvSpPr>
            <p:cNvPr id="710" name="Text Box 710"/>
            <p:cNvSpPr>
              <a:spLocks/>
            </p:cNvSpPr>
            <p:nvPr/>
          </p:nvSpPr>
          <p:spPr>
            <a:xfrm>
              <a:off x="1185" y="2393"/>
              <a:ext cx="4260" cy="1317"/>
            </a:xfrm>
            <a:prstGeom prst="rect">
              <a:avLst/>
            </a:prstGeom>
            <a:noFill/>
            <a:ln>
              <a:noFill/>
            </a:ln>
          </p:spPr>
          <p:txBody>
            <a:bodyPr bIns="45716" lIns="91439" numCol="1" rIns="91439" tIns="45716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地圖形式，衛星圖或街道圖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google.maps.MapTypeId.ROADMAP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地圖樣式的常數：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ROADMAP：平常看到的那樣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SATELLITE：地圖方塊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HYBRID：以上兩者的混合圖</a:t>
              </a:r>
            </a:p>
            <a:p>
              <a:pPr indent="0" marL="0">
                <a:spcBef>
                  <a:spcPct val="20000"/>
                </a:spcBef>
              </a:pP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TERRAIN：顯示實際起伏</a:t>
              </a:r>
            </a:p>
          </p:txBody>
        </p:sp>
        <p:sp>
          <p:nvSpPr>
            <p:cNvPr id="711" name="Text Box 711"/>
            <p:cNvSpPr>
              <a:spLocks/>
            </p:cNvSpPr>
            <p:nvPr/>
          </p:nvSpPr>
          <p:spPr>
            <a:xfrm>
              <a:off x="1185" y="1575"/>
              <a:ext cx="0" cy="2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2" name="Text Box 712"/>
            <p:cNvSpPr>
              <a:spLocks/>
            </p:cNvSpPr>
            <p:nvPr/>
          </p:nvSpPr>
          <p:spPr>
            <a:xfrm>
              <a:off x="315" y="1786"/>
              <a:ext cx="5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3" name="Text Box 713"/>
            <p:cNvSpPr>
              <a:spLocks/>
            </p:cNvSpPr>
            <p:nvPr/>
          </p:nvSpPr>
          <p:spPr>
            <a:xfrm>
              <a:off x="315" y="1997"/>
              <a:ext cx="5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4" name="Text Box 714"/>
            <p:cNvSpPr>
              <a:spLocks/>
            </p:cNvSpPr>
            <p:nvPr/>
          </p:nvSpPr>
          <p:spPr>
            <a:xfrm>
              <a:off x="315" y="2393"/>
              <a:ext cx="5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5" name="Text Box 715"/>
            <p:cNvSpPr>
              <a:spLocks/>
            </p:cNvSpPr>
            <p:nvPr/>
          </p:nvSpPr>
          <p:spPr>
            <a:xfrm>
              <a:off x="315" y="1575"/>
              <a:ext cx="0" cy="2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6" name="Text Box 716"/>
            <p:cNvSpPr>
              <a:spLocks/>
            </p:cNvSpPr>
            <p:nvPr/>
          </p:nvSpPr>
          <p:spPr>
            <a:xfrm>
              <a:off x="5445" y="1575"/>
              <a:ext cx="0" cy="2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7" name="Text Box 717"/>
            <p:cNvSpPr>
              <a:spLocks/>
            </p:cNvSpPr>
            <p:nvPr/>
          </p:nvSpPr>
          <p:spPr>
            <a:xfrm>
              <a:off x="315" y="1575"/>
              <a:ext cx="5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18" name="Text Box 718"/>
            <p:cNvSpPr>
              <a:spLocks/>
            </p:cNvSpPr>
            <p:nvPr/>
          </p:nvSpPr>
          <p:spPr>
            <a:xfrm>
              <a:off x="315" y="3710"/>
              <a:ext cx="5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719" name="Text Box 71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20" name="Text Box 72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 Box 721"/>
          <p:cNvSpPr>
            <a:spLocks/>
          </p:cNvSpPr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目前位置：Marker</a:t>
            </a:r>
          </a:p>
        </p:txBody>
      </p:sp>
      <p:sp>
        <p:nvSpPr>
          <p:cNvPr id="722" name="Text Box 722"/>
          <p:cNvSpPr>
            <a:spLocks/>
          </p:cNvSpPr>
          <p:nvPr>
            <p:ph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let marker = </a:t>
            </a:r>
            <a:r>
              <a:rPr b="1" dirty="0" lang="en-US" smtClean="0" sz="2000">
                <a:ea charset="0" pitchFamily="49" typeface="Consolas"/>
              </a:rPr>
              <a:t>new google.maps.Marker</a:t>
            </a:r>
            <a:r>
              <a:rPr dirty="0" lang="en-US" smtClean="0" sz="2000">
                <a:ea charset="0" pitchFamily="49" typeface="Consolas"/>
              </a:rPr>
              <a:t>({position:經緯度, map:地圖內容});</a:t>
            </a:r>
          </a:p>
        </p:txBody>
      </p:sp>
      <p:grpSp>
        <p:nvGrpSpPr>
          <p:cNvPr id="723" name="Group 723"/>
          <p:cNvGrpSpPr>
            <a:grpSpLocks noChangeAspect="0" noGrp="1" noMove="0" noSelect="0"/>
          </p:cNvGrpSpPr>
          <p:nvPr/>
        </p:nvGrpSpPr>
        <p:grpSpPr>
          <a:xfrm>
            <a:off x="571500" y="1857375"/>
            <a:ext cx="8001000" cy="1474787"/>
            <a:chOff x="360" y="1170"/>
            <a:chExt cx="5040" cy="929"/>
          </a:xfrm>
        </p:grpSpPr>
        <p:sp>
          <p:nvSpPr>
            <p:cNvPr id="724" name="Text Box 724"/>
            <p:cNvSpPr>
              <a:spLocks/>
            </p:cNvSpPr>
            <p:nvPr/>
          </p:nvSpPr>
          <p:spPr>
            <a:xfrm>
              <a:off x="360" y="1170"/>
              <a:ext cx="916" cy="238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position</a:t>
              </a:r>
            </a:p>
          </p:txBody>
        </p:sp>
        <p:sp>
          <p:nvSpPr>
            <p:cNvPr id="725" name="Text Box 725"/>
            <p:cNvSpPr>
              <a:spLocks/>
            </p:cNvSpPr>
            <p:nvPr/>
          </p:nvSpPr>
          <p:spPr>
            <a:xfrm>
              <a:off x="1276" y="1170"/>
              <a:ext cx="4124" cy="238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使用 </a:t>
              </a: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google.maps.LatLng 物件來表示</a:t>
              </a:r>
            </a:p>
          </p:txBody>
        </p:sp>
        <p:sp>
          <p:nvSpPr>
            <p:cNvPr id="726" name="Text Box 726"/>
            <p:cNvSpPr>
              <a:spLocks/>
            </p:cNvSpPr>
            <p:nvPr/>
          </p:nvSpPr>
          <p:spPr>
            <a:xfrm>
              <a:off x="360" y="1408"/>
              <a:ext cx="91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map</a:t>
              </a:r>
            </a:p>
          </p:txBody>
        </p:sp>
        <p:sp>
          <p:nvSpPr>
            <p:cNvPr id="727" name="Text Box 727"/>
            <p:cNvSpPr>
              <a:spLocks/>
            </p:cNvSpPr>
            <p:nvPr/>
          </p:nvSpPr>
          <p:spPr>
            <a:xfrm>
              <a:off x="1276" y="1408"/>
              <a:ext cx="4124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使用 </a:t>
              </a: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google.maps.Map 物件來表示</a:t>
              </a:r>
            </a:p>
          </p:txBody>
        </p:sp>
        <p:sp>
          <p:nvSpPr>
            <p:cNvPr id="728" name="Text Box 728"/>
            <p:cNvSpPr>
              <a:spLocks/>
            </p:cNvSpPr>
            <p:nvPr/>
          </p:nvSpPr>
          <p:spPr>
            <a:xfrm>
              <a:off x="360" y="1638"/>
              <a:ext cx="916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title</a:t>
              </a:r>
            </a:p>
          </p:txBody>
        </p:sp>
        <p:sp>
          <p:nvSpPr>
            <p:cNvPr id="729" name="Text Box 729"/>
            <p:cNvSpPr>
              <a:spLocks/>
            </p:cNvSpPr>
            <p:nvPr/>
          </p:nvSpPr>
          <p:spPr>
            <a:xfrm>
              <a:off x="1276" y="1638"/>
              <a:ext cx="4124" cy="231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變換文字</a:t>
              </a:r>
            </a:p>
          </p:txBody>
        </p:sp>
        <p:sp>
          <p:nvSpPr>
            <p:cNvPr id="730" name="Text Box 730"/>
            <p:cNvSpPr>
              <a:spLocks/>
            </p:cNvSpPr>
            <p:nvPr/>
          </p:nvSpPr>
          <p:spPr>
            <a:xfrm>
              <a:off x="360" y="1869"/>
              <a:ext cx="916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icon</a:t>
              </a:r>
            </a:p>
          </p:txBody>
        </p:sp>
        <p:sp>
          <p:nvSpPr>
            <p:cNvPr id="731" name="Text Box 731"/>
            <p:cNvSpPr>
              <a:spLocks/>
            </p:cNvSpPr>
            <p:nvPr/>
          </p:nvSpPr>
          <p:spPr>
            <a:xfrm>
              <a:off x="1276" y="1869"/>
              <a:ext cx="4124" cy="230"/>
            </a:xfrm>
            <a:prstGeom prst="rect">
              <a:avLst/>
            </a:prstGeom>
            <a:noFill/>
            <a:ln>
              <a:noFill/>
            </a:ln>
          </p:spPr>
          <p:txBody>
            <a:bodyPr bIns="45699" lIns="91439" numCol="1" rIns="91439" tIns="45699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>
                  <a:latin charset="0" pitchFamily="49" typeface="Consolas"/>
                  <a:ea charset="-120" pitchFamily="18" typeface="新細明體"/>
                </a:rPr>
                <a:t>變換圖檔</a:t>
              </a:r>
            </a:p>
          </p:txBody>
        </p:sp>
        <p:sp>
          <p:nvSpPr>
            <p:cNvPr id="732" name="Text Box 732"/>
            <p:cNvSpPr>
              <a:spLocks/>
            </p:cNvSpPr>
            <p:nvPr/>
          </p:nvSpPr>
          <p:spPr>
            <a:xfrm>
              <a:off x="1276" y="117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3" name="Text Box 733"/>
            <p:cNvSpPr>
              <a:spLocks/>
            </p:cNvSpPr>
            <p:nvPr/>
          </p:nvSpPr>
          <p:spPr>
            <a:xfrm>
              <a:off x="360" y="1408"/>
              <a:ext cx="5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4" name="Text Box 734"/>
            <p:cNvSpPr>
              <a:spLocks/>
            </p:cNvSpPr>
            <p:nvPr/>
          </p:nvSpPr>
          <p:spPr>
            <a:xfrm>
              <a:off x="360" y="1638"/>
              <a:ext cx="5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5" name="Text Box 735"/>
            <p:cNvSpPr>
              <a:spLocks/>
            </p:cNvSpPr>
            <p:nvPr/>
          </p:nvSpPr>
          <p:spPr>
            <a:xfrm>
              <a:off x="360" y="1869"/>
              <a:ext cx="50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6" name="Text Box 736"/>
            <p:cNvSpPr>
              <a:spLocks/>
            </p:cNvSpPr>
            <p:nvPr/>
          </p:nvSpPr>
          <p:spPr>
            <a:xfrm>
              <a:off x="360" y="1170"/>
              <a:ext cx="0" cy="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7" name="Text Box 737"/>
            <p:cNvSpPr>
              <a:spLocks/>
            </p:cNvSpPr>
            <p:nvPr/>
          </p:nvSpPr>
          <p:spPr>
            <a:xfrm>
              <a:off x="5400" y="1170"/>
              <a:ext cx="0" cy="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8" name="Text Box 738"/>
            <p:cNvSpPr>
              <a:spLocks/>
            </p:cNvSpPr>
            <p:nvPr/>
          </p:nvSpPr>
          <p:spPr>
            <a:xfrm>
              <a:off x="360" y="1170"/>
              <a:ext cx="5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39" name="Text Box 739"/>
            <p:cNvSpPr>
              <a:spLocks/>
            </p:cNvSpPr>
            <p:nvPr/>
          </p:nvSpPr>
          <p:spPr>
            <a:xfrm>
              <a:off x="360" y="2099"/>
              <a:ext cx="5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740" name="Text Box 74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41" name="Text Box 741"/>
          <p:cNvSpPr txBox="1">
            <a:spLocks/>
          </p:cNvSpPr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 Box 742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200"/>
              <a:t>資料儲存{Web Storage}</a:t>
            </a:r>
          </a:p>
        </p:txBody>
      </p:sp>
      <p:sp>
        <p:nvSpPr>
          <p:cNvPr id="743" name="Text Box 74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44" name="Text Box 74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 Box 745"/>
          <p:cNvSpPr>
            <a:spLocks/>
          </p:cNvSpPr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ea charset="0" pitchFamily="49" typeface="Consolas"/>
              </a:rPr>
              <a:t>Web Storage </a:t>
            </a:r>
          </a:p>
        </p:txBody>
      </p:sp>
      <p:sp>
        <p:nvSpPr>
          <p:cNvPr id="746" name="Text Box 746"/>
          <p:cNvSpPr>
            <a:spLocks/>
          </p:cNvSpPr>
          <p:nvPr>
            <p:ph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。網頁儲存區：cookie | web storage | IndexedDB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。網頁儲存區是為了在client的磁碟上保存少量資料的儲存區。之前都是用cookie來處理。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。W3C將Web Storage定義為client端的 Javascript 環境中的一種實作的 Storage 介面的實體。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。‧Web Storage有兩種型態的儲存體：</a:t>
            </a:r>
            <a:r>
              <a:rPr dirty="0" lang="en-US" smtClean="0" sz="1800">
                <a:ea charset="0" pitchFamily="49" typeface="Consolas"/>
              </a:rPr>
              <a:t>local</a:t>
            </a:r>
            <a:r>
              <a:rPr dirty="0" lang="en-US" smtClean="0" sz="1800">
                <a:solidFill>
                  <a:srgbClr val="FF0000"/>
                </a:solidFill>
                <a:ea charset="0" pitchFamily="49" typeface="Consolas"/>
              </a:rPr>
              <a:t>S</a:t>
            </a:r>
            <a:r>
              <a:rPr dirty="0" lang="en-US" smtClean="0" sz="1800">
                <a:ea charset="0" pitchFamily="49" typeface="Consolas"/>
              </a:rPr>
              <a:t>torage和session</a:t>
            </a:r>
            <a:r>
              <a:rPr dirty="0" lang="en-US" smtClean="0" sz="1800">
                <a:solidFill>
                  <a:srgbClr val="FF0000"/>
                </a:solidFill>
                <a:ea charset="0" pitchFamily="49" typeface="Consolas"/>
              </a:rPr>
              <a:t>S</a:t>
            </a:r>
            <a:r>
              <a:rPr dirty="0" lang="en-US" smtClean="0" sz="1800">
                <a:ea charset="0" pitchFamily="49" typeface="Consolas"/>
              </a:rPr>
              <a:t>torage</a:t>
            </a:r>
          </a:p>
        </p:txBody>
      </p:sp>
      <p:sp>
        <p:nvSpPr>
          <p:cNvPr id="747" name="Text Box 74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48" name="Text Box 74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 Box 749"/>
          <p:cNvSpPr>
            <a:spLocks/>
          </p:cNvSpPr>
          <p:nvPr>
            <p:ph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。Local Storage(本機儲存區)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。localStorage 的持續時間與存在範圍與 Cookie 類似。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它的持續時間由撰寫者指定，不會隨著瀏覽器關閉而自動終止。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它的存在範圍，同一個網站的所有網頁都會使用同一個 localStorage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。把值放到儲存區中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localStorage.settings = 'ABC';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//或 </a:t>
            </a:r>
            <a:r>
              <a:rPr b="1" dirty="0" lang="en-US" smtClean="0" sz="2000">
                <a:ea charset="0" pitchFamily="49" typeface="Consolas"/>
              </a:rPr>
              <a:t>localStorage['settings'] = 'ABC';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//或 </a:t>
            </a:r>
            <a:r>
              <a:rPr b="1" dirty="0" lang="en-US" smtClean="0" sz="2000">
                <a:ea charset="0" pitchFamily="49" typeface="Consolas"/>
              </a:rPr>
              <a:t>localStorage.setItem('settings','ABC');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。取出值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var value = localStorage.settings 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var value = localStorage['settings'];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b="1" dirty="0" lang="en-US" smtClean="0" sz="2000">
                <a:ea charset="0" pitchFamily="49" typeface="Consolas"/>
              </a:rPr>
              <a:t>	var value = localStorage.getItem('settings');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。刪除值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delete localStorage.settings 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delete localStorage['settings'];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localStorage.removeItem('settings');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。刪除所有資料 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</a:t>
            </a:r>
            <a:r>
              <a:rPr b="1" dirty="0" lang="en-US" smtClean="0" sz="2000">
                <a:ea charset="0" pitchFamily="49" typeface="Consolas"/>
              </a:rPr>
              <a:t>localStorage.clear();</a:t>
            </a:r>
          </a:p>
        </p:txBody>
      </p:sp>
      <p:sp>
        <p:nvSpPr>
          <p:cNvPr id="750" name="Text Box 75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51" name="Text Box 751"/>
          <p:cNvSpPr txBox="1">
            <a:spLocks/>
          </p:cNvSpPr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Text Box 752"/>
          <p:cNvSpPr>
            <a:spLocks/>
          </p:cNvSpPr>
          <p:nvPr>
            <p:ph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。Session Storage(工作階段儲存區)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。在新分頁或新視窗中開啟連結時，client端程式將會為新開啟的視窗建立一個新的session，每一個session代表一組獨立的可用資源。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。而 sessionStorage 就是屬於session管理的資料項目。代表每個視窗都會有自己的 sessionStorage ；不同視窗的 sessionStorage 就是不同的內容。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。當網頁關閉時，表示此session結束了，所以此 sessionStorage 會被刪除。等到下次再開啟此網頁時，sessionStorage 的內容將會重新開始。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。因此，sessionStorage 只適合用於儲存暫時的資料。 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。</a:t>
            </a:r>
            <a:r>
              <a:rPr dirty="0" lang="en-US" smtClean="0" sz="2000">
                <a:ea charset="0" pitchFamily="49" typeface="Consolas"/>
              </a:rPr>
              <a:t>localStorage 和sessionStorage 的傳回值皆為Storage物件，用法完全相同</a:t>
            </a:r>
          </a:p>
        </p:txBody>
      </p:sp>
      <p:sp>
        <p:nvSpPr>
          <p:cNvPr id="753" name="Text Box 75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54" name="Text Box 75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ext Box 755"/>
          <p:cNvSpPr>
            <a:spLocks/>
          </p:cNvSpPr>
          <p:nvPr>
            <p:ph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。使用Javascript對WebStorage的控制(方法)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</p:txBody>
      </p:sp>
      <p:grpSp>
        <p:nvGrpSpPr>
          <p:cNvPr id="756" name="Group 756"/>
          <p:cNvGrpSpPr>
            <a:grpSpLocks noChangeAspect="0" noGrp="1" noMove="0" noSelect="0"/>
          </p:cNvGrpSpPr>
          <p:nvPr/>
        </p:nvGrpSpPr>
        <p:grpSpPr>
          <a:xfrm>
            <a:off x="1116012" y="1593850"/>
            <a:ext cx="6985000" cy="3062287"/>
            <a:chOff x="703" y="1004"/>
            <a:chExt cx="4400" cy="1929"/>
          </a:xfrm>
        </p:grpSpPr>
        <p:sp>
          <p:nvSpPr>
            <p:cNvPr id="757" name="Text Box 757"/>
            <p:cNvSpPr>
              <a:spLocks/>
            </p:cNvSpPr>
            <p:nvPr/>
          </p:nvSpPr>
          <p:spPr>
            <a:xfrm>
              <a:off x="703" y="1004"/>
              <a:ext cx="1814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方法</a:t>
              </a:r>
            </a:p>
          </p:txBody>
        </p:sp>
        <p:sp>
          <p:nvSpPr>
            <p:cNvPr id="758" name="Text Box 758"/>
            <p:cNvSpPr>
              <a:spLocks/>
            </p:cNvSpPr>
            <p:nvPr/>
          </p:nvSpPr>
          <p:spPr>
            <a:xfrm>
              <a:off x="2517" y="1004"/>
              <a:ext cx="681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algn="ctr"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傳回值</a:t>
              </a:r>
            </a:p>
          </p:txBody>
        </p:sp>
        <p:sp>
          <p:nvSpPr>
            <p:cNvPr id="759" name="Text Box 759"/>
            <p:cNvSpPr>
              <a:spLocks/>
            </p:cNvSpPr>
            <p:nvPr/>
          </p:nvSpPr>
          <p:spPr>
            <a:xfrm>
              <a:off x="3198" y="1004"/>
              <a:ext cx="1905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endParaRPr/>
            </a:p>
          </p:txBody>
        </p:sp>
        <p:sp>
          <p:nvSpPr>
            <p:cNvPr id="760" name="Text Box 760"/>
            <p:cNvSpPr>
              <a:spLocks/>
            </p:cNvSpPr>
            <p:nvPr/>
          </p:nvSpPr>
          <p:spPr>
            <a:xfrm>
              <a:off x="703" y="1254"/>
              <a:ext cx="1814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length</a:t>
              </a:r>
            </a:p>
          </p:txBody>
        </p:sp>
        <p:sp>
          <p:nvSpPr>
            <p:cNvPr id="761" name="Text Box 761"/>
            <p:cNvSpPr>
              <a:spLocks/>
            </p:cNvSpPr>
            <p:nvPr/>
          </p:nvSpPr>
          <p:spPr>
            <a:xfrm>
              <a:off x="2517" y="1254"/>
              <a:ext cx="681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int</a:t>
              </a:r>
            </a:p>
          </p:txBody>
        </p:sp>
        <p:sp>
          <p:nvSpPr>
            <p:cNvPr id="762" name="Text Box 762"/>
            <p:cNvSpPr>
              <a:spLocks/>
            </p:cNvSpPr>
            <p:nvPr/>
          </p:nvSpPr>
          <p:spPr>
            <a:xfrm>
              <a:off x="3198" y="1254"/>
              <a:ext cx="1905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回傳儲存的資料數目</a:t>
              </a:r>
            </a:p>
          </p:txBody>
        </p:sp>
        <p:sp>
          <p:nvSpPr>
            <p:cNvPr id="763" name="Text Box 763"/>
            <p:cNvSpPr>
              <a:spLocks/>
            </p:cNvSpPr>
            <p:nvPr/>
          </p:nvSpPr>
          <p:spPr>
            <a:xfrm>
              <a:off x="703" y="1549"/>
              <a:ext cx="1814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key(index)</a:t>
              </a:r>
            </a:p>
          </p:txBody>
        </p:sp>
        <p:sp>
          <p:nvSpPr>
            <p:cNvPr id="764" name="Text Box 764"/>
            <p:cNvSpPr>
              <a:spLocks/>
            </p:cNvSpPr>
            <p:nvPr/>
          </p:nvSpPr>
          <p:spPr>
            <a:xfrm>
              <a:off x="2517" y="1549"/>
              <a:ext cx="681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string</a:t>
              </a:r>
            </a:p>
          </p:txBody>
        </p:sp>
        <p:sp>
          <p:nvSpPr>
            <p:cNvPr id="765" name="Text Box 765"/>
            <p:cNvSpPr>
              <a:spLocks/>
            </p:cNvSpPr>
            <p:nvPr/>
          </p:nvSpPr>
          <p:spPr>
            <a:xfrm>
              <a:off x="3198" y="1549"/>
              <a:ext cx="1905" cy="249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回傳該index對應的key</a:t>
              </a:r>
            </a:p>
          </p:txBody>
        </p:sp>
        <p:sp>
          <p:nvSpPr>
            <p:cNvPr id="766" name="Text Box 766"/>
            <p:cNvSpPr>
              <a:spLocks/>
            </p:cNvSpPr>
            <p:nvPr/>
          </p:nvSpPr>
          <p:spPr>
            <a:xfrm>
              <a:off x="703" y="1798"/>
              <a:ext cx="1814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getItem(key)</a:t>
              </a:r>
            </a:p>
          </p:txBody>
        </p:sp>
        <p:sp>
          <p:nvSpPr>
            <p:cNvPr id="767" name="Text Box 767"/>
            <p:cNvSpPr>
              <a:spLocks/>
            </p:cNvSpPr>
            <p:nvPr/>
          </p:nvSpPr>
          <p:spPr>
            <a:xfrm>
              <a:off x="2517" y="1798"/>
              <a:ext cx="681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value</a:t>
              </a:r>
            </a:p>
          </p:txBody>
        </p:sp>
        <p:sp>
          <p:nvSpPr>
            <p:cNvPr id="768" name="Text Box 768"/>
            <p:cNvSpPr>
              <a:spLocks/>
            </p:cNvSpPr>
            <p:nvPr/>
          </p:nvSpPr>
          <p:spPr>
            <a:xfrm>
              <a:off x="3198" y="1798"/>
              <a:ext cx="1905" cy="295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回傳index對應的資料</a:t>
              </a:r>
            </a:p>
          </p:txBody>
        </p:sp>
        <p:sp>
          <p:nvSpPr>
            <p:cNvPr id="769" name="Text Box 769"/>
            <p:cNvSpPr>
              <a:spLocks/>
            </p:cNvSpPr>
            <p:nvPr/>
          </p:nvSpPr>
          <p:spPr>
            <a:xfrm>
              <a:off x="703" y="2093"/>
              <a:ext cx="1814" cy="296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setItem(key, value)</a:t>
              </a:r>
            </a:p>
          </p:txBody>
        </p:sp>
        <p:sp>
          <p:nvSpPr>
            <p:cNvPr id="770" name="Text Box 770"/>
            <p:cNvSpPr>
              <a:spLocks/>
            </p:cNvSpPr>
            <p:nvPr/>
          </p:nvSpPr>
          <p:spPr>
            <a:xfrm>
              <a:off x="2517" y="2093"/>
              <a:ext cx="681" cy="296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void</a:t>
              </a:r>
            </a:p>
          </p:txBody>
        </p:sp>
        <p:sp>
          <p:nvSpPr>
            <p:cNvPr id="771" name="Text Box 771"/>
            <p:cNvSpPr>
              <a:spLocks/>
            </p:cNvSpPr>
            <p:nvPr/>
          </p:nvSpPr>
          <p:spPr>
            <a:xfrm>
              <a:off x="3198" y="2093"/>
              <a:ext cx="1905" cy="296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儲存index的資料值</a:t>
              </a:r>
            </a:p>
          </p:txBody>
        </p:sp>
        <p:sp>
          <p:nvSpPr>
            <p:cNvPr id="772" name="Text Box 772"/>
            <p:cNvSpPr>
              <a:spLocks/>
            </p:cNvSpPr>
            <p:nvPr/>
          </p:nvSpPr>
          <p:spPr>
            <a:xfrm>
              <a:off x="703" y="2389"/>
              <a:ext cx="1814" cy="294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removeItem(key)</a:t>
              </a:r>
            </a:p>
          </p:txBody>
        </p:sp>
        <p:sp>
          <p:nvSpPr>
            <p:cNvPr id="773" name="Text Box 773"/>
            <p:cNvSpPr>
              <a:spLocks/>
            </p:cNvSpPr>
            <p:nvPr/>
          </p:nvSpPr>
          <p:spPr>
            <a:xfrm>
              <a:off x="2517" y="2389"/>
              <a:ext cx="681" cy="294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void</a:t>
              </a:r>
            </a:p>
          </p:txBody>
        </p:sp>
        <p:sp>
          <p:nvSpPr>
            <p:cNvPr id="774" name="Text Box 774"/>
            <p:cNvSpPr>
              <a:spLocks/>
            </p:cNvSpPr>
            <p:nvPr/>
          </p:nvSpPr>
          <p:spPr>
            <a:xfrm>
              <a:off x="3198" y="2389"/>
              <a:ext cx="1905" cy="294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刪除key所對應的資料</a:t>
              </a:r>
            </a:p>
          </p:txBody>
        </p:sp>
        <p:sp>
          <p:nvSpPr>
            <p:cNvPr id="775" name="Text Box 775"/>
            <p:cNvSpPr>
              <a:spLocks/>
            </p:cNvSpPr>
            <p:nvPr/>
          </p:nvSpPr>
          <p:spPr>
            <a:xfrm>
              <a:off x="703" y="2683"/>
              <a:ext cx="1814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clear()</a:t>
              </a:r>
            </a:p>
          </p:txBody>
        </p:sp>
        <p:sp>
          <p:nvSpPr>
            <p:cNvPr id="776" name="Text Box 776"/>
            <p:cNvSpPr>
              <a:spLocks/>
            </p:cNvSpPr>
            <p:nvPr/>
          </p:nvSpPr>
          <p:spPr>
            <a:xfrm>
              <a:off x="2517" y="2683"/>
              <a:ext cx="681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void</a:t>
              </a:r>
            </a:p>
          </p:txBody>
        </p:sp>
        <p:sp>
          <p:nvSpPr>
            <p:cNvPr id="777" name="Text Box 777"/>
            <p:cNvSpPr>
              <a:spLocks/>
            </p:cNvSpPr>
            <p:nvPr/>
          </p:nvSpPr>
          <p:spPr>
            <a:xfrm>
              <a:off x="3198" y="2683"/>
              <a:ext cx="1905" cy="250"/>
            </a:xfrm>
            <a:prstGeom prst="rect">
              <a:avLst/>
            </a:prstGeom>
            <a:noFill/>
            <a:ln>
              <a:noFill/>
            </a:ln>
          </p:spPr>
          <p:txBody>
            <a:bodyPr bIns="45725" numCol="1" tIns="45725"/>
            <a:lstStyle/>
            <a:p>
              <a:pPr indent="0" marL="0">
                <a:spcBef>
                  <a:spcPct val="20000"/>
                </a:spcBef>
              </a:pPr>
              <a:r>
                <a:rPr dirty="0" lang="en-US" smtClean="0" sz="2000">
                  <a:latin charset="0" pitchFamily="49" typeface="Consolas"/>
                  <a:ea charset="-120" pitchFamily="18" typeface="新細明體"/>
                </a:rPr>
                <a:t>刪除所有的資料</a:t>
              </a:r>
            </a:p>
          </p:txBody>
        </p:sp>
        <p:sp>
          <p:nvSpPr>
            <p:cNvPr id="778" name="Text Box 778"/>
            <p:cNvSpPr>
              <a:spLocks/>
            </p:cNvSpPr>
            <p:nvPr/>
          </p:nvSpPr>
          <p:spPr>
            <a:xfrm>
              <a:off x="2517" y="1004"/>
              <a:ext cx="0" cy="1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79" name="Text Box 779"/>
            <p:cNvSpPr>
              <a:spLocks/>
            </p:cNvSpPr>
            <p:nvPr/>
          </p:nvSpPr>
          <p:spPr>
            <a:xfrm>
              <a:off x="3198" y="1004"/>
              <a:ext cx="0" cy="1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0" name="Text Box 780"/>
            <p:cNvSpPr>
              <a:spLocks/>
            </p:cNvSpPr>
            <p:nvPr/>
          </p:nvSpPr>
          <p:spPr>
            <a:xfrm>
              <a:off x="703" y="1254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1" name="Text Box 781"/>
            <p:cNvSpPr>
              <a:spLocks/>
            </p:cNvSpPr>
            <p:nvPr/>
          </p:nvSpPr>
          <p:spPr>
            <a:xfrm>
              <a:off x="703" y="1549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2" name="Text Box 782"/>
            <p:cNvSpPr>
              <a:spLocks/>
            </p:cNvSpPr>
            <p:nvPr/>
          </p:nvSpPr>
          <p:spPr>
            <a:xfrm>
              <a:off x="703" y="1798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3" name="Text Box 783"/>
            <p:cNvSpPr>
              <a:spLocks/>
            </p:cNvSpPr>
            <p:nvPr/>
          </p:nvSpPr>
          <p:spPr>
            <a:xfrm>
              <a:off x="703" y="2093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4" name="Text Box 784"/>
            <p:cNvSpPr>
              <a:spLocks/>
            </p:cNvSpPr>
            <p:nvPr/>
          </p:nvSpPr>
          <p:spPr>
            <a:xfrm>
              <a:off x="703" y="2389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5" name="Text Box 785"/>
            <p:cNvSpPr>
              <a:spLocks/>
            </p:cNvSpPr>
            <p:nvPr/>
          </p:nvSpPr>
          <p:spPr>
            <a:xfrm>
              <a:off x="703" y="2683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6" name="Text Box 786"/>
            <p:cNvSpPr>
              <a:spLocks/>
            </p:cNvSpPr>
            <p:nvPr/>
          </p:nvSpPr>
          <p:spPr>
            <a:xfrm>
              <a:off x="703" y="1004"/>
              <a:ext cx="0" cy="1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7" name="Text Box 787"/>
            <p:cNvSpPr>
              <a:spLocks/>
            </p:cNvSpPr>
            <p:nvPr/>
          </p:nvSpPr>
          <p:spPr>
            <a:xfrm>
              <a:off x="5103" y="1004"/>
              <a:ext cx="0" cy="19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8" name="Text Box 788"/>
            <p:cNvSpPr>
              <a:spLocks/>
            </p:cNvSpPr>
            <p:nvPr/>
          </p:nvSpPr>
          <p:spPr>
            <a:xfrm>
              <a:off x="703" y="1004"/>
              <a:ext cx="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789" name="Text Box 789"/>
            <p:cNvSpPr>
              <a:spLocks/>
            </p:cNvSpPr>
            <p:nvPr/>
          </p:nvSpPr>
          <p:spPr>
            <a:xfrm>
              <a:off x="703" y="2933"/>
              <a:ext cx="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790" name="Text Box 79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91" name="Text Box 791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b="1" dirty="0" lang="en-US" smtClean="0"/>
              <a:t>HTML5</a:t>
            </a:r>
          </a:p>
        </p:txBody>
      </p:sp>
      <p:sp>
        <p:nvSpPr>
          <p:cNvPr id="38" name="Text Box 38"/>
          <p:cNvSpPr>
            <a:spLocks/>
          </p:cNvSpPr>
          <p:nvPr>
            <p:ph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</p:spPr>
        <p:txBody>
          <a:bodyPr anchor="t" bIns="45720" lIns="91440" numCol="1" rIns="91440" tIns="45720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914400">
              <a:buNone/>
              <a:defRPr dirty="0" lang="en-US" smtClean="0"/>
            </a:lvl3pPr>
            <a:lvl4pPr algn="ctr" marL="1371600">
              <a:buNone/>
              <a:defRPr dirty="0" lang="en-US" smtClean="0"/>
            </a:lvl4pPr>
            <a:lvl5pPr algn="ctr" marL="182880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ea charset="-120" pitchFamily="34" typeface="Arial Unicode MS"/>
              </a:rPr>
              <a:t>HTML + CSS + JavaScript</a:t>
            </a:r>
          </a:p>
        </p:txBody>
      </p:sp>
      <p:sp>
        <p:nvSpPr>
          <p:cNvPr id="39" name="Text Box 3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</a:rPr>
              <a:t>*</a:t>
            </a:r>
          </a:p>
        </p:txBody>
      </p:sp>
      <p:sp>
        <p:nvSpPr>
          <p:cNvPr id="40" name="Text Box 4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 Box 79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793" name="Text Box 79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 Box 794"/>
          <p:cNvSpPr>
            <a:spLocks/>
          </p:cNvSpPr>
          <p:nvPr>
            <p:ph type="ctrTitle"/>
          </p:nvPr>
        </p:nvSpPr>
        <p:spPr>
          <a:xfrm>
            <a:off x="685800" y="2428875"/>
            <a:ext cx="7772400" cy="2500312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/>
              <a:t>補充--SVG</a:t>
            </a:r>
            <a:br>
              <a:rPr dirty="0" lang="en-US" smtClean="0"/>
            </a:br>
            <a:r>
              <a:rPr dirty="0" lang="en-US" smtClean="0" sz="3600"/>
              <a:t/>
            </a:r>
            <a:br>
              <a:rPr dirty="0" lang="en-US" smtClean="0" sz="3600"/>
            </a:br>
            <a:r>
              <a:rPr dirty="0" lang="en-US" smtClean="0" sz="3600"/>
              <a:t>Scalable Vector Graphics</a:t>
            </a:r>
            <a:r>
              <a:rPr dirty="0" lang="en-US" smtClean="0"/>
              <a:t/>
            </a:r>
            <a:br>
              <a:rPr dirty="0" lang="en-US" smtClean="0"/>
            </a:br>
          </a:p>
        </p:txBody>
      </p:sp>
      <p:sp>
        <p:nvSpPr>
          <p:cNvPr id="795" name="Text Box 79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796" name="Text Box 79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 Box 797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000"/>
              <a:t>What is SVG ?</a:t>
            </a:r>
          </a:p>
        </p:txBody>
      </p:sp>
      <p:sp>
        <p:nvSpPr>
          <p:cNvPr id="798" name="Text Box 79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799" name="Text Box 79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 Box 800"/>
          <p:cNvSpPr>
            <a:spLocks/>
          </p:cNvSpPr>
          <p:nvPr>
            <p:ph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◎ Scalable Vector Graphics(可縮放向量圖形)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◎ 2000年W3C公布 SVG 1.0 標準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 2003年成為 W3C 推薦標準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 參與定義 SVG 的組織有：Sun、Adobe、Apple、IBM</a:t>
            </a:r>
            <a:br>
              <a:rPr dirty="0" lang="en-US" smtClean="0" sz="2400">
                <a:ea charset="0" pitchFamily="49" typeface="Consolas"/>
              </a:rPr>
            </a:br>
            <a:r>
              <a:rPr dirty="0" lang="en-US" smtClean="0" sz="2400">
                <a:ea charset="0" pitchFamily="49" typeface="Consolas"/>
              </a:rPr>
              <a:t> 以及Kodak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◎ SVG 是使用 XML 來描述二維圖形和繪圖程式的語言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◎ 特點：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。向量圖形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。文件格式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。圖形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。只需標籤就可以處理圖形的問題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。不用下載所有字體即可嵌入字型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</p:txBody>
      </p:sp>
      <p:sp>
        <p:nvSpPr>
          <p:cNvPr id="801" name="Text Box 80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02" name="Text Box 80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 Box 803"/>
          <p:cNvSpPr>
            <a:spLocks/>
          </p:cNvSpPr>
          <p:nvPr>
            <p:ph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SVG的優勢：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。以文字為基礎的影像格式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可被非常多的工具讀取和修改（ex. Notepad）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與 JPEG 和 GIF 圖像比起來，尺寸更小，且可壓縮性更強。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可以直接被引用在任何HTML文件中，或是動態插入DOM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圖像可在任何的解析度下被高品質地列印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圖像是可搜索的（適合製作地圖）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可以與 Java 技術一起運行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。 SVG 是開放的標準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</p:txBody>
      </p:sp>
      <p:sp>
        <p:nvSpPr>
          <p:cNvPr id="804" name="Text Box 80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05" name="Text Box 805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 Box 806"/>
          <p:cNvSpPr>
            <a:spLocks/>
          </p:cNvSpPr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ln cap="flat" cmpd="dbl" w="38100">
            <a:solidFill>
              <a:schemeClr val="tx1">
                <a:alpha val="100000"/>
              </a:schemeClr>
            </a:solidFill>
            <a:prstDash val="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000"/>
              <a:t>SVG Basic</a:t>
            </a:r>
          </a:p>
        </p:txBody>
      </p:sp>
      <p:sp>
        <p:nvSpPr>
          <p:cNvPr id="807" name="Text Box 80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08" name="Text Box 80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 Box 809"/>
          <p:cNvSpPr>
            <a:spLocks/>
          </p:cNvSpPr>
          <p:nvPr>
            <p:ph type="body"/>
          </p:nvPr>
        </p:nvSpPr>
        <p:spPr>
          <a:xfrm>
            <a:off x="500062" y="1287462"/>
            <a:ext cx="8215312" cy="39497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基本語法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基本形狀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路徑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文字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調整樣式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濾鏡</a:t>
            </a:r>
          </a:p>
          <a:p>
            <a:pPr indent="-514350" marL="514350">
              <a:buNone/>
            </a:pPr>
            <a:r>
              <a:rPr dirty="0" lang="en-US" smtClean="0" sz="2800">
                <a:ea charset="0" pitchFamily="49" typeface="Consolas"/>
              </a:rPr>
              <a:t>。 SVG 漸層</a:t>
            </a:r>
          </a:p>
          <a:p>
            <a:pPr indent="-514350" marL="514350">
              <a:buNone/>
            </a:pPr>
            <a:endParaRPr dirty="0" lang="en-US" smtClean="0" sz="2800">
              <a:ea charset="0" pitchFamily="49" typeface="Consolas"/>
            </a:endParaRPr>
          </a:p>
          <a:p>
            <a:pPr indent="-514350" marL="514350">
              <a:buNone/>
            </a:pPr>
            <a:endParaRPr dirty="0" lang="en-US" smtClean="0" sz="2800">
              <a:ea charset="0" pitchFamily="49" typeface="Consolas"/>
            </a:endParaRPr>
          </a:p>
          <a:p>
            <a:pPr indent="-514350" marL="514350">
              <a:buNone/>
            </a:pPr>
            <a:endParaRPr dirty="0" lang="en-US" smtClean="0" sz="2800">
              <a:ea charset="0" pitchFamily="49" typeface="Consolas"/>
            </a:endParaRPr>
          </a:p>
        </p:txBody>
      </p:sp>
      <p:sp>
        <p:nvSpPr>
          <p:cNvPr id="810" name="Text Box 810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11" name="Text Box 811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  <p:sp>
        <p:nvSpPr>
          <p:cNvPr id="812" name="Text Box 812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簡介SVG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 Box 813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基本語法 - XML</a:t>
            </a:r>
          </a:p>
        </p:txBody>
      </p:sp>
      <p:sp>
        <p:nvSpPr>
          <p:cNvPr id="814" name="Text Box 814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SVG 使用 XML 編寫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&lt;?xml version="1.0" standalone="no"?&gt; 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&lt;!DOCTYPE svg PUBLIC "-//W3C//DTD SVG 1.1//EN"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"http://www.w3.org/Graphics/SVG/1.1/DTD/svg11.dtd"&gt;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 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&lt;svg width="100%" height="100%"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 version="1.1"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		 xmlns="http://www.w3.org/2000/svg"&gt;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 	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&lt;circle cx="100" cy="50" r="40"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	  stroke="black" stroke-width="2" 			  fill="red"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 	&lt;/svg&gt;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15" name="Text Box 81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16" name="Text Box 81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 Box 817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基本語法 - HTML</a:t>
            </a:r>
          </a:p>
        </p:txBody>
      </p:sp>
      <p:sp>
        <p:nvSpPr>
          <p:cNvPr id="818" name="Text Box 818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SVG 使用 HTML 編寫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&lt;!DOCTYPE html&gt;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&lt;html&gt;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&lt;head&gt;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&lt;title&gt;Scalable Vector Graphic&lt;/title&gt;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&lt;meta charset="utf-8"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&lt;/head&gt;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&lt;body&gt;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&lt;svg width="500" height="100"&gt;  </a:t>
            </a:r>
            <a:r>
              <a:rPr dirty="0" lang="en-US" smtClean="0" sz="1600">
                <a:solidFill>
                  <a:srgbClr val="000000"/>
                </a:solidFill>
                <a:ea charset="0" pitchFamily="49" typeface="Consolas"/>
              </a:rPr>
              <a:t>&lt;!--單位是pixels--&gt;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    &lt;rect x="10" y="10"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	width="200" height="250"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	fill="pink"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	stroke="red" stroke-width="5"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&lt;/svg&gt;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&lt;/body&gt;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&lt;/html&gt;</a:t>
            </a:r>
          </a:p>
        </p:txBody>
      </p:sp>
      <p:sp>
        <p:nvSpPr>
          <p:cNvPr id="819" name="Text Box 81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20" name="Text Box 82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 Box 821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</a:t>
            </a:r>
          </a:p>
        </p:txBody>
      </p:sp>
      <p:sp>
        <p:nvSpPr>
          <p:cNvPr id="822" name="Text Box 822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。矩形 </a:t>
            </a:r>
            <a:r>
              <a:rPr dirty="0" lang="en-US" smtClean="0" sz="2400">
                <a:ea charset="0" pitchFamily="49" typeface="Consolas"/>
              </a:rPr>
              <a:t>&lt;rect&gt;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。圓形 </a:t>
            </a:r>
            <a:r>
              <a:rPr dirty="0" lang="en-US" smtClean="0" sz="2400">
                <a:ea charset="0" pitchFamily="49" typeface="Consolas"/>
              </a:rPr>
              <a:t>&lt;circle&gt;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。橢圓形 </a:t>
            </a:r>
            <a:r>
              <a:rPr dirty="0" lang="en-US" smtClean="0" sz="2400">
                <a:ea charset="0" pitchFamily="49" typeface="Consolas"/>
              </a:rPr>
              <a:t>&lt;ellipse&gt;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。線條 </a:t>
            </a:r>
            <a:r>
              <a:rPr dirty="0" lang="en-US" smtClean="0" sz="2400">
                <a:ea charset="0" pitchFamily="49" typeface="Consolas"/>
              </a:rPr>
              <a:t>&lt;line&gt;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。多邊形 </a:t>
            </a:r>
            <a:r>
              <a:rPr dirty="0" lang="en-US" smtClean="0" sz="2400">
                <a:ea charset="0" pitchFamily="49" typeface="Consolas"/>
              </a:rPr>
              <a:t>&lt;polygon&gt;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。折線 </a:t>
            </a:r>
            <a:r>
              <a:rPr dirty="0" lang="en-US" smtClean="0" sz="2400">
                <a:ea charset="0" pitchFamily="49" typeface="Consolas"/>
              </a:rPr>
              <a:t>&lt;polyline&gt;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svg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 width="1000" height="800"&gt;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	&lt;!-- svg content here --&gt;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&lt;/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svg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23" name="Text Box 82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24" name="Text Box 82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1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。HTML 4.01的超集合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。移除了對於外掛程式的需要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。標籤更具有描述性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。能做更多事的CSS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。HTML5就是一組技術：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。多媒體的支援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。畫布加上變形特效，可製作出很棒的介面和動畫效果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。地理資訊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。拖曳功能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。離線存取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。讓JS更有效率的Web Workers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。Web Storage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	。...	</a:t>
            </a:r>
          </a:p>
        </p:txBody>
      </p:sp>
      <p:sp>
        <p:nvSpPr>
          <p:cNvPr id="42" name="Text Box 4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HTML5 新詮釋</a:t>
            </a:r>
          </a:p>
        </p:txBody>
      </p:sp>
      <p:sp>
        <p:nvSpPr>
          <p:cNvPr id="43" name="Text Box 4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44" name="Text Box 4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Text Box 825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矩形</a:t>
            </a:r>
          </a:p>
        </p:txBody>
      </p:sp>
      <p:sp>
        <p:nvSpPr>
          <p:cNvPr id="826" name="Text Box 826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&lt;rect x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y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width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height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="100"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。x和y：用來指定該矩形的左上角座標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。width：矩形的寬度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。height：矩形的高度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。rx和ry：圓角(rounded corner)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27" name="Text Box 82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28" name="Text Box 82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ext Box 829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圓形</a:t>
            </a:r>
          </a:p>
        </p:txBody>
      </p:sp>
      <p:sp>
        <p:nvSpPr>
          <p:cNvPr id="830" name="Text Box 830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&lt;circle cx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cy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r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="80"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。cx 和 cy：用來指定座標和中心點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。r：半徑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31" name="Text Box 83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32" name="Text Box 83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 Box 833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橢圓形</a:t>
            </a:r>
          </a:p>
        </p:txBody>
      </p:sp>
      <p:sp>
        <p:nvSpPr>
          <p:cNvPr id="834" name="Text Box 834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&lt;ellipse cx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cy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rx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="80"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ry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="50"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。cx 和 cy：用來指定座標和中心點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。rx 和 ry：表示兩軸不同的半徑值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35" name="Text Box 83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36" name="Text Box 83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 Box 837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線條</a:t>
            </a:r>
          </a:p>
        </p:txBody>
      </p:sp>
      <p:sp>
        <p:nvSpPr>
          <p:cNvPr id="838" name="Text Box 838"/>
          <p:cNvSpPr>
            <a:spLocks/>
          </p:cNvSpPr>
          <p:nvPr>
            <p:ph type="body"/>
          </p:nvPr>
        </p:nvSpPr>
        <p:spPr>
          <a:xfrm>
            <a:off x="428625" y="1268412"/>
            <a:ext cx="8329612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&lt;line x1="0" y1="0" x2="200" y2="20" </a:t>
            </a:r>
            <a:b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    stroke="black"/&gt;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。x1 和 y1：線條的起始座標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。x2 和 y2：線條的終點座標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。stroke：線條顏色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39" name="Text Box 83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40" name="Text Box 84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 Box 841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多邊形</a:t>
            </a:r>
          </a:p>
        </p:txBody>
      </p:sp>
      <p:sp>
        <p:nvSpPr>
          <p:cNvPr id="842" name="Text Box 842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&lt;polygon points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="220,100 300,210 170,250" </a:t>
            </a:r>
            <a:b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      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stroke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="black"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。points：</a:t>
            </a:r>
            <a:r>
              <a:rPr dirty="0" lang="en-US" smtClean="0" sz="2400">
                <a:ea charset="0" pitchFamily="49" typeface="Consolas"/>
              </a:rPr>
              <a:t>定義多邊形每個點的 x 和 y 座標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43" name="Text Box 84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44" name="Text Box 84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 Box 845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基本形狀--</a:t>
            </a:r>
            <a:r>
              <a:rPr dirty="0" lang="en-US" smtClean="0" sz="3600">
                <a:solidFill>
                  <a:srgbClr val="000000"/>
                </a:solidFill>
              </a:rPr>
              <a:t>折線</a:t>
            </a:r>
          </a:p>
        </p:txBody>
      </p:sp>
      <p:sp>
        <p:nvSpPr>
          <p:cNvPr id="846" name="Text Box 846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&lt;polyline </a:t>
            </a:r>
            <a:b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</a:b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points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="20,20 40,25 60,40 80,120" </a:t>
            </a:r>
            <a:r>
              <a:rPr dirty="0" lang="en-US" smtClean="0" sz="2400">
                <a:ea charset="0" pitchFamily="49" typeface="Consolas"/>
              </a:rPr>
              <a:t>style="</a:t>
            </a:r>
            <a:r>
              <a:rPr dirty="0" lang="en-US" smtClean="0" sz="2400">
                <a:solidFill>
                  <a:srgbClr val="FF0000"/>
                </a:solidFill>
                <a:ea charset="0" pitchFamily="49" typeface="Consolas"/>
              </a:rPr>
              <a:t>fill:none</a:t>
            </a:r>
            <a:r>
              <a:rPr dirty="0" lang="en-US" smtClean="0" sz="2400">
                <a:ea charset="0" pitchFamily="49" typeface="Consolas"/>
              </a:rPr>
              <a:t>;stroke:black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;"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。points：</a:t>
            </a:r>
            <a:r>
              <a:rPr dirty="0" lang="en-US" smtClean="0" sz="2400">
                <a:ea charset="0" pitchFamily="49" typeface="Consolas"/>
              </a:rPr>
              <a:t>定義多邊形每個點的 x 和 y 座標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847" name="Text Box 84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848" name="Text Box 84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 Box 849"/>
          <p:cNvSpPr>
            <a:spLocks/>
          </p:cNvSpPr>
          <p:nvPr>
            <p:ph type="title"/>
          </p:nvPr>
        </p:nvSpPr>
        <p:spPr>
          <a:xfrm>
            <a:off x="468312" y="188912"/>
            <a:ext cx="8229600" cy="739775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路徑</a:t>
            </a:r>
          </a:p>
        </p:txBody>
      </p:sp>
      <p:sp>
        <p:nvSpPr>
          <p:cNvPr id="850" name="Text Box 850"/>
          <p:cNvSpPr>
            <a:spLocks/>
          </p:cNvSpPr>
          <p:nvPr>
            <p:ph type="body"/>
          </p:nvPr>
        </p:nvSpPr>
        <p:spPr>
          <a:xfrm>
            <a:off x="466725" y="1000125"/>
            <a:ext cx="8229600" cy="34131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ea charset="0" pitchFamily="49" typeface="Consolas"/>
              </a:rPr>
              <a:t>&lt;path d</a:t>
            </a:r>
            <a:r>
              <a:rPr dirty="0" lang="en-US" smtClean="0" sz="2400">
                <a:ea charset="0" pitchFamily="49" typeface="Consolas"/>
              </a:rPr>
              <a:t>="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path data</a:t>
            </a:r>
            <a:r>
              <a:rPr dirty="0" lang="en-US" smtClean="0" sz="2400">
                <a:ea charset="0" pitchFamily="49" typeface="Consolas"/>
              </a:rPr>
              <a:t>" pathLength="數字"</a:t>
            </a:r>
            <a:r>
              <a:rPr b="1" dirty="0" lang="en-US" smtClean="0" sz="2400">
                <a:ea charset="0" pitchFamily="49" typeface="Consolas"/>
              </a:rPr>
              <a:t>/&gt;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grpSp>
        <p:nvGrpSpPr>
          <p:cNvPr id="851" name="Group 851"/>
          <p:cNvGrpSpPr>
            <a:grpSpLocks noChangeAspect="0" noGrp="1" noMove="0" noSelect="0"/>
          </p:cNvGrpSpPr>
          <p:nvPr/>
        </p:nvGrpSpPr>
        <p:grpSpPr>
          <a:xfrm>
            <a:off x="466725" y="1341437"/>
            <a:ext cx="8202612" cy="5307012"/>
            <a:chOff x="294" y="845"/>
            <a:chExt cx="5167" cy="3343"/>
          </a:xfrm>
        </p:grpSpPr>
        <p:sp>
          <p:nvSpPr>
            <p:cNvPr id="852" name="Text Box 852"/>
            <p:cNvSpPr>
              <a:spLocks/>
            </p:cNvSpPr>
            <p:nvPr/>
          </p:nvSpPr>
          <p:spPr>
            <a:xfrm>
              <a:off x="294" y="845"/>
              <a:ext cx="2254" cy="230"/>
            </a:xfrm>
            <a:prstGeom prst="rect">
              <a:avLst/>
            </a:prstGeom>
            <a:solidFill>
              <a:srgbClr val="9ED3D7"/>
            </a:solidFill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b="1" dirty="0" lang="en-US" smtClean="0">
                  <a:latin charset="0" pitchFamily="49" typeface="Consolas"/>
                  <a:ea charset="-120" pitchFamily="18" typeface="新細明體"/>
                </a:rPr>
                <a:t>path data + 參數</a:t>
              </a:r>
            </a:p>
          </p:txBody>
        </p:sp>
        <p:sp>
          <p:nvSpPr>
            <p:cNvPr id="853" name="Text Box 853"/>
            <p:cNvSpPr>
              <a:spLocks/>
            </p:cNvSpPr>
            <p:nvPr/>
          </p:nvSpPr>
          <p:spPr>
            <a:xfrm>
              <a:off x="2548" y="845"/>
              <a:ext cx="2913" cy="230"/>
            </a:xfrm>
            <a:prstGeom prst="rect">
              <a:avLst/>
            </a:prstGeom>
            <a:solidFill>
              <a:srgbClr val="9ED3D7"/>
            </a:solidFill>
            <a:ln>
              <a:noFill/>
            </a:ln>
          </p:spPr>
          <p:txBody>
            <a:bodyPr bIns="45669" lIns="91443" numCol="1" rIns="91443" tIns="45669"/>
            <a:lstStyle/>
            <a:p>
              <a:endParaRPr/>
            </a:p>
          </p:txBody>
        </p:sp>
        <p:sp>
          <p:nvSpPr>
            <p:cNvPr id="854" name="Text Box 854"/>
            <p:cNvSpPr>
              <a:spLocks/>
            </p:cNvSpPr>
            <p:nvPr/>
          </p:nvSpPr>
          <p:spPr>
            <a:xfrm>
              <a:off x="294" y="1075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M</a:t>
              </a:r>
            </a:p>
          </p:txBody>
        </p:sp>
        <p:sp>
          <p:nvSpPr>
            <p:cNvPr id="855" name="Text Box 855"/>
            <p:cNvSpPr>
              <a:spLocks/>
            </p:cNvSpPr>
            <p:nvPr/>
          </p:nvSpPr>
          <p:spPr>
            <a:xfrm>
              <a:off x="801" y="1075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 y</a:t>
              </a:r>
            </a:p>
          </p:txBody>
        </p:sp>
        <p:sp>
          <p:nvSpPr>
            <p:cNvPr id="856" name="Text Box 856"/>
            <p:cNvSpPr>
              <a:spLocks/>
            </p:cNvSpPr>
            <p:nvPr/>
          </p:nvSpPr>
          <p:spPr>
            <a:xfrm>
              <a:off x="2548" y="1075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Move to</a:t>
              </a:r>
            </a:p>
          </p:txBody>
        </p:sp>
        <p:sp>
          <p:nvSpPr>
            <p:cNvPr id="857" name="Text Box 857"/>
            <p:cNvSpPr>
              <a:spLocks/>
            </p:cNvSpPr>
            <p:nvPr/>
          </p:nvSpPr>
          <p:spPr>
            <a:xfrm>
              <a:off x="294" y="1286"/>
              <a:ext cx="507" cy="212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L</a:t>
              </a:r>
            </a:p>
          </p:txBody>
        </p:sp>
        <p:sp>
          <p:nvSpPr>
            <p:cNvPr id="858" name="Text Box 858"/>
            <p:cNvSpPr>
              <a:spLocks/>
            </p:cNvSpPr>
            <p:nvPr/>
          </p:nvSpPr>
          <p:spPr>
            <a:xfrm>
              <a:off x="801" y="1286"/>
              <a:ext cx="1747" cy="212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 y</a:t>
              </a:r>
            </a:p>
          </p:txBody>
        </p:sp>
        <p:sp>
          <p:nvSpPr>
            <p:cNvPr id="859" name="Text Box 859"/>
            <p:cNvSpPr>
              <a:spLocks/>
            </p:cNvSpPr>
            <p:nvPr/>
          </p:nvSpPr>
          <p:spPr>
            <a:xfrm>
              <a:off x="2548" y="1286"/>
              <a:ext cx="2913" cy="212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Line to</a:t>
              </a:r>
            </a:p>
          </p:txBody>
        </p:sp>
        <p:sp>
          <p:nvSpPr>
            <p:cNvPr id="860" name="Text Box 860"/>
            <p:cNvSpPr>
              <a:spLocks/>
            </p:cNvSpPr>
            <p:nvPr/>
          </p:nvSpPr>
          <p:spPr>
            <a:xfrm>
              <a:off x="294" y="1498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H</a:t>
              </a:r>
            </a:p>
          </p:txBody>
        </p:sp>
        <p:sp>
          <p:nvSpPr>
            <p:cNvPr id="861" name="Text Box 861"/>
            <p:cNvSpPr>
              <a:spLocks/>
            </p:cNvSpPr>
            <p:nvPr/>
          </p:nvSpPr>
          <p:spPr>
            <a:xfrm>
              <a:off x="801" y="1498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</a:t>
              </a:r>
            </a:p>
          </p:txBody>
        </p:sp>
        <p:sp>
          <p:nvSpPr>
            <p:cNvPr id="862" name="Text Box 862"/>
            <p:cNvSpPr>
              <a:spLocks/>
            </p:cNvSpPr>
            <p:nvPr/>
          </p:nvSpPr>
          <p:spPr>
            <a:xfrm>
              <a:off x="2548" y="1498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horizontal lineto</a:t>
              </a:r>
            </a:p>
          </p:txBody>
        </p:sp>
        <p:sp>
          <p:nvSpPr>
            <p:cNvPr id="863" name="Text Box 863"/>
            <p:cNvSpPr>
              <a:spLocks/>
            </p:cNvSpPr>
            <p:nvPr/>
          </p:nvSpPr>
          <p:spPr>
            <a:xfrm>
              <a:off x="294" y="1709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V</a:t>
              </a:r>
            </a:p>
          </p:txBody>
        </p:sp>
        <p:sp>
          <p:nvSpPr>
            <p:cNvPr id="864" name="Text Box 864"/>
            <p:cNvSpPr>
              <a:spLocks/>
            </p:cNvSpPr>
            <p:nvPr/>
          </p:nvSpPr>
          <p:spPr>
            <a:xfrm>
              <a:off x="801" y="1709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y</a:t>
              </a:r>
            </a:p>
          </p:txBody>
        </p:sp>
        <p:sp>
          <p:nvSpPr>
            <p:cNvPr id="865" name="Text Box 865"/>
            <p:cNvSpPr>
              <a:spLocks/>
            </p:cNvSpPr>
            <p:nvPr/>
          </p:nvSpPr>
          <p:spPr>
            <a:xfrm>
              <a:off x="2548" y="1709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vertical lineto</a:t>
              </a:r>
            </a:p>
          </p:txBody>
        </p:sp>
        <p:sp>
          <p:nvSpPr>
            <p:cNvPr id="866" name="Text Box 866"/>
            <p:cNvSpPr>
              <a:spLocks/>
            </p:cNvSpPr>
            <p:nvPr/>
          </p:nvSpPr>
          <p:spPr>
            <a:xfrm>
              <a:off x="294" y="1920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C</a:t>
              </a:r>
            </a:p>
          </p:txBody>
        </p:sp>
        <p:sp>
          <p:nvSpPr>
            <p:cNvPr id="867" name="Text Box 867"/>
            <p:cNvSpPr>
              <a:spLocks/>
            </p:cNvSpPr>
            <p:nvPr/>
          </p:nvSpPr>
          <p:spPr>
            <a:xfrm>
              <a:off x="801" y="1920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cx0 cy0 cx1 cy2 x1 y1</a:t>
              </a:r>
            </a:p>
          </p:txBody>
        </p:sp>
        <p:sp>
          <p:nvSpPr>
            <p:cNvPr id="868" name="Text Box 868"/>
            <p:cNvSpPr>
              <a:spLocks/>
            </p:cNvSpPr>
            <p:nvPr/>
          </p:nvSpPr>
          <p:spPr>
            <a:xfrm>
              <a:off x="2548" y="1920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bezierCurveTo</a:t>
              </a:r>
            </a:p>
          </p:txBody>
        </p:sp>
        <p:sp>
          <p:nvSpPr>
            <p:cNvPr id="869" name="Text Box 869"/>
            <p:cNvSpPr>
              <a:spLocks/>
            </p:cNvSpPr>
            <p:nvPr/>
          </p:nvSpPr>
          <p:spPr>
            <a:xfrm>
              <a:off x="294" y="2131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S</a:t>
              </a:r>
            </a:p>
          </p:txBody>
        </p:sp>
        <p:sp>
          <p:nvSpPr>
            <p:cNvPr id="870" name="Text Box 870"/>
            <p:cNvSpPr>
              <a:spLocks/>
            </p:cNvSpPr>
            <p:nvPr/>
          </p:nvSpPr>
          <p:spPr>
            <a:xfrm>
              <a:off x="801" y="2131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x2 y2 x y</a:t>
              </a:r>
            </a:p>
          </p:txBody>
        </p:sp>
        <p:sp>
          <p:nvSpPr>
            <p:cNvPr id="871" name="Text Box 871"/>
            <p:cNvSpPr>
              <a:spLocks/>
            </p:cNvSpPr>
            <p:nvPr/>
          </p:nvSpPr>
          <p:spPr>
            <a:xfrm>
              <a:off x="2548" y="2131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smooth bezierCurveTo</a:t>
              </a:r>
            </a:p>
          </p:txBody>
        </p:sp>
        <p:sp>
          <p:nvSpPr>
            <p:cNvPr id="872" name="Text Box 872"/>
            <p:cNvSpPr>
              <a:spLocks/>
            </p:cNvSpPr>
            <p:nvPr/>
          </p:nvSpPr>
          <p:spPr>
            <a:xfrm>
              <a:off x="294" y="2342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Q</a:t>
              </a:r>
            </a:p>
          </p:txBody>
        </p:sp>
        <p:sp>
          <p:nvSpPr>
            <p:cNvPr id="873" name="Text Box 873"/>
            <p:cNvSpPr>
              <a:spLocks/>
            </p:cNvSpPr>
            <p:nvPr/>
          </p:nvSpPr>
          <p:spPr>
            <a:xfrm>
              <a:off x="801" y="2342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cx0 cy0 x1 y1</a:t>
              </a:r>
            </a:p>
          </p:txBody>
        </p:sp>
        <p:sp>
          <p:nvSpPr>
            <p:cNvPr id="874" name="Text Box 874"/>
            <p:cNvSpPr>
              <a:spLocks/>
            </p:cNvSpPr>
            <p:nvPr/>
          </p:nvSpPr>
          <p:spPr>
            <a:xfrm>
              <a:off x="2548" y="2342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quadraticCurveTo</a:t>
              </a:r>
            </a:p>
          </p:txBody>
        </p:sp>
        <p:sp>
          <p:nvSpPr>
            <p:cNvPr id="875" name="Text Box 875"/>
            <p:cNvSpPr>
              <a:spLocks/>
            </p:cNvSpPr>
            <p:nvPr/>
          </p:nvSpPr>
          <p:spPr>
            <a:xfrm>
              <a:off x="294" y="2553"/>
              <a:ext cx="50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T</a:t>
              </a:r>
            </a:p>
          </p:txBody>
        </p:sp>
        <p:sp>
          <p:nvSpPr>
            <p:cNvPr id="876" name="Text Box 876"/>
            <p:cNvSpPr>
              <a:spLocks/>
            </p:cNvSpPr>
            <p:nvPr/>
          </p:nvSpPr>
          <p:spPr>
            <a:xfrm>
              <a:off x="801" y="2553"/>
              <a:ext cx="1747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 y</a:t>
              </a:r>
            </a:p>
          </p:txBody>
        </p:sp>
        <p:sp>
          <p:nvSpPr>
            <p:cNvPr id="877" name="Text Box 877"/>
            <p:cNvSpPr>
              <a:spLocks/>
            </p:cNvSpPr>
            <p:nvPr/>
          </p:nvSpPr>
          <p:spPr>
            <a:xfrm>
              <a:off x="2548" y="2553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smooth quadraticCurveTo</a:t>
              </a:r>
            </a:p>
          </p:txBody>
        </p:sp>
        <p:sp>
          <p:nvSpPr>
            <p:cNvPr id="878" name="Text Box 878"/>
            <p:cNvSpPr>
              <a:spLocks/>
            </p:cNvSpPr>
            <p:nvPr/>
          </p:nvSpPr>
          <p:spPr>
            <a:xfrm>
              <a:off x="294" y="2764"/>
              <a:ext cx="507" cy="98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A</a:t>
              </a:r>
            </a:p>
          </p:txBody>
        </p:sp>
        <p:sp>
          <p:nvSpPr>
            <p:cNvPr id="879" name="Text Box 879"/>
            <p:cNvSpPr>
              <a:spLocks/>
            </p:cNvSpPr>
            <p:nvPr/>
          </p:nvSpPr>
          <p:spPr>
            <a:xfrm>
              <a:off x="801" y="2764"/>
              <a:ext cx="4660" cy="980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rx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ry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x-axis-rotation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large-arc-flag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sweep-flag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x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y</a:t>
              </a:r>
            </a:p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rx ry：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橢圓的 x 軸及 y 軸的半徑</a:t>
              </a:r>
            </a:p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x-axis-rotation：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是弧線與 x 軸的旋轉角度</a:t>
              </a:r>
            </a:p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large-arc-flag：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1 最大角度的弧線| 0 最小角度的弧線</a:t>
              </a:r>
            </a:p>
            <a:p>
              <a:pPr indent="0" marL="0"/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sweep-flag：</a:t>
              </a:r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1 為順時針方向| 0 逆時針方向</a:t>
              </a:r>
            </a:p>
            <a:p>
              <a:pPr indent="0" marL="0"/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x</a:t>
              </a:r>
              <a:r>
                <a:rPr b="1" dirty="0" lang="en-US" smtClean="0" sz="1600">
                  <a:latin charset="0" pitchFamily="49" typeface="Consolas"/>
                  <a:ea charset="-120" pitchFamily="18" typeface="新細明體"/>
                </a:rPr>
                <a:t> </a:t>
              </a:r>
              <a:r>
                <a:rPr b="1" dirty="0" lang="en-US" smtClean="0" sz="1600" u="sng">
                  <a:latin charset="0" pitchFamily="49" typeface="Consolas"/>
                  <a:ea charset="-120" pitchFamily="18" typeface="新細明體"/>
                </a:rPr>
                <a:t>y : 終點</a:t>
              </a:r>
            </a:p>
          </p:txBody>
        </p:sp>
        <p:sp>
          <p:nvSpPr>
            <p:cNvPr id="880" name="Text Box 880"/>
            <p:cNvSpPr>
              <a:spLocks/>
            </p:cNvSpPr>
            <p:nvPr/>
          </p:nvSpPr>
          <p:spPr>
            <a:xfrm>
              <a:off x="294" y="3744"/>
              <a:ext cx="2254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endParaRPr/>
            </a:p>
          </p:txBody>
        </p:sp>
        <p:sp>
          <p:nvSpPr>
            <p:cNvPr id="881" name="Text Box 881"/>
            <p:cNvSpPr>
              <a:spLocks/>
            </p:cNvSpPr>
            <p:nvPr/>
          </p:nvSpPr>
          <p:spPr>
            <a:xfrm>
              <a:off x="2548" y="3744"/>
              <a:ext cx="2913" cy="211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elliptical Arc</a:t>
              </a:r>
            </a:p>
          </p:txBody>
        </p:sp>
        <p:sp>
          <p:nvSpPr>
            <p:cNvPr id="882" name="Text Box 882"/>
            <p:cNvSpPr>
              <a:spLocks/>
            </p:cNvSpPr>
            <p:nvPr/>
          </p:nvSpPr>
          <p:spPr>
            <a:xfrm>
              <a:off x="294" y="3955"/>
              <a:ext cx="507" cy="233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algn="ctr" indent="0" marL="0"/>
              <a:r>
                <a:rPr dirty="0" lang="en-US" smtClean="0" sz="1600">
                  <a:latin charset="0" pitchFamily="49" typeface="Consolas"/>
                  <a:ea charset="-120" pitchFamily="18" typeface="新細明體"/>
                </a:rPr>
                <a:t>Z</a:t>
              </a:r>
            </a:p>
          </p:txBody>
        </p:sp>
        <p:sp>
          <p:nvSpPr>
            <p:cNvPr id="883" name="Text Box 883"/>
            <p:cNvSpPr>
              <a:spLocks/>
            </p:cNvSpPr>
            <p:nvPr/>
          </p:nvSpPr>
          <p:spPr>
            <a:xfrm>
              <a:off x="801" y="3955"/>
              <a:ext cx="1747" cy="233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endParaRPr/>
            </a:p>
          </p:txBody>
        </p:sp>
        <p:sp>
          <p:nvSpPr>
            <p:cNvPr id="884" name="Text Box 884"/>
            <p:cNvSpPr>
              <a:spLocks/>
            </p:cNvSpPr>
            <p:nvPr/>
          </p:nvSpPr>
          <p:spPr>
            <a:xfrm>
              <a:off x="2548" y="3955"/>
              <a:ext cx="2913" cy="233"/>
            </a:xfrm>
            <a:prstGeom prst="rect">
              <a:avLst/>
            </a:prstGeom>
            <a:noFill/>
            <a:ln>
              <a:noFill/>
            </a:ln>
          </p:spPr>
          <p:txBody>
            <a:bodyPr bIns="45669" lIns="91443" numCol="1" rIns="91443" tIns="45669"/>
            <a:lstStyle/>
            <a:p>
              <a:pPr indent="0" marL="0"/>
              <a:r>
                <a:rPr dirty="0" lang="en-US" smtClean="0" sz="1600">
                  <a:solidFill>
                    <a:srgbClr val="404040"/>
                  </a:solidFill>
                  <a:latin charset="0" pitchFamily="49" typeface="Consolas"/>
                  <a:ea charset="-120" pitchFamily="18" typeface="新細明體"/>
                </a:rPr>
                <a:t>Close path</a:t>
              </a:r>
            </a:p>
          </p:txBody>
        </p:sp>
        <p:sp>
          <p:nvSpPr>
            <p:cNvPr id="885" name="Text Box 885"/>
            <p:cNvSpPr>
              <a:spLocks/>
            </p:cNvSpPr>
            <p:nvPr/>
          </p:nvSpPr>
          <p:spPr>
            <a:xfrm>
              <a:off x="801" y="1075"/>
              <a:ext cx="0" cy="2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86" name="Text Box 886"/>
            <p:cNvSpPr>
              <a:spLocks/>
            </p:cNvSpPr>
            <p:nvPr/>
          </p:nvSpPr>
          <p:spPr>
            <a:xfrm>
              <a:off x="801" y="395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87" name="Text Box 887"/>
            <p:cNvSpPr>
              <a:spLocks/>
            </p:cNvSpPr>
            <p:nvPr/>
          </p:nvSpPr>
          <p:spPr>
            <a:xfrm>
              <a:off x="2548" y="845"/>
              <a:ext cx="0" cy="1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88" name="Text Box 888"/>
            <p:cNvSpPr>
              <a:spLocks/>
            </p:cNvSpPr>
            <p:nvPr/>
          </p:nvSpPr>
          <p:spPr>
            <a:xfrm>
              <a:off x="2548" y="3744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89" name="Text Box 889"/>
            <p:cNvSpPr>
              <a:spLocks/>
            </p:cNvSpPr>
            <p:nvPr/>
          </p:nvSpPr>
          <p:spPr>
            <a:xfrm>
              <a:off x="294" y="1075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0" name="Text Box 890"/>
            <p:cNvSpPr>
              <a:spLocks/>
            </p:cNvSpPr>
            <p:nvPr/>
          </p:nvSpPr>
          <p:spPr>
            <a:xfrm>
              <a:off x="294" y="1286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1" name="Text Box 891"/>
            <p:cNvSpPr>
              <a:spLocks/>
            </p:cNvSpPr>
            <p:nvPr/>
          </p:nvSpPr>
          <p:spPr>
            <a:xfrm>
              <a:off x="294" y="1498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2" name="Text Box 892"/>
            <p:cNvSpPr>
              <a:spLocks/>
            </p:cNvSpPr>
            <p:nvPr/>
          </p:nvSpPr>
          <p:spPr>
            <a:xfrm>
              <a:off x="294" y="1709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3" name="Text Box 893"/>
            <p:cNvSpPr>
              <a:spLocks/>
            </p:cNvSpPr>
            <p:nvPr/>
          </p:nvSpPr>
          <p:spPr>
            <a:xfrm>
              <a:off x="294" y="1920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4" name="Text Box 894"/>
            <p:cNvSpPr>
              <a:spLocks/>
            </p:cNvSpPr>
            <p:nvPr/>
          </p:nvSpPr>
          <p:spPr>
            <a:xfrm>
              <a:off x="294" y="2131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5" name="Text Box 895"/>
            <p:cNvSpPr>
              <a:spLocks/>
            </p:cNvSpPr>
            <p:nvPr/>
          </p:nvSpPr>
          <p:spPr>
            <a:xfrm>
              <a:off x="294" y="2342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6" name="Text Box 896"/>
            <p:cNvSpPr>
              <a:spLocks/>
            </p:cNvSpPr>
            <p:nvPr/>
          </p:nvSpPr>
          <p:spPr>
            <a:xfrm>
              <a:off x="294" y="2553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7" name="Text Box 897"/>
            <p:cNvSpPr>
              <a:spLocks/>
            </p:cNvSpPr>
            <p:nvPr/>
          </p:nvSpPr>
          <p:spPr>
            <a:xfrm>
              <a:off x="294" y="2764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8" name="Text Box 898"/>
            <p:cNvSpPr>
              <a:spLocks/>
            </p:cNvSpPr>
            <p:nvPr/>
          </p:nvSpPr>
          <p:spPr>
            <a:xfrm>
              <a:off x="294" y="3744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899" name="Text Box 899"/>
            <p:cNvSpPr>
              <a:spLocks/>
            </p:cNvSpPr>
            <p:nvPr/>
          </p:nvSpPr>
          <p:spPr>
            <a:xfrm>
              <a:off x="294" y="3955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00" name="Text Box 900"/>
            <p:cNvSpPr>
              <a:spLocks/>
            </p:cNvSpPr>
            <p:nvPr/>
          </p:nvSpPr>
          <p:spPr>
            <a:xfrm>
              <a:off x="294" y="845"/>
              <a:ext cx="0" cy="3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01" name="Text Box 901"/>
            <p:cNvSpPr>
              <a:spLocks/>
            </p:cNvSpPr>
            <p:nvPr/>
          </p:nvSpPr>
          <p:spPr>
            <a:xfrm>
              <a:off x="5461" y="845"/>
              <a:ext cx="0" cy="3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02" name="Text Box 902"/>
            <p:cNvSpPr>
              <a:spLocks/>
            </p:cNvSpPr>
            <p:nvPr/>
          </p:nvSpPr>
          <p:spPr>
            <a:xfrm>
              <a:off x="294" y="845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903" name="Text Box 903"/>
            <p:cNvSpPr>
              <a:spLocks/>
            </p:cNvSpPr>
            <p:nvPr/>
          </p:nvSpPr>
          <p:spPr>
            <a:xfrm>
              <a:off x="294" y="4188"/>
              <a:ext cx="51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904" name="Text Box 904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05" name="Text Box 905"/>
          <p:cNvSpPr txBox="1">
            <a:spLocks/>
          </p:cNvSpPr>
          <p:nvPr/>
        </p:nvSpPr>
        <p:spPr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Box 906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SVG文字</a:t>
            </a:r>
          </a:p>
        </p:txBody>
      </p:sp>
      <p:sp>
        <p:nvSpPr>
          <p:cNvPr id="907" name="Text Box 907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ea charset="0" pitchFamily="49" typeface="Consolas"/>
              </a:rPr>
              <a:t>&lt;text x</a:t>
            </a:r>
            <a:r>
              <a:rPr dirty="0" lang="en-US" smtClean="0" sz="2400">
                <a:ea charset="0" pitchFamily="49" typeface="Consolas"/>
              </a:rPr>
              <a:t>="250" </a:t>
            </a:r>
            <a:r>
              <a:rPr b="1" dirty="0" lang="en-US" smtClean="0" sz="2400">
                <a:ea charset="0" pitchFamily="49" typeface="Consolas"/>
              </a:rPr>
              <a:t>y</a:t>
            </a:r>
            <a:r>
              <a:rPr dirty="0" lang="en-US" smtClean="0" sz="2400">
                <a:ea charset="0" pitchFamily="49" typeface="Consolas"/>
              </a:rPr>
              <a:t>="25"</a:t>
            </a:r>
            <a:r>
              <a:rPr b="1" dirty="0" lang="en-US" smtClean="0" sz="2400">
                <a:ea charset="0" pitchFamily="49" typeface="Consolas"/>
              </a:rPr>
              <a:t>&gt;Easy-going&lt;/text&gt;</a:t>
            </a:r>
          </a:p>
          <a:p>
            <a:pPr indent="-342900" marL="342900">
              <a:lnSpc>
                <a:spcPct val="80000"/>
              </a:lnSpc>
              <a:buNone/>
            </a:pPr>
            <a:endParaRPr b="1" dirty="0" lang="en-US" smtClean="0" sz="2400"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。x：指定左邊邊界的位置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。y：指定 baseline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08" name="Text Box 90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09" name="Text Box 90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 Box 910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>
                <a:latin typeface="Helvetica"/>
              </a:rPr>
              <a:t>調整樣式</a:t>
            </a:r>
          </a:p>
        </p:txBody>
      </p:sp>
      <p:sp>
        <p:nvSpPr>
          <p:cNvPr id="911" name="Text Box 911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SVG 的屬性(預設的樣式是黑色、填滿)：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 fill：填滿的顏色，#ff0000、rgb(255,0,0)、</a:t>
            </a:r>
            <a:b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  rgba(10,0,0,0.5)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 stroke：筆觸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stroke-width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stroke-linecap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stroke-dasharray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 opacity：透明度 (0~1之間)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 使用CSS屬性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12" name="Text Box 91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13" name="Text Box 91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 Box 914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調整樣式--example(1)</a:t>
            </a:r>
          </a:p>
        </p:txBody>
      </p:sp>
      <p:sp>
        <p:nvSpPr>
          <p:cNvPr id="915" name="Text Box 915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stroke-linecap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&lt;g fill="none" stroke="black" stroke-width="6"&gt;</a:t>
            </a:r>
            <a:b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 &lt;path stroke-linecap="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butt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" d="M50 20 L200 20" /&gt;</a:t>
            </a:r>
            <a:b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 &lt;path stroke-linecap="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round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" d="M50 40 L200 40" /&gt;</a:t>
            </a:r>
            <a:b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</a:b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 &lt;path stroke-linecap="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square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" d="M50 60 L200 60"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&lt;/g&gt;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&lt;/svg&gt;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pic>
        <p:nvPicPr>
          <p:cNvPr id="916" name="Picture 9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55650" y="4367212"/>
            <a:ext cx="3697287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Connector 918"/>
          <p:cNvCxnSpPr/>
          <p:nvPr/>
        </p:nvCxnSpPr>
        <p:spPr>
          <a:xfrm rot="5400000">
            <a:off x="234950" y="5108575"/>
            <a:ext cx="1355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0" name="Connector 920"/>
          <p:cNvCxnSpPr/>
          <p:nvPr/>
        </p:nvCxnSpPr>
        <p:spPr>
          <a:xfrm rot="5400000">
            <a:off x="3535362" y="5108575"/>
            <a:ext cx="1355725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2" name="Text Box 922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23" name="Text Box 923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5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。影音多媒體 (video &amp; audio)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。繪圖平台 (canvas)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。拖曳操作 (drag &amp; drop)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。地理定位 (geolocation)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。離線快取 (offline)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。離線儲存 (web storage)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。表單功能 (form)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。web workers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。web sockets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。...</a:t>
            </a:r>
          </a:p>
        </p:txBody>
      </p:sp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認識JavaScript APIs</a:t>
            </a:r>
          </a:p>
        </p:txBody>
      </p:sp>
      <p:sp>
        <p:nvSpPr>
          <p:cNvPr id="47" name="Text Box 4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48" name="Text Box 4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 Box 924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調整樣式--example(2)</a:t>
            </a:r>
          </a:p>
        </p:txBody>
      </p:sp>
      <p:sp>
        <p:nvSpPr>
          <p:cNvPr id="925" name="Text Box 925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stroke-dasharray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900">
                <a:solidFill>
                  <a:srgbClr val="000000"/>
                </a:solidFill>
                <a:ea charset="0" pitchFamily="49" typeface="Consolas"/>
              </a:rPr>
              <a:t>&lt;g fill="none" stroke="black" stroke-width="4"&gt;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900">
                <a:solidFill>
                  <a:srgbClr val="000000"/>
                </a:solidFill>
                <a:ea charset="0" pitchFamily="49" typeface="Consolas"/>
              </a:rPr>
              <a:t> &lt;path d="M50  50 H400" stroke-dasharray="5,5"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900">
                <a:solidFill>
                  <a:srgbClr val="000000"/>
                </a:solidFill>
                <a:ea charset="0" pitchFamily="49" typeface="Consolas"/>
              </a:rPr>
              <a:t> &lt;path d="M50  80 H400" stroke-dasharray="10,10"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900">
                <a:solidFill>
                  <a:srgbClr val="000000"/>
                </a:solidFill>
                <a:ea charset="0" pitchFamily="49" typeface="Consolas"/>
              </a:rPr>
              <a:t> &lt;path d="M50 110 H400" stroke-dasharray="20,10,5,5,5,10"/&gt;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900">
                <a:solidFill>
                  <a:srgbClr val="000000"/>
                </a:solidFill>
                <a:ea charset="0" pitchFamily="49" typeface="Consolas"/>
              </a:rPr>
              <a:t>&lt;/g&gt;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pic>
        <p:nvPicPr>
          <p:cNvPr id="926" name="Picture 92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4212" y="4645025"/>
            <a:ext cx="35052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Text Box 928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29" name="Text Box 929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 Box 930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濾鏡--種類(1/10)</a:t>
            </a:r>
          </a:p>
        </p:txBody>
      </p:sp>
      <p:sp>
        <p:nvSpPr>
          <p:cNvPr id="931" name="Text Box 931"/>
          <p:cNvSpPr>
            <a:spLocks/>
          </p:cNvSpPr>
          <p:nvPr>
            <p:ph type="body"/>
          </p:nvPr>
        </p:nvSpPr>
        <p:spPr>
          <a:xfrm>
            <a:off x="457200" y="1268412"/>
            <a:ext cx="4043362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。濾鏡效果要先定義再引用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。一個完整的濾鏡效果是由數個基本濾鏡構成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。濾鏡種類：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feBlend</a:t>
            </a:r>
            <a:r>
              <a:rPr dirty="0" lang="en-US" smtClean="0" sz="2000">
                <a:ea charset="0" pitchFamily="49" typeface="Consolas"/>
              </a:rPr>
              <a:t>：filter for combining images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feColorMatrix</a:t>
            </a:r>
            <a:r>
              <a:rPr dirty="0" lang="en-US" smtClean="0" sz="2000">
                <a:ea charset="0" pitchFamily="49" typeface="Consolas"/>
              </a:rPr>
              <a:t>：filter for color transforms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feComponentTransfer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feComposite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feConvolveMatrix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feDiffuseLighting</a:t>
            </a:r>
          </a:p>
          <a:p>
            <a:pPr indent="-342900" marL="342900">
              <a:buNone/>
            </a:pPr>
            <a:r>
              <a:rPr b="1" dirty="0" lang="en-US" smtClean="0" sz="2000">
                <a:ea charset="0" pitchFamily="49" typeface="Consolas"/>
              </a:rPr>
              <a:t>feDisplacementMap</a:t>
            </a:r>
          </a:p>
          <a:p>
            <a:pPr indent="-342900" marL="342900">
              <a:buNone/>
            </a:pPr>
            <a:endParaRPr b="1" dirty="0" lang="en-US" smtClean="0" sz="2000">
              <a:ea charset="0" pitchFamily="49" typeface="Consolas"/>
            </a:endParaRPr>
          </a:p>
        </p:txBody>
      </p:sp>
      <p:sp>
        <p:nvSpPr>
          <p:cNvPr id="932" name="Text Box 932"/>
          <p:cNvSpPr txBox="1">
            <a:spLocks/>
          </p:cNvSpPr>
          <p:nvPr/>
        </p:nvSpPr>
        <p:spPr>
          <a:xfrm>
            <a:off x="4633912" y="1268412"/>
            <a:ext cx="4041775" cy="4968875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  <a:round/>
            <a:headEnd/>
            <a:tailEnd/>
          </a:ln>
        </p:spPr>
        <p:txBody>
          <a:bodyPr numCol="1"/>
          <a:lstStyle/>
          <a:p>
            <a:pPr indent="0" marL="0"/>
            <a:r>
              <a:rPr b="1" dirty="0" lang="en-US" smtClean="0" sz="2000">
                <a:latin charset="0" pitchFamily="49" typeface="Consolas"/>
                <a:ea charset="0" pitchFamily="49" typeface="Consolas"/>
              </a:rPr>
              <a:t>feFlood</a:t>
            </a:r>
          </a:p>
          <a:p>
            <a:pPr indent="0" marL="0"/>
            <a:r>
              <a:rPr b="1" dirty="0" lang="en-US" smtClean="0" sz="2000">
                <a:latin charset="0" pitchFamily="49" typeface="Consolas"/>
                <a:ea charset="0" pitchFamily="49" typeface="Consolas"/>
              </a:rPr>
              <a:t>feGaussianBlur</a:t>
            </a:r>
          </a:p>
          <a:p>
            <a:pPr indent="0" marL="0"/>
            <a:r>
              <a:rPr b="1" dirty="0" lang="en-US" smtClean="0" sz="2000">
                <a:latin charset="0" pitchFamily="49" typeface="Consolas"/>
                <a:ea charset="0" pitchFamily="49" typeface="Consolas"/>
              </a:rPr>
              <a:t>feImage</a:t>
            </a:r>
          </a:p>
          <a:p>
            <a:pPr indent="0" marL="0"/>
            <a:r>
              <a:rPr b="1" dirty="0" lang="en-US" smtClean="0" sz="2000">
                <a:latin charset="0" pitchFamily="49" typeface="Consolas"/>
                <a:ea charset="0" pitchFamily="49" typeface="Consolas"/>
              </a:rPr>
              <a:t>feMerge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feMorphology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feOffset</a:t>
            </a:r>
            <a:r>
              <a:rPr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：filter for drop shadows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feSpecularLighting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feTile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feTurbulence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feDistantLight</a:t>
            </a:r>
            <a:r>
              <a:rPr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：filter for lighting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fePointLight</a:t>
            </a:r>
            <a:r>
              <a:rPr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：filter for lighting</a:t>
            </a:r>
          </a:p>
          <a:p>
            <a:pPr indent="0" marL="0">
              <a:lnSpc>
                <a:spcPct val="80000"/>
              </a:lnSpc>
              <a:spcBef>
                <a:spcPct val="20000"/>
              </a:spcBef>
            </a:pPr>
            <a:r>
              <a:rPr b="1"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feSpotLight</a:t>
            </a:r>
            <a:r>
              <a:rPr dirty="0" lang="en-US" smtClean="0" sz="2000">
                <a:solidFill>
                  <a:srgbClr val="000000"/>
                </a:solidFill>
                <a:latin charset="0" pitchFamily="49" typeface="Consolas"/>
                <a:ea charset="-120" pitchFamily="18" typeface="新細明體"/>
              </a:rPr>
              <a:t>：filter for lighting</a:t>
            </a:r>
          </a:p>
        </p:txBody>
      </p:sp>
      <p:sp>
        <p:nvSpPr>
          <p:cNvPr id="933" name="Text Box 93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34" name="Text Box 93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Text Box 935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濾鏡--語法(2/10)</a:t>
            </a:r>
          </a:p>
        </p:txBody>
      </p:sp>
      <p:sp>
        <p:nvSpPr>
          <p:cNvPr id="936" name="Text Box 936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&lt;defs&gt;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&lt;</a:t>
            </a:r>
            <a:r>
              <a:rPr b="1" dirty="0" lang="en-US" smtClean="0" sz="2000">
                <a:ea charset="0" pitchFamily="49" typeface="Consolas"/>
              </a:rPr>
              <a:t>filter</a:t>
            </a:r>
            <a:r>
              <a:rPr dirty="0" lang="en-US" smtClean="0" sz="2000">
                <a:ea charset="0" pitchFamily="49" typeface="Consolas"/>
              </a:rPr>
              <a:t>&gt;</a:t>
            </a:r>
          </a:p>
          <a:p>
            <a:pPr indent="-342900" marL="342900"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&lt;濾鏡 屬性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&lt;/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filter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&lt;/defs&gt;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◎語法：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&lt;filter&gt;  </a:t>
            </a: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&lt;!--用來定義一個完整的濾鏡效果--&gt;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屬性：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。id="filter-name"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。x | y：為濾鏡效果區域的左上角座標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。width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。height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引用：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&lt;rect style="filter: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url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(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#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filter-name)" /&gt;</a:t>
            </a:r>
          </a:p>
        </p:txBody>
      </p:sp>
      <p:sp>
        <p:nvSpPr>
          <p:cNvPr id="937" name="Text Box 93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38" name="Text Box 93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Text Box 939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濾鏡--共有屬性(3/10)</a:t>
            </a:r>
          </a:p>
        </p:txBody>
      </p:sp>
      <p:sp>
        <p:nvSpPr>
          <p:cNvPr id="940" name="Text Box 940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&lt;defs&gt;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	&lt;filter&gt;</a:t>
            </a:r>
          </a:p>
          <a:p>
            <a:pPr indent="-342900" marL="342900"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&lt;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濾鏡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屬性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&lt;/filter&gt;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&lt;/defs&gt;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◎濾鏡的共同屬性：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。in="SourceGraphic | SourceAlpha | BackgroundImage | 	BackgroundAlpha | FillPaint | StrokePaint"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，SourceGraphic  	可視範圍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，SourceAlpha		可視範圍的透明度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，BackgroundImage	可視範圍+其背景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，BackgroundAlpha	可視範圍+其背景的透明度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，FillPaint		引用&lt;filter&gt;的fill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	，StrokePaint		引用&lt;filter&gt;的stroke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。id="filter-name"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。x | y：為濾鏡效果區域的左上角座標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1800">
                <a:solidFill>
                  <a:srgbClr val="000000"/>
                </a:solidFill>
                <a:ea charset="0" pitchFamily="49" typeface="Consolas"/>
              </a:rPr>
              <a:t>	。width | height</a:t>
            </a:r>
          </a:p>
        </p:txBody>
      </p:sp>
      <p:sp>
        <p:nvSpPr>
          <p:cNvPr id="941" name="Text Box 94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42" name="Text Box 94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 Box 943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濾鏡--光源(4/10)</a:t>
            </a:r>
          </a:p>
        </p:txBody>
      </p:sp>
      <p:sp>
        <p:nvSpPr>
          <p:cNvPr id="944" name="Text Box 944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feDistantLight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 </a:t>
            </a:r>
            <a:r>
              <a:rPr b="1" dirty="0" lang="en-US" smtClean="0" sz="2400">
                <a:ea charset="0" pitchFamily="49" typeface="Consolas"/>
              </a:rPr>
              <a:t>平行光源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。azimuth="數字" 	  光線的方向角(不需要座標值)，degree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。elevation="數字"  光線的仰角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fePointLight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 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點光源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。x | y | z	點光源的座標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feSpotLight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聚光光源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。x | y | z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。pointsAtY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。pointsAtZ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。specularExponent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。limitingConeAngle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45" name="Text Box 94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46" name="Text Box 94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Text Box 947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濾鏡--光照(5/10)</a:t>
            </a:r>
          </a:p>
        </p:txBody>
      </p:sp>
      <p:sp>
        <p:nvSpPr>
          <p:cNvPr id="948" name="Text Box 948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feDiffuseLighting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。surfaceScale="數字"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。diffuseConstant="數字"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feSpecularLighting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。surfaceScale="數字" 	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。specularConstant="數字"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。specularExponent="數字"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49" name="Text Box 94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50" name="Text Box 95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 Box 951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濾鏡--高斯模糊(6/10)</a:t>
            </a:r>
          </a:p>
        </p:txBody>
      </p:sp>
      <p:sp>
        <p:nvSpPr>
          <p:cNvPr id="952" name="Text Box 952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feGaussianBlur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。stdDeviation ="數字 [數字]" 模糊度，數字越大越模糊。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若只有一個數字，xy的模糊度相等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53" name="Text Box 95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54" name="Text Box 95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Text Box 955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濾鏡--放大與縮小(7/10)</a:t>
            </a:r>
          </a:p>
        </p:txBody>
      </p:sp>
      <p:sp>
        <p:nvSpPr>
          <p:cNvPr id="956" name="Text Box 956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feMorphology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。operator="erode | dilate"	縮小或變大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。radius="數字 [數字]"	若只有一個數字，xy的放大縮小相等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57" name="Text Box 95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58" name="Text Box 95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ext Box 959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濾鏡--無限擴充(8/10)</a:t>
            </a:r>
          </a:p>
        </p:txBody>
      </p:sp>
      <p:sp>
        <p:nvSpPr>
          <p:cNvPr id="960" name="Text Box 960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feFlood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。in	 	請參考前述的共有屬性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。style	CSS的屬性，但屬性值為獨有的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，flood-color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，flood-opacity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61" name="Text Box 96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62" name="Text Box 96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ext Box 963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濾鏡--合併圖像(9/10)</a:t>
            </a:r>
          </a:p>
        </p:txBody>
      </p:sp>
      <p:sp>
        <p:nvSpPr>
          <p:cNvPr id="964" name="Text Box 964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feMerge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	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 &lt;</a:t>
            </a:r>
            <a:r>
              <a:rPr b="1" dirty="0" lang="en-US" smtClean="0" sz="2400">
                <a:ea charset="0" pitchFamily="49" typeface="Consolas"/>
              </a:rPr>
              <a:t>feMergeNode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。in	 請參考前述的共有屬性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，flood-color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，flood-opacity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feImage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 插入外部圖像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feTile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 將圖像平鋪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feBlend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&gt; 合併圖像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65" name="Text Box 965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66" name="Text Box 966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9"/>
          <p:cNvSpPr>
            <a:spLocks/>
          </p:cNvSpPr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200" u="sng">
                <a:latin charset="0" pitchFamily="34" typeface="Verdana"/>
              </a:rPr>
              <a:t>HTML Tags + JavaScript APIs + CSS </a:t>
            </a:r>
            <a:r>
              <a:rPr dirty="0" lang="en-US" smtClean="0" sz="3200">
                <a:latin charset="0" pitchFamily="34" typeface="Verdana"/>
              </a:rPr>
              <a:t/>
            </a:r>
            <a:br>
              <a:rPr dirty="0" lang="en-US" smtClean="0" sz="3200">
                <a:latin charset="0" pitchFamily="34" typeface="Verdana"/>
              </a:rPr>
            </a:br>
            <a:r>
              <a:rPr dirty="0" lang="en-US" smtClean="0" sz="3200">
                <a:latin charset="0" pitchFamily="34" typeface="Verdana"/>
              </a:rPr>
              <a:t/>
            </a:r>
            <a:br>
              <a:rPr dirty="0" lang="en-US" smtClean="0" sz="3200">
                <a:latin charset="0" pitchFamily="34" typeface="Verdana"/>
              </a:rPr>
            </a:br>
            <a:r>
              <a:rPr dirty="0" lang="en-US" smtClean="0" sz="3200">
                <a:latin charset="0" pitchFamily="34" typeface="Verdana"/>
              </a:rPr>
              <a:t>HTML5</a:t>
            </a:r>
          </a:p>
        </p:txBody>
      </p:sp>
      <p:sp>
        <p:nvSpPr>
          <p:cNvPr id="50" name="Text Box 50"/>
          <p:cNvSpPr>
            <a:spLocks/>
          </p:cNvSpPr>
          <p:nvPr/>
        </p:nvSpPr>
        <p:spPr>
          <a:xfrm>
            <a:off x="4454525" y="3068637"/>
            <a:ext cx="261937" cy="458787"/>
          </a:xfrm>
          <a:prstGeom prst="downArrow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</p:spPr>
        <p:txBody>
          <a:bodyPr anchor="ctr" numCol="1"/>
          <a:lstStyle/>
          <a:p>
            <a:endParaRPr/>
          </a:p>
        </p:txBody>
      </p:sp>
      <p:sp>
        <p:nvSpPr>
          <p:cNvPr id="51" name="Text Box 51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2" name="Text Box 52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ext Box 967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濾鏡--偏移(10/10)</a:t>
            </a:r>
          </a:p>
        </p:txBody>
      </p:sp>
      <p:sp>
        <p:nvSpPr>
          <p:cNvPr id="968" name="Text Box 968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&lt;</a:t>
            </a:r>
            <a:r>
              <a:rPr b="1" dirty="0" lang="en-US" smtClean="0" sz="2400">
                <a:ea charset="0" pitchFamily="49" typeface="Consolas"/>
              </a:rPr>
              <a:t>feOffset</a:t>
            </a:r>
            <a:r>
              <a:rPr b="1" dirty="0" lang="en-US" smtClean="0" sz="2400">
                <a:solidFill>
                  <a:srgbClr val="000000"/>
                </a:solidFill>
                <a:ea charset="0" pitchFamily="49" typeface="Consolas"/>
              </a:rPr>
              <a:t>&gt; </a:t>
            </a: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>
                <a:solidFill>
                  <a:srgbClr val="000000"/>
                </a:solidFill>
                <a:ea charset="0" pitchFamily="49" typeface="Consolas"/>
              </a:rPr>
              <a:t>	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&lt;svg height="120" width="120"&gt;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&lt;defs&gt;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&lt;filter id="f1" x="0" y="0" width="200%" height="200%"&gt;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  &lt;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feOffset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result="offOut" in="SourceGraphic" dx="20" dy="20"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  &lt;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feBlend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in="SourceGraphic" in2="offOut" mode="normal"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&lt;/filter&gt;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&lt;/defs&gt;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  &lt;rect width="90" height="90" stroke="green" stroke-width="3" fill="yellow" filter="url(#f1)" /&gt;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&lt;/svg&gt;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		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solidFill>
                <a:srgbClr val="000000"/>
              </a:solidFill>
              <a:ea charset="0" pitchFamily="49" typeface="Consolas"/>
            </a:endParaRPr>
          </a:p>
        </p:txBody>
      </p:sp>
      <p:sp>
        <p:nvSpPr>
          <p:cNvPr id="969" name="Text Box 969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70" name="Text Box 970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Text Box 971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漸層(1/3)</a:t>
            </a:r>
          </a:p>
        </p:txBody>
      </p:sp>
      <p:sp>
        <p:nvSpPr>
          <p:cNvPr id="972" name="Text Box 972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◎有兩種漸層：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。線性漸層 </a:t>
            </a:r>
            <a:r>
              <a:rPr dirty="0" lang="en-US" smtClean="0" sz="2000">
                <a:ea charset="0" pitchFamily="49" typeface="Consolas"/>
              </a:rPr>
              <a:t>&lt;linearGradient&gt;…&lt;/linearGradient&gt;</a:t>
            </a:r>
          </a:p>
          <a:p>
            <a:pPr indent="-342900" marL="342900">
              <a:buNone/>
            </a:pPr>
            <a:r>
              <a:rPr dirty="0" lang="en-US" smtClean="0" sz="2400">
                <a:ea charset="0" pitchFamily="49" typeface="Consolas"/>
              </a:rPr>
              <a:t>	。放射狀漸層 </a:t>
            </a:r>
            <a:r>
              <a:rPr dirty="0" lang="en-US" smtClean="0" sz="2000">
                <a:ea charset="0" pitchFamily="49" typeface="Consolas"/>
              </a:rPr>
              <a:t>&lt;radialGradient&gt;…&lt;/radialGradient&gt;</a:t>
            </a:r>
          </a:p>
          <a:p>
            <a:pPr indent="-342900" marL="342900">
              <a:buNone/>
            </a:pPr>
            <a:endParaRPr dirty="0" lang="en-US" smtClean="0" sz="2000">
              <a:ea charset="0" pitchFamily="49" typeface="Consolas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◎要定義在&lt;defs&gt;…&lt;/defs&gt;標籤內</a:t>
            </a: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  <a:p>
            <a:pPr indent="-342900" marL="342900">
              <a:buNone/>
            </a:pPr>
            <a:endParaRPr dirty="0" lang="en-US" smtClean="0" sz="2400">
              <a:ea charset="0" pitchFamily="49" typeface="Consolas"/>
            </a:endParaRPr>
          </a:p>
        </p:txBody>
      </p:sp>
      <p:sp>
        <p:nvSpPr>
          <p:cNvPr id="973" name="Text Box 973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74" name="Text Box 974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Text Box 975"/>
          <p:cNvSpPr>
            <a:spLocks/>
          </p:cNvSpPr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ln cap="flat">
            <a:solidFill>
              <a:schemeClr val="tx1">
                <a:alpha val="100000"/>
              </a:schemeClr>
            </a:solidFill>
            <a:prstDash val="lgDash"/>
            <a:miter lim="524288"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SVG 漸層--線性(2/3)</a:t>
            </a:r>
          </a:p>
        </p:txBody>
      </p:sp>
      <p:sp>
        <p:nvSpPr>
          <p:cNvPr id="976" name="Text Box 976"/>
          <p:cNvSpPr>
            <a:spLocks/>
          </p:cNvSpPr>
          <p:nvPr>
            <p:ph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&lt;</a:t>
            </a:r>
            <a:r>
              <a:rPr b="1" dirty="0" lang="en-US" smtClean="0" sz="2000">
                <a:ea charset="0" pitchFamily="49" typeface="Consolas"/>
              </a:rPr>
              <a:t>defs</a:t>
            </a:r>
            <a:r>
              <a:rPr dirty="0" lang="en-US" smtClean="0" sz="2000">
                <a:ea charset="0" pitchFamily="49" typeface="Consolas"/>
              </a:rPr>
              <a:t>&gt;</a:t>
            </a:r>
          </a:p>
          <a:p>
            <a:pPr indent="-342900" marL="342900">
              <a:buNone/>
            </a:pPr>
            <a:r>
              <a:rPr dirty="0" lang="en-US" smtClean="0" sz="2000">
                <a:ea charset="0" pitchFamily="49" typeface="Consolas"/>
              </a:rPr>
              <a:t> </a:t>
            </a:r>
            <a:r>
              <a:rPr dirty="0" lang="en-US" smtClean="0" sz="1800">
                <a:ea charset="0" pitchFamily="49" typeface="Consolas"/>
              </a:rPr>
              <a:t>&lt;linearGradient id="grad1" x1="0%" y1="0%"</a:t>
            </a:r>
          </a:p>
          <a:p>
            <a:pPr indent="-342900" marL="342900">
              <a:buNone/>
            </a:pPr>
            <a:r>
              <a:rPr dirty="0" lang="en-US" smtClean="0" sz="1800">
                <a:ea charset="0" pitchFamily="49" typeface="Consolas"/>
              </a:rPr>
              <a:t>			    x2="100%" y2="0%"&gt;</a:t>
            </a:r>
            <a:br>
              <a:rPr dirty="0" lang="en-US" smtClean="0" sz="1800">
                <a:ea charset="0" pitchFamily="49" typeface="Consolas"/>
              </a:rPr>
            </a:br>
            <a:r>
              <a:rPr dirty="0" lang="en-US" smtClean="0" sz="1800">
                <a:ea charset="0" pitchFamily="49" typeface="Consolas"/>
              </a:rPr>
              <a:t>&lt;stop offset="0%" style="stop-color:rgb(255,255,0);</a:t>
            </a:r>
          </a:p>
          <a:p>
            <a:pPr indent="-342900" marL="342900">
              <a:buNone/>
            </a:pPr>
            <a:r>
              <a:rPr dirty="0" lang="en-US" smtClean="0" sz="1800">
                <a:ea charset="0" pitchFamily="49" typeface="Consolas"/>
              </a:rPr>
              <a:t>					 stop-opacity:1" /&gt;</a:t>
            </a:r>
            <a:br>
              <a:rPr dirty="0" lang="en-US" smtClean="0" sz="1800">
                <a:ea charset="0" pitchFamily="49" typeface="Consolas"/>
              </a:rPr>
            </a:br>
            <a:r>
              <a:rPr dirty="0" lang="en-US" smtClean="0" sz="1800">
                <a:ea charset="0" pitchFamily="49" typeface="Consolas"/>
              </a:rPr>
              <a:t>&lt;stop offset="100%" style="stop-color:rgb(255,0,0);</a:t>
            </a:r>
          </a:p>
          <a:p>
            <a:pPr indent="-342900" marL="342900">
              <a:buNone/>
            </a:pPr>
            <a:r>
              <a:rPr dirty="0" lang="en-US" smtClean="0" sz="1800">
                <a:ea charset="0" pitchFamily="49" typeface="Consolas"/>
              </a:rPr>
              <a:t>					   stop-opacity:1" /&gt;</a:t>
            </a:r>
          </a:p>
          <a:p>
            <a:pPr indent="-342900" marL="342900">
              <a:buNone/>
            </a:pPr>
            <a:r>
              <a:rPr dirty="0" lang="en-US" smtClean="0" sz="1800">
                <a:ea charset="0" pitchFamily="49" typeface="Consolas"/>
              </a:rPr>
              <a:t> &lt;/linearGradient&gt; </a:t>
            </a:r>
          </a:p>
          <a:p>
            <a:pPr indent="-342900" marL="342900"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&lt;/</a:t>
            </a:r>
            <a:r>
              <a:rPr b="1" dirty="0" lang="en-US" smtClean="0" sz="2000">
                <a:solidFill>
                  <a:srgbClr val="000000"/>
                </a:solidFill>
                <a:ea charset="0" pitchFamily="49" typeface="Consolas"/>
              </a:rPr>
              <a:t>defs</a:t>
            </a: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&gt;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solidFill>
                  <a:srgbClr val="000000"/>
                </a:solidFill>
                <a:ea charset="0" pitchFamily="49" typeface="Consolas"/>
              </a:rPr>
              <a:t>屬性：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。x1 | y1  開始位置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	。x2 | y2  結束位置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漸層顏色可由多種顏色組成，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每種顏色都用一個 &lt;stop&gt; 標籤來規定，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>
                <a:ea charset="0" pitchFamily="49" typeface="Consolas"/>
              </a:rPr>
              <a:t>offset 屬性可用來定義漸層的開始與結束位置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000">
              <a:ea charset="0" pitchFamily="49" typeface="Consolas"/>
            </a:endParaRPr>
          </a:p>
        </p:txBody>
      </p:sp>
      <p:sp>
        <p:nvSpPr>
          <p:cNvPr id="977" name="Text Box 97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*</a:t>
            </a:r>
          </a:p>
        </p:txBody>
      </p:sp>
      <p:sp>
        <p:nvSpPr>
          <p:cNvPr id="978" name="Text Box 97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typeface="Helvetica"/>
                <a:ea charset="-128" pitchFamily="34" typeface="Meiryo"/>
              </a:rPr>
              <a:t>SVG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53"/>
          <p:cNvSpPr>
            <a:spLocks/>
          </p:cNvSpPr>
          <p:nvPr>
            <p:ph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。支援的五大瀏覽器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	。Internet Explorer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	。Mozilla Firefox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	。Google Chrome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	。Opera 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	。Safari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800"/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。支援現況：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000"/>
              <a:t>	http://caniuse.com/</a:t>
            </a:r>
            <a:r>
              <a:rPr dirty="0" lang="en-US" smtClean="0" sz="1600"/>
              <a:t/>
            </a:r>
            <a:br>
              <a:rPr dirty="0" lang="en-US" smtClean="0" sz="1600"/>
            </a:b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1600"/>
          </a:p>
        </p:txBody>
      </p:sp>
      <p:sp>
        <p:nvSpPr>
          <p:cNvPr id="54" name="Text Box 5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ln>
            <a:solidFill>
              <a:srgbClr val="7F7F7F">
                <a:alpha val="100000"/>
              </a:srgbClr>
            </a:solidFill>
            <a:prstDash val="dash"/>
            <a:round/>
            <a:headEnd/>
            <a:tailEnd/>
          </a:ln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瀏覽器與支援現況</a:t>
            </a:r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 Box 57"/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r" indent="0" marL="0">
              <a:spcBef>
                <a:spcPct val="0"/>
              </a:spcBef>
              <a:buNone/>
            </a:pPr>
            <a:r>
              <a:rPr dirty="0" lang="en-US" smtClean="0" sz="1400"/>
              <a:t>*</a:t>
            </a:r>
          </a:p>
        </p:txBody>
      </p:sp>
      <p:sp>
        <p:nvSpPr>
          <p:cNvPr id="58" name="Text Box 58"/>
          <p:cNvSpPr txBox="1">
            <a:spLocks/>
          </p:cNvSpPr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400">
                <a:latin charset="0" pitchFamily="49" typeface="Courier New"/>
                <a:ea charset="-120" pitchFamily="65" typeface="標楷體"/>
              </a:rPr>
              <a:t>HTML5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3061</Words>
  <Paragraphs>1106</Paragraphs>
  <Slides>86</Slides>
  <Notes>1</Notes>
  <TotalTime>0</TotalTime>
  <HiddenSlides>0</HiddenSlides>
  <ScaleCrop>false</ScaleCrop>
  <HyperlinksChanged>false</HyperlinksChanged>
  <Application>Microsoft Office PowerPoint</Application>
  <PresentationFormat/>
</Properties>
</file>