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5" r:id="rId4"/>
    <p:sldId id="256" r:id="rId5"/>
    <p:sldId id="269" r:id="rId6"/>
    <p:sldId id="272" r:id="rId7"/>
    <p:sldId id="271" r:id="rId8"/>
    <p:sldId id="259" r:id="rId9"/>
    <p:sldId id="274" r:id="rId10"/>
    <p:sldId id="268" r:id="rId11"/>
    <p:sldId id="273" r:id="rId12"/>
    <p:sldId id="267" r:id="rId13"/>
    <p:sldId id="275" r:id="rId14"/>
    <p:sldId id="25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4660"/>
  </p:normalViewPr>
  <p:slideViewPr>
    <p:cSldViewPr snapToGrid="0">
      <p:cViewPr>
        <p:scale>
          <a:sx n="90" d="100"/>
          <a:sy n="90" d="100"/>
        </p:scale>
        <p:origin x="3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C920C-E88C-9B46-8DAA-02CD0C667D93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09C19-1286-E84C-8244-E1A1B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0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13CD-7F7C-4A1F-AFBF-9E203CBC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28876-8648-49C6-A9E3-F11DD42A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0BB6-637B-42E8-9939-8D2E90EB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AD70-E0FD-4235-B637-1FA4F4C6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ECE6-11B6-412F-AC44-54859C93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DA54-5387-4B45-A806-766B69BD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F1F-1AED-474A-8CF7-2246EED1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7A9C-71AA-4FFC-9922-1EEAB9D8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14978-CE3C-4A21-83FF-AB9F0B53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2EDF-AE16-4924-9DF6-005AB8AE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A4941-28DD-4B72-B6F3-2515405C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F88B-663F-4EE1-B7DD-D8F383AE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79A6-F0DC-4CEC-8A3B-C53BC783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9FC5-F8D0-418F-BB37-576C7DD2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C589-AC92-472D-9A26-60805D8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DB8D-900A-4C59-891E-7DD21948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F82C-14E0-4EDD-984A-BA21A2D1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F6DA-67B5-4F06-A182-C6300A9E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C223-CF5C-4731-8154-2FCC251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6CDA-E041-4B02-86CB-ED3B1910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55CE-C602-4FDB-93BA-97D4CDA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A014-7579-4E51-950B-DF3451EF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731B-6206-4818-BA31-EB832E82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8894-C652-4E0B-B26B-70608F8C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6E4-1DA9-4A11-B232-2380402B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F418-4AA2-4E87-87D4-4C94FB12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F24B-614E-46CD-9A5F-1A8BED99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A07FB-4C5E-4BFA-A19A-8FF390D8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CA03-CC8A-490B-A89C-7009FF0D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77E6-1D8C-4ED3-9DE6-332E3B46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D7DD-C579-4542-BF8D-2A3D3AE6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ADE-15D0-486B-B2B8-84B38B7B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33FD-D8A7-4776-90BE-0209D03C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B4AF-0F77-40CA-8656-DCD55DC0F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68245-B1CA-4AF8-9503-47A91A38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9266C-8970-477D-98C1-445A8713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FCD58-F7BA-4ECF-BB56-2C8683FF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4710E-09BE-4435-A378-B9C62AF5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53FAA-6D5C-4029-8B5F-7DD61CF3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94CD-16CA-4851-B5B2-3762F2AE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89826-9047-4764-BB28-0C0A6B01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D2B88-0C36-4D69-A80E-598348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21B8-39E8-4985-BF71-28DE4BCB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7D6D-75FC-4157-B886-E4000C77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FC4F8-1CE4-43CF-9A40-666CB11B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8747-2750-47E5-9EC2-42FD52A8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E2F2-B28E-4908-A780-AA2A00B1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C795-62FE-4C11-8B75-5EB638BC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D04-7E33-4C39-AE09-BA63FC81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A0A7-9DDE-48E1-9B6A-4C65A59C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BF1BF-7D86-4214-9D89-22D83DC0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CFBB-A185-42C1-BA1A-9B426406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198-4577-4CC3-B2D9-92D606A9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70C24-EE41-4F40-8A84-9F183729F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4B7A6-1E1B-4A55-8CD1-1588D380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5235-05EB-45C5-9345-51AB74D2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B4C9-BCD9-454B-A9E8-3B9A5170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8A61-7F5D-447E-9AB5-A412B15D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FA1B3-DF28-4235-B27D-583CA09B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73E8C-F19F-4ADA-A959-4D9A6D92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4AAB-4907-4163-B5DD-7009CC88B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105-9B9E-4747-9248-770D1D625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A745-5F5F-4114-9AA6-3E619BD0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sh&#10;&#10;Description automatically generated">
            <a:extLst>
              <a:ext uri="{FF2B5EF4-FFF2-40B4-BE49-F238E27FC236}">
                <a16:creationId xmlns:a16="http://schemas.microsoft.com/office/drawing/2014/main" id="{ADB545E4-3986-49C6-B76A-832CEA45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BE62C-26C3-4007-B44F-3BA69740D5EA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Effects of Covid-19 on a Quick-Service Restaurant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6" y="89317"/>
            <a:ext cx="11753533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How has labor costs been affected by Covid?  Was there a change in productivity?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bowl of cereal&#10;&#10;Description automatically generated with medium confidence">
            <a:extLst>
              <a:ext uri="{FF2B5EF4-FFF2-40B4-BE49-F238E27FC236}">
                <a16:creationId xmlns:a16="http://schemas.microsoft.com/office/drawing/2014/main" id="{5299CA83-E892-452E-A48B-D65532F73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668" y="3969805"/>
            <a:ext cx="3608839" cy="360883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752DD-25F4-C34F-8764-5D19F9CC8358}"/>
              </a:ext>
            </a:extLst>
          </p:cNvPr>
          <p:cNvSpPr txBox="1"/>
          <p:nvPr/>
        </p:nvSpPr>
        <p:spPr>
          <a:xfrm>
            <a:off x="1892640" y="1828311"/>
            <a:ext cx="96289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Productivity was proven to stay constant, with not a lot of error or overall change, throughout the entire year.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were a few outliers (weeks 20, 25 and 29),  which we will show you and talk through in the next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Overall, this location seems to have handled labor well, even through unsettling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392506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C5D6F13-D00E-4469-A16E-A89C8528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43"/>
            <a:ext cx="12192000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51" y="214385"/>
            <a:ext cx="11591607" cy="7485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How has ordering changed during Covid?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hamburger on a plate&#10;&#10;Description automatically generated with low confidence">
            <a:extLst>
              <a:ext uri="{FF2B5EF4-FFF2-40B4-BE49-F238E27FC236}">
                <a16:creationId xmlns:a16="http://schemas.microsoft.com/office/drawing/2014/main" id="{3AACC0DC-68F9-4C1D-8808-B5923ED9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97" y="-442389"/>
            <a:ext cx="3191090" cy="311630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E8D95-0E15-FB47-AA6D-439E2CC972D5}"/>
              </a:ext>
            </a:extLst>
          </p:cNvPr>
          <p:cNvSpPr txBox="1"/>
          <p:nvPr/>
        </p:nvSpPr>
        <p:spPr>
          <a:xfrm>
            <a:off x="834579" y="1903342"/>
            <a:ext cx="423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looking at this pivot table, we can tell that there has been changes to how people typically choose to order.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5DB10-108D-094B-A6A0-04E51A6C7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27117"/>
              </p:ext>
            </p:extLst>
          </p:nvPr>
        </p:nvGraphicFramePr>
        <p:xfrm>
          <a:off x="5457297" y="2291080"/>
          <a:ext cx="6513933" cy="3268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8041">
                  <a:extLst>
                    <a:ext uri="{9D8B030D-6E8A-4147-A177-3AD203B41FA5}">
                      <a16:colId xmlns:a16="http://schemas.microsoft.com/office/drawing/2014/main" val="3330301938"/>
                    </a:ext>
                  </a:extLst>
                </a:gridCol>
                <a:gridCol w="1030204">
                  <a:extLst>
                    <a:ext uri="{9D8B030D-6E8A-4147-A177-3AD203B41FA5}">
                      <a16:colId xmlns:a16="http://schemas.microsoft.com/office/drawing/2014/main" val="798015423"/>
                    </a:ext>
                  </a:extLst>
                </a:gridCol>
                <a:gridCol w="1262844">
                  <a:extLst>
                    <a:ext uri="{9D8B030D-6E8A-4147-A177-3AD203B41FA5}">
                      <a16:colId xmlns:a16="http://schemas.microsoft.com/office/drawing/2014/main" val="445811006"/>
                    </a:ext>
                  </a:extLst>
                </a:gridCol>
                <a:gridCol w="1262844">
                  <a:extLst>
                    <a:ext uri="{9D8B030D-6E8A-4147-A177-3AD203B41FA5}">
                      <a16:colId xmlns:a16="http://schemas.microsoft.com/office/drawing/2014/main" val="3150414890"/>
                    </a:ext>
                  </a:extLst>
                </a:gridCol>
              </a:tblGrid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Values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Before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During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After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66744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CarryO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12,732.05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22632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MobCO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7,170.84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29.60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4824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DineIn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17,305.05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390378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MobDI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1,151.47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452182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MobDT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7,345.63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16,315.80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25,568.43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91066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</a:t>
                      </a:r>
                      <a:r>
                        <a:rPr lang="en-US" sz="1400" u="none" strike="noStrike" dirty="0" err="1">
                          <a:effectLst/>
                        </a:rPr>
                        <a:t>NormDT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73,369.26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76,075.60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93,079.07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666955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Catering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2,260.21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297.40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1,504.00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380375"/>
                  </a:ext>
                </a:extLst>
              </a:tr>
              <a:tr h="36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Average of 3rdParty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740.47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2,878.40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5,266.61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0893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9710E2-54B5-9F46-B652-7F1997F23132}"/>
              </a:ext>
            </a:extLst>
          </p:cNvPr>
          <p:cNvSpPr txBox="1"/>
          <p:nvPr/>
        </p:nvSpPr>
        <p:spPr>
          <a:xfrm>
            <a:off x="1542890" y="3241719"/>
            <a:ext cx="357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dining room access had been cut off, explaining the zeros in 4 of the variables in the after column. </a:t>
            </a:r>
          </a:p>
        </p:txBody>
      </p:sp>
    </p:spTree>
    <p:extLst>
      <p:ext uri="{BB962C8B-B14F-4D97-AF65-F5344CB8AC3E}">
        <p14:creationId xmlns:p14="http://schemas.microsoft.com/office/powerpoint/2010/main" val="330419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1B377133-9267-4FC8-8F75-D92E78454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28" y="0"/>
            <a:ext cx="9909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3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B909-3470-44FA-8414-06629D2B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581" y="200023"/>
            <a:ext cx="2850961" cy="9583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37F7892E-C573-48E3-9666-3F2283A38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8" r="1634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2CE0C3-11A6-CB49-BC46-61D64C1EC1A3}"/>
              </a:ext>
            </a:extLst>
          </p:cNvPr>
          <p:cNvSpPr txBox="1"/>
          <p:nvPr/>
        </p:nvSpPr>
        <p:spPr>
          <a:xfrm>
            <a:off x="7400923" y="1305341"/>
            <a:ext cx="4486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Overall, we believe that this Chick-fil-A location has responded well to the circumstances! They maintained productivity numbers through the dining room being shut down, a state-wide lockdown and then after. </a:t>
            </a:r>
          </a:p>
          <a:p>
            <a:endParaRPr lang="en-US" dirty="0"/>
          </a:p>
          <a:p>
            <a:r>
              <a:rPr lang="en-US" dirty="0"/>
              <a:t>Strategies have evolved as the business coped with the pandemic, which has helped to capitalize on as many opportunities as possible. </a:t>
            </a:r>
          </a:p>
          <a:p>
            <a:endParaRPr lang="en-US" dirty="0"/>
          </a:p>
          <a:p>
            <a:r>
              <a:rPr lang="en-US" dirty="0"/>
              <a:t>Some opportunities were disappearing, such as the dine-in experience that Chick-fil-A is known for, but they excelled drive-thru experience to make up for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A1380-A884-0C4A-B821-7B44C141A3B5}"/>
              </a:ext>
            </a:extLst>
          </p:cNvPr>
          <p:cNvSpPr txBox="1"/>
          <p:nvPr/>
        </p:nvSpPr>
        <p:spPr>
          <a:xfrm>
            <a:off x="6096000" y="6146668"/>
            <a:ext cx="550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WOULD LIKE TO THANK YOU ALL FOR YOUR TIME!</a:t>
            </a:r>
          </a:p>
          <a:p>
            <a:pPr algn="ctr"/>
            <a:r>
              <a:rPr lang="en-US" sz="1000" dirty="0"/>
              <a:t>And Chick-fil-A for the use of their data and images &lt;3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05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6326CF-0217-40C5-9567-F2A7552CF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715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0E5C00-406A-3243-AF13-8E96A7D7BB29}"/>
              </a:ext>
            </a:extLst>
          </p:cNvPr>
          <p:cNvSpPr txBox="1"/>
          <p:nvPr/>
        </p:nvSpPr>
        <p:spPr>
          <a:xfrm>
            <a:off x="2773561" y="128588"/>
            <a:ext cx="56435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ALWAYS REMEMBER…</a:t>
            </a:r>
          </a:p>
        </p:txBody>
      </p:sp>
    </p:spTree>
    <p:extLst>
      <p:ext uri="{BB962C8B-B14F-4D97-AF65-F5344CB8AC3E}">
        <p14:creationId xmlns:p14="http://schemas.microsoft.com/office/powerpoint/2010/main" val="24549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3E108-7902-49D5-BC7A-ED1D37B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8069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Damon Manley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41BEF-C8F9-CB40-A4F3-2A4439704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0" r="2" b="4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C4FF-09FE-4D7F-9594-9C7B51EF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8181" y="1739900"/>
            <a:ext cx="4887685" cy="37007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Born and raised in Charleston, South Carolina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Graduated with a BS in Exercise Science from College of Charleston in 2017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Married to my wife Kelsey in November 2017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Working at Chick-fil-A since 2016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Director of Hospitality, Kitchen Director, Scheduling, Inventory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Analyzing business trends has helped in my career at Chick-fil-A and has led me to pursue the path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17913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F4A36-D118-4435-A2EB-B07D35D2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1" y="573678"/>
            <a:ext cx="4887685" cy="12930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Doug Timothy</a:t>
            </a:r>
          </a:p>
        </p:txBody>
      </p:sp>
      <p:pic>
        <p:nvPicPr>
          <p:cNvPr id="8" name="Picture 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23DD5109-2832-4D30-8E9B-D642A9FD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28277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F3E7-16C9-42BB-8D8D-ACB507B3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4490" y="2440416"/>
            <a:ext cx="488768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Mathematics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Cartography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Professional Surveyor and Mapper since  Dec 2011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Been in the mapping field for about 23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Currently working for Pickett and Associates and have been with them for about 17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Soon-to-be graduate of Bethel Tech Coding Bootcamp</a:t>
            </a:r>
          </a:p>
        </p:txBody>
      </p:sp>
    </p:spTree>
    <p:extLst>
      <p:ext uri="{BB962C8B-B14F-4D97-AF65-F5344CB8AC3E}">
        <p14:creationId xmlns:p14="http://schemas.microsoft.com/office/powerpoint/2010/main" val="354273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A0DE0D40-EC30-4926-9857-6E1E46B8F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8" b="9820"/>
          <a:stretch/>
        </p:blipFill>
        <p:spPr>
          <a:xfrm>
            <a:off x="-3049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141D0-171C-4FF1-8CB3-A7E78653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8324"/>
            <a:ext cx="10058400" cy="19770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Covid 19 has negatively impacted the restaurant industry, but how has it impacted one specific location of the CFA restaurant chain?  This project will analyze data from a CFA location in Charleston, SC.   CFA has given access to unlimited data but due to the time constraints of this project, we will only be considering a few questions.</a:t>
            </a:r>
            <a:br>
              <a:rPr lang="en-US" sz="2400" b="1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29CD57-F64C-426E-9ACA-6961A0995425}"/>
              </a:ext>
            </a:extLst>
          </p:cNvPr>
          <p:cNvSpPr txBox="1">
            <a:spLocks/>
          </p:cNvSpPr>
          <p:nvPr/>
        </p:nvSpPr>
        <p:spPr>
          <a:xfrm>
            <a:off x="4053017" y="2108738"/>
            <a:ext cx="6801982" cy="2249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How has CFA evolved to fit the new norm of drive-thru only?</a:t>
            </a:r>
          </a:p>
          <a:p>
            <a:endParaRPr lang="en-US" sz="2400" b="1" i="1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</a:rPr>
              <a:t>How has labor been affected by Covid?</a:t>
            </a:r>
          </a:p>
          <a:p>
            <a:endParaRPr lang="en-US" sz="2400" b="1" i="1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</a:rPr>
              <a:t>How has the way guests order changed during Covid?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838"/>
            <a:ext cx="10515600" cy="10285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of Analysis: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Gathered data from the Sales Activity from November 2019 through November 2020.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Productivity column: Sales divided by </a:t>
            </a:r>
            <a:r>
              <a:rPr lang="en-US" sz="2400" dirty="0" err="1">
                <a:solidFill>
                  <a:schemeClr val="bg1"/>
                </a:solidFill>
              </a:rPr>
              <a:t>HoursUsed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Added </a:t>
            </a:r>
            <a:r>
              <a:rPr lang="en-US" sz="2400" dirty="0" err="1">
                <a:solidFill>
                  <a:schemeClr val="bg1"/>
                </a:solidFill>
              </a:rPr>
              <a:t>WeekNum</a:t>
            </a:r>
            <a:r>
              <a:rPr lang="en-US" sz="2400" dirty="0">
                <a:solidFill>
                  <a:schemeClr val="bg1"/>
                </a:solidFill>
              </a:rPr>
              <a:t> column: Actual week of the year, where 1 is the first week of January.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Different from the “Week” column where 1 is the first week accounted for.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Time column: Before (pre-lockdown), During (lockdown) and After (post-lockdown)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dataset has a sample size of 52 weeks.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of Analysis (</a:t>
            </a:r>
            <a:r>
              <a:rPr lang="en-US" dirty="0" err="1">
                <a:solidFill>
                  <a:schemeClr val="bg1"/>
                </a:solidFill>
              </a:rPr>
              <a:t>cont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Statistical analyses that were used: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ANOVA analysis to test if there is a significant difference in sales over time for each variable.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Dependent Variables: Sales, </a:t>
            </a:r>
            <a:r>
              <a:rPr lang="en-US" sz="1600" dirty="0" err="1">
                <a:solidFill>
                  <a:schemeClr val="bg1"/>
                </a:solidFill>
              </a:rPr>
              <a:t>NormDT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MobDT</a:t>
            </a:r>
            <a:r>
              <a:rPr lang="en-US" sz="1600" dirty="0">
                <a:solidFill>
                  <a:schemeClr val="bg1"/>
                </a:solidFill>
              </a:rPr>
              <a:t>, and 3rdParty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Independent Variable: Time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Linear regression analysis to analyze how productivity changed through time.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Dependent Variable: Productivity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Independent Variable: Time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MANOVA analysis to see which ordering methods have become more popular since the start of the pandemic.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Dependent Variables: MobCO, MobDI, DineIn, Catering, CarryO, NormDT, 3rdParty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Independent Variable: Time.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3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8176-7EFC-4ACF-8066-1A0266BF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</p:spPr>
        <p:txBody>
          <a:bodyPr>
            <a:noAutofit/>
          </a:bodyPr>
          <a:lstStyle/>
          <a:p>
            <a:r>
              <a:rPr lang="en-US" sz="4800" u="sng" dirty="0">
                <a:solidFill>
                  <a:schemeClr val="bg1"/>
                </a:solidFill>
              </a:rPr>
              <a:t>Variables used in analysis (Meta-Data):                           </a:t>
            </a:r>
            <a:endParaRPr lang="en-US" sz="4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B198-7AE3-4D1C-8E43-29C5143B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242"/>
            <a:ext cx="10515600" cy="5245631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amount of sales in each week in USD.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HoursUsed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number of man hours used each week.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MobCO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Carryout - guest orders on the app, pick up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meal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 the restaurant, and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 meal to go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MobDI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Dine-In orders – guest orders on the app, finds a table and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 the barcode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dining room, and order is brought to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MobDT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Drive-Thru orders - guest orders on the app and picks up their meal in the drive-thru line.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Sales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the mobile app in total. 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MobCO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MobDI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MobDT</a:t>
            </a:r>
            <a:endParaRPr lang="en-US" sz="29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3rdParty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a 3</a:t>
            </a:r>
            <a:r>
              <a:rPr lang="en-US" sz="29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delivery company, typically Uber Eats or DoorDash.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NormDT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the traditional drive-thru process.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CarryO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gues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walks inside, orders at the counter, then takes their meal to go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DineIn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guest places their order at the counter and goes to find a seat that the team member will bring their order to.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Catering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for event catering.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“Pre-Covid19” or any time in the weeks leading up to the 6-week lockdown period.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During: 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6-week lockdown period.						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After: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the 6-week lockdown period and people started to understand what the new norm may look like.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Productivity: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Sales/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HoursUsed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Total Sales per person on the clock per hour.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0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33" y="-75840"/>
            <a:ext cx="11651620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How successfully has Chick fil-A evolved to fit the new norm (drive-thru only)?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plate, table, food, nut&#10;&#10;Description automatically generated">
            <a:extLst>
              <a:ext uri="{FF2B5EF4-FFF2-40B4-BE49-F238E27FC236}">
                <a16:creationId xmlns:a16="http://schemas.microsoft.com/office/drawing/2014/main" id="{F2A125C0-2EB1-4F96-A285-9BE2ABBE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1" r="-4" b="12949"/>
          <a:stretch/>
        </p:blipFill>
        <p:spPr>
          <a:xfrm>
            <a:off x="8376635" y="4357093"/>
            <a:ext cx="3873125" cy="2666138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D6A616-CC4C-6C4D-B93F-3BDE31A54187}"/>
              </a:ext>
            </a:extLst>
          </p:cNvPr>
          <p:cNvSpPr txBox="1"/>
          <p:nvPr/>
        </p:nvSpPr>
        <p:spPr>
          <a:xfrm>
            <a:off x="1827491" y="1380541"/>
            <a:ext cx="9510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Looked at how each drive-thru variable changed in relationship to the pandemic.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that before and after were almost equal when it came to overall sales. Even through the pandemic, this Chick-fil-A location increased their 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it came to the traditional drive-thru method, the restaurant had a significant increased the sales from an average of ~$75,000/</a:t>
            </a:r>
            <a:r>
              <a:rPr lang="en-US" dirty="0" err="1"/>
              <a:t>wk</a:t>
            </a:r>
            <a:r>
              <a:rPr lang="en-US" dirty="0"/>
              <a:t> before and during the lockdown, to ~$95,000/</a:t>
            </a:r>
            <a:r>
              <a:rPr lang="en-US" dirty="0" err="1"/>
              <a:t>wk</a:t>
            </a:r>
            <a:r>
              <a:rPr lang="en-US" dirty="0"/>
              <a:t> after the 6-week period.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the start of </a:t>
            </a:r>
            <a:r>
              <a:rPr lang="en-US" dirty="0" err="1"/>
              <a:t>Covid</a:t>
            </a:r>
            <a:r>
              <a:rPr lang="en-US" dirty="0"/>
              <a:t>, this location was averaging ~$7,300/</a:t>
            </a:r>
            <a:r>
              <a:rPr lang="en-US" dirty="0" err="1"/>
              <a:t>wk</a:t>
            </a:r>
            <a:r>
              <a:rPr lang="en-US" dirty="0"/>
              <a:t> in Drive-Thru Mobile orders. During the 6-week lockdown period, this rose to ~$17,000/wk. After the lockdown, these sales increased significantly again up to ~$26,000/wk. </a:t>
            </a:r>
          </a:p>
        </p:txBody>
      </p:sp>
    </p:spTree>
    <p:extLst>
      <p:ext uri="{BB962C8B-B14F-4D97-AF65-F5344CB8AC3E}">
        <p14:creationId xmlns:p14="http://schemas.microsoft.com/office/powerpoint/2010/main" val="247138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1D77B90-DEE2-4821-9EDB-B7D156E9B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5" b="45974"/>
          <a:stretch/>
        </p:blipFill>
        <p:spPr>
          <a:xfrm>
            <a:off x="0" y="768927"/>
            <a:ext cx="12192000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1139</Words>
  <Application>Microsoft Macintosh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Rockwell</vt:lpstr>
      <vt:lpstr>Office Theme</vt:lpstr>
      <vt:lpstr>PowerPoint Presentation</vt:lpstr>
      <vt:lpstr>Damon Manley</vt:lpstr>
      <vt:lpstr>Doug Timothy</vt:lpstr>
      <vt:lpstr>Covid 19 has negatively impacted the restaurant industry, but how has it impacted one specific location of the CFA restaurant chain?  This project will analyze data from a CFA location in Charleston, SC.   CFA has given access to unlimited data but due to the time constraints of this project, we will only be considering a few questions. </vt:lpstr>
      <vt:lpstr>Methods of Analysis:</vt:lpstr>
      <vt:lpstr>Methods of Analysis (cont):</vt:lpstr>
      <vt:lpstr>Variables used in analysis (Meta-Data):                           </vt:lpstr>
      <vt:lpstr>How successfully has Chick fil-A evolved to fit the new norm (drive-thru only)?</vt:lpstr>
      <vt:lpstr>PowerPoint Presentation</vt:lpstr>
      <vt:lpstr>How has labor costs been affected by Covid?  Was there a change in productivity?</vt:lpstr>
      <vt:lpstr>PowerPoint Presentation</vt:lpstr>
      <vt:lpstr>How has ordering changed during Covid?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Timothy</dc:creator>
  <cp:lastModifiedBy>Melton, Kelsey (Student)</cp:lastModifiedBy>
  <cp:revision>39</cp:revision>
  <dcterms:created xsi:type="dcterms:W3CDTF">2021-01-22T03:57:01Z</dcterms:created>
  <dcterms:modified xsi:type="dcterms:W3CDTF">2021-01-25T02:27:59Z</dcterms:modified>
</cp:coreProperties>
</file>