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90" r:id="rId5"/>
    <p:sldId id="257" r:id="rId6"/>
    <p:sldId id="258" r:id="rId7"/>
    <p:sldId id="280" r:id="rId8"/>
    <p:sldId id="259" r:id="rId9"/>
    <p:sldId id="264" r:id="rId10"/>
    <p:sldId id="260" r:id="rId11"/>
    <p:sldId id="265" r:id="rId12"/>
    <p:sldId id="261" r:id="rId13"/>
    <p:sldId id="267" r:id="rId14"/>
    <p:sldId id="262" r:id="rId15"/>
    <p:sldId id="263" r:id="rId16"/>
    <p:sldId id="269" r:id="rId17"/>
    <p:sldId id="268" r:id="rId18"/>
    <p:sldId id="282" r:id="rId19"/>
    <p:sldId id="283" r:id="rId20"/>
    <p:sldId id="285" r:id="rId21"/>
    <p:sldId id="286" r:id="rId22"/>
    <p:sldId id="270" r:id="rId23"/>
    <p:sldId id="284" r:id="rId24"/>
    <p:sldId id="274" r:id="rId25"/>
    <p:sldId id="281" r:id="rId26"/>
    <p:sldId id="291" r:id="rId27"/>
    <p:sldId id="275" r:id="rId28"/>
    <p:sldId id="279" r:id="rId29"/>
    <p:sldId id="278" r:id="rId30"/>
    <p:sldId id="292" r:id="rId31"/>
    <p:sldId id="302" r:id="rId32"/>
    <p:sldId id="294" r:id="rId33"/>
    <p:sldId id="295" r:id="rId34"/>
    <p:sldId id="296" r:id="rId35"/>
    <p:sldId id="297" r:id="rId36"/>
    <p:sldId id="298" r:id="rId37"/>
    <p:sldId id="299" r:id="rId38"/>
    <p:sldId id="293" r:id="rId39"/>
    <p:sldId id="300" r:id="rId40"/>
    <p:sldId id="301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3275" autoAdjust="0"/>
  </p:normalViewPr>
  <p:slideViewPr>
    <p:cSldViewPr snapToGrid="0">
      <p:cViewPr varScale="1">
        <p:scale>
          <a:sx n="79" d="100"/>
          <a:sy n="79" d="100"/>
        </p:scale>
        <p:origin x="1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ko-KR"/>
              <a:t>연도별 피해 금액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Sheet1!$B$1:$I$1</c:f>
              <c:strCache>
                <c:ptCount val="8"/>
                <c:pt idx="0">
                  <c:v>2006년</c:v>
                </c:pt>
                <c:pt idx="1">
                  <c:v>2007년</c:v>
                </c:pt>
                <c:pt idx="2">
                  <c:v>2008년</c:v>
                </c:pt>
                <c:pt idx="3">
                  <c:v>2009년</c:v>
                </c:pt>
                <c:pt idx="4">
                  <c:v>2010년</c:v>
                </c:pt>
                <c:pt idx="5">
                  <c:v>2011년</c:v>
                </c:pt>
                <c:pt idx="6">
                  <c:v>2012년</c:v>
                </c:pt>
                <c:pt idx="7">
                  <c:v>2013년</c:v>
                </c:pt>
              </c:strCache>
            </c:strRef>
          </c:cat>
          <c:val>
            <c:numRef>
              <c:f>Sheet1!$B$2:$I$2</c:f>
              <c:numCache>
                <c:formatCode>"₩"#,##0_);[Red]\("₩"#,##0\)</c:formatCode>
                <c:ptCount val="8"/>
                <c:pt idx="0">
                  <c:v>2223747000</c:v>
                </c:pt>
                <c:pt idx="1">
                  <c:v>3114669000</c:v>
                </c:pt>
                <c:pt idx="2">
                  <c:v>4171846000</c:v>
                </c:pt>
                <c:pt idx="3">
                  <c:v>4017482000</c:v>
                </c:pt>
                <c:pt idx="4">
                  <c:v>5179764509</c:v>
                </c:pt>
                <c:pt idx="5">
                  <c:v>5540479335</c:v>
                </c:pt>
                <c:pt idx="6">
                  <c:v>5841605198</c:v>
                </c:pt>
                <c:pt idx="7">
                  <c:v>7177703758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5187544"/>
        <c:axId val="105187936"/>
      </c:barChart>
      <c:catAx>
        <c:axId val="105187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5187936"/>
        <c:crosses val="autoZero"/>
        <c:auto val="1"/>
        <c:lblAlgn val="ctr"/>
        <c:lblOffset val="100"/>
        <c:noMultiLvlLbl val="0"/>
      </c:catAx>
      <c:valAx>
        <c:axId val="10518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₩&quot;#,##0_);[Red]\(&quot;₩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5187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50000"/>
      </a:schemeClr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Sheet3!$A$36</c:f>
              <c:strCache>
                <c:ptCount val="1"/>
                <c:pt idx="0">
                  <c:v>이름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Sheet3!$B$35:$E$35</c:f>
              <c:strCache>
                <c:ptCount val="4"/>
                <c:pt idx="0">
                  <c:v>그룹1</c:v>
                </c:pt>
                <c:pt idx="1">
                  <c:v>그룹2</c:v>
                </c:pt>
                <c:pt idx="2">
                  <c:v>그룹3</c:v>
                </c:pt>
                <c:pt idx="3">
                  <c:v>그룹4</c:v>
                </c:pt>
              </c:strCache>
            </c:strRef>
          </c:xVal>
          <c:yVal>
            <c:numRef>
              <c:f>Sheet3!$B$36:$E$36</c:f>
              <c:numCache>
                <c:formatCode>####.00</c:formatCode>
                <c:ptCount val="4"/>
                <c:pt idx="0">
                  <c:v>3.9</c:v>
                </c:pt>
                <c:pt idx="1">
                  <c:v>3.5</c:v>
                </c:pt>
                <c:pt idx="2">
                  <c:v>5.9285714285714288</c:v>
                </c:pt>
                <c:pt idx="3">
                  <c:v>3.8333333333333339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Sheet3!$A$37</c:f>
              <c:strCache>
                <c:ptCount val="1"/>
                <c:pt idx="0">
                  <c:v>성별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3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Sheet3!$B$35:$E$35</c:f>
              <c:strCache>
                <c:ptCount val="4"/>
                <c:pt idx="0">
                  <c:v>그룹1</c:v>
                </c:pt>
                <c:pt idx="1">
                  <c:v>그룹2</c:v>
                </c:pt>
                <c:pt idx="2">
                  <c:v>그룹3</c:v>
                </c:pt>
                <c:pt idx="3">
                  <c:v>그룹4</c:v>
                </c:pt>
              </c:strCache>
            </c:strRef>
          </c:xVal>
          <c:yVal>
            <c:numRef>
              <c:f>Sheet3!$B$37:$E$37</c:f>
              <c:numCache>
                <c:formatCode>####.00</c:formatCode>
                <c:ptCount val="4"/>
                <c:pt idx="0">
                  <c:v>1.7999999999999998</c:v>
                </c:pt>
                <c:pt idx="1">
                  <c:v>2.3124999999999996</c:v>
                </c:pt>
                <c:pt idx="2">
                  <c:v>3.6428571428571428</c:v>
                </c:pt>
                <c:pt idx="3">
                  <c:v>1.5000000000000002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Sheet3!$A$38</c:f>
              <c:strCache>
                <c:ptCount val="1"/>
                <c:pt idx="0">
                  <c:v>직업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3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Sheet3!$B$35:$E$35</c:f>
              <c:strCache>
                <c:ptCount val="4"/>
                <c:pt idx="0">
                  <c:v>그룹1</c:v>
                </c:pt>
                <c:pt idx="1">
                  <c:v>그룹2</c:v>
                </c:pt>
                <c:pt idx="2">
                  <c:v>그룹3</c:v>
                </c:pt>
                <c:pt idx="3">
                  <c:v>그룹4</c:v>
                </c:pt>
              </c:strCache>
            </c:strRef>
          </c:xVal>
          <c:yVal>
            <c:numRef>
              <c:f>Sheet3!$B$38:$E$38</c:f>
              <c:numCache>
                <c:formatCode>####.00</c:formatCode>
                <c:ptCount val="4"/>
                <c:pt idx="0">
                  <c:v>1.7000000000000002</c:v>
                </c:pt>
                <c:pt idx="1">
                  <c:v>2.3125</c:v>
                </c:pt>
                <c:pt idx="2">
                  <c:v>4.2857142857142856</c:v>
                </c:pt>
                <c:pt idx="3">
                  <c:v>1.5000000000000002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Sheet3!$A$39</c:f>
              <c:strCache>
                <c:ptCount val="1"/>
                <c:pt idx="0">
                  <c:v>주소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3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Sheet3!$B$35:$E$35</c:f>
              <c:strCache>
                <c:ptCount val="4"/>
                <c:pt idx="0">
                  <c:v>그룹1</c:v>
                </c:pt>
                <c:pt idx="1">
                  <c:v>그룹2</c:v>
                </c:pt>
                <c:pt idx="2">
                  <c:v>그룹3</c:v>
                </c:pt>
                <c:pt idx="3">
                  <c:v>그룹4</c:v>
                </c:pt>
              </c:strCache>
            </c:strRef>
          </c:xVal>
          <c:yVal>
            <c:numRef>
              <c:f>Sheet3!$B$39:$E$39</c:f>
              <c:numCache>
                <c:formatCode>####.00</c:formatCode>
                <c:ptCount val="4"/>
                <c:pt idx="0">
                  <c:v>4.2</c:v>
                </c:pt>
                <c:pt idx="1">
                  <c:v>3.625</c:v>
                </c:pt>
                <c:pt idx="2">
                  <c:v>5.1428571428571423</c:v>
                </c:pt>
                <c:pt idx="3">
                  <c:v>2.25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Sheet3!$A$40</c:f>
              <c:strCache>
                <c:ptCount val="1"/>
                <c:pt idx="0">
                  <c:v>연령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3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Sheet3!$B$35:$E$35</c:f>
              <c:strCache>
                <c:ptCount val="4"/>
                <c:pt idx="0">
                  <c:v>그룹1</c:v>
                </c:pt>
                <c:pt idx="1">
                  <c:v>그룹2</c:v>
                </c:pt>
                <c:pt idx="2">
                  <c:v>그룹3</c:v>
                </c:pt>
                <c:pt idx="3">
                  <c:v>그룹4</c:v>
                </c:pt>
              </c:strCache>
            </c:strRef>
          </c:xVal>
          <c:yVal>
            <c:numRef>
              <c:f>Sheet3!$B$40:$E$40</c:f>
              <c:numCache>
                <c:formatCode>####.00</c:formatCode>
                <c:ptCount val="4"/>
                <c:pt idx="0">
                  <c:v>5.3999999999999995</c:v>
                </c:pt>
                <c:pt idx="1">
                  <c:v>3.6875</c:v>
                </c:pt>
                <c:pt idx="2">
                  <c:v>4.4285714285714288</c:v>
                </c:pt>
                <c:pt idx="3">
                  <c:v>1.5833333333333335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Sheet3!$A$41</c:f>
              <c:strCache>
                <c:ptCount val="1"/>
                <c:pt idx="0">
                  <c:v>얼굴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3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Sheet3!$B$35:$E$35</c:f>
              <c:strCache>
                <c:ptCount val="4"/>
                <c:pt idx="0">
                  <c:v>그룹1</c:v>
                </c:pt>
                <c:pt idx="1">
                  <c:v>그룹2</c:v>
                </c:pt>
                <c:pt idx="2">
                  <c:v>그룹3</c:v>
                </c:pt>
                <c:pt idx="3">
                  <c:v>그룹4</c:v>
                </c:pt>
              </c:strCache>
            </c:strRef>
          </c:xVal>
          <c:yVal>
            <c:numRef>
              <c:f>Sheet3!$B$41:$E$41</c:f>
              <c:numCache>
                <c:formatCode>####.00</c:formatCode>
                <c:ptCount val="4"/>
                <c:pt idx="0">
                  <c:v>2.3000000000000003</c:v>
                </c:pt>
                <c:pt idx="1">
                  <c:v>3.4374999999999996</c:v>
                </c:pt>
                <c:pt idx="2">
                  <c:v>4</c:v>
                </c:pt>
                <c:pt idx="3">
                  <c:v>1.3333333333333335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Sheet3!$A$42</c:f>
              <c:strCache>
                <c:ptCount val="1"/>
                <c:pt idx="0">
                  <c:v>민증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3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Sheet3!$B$35:$E$35</c:f>
              <c:strCache>
                <c:ptCount val="4"/>
                <c:pt idx="0">
                  <c:v>그룹1</c:v>
                </c:pt>
                <c:pt idx="1">
                  <c:v>그룹2</c:v>
                </c:pt>
                <c:pt idx="2">
                  <c:v>그룹3</c:v>
                </c:pt>
                <c:pt idx="3">
                  <c:v>그룹4</c:v>
                </c:pt>
              </c:strCache>
            </c:strRef>
          </c:xVal>
          <c:yVal>
            <c:numRef>
              <c:f>Sheet3!$B$42:$E$42</c:f>
              <c:numCache>
                <c:formatCode>####.00</c:formatCode>
                <c:ptCount val="4"/>
                <c:pt idx="0">
                  <c:v>1.2000000000000002</c:v>
                </c:pt>
                <c:pt idx="1">
                  <c:v>3</c:v>
                </c:pt>
                <c:pt idx="2">
                  <c:v>4.3571428571428577</c:v>
                </c:pt>
                <c:pt idx="3">
                  <c:v>1.1666666666666667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Sheet3!$A$43</c:f>
              <c:strCache>
                <c:ptCount val="1"/>
                <c:pt idx="0">
                  <c:v>아이디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3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strRef>
              <c:f>Sheet3!$B$35:$E$35</c:f>
              <c:strCache>
                <c:ptCount val="4"/>
                <c:pt idx="0">
                  <c:v>그룹1</c:v>
                </c:pt>
                <c:pt idx="1">
                  <c:v>그룹2</c:v>
                </c:pt>
                <c:pt idx="2">
                  <c:v>그룹3</c:v>
                </c:pt>
                <c:pt idx="3">
                  <c:v>그룹4</c:v>
                </c:pt>
              </c:strCache>
            </c:strRef>
          </c:xVal>
          <c:yVal>
            <c:numRef>
              <c:f>Sheet3!$B$43:$E$43</c:f>
              <c:numCache>
                <c:formatCode>####.00</c:formatCode>
                <c:ptCount val="4"/>
                <c:pt idx="0">
                  <c:v>6.1</c:v>
                </c:pt>
                <c:pt idx="1">
                  <c:v>4.8125000000000009</c:v>
                </c:pt>
                <c:pt idx="2">
                  <c:v>6.2857142857142856</c:v>
                </c:pt>
                <c:pt idx="3">
                  <c:v>3.166666666666667</c:v>
                </c:pt>
              </c:numCache>
            </c:numRef>
          </c:yVal>
          <c:smooth val="0"/>
        </c:ser>
        <c:ser>
          <c:idx val="8"/>
          <c:order val="8"/>
          <c:tx>
            <c:strRef>
              <c:f>Sheet3!$A$44</c:f>
              <c:strCache>
                <c:ptCount val="1"/>
                <c:pt idx="0">
                  <c:v>거래내역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3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strRef>
              <c:f>Sheet3!$B$35:$E$35</c:f>
              <c:strCache>
                <c:ptCount val="4"/>
                <c:pt idx="0">
                  <c:v>그룹1</c:v>
                </c:pt>
                <c:pt idx="1">
                  <c:v>그룹2</c:v>
                </c:pt>
                <c:pt idx="2">
                  <c:v>그룹3</c:v>
                </c:pt>
                <c:pt idx="3">
                  <c:v>그룹4</c:v>
                </c:pt>
              </c:strCache>
            </c:strRef>
          </c:xVal>
          <c:yVal>
            <c:numRef>
              <c:f>Sheet3!$B$44:$E$44</c:f>
              <c:numCache>
                <c:formatCode>####.00</c:formatCode>
                <c:ptCount val="4"/>
                <c:pt idx="0">
                  <c:v>7</c:v>
                </c:pt>
                <c:pt idx="1">
                  <c:v>5.3125</c:v>
                </c:pt>
                <c:pt idx="2">
                  <c:v>6.4285714285714279</c:v>
                </c:pt>
                <c:pt idx="3">
                  <c:v>5.6666666666666661</c:v>
                </c:pt>
              </c:numCache>
            </c:numRef>
          </c:yVal>
          <c:smooth val="0"/>
        </c:ser>
        <c:ser>
          <c:idx val="9"/>
          <c:order val="9"/>
          <c:tx>
            <c:strRef>
              <c:f>Sheet3!$A$45</c:f>
              <c:strCache>
                <c:ptCount val="1"/>
                <c:pt idx="0">
                  <c:v>휴대폰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3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strRef>
              <c:f>Sheet3!$B$35:$E$35</c:f>
              <c:strCache>
                <c:ptCount val="4"/>
                <c:pt idx="0">
                  <c:v>그룹1</c:v>
                </c:pt>
                <c:pt idx="1">
                  <c:v>그룹2</c:v>
                </c:pt>
                <c:pt idx="2">
                  <c:v>그룹3</c:v>
                </c:pt>
                <c:pt idx="3">
                  <c:v>그룹4</c:v>
                </c:pt>
              </c:strCache>
            </c:strRef>
          </c:xVal>
          <c:yVal>
            <c:numRef>
              <c:f>Sheet3!$B$45:$E$45</c:f>
              <c:numCache>
                <c:formatCode>####.00</c:formatCode>
                <c:ptCount val="4"/>
                <c:pt idx="0">
                  <c:v>6.9</c:v>
                </c:pt>
                <c:pt idx="1">
                  <c:v>4.7500000000000009</c:v>
                </c:pt>
                <c:pt idx="2">
                  <c:v>6.7142857142857135</c:v>
                </c:pt>
                <c:pt idx="3">
                  <c:v>5.9166666666666679</c:v>
                </c:pt>
              </c:numCache>
            </c:numRef>
          </c:yVal>
          <c:smooth val="0"/>
        </c:ser>
        <c:ser>
          <c:idx val="10"/>
          <c:order val="10"/>
          <c:tx>
            <c:strRef>
              <c:f>Sheet3!$A$46</c:f>
              <c:strCache>
                <c:ptCount val="1"/>
                <c:pt idx="0">
                  <c:v>위치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3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strRef>
              <c:f>Sheet3!$B$35:$E$35</c:f>
              <c:strCache>
                <c:ptCount val="4"/>
                <c:pt idx="0">
                  <c:v>그룹1</c:v>
                </c:pt>
                <c:pt idx="1">
                  <c:v>그룹2</c:v>
                </c:pt>
                <c:pt idx="2">
                  <c:v>그룹3</c:v>
                </c:pt>
                <c:pt idx="3">
                  <c:v>그룹4</c:v>
                </c:pt>
              </c:strCache>
            </c:strRef>
          </c:xVal>
          <c:yVal>
            <c:numRef>
              <c:f>Sheet3!$B$46:$E$46</c:f>
              <c:numCache>
                <c:formatCode>####.00</c:formatCode>
                <c:ptCount val="4"/>
                <c:pt idx="0">
                  <c:v>2.7</c:v>
                </c:pt>
                <c:pt idx="1">
                  <c:v>3.75</c:v>
                </c:pt>
                <c:pt idx="2">
                  <c:v>5.2857142857142856</c:v>
                </c:pt>
                <c:pt idx="3">
                  <c:v>1.2499999999999998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188720"/>
        <c:axId val="105189112"/>
      </c:scatterChart>
      <c:valAx>
        <c:axId val="105188720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5189112"/>
        <c:crosses val="autoZero"/>
        <c:crossBetween val="midCat"/>
        <c:majorUnit val="1"/>
      </c:valAx>
      <c:valAx>
        <c:axId val="105189112"/>
        <c:scaling>
          <c:orientation val="minMax"/>
          <c:max val="7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###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51887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4.834484536043511E-2"/>
                  <c:y val="2.004776190117449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Sheet2!$AS$64:$AS$67</c:f>
              <c:strCache>
                <c:ptCount val="4"/>
                <c:pt idx="0">
                  <c:v>그룹1</c:v>
                </c:pt>
                <c:pt idx="1">
                  <c:v>그룹2</c:v>
                </c:pt>
                <c:pt idx="2">
                  <c:v>그룹3</c:v>
                </c:pt>
                <c:pt idx="3">
                  <c:v>그룹4</c:v>
                </c:pt>
              </c:strCache>
            </c:strRef>
          </c:cat>
          <c:val>
            <c:numRef>
              <c:f>Sheet2!$AT$64:$AT$67</c:f>
              <c:numCache>
                <c:formatCode>0%</c:formatCode>
                <c:ptCount val="4"/>
                <c:pt idx="0">
                  <c:v>0.46153846153846156</c:v>
                </c:pt>
                <c:pt idx="1">
                  <c:v>0.36538461538461536</c:v>
                </c:pt>
                <c:pt idx="2">
                  <c:v>0.11538461538461539</c:v>
                </c:pt>
                <c:pt idx="3">
                  <c:v>5.7692307692307696E-2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815D-ABE4-4F7C-9960-86F23B484D7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3F4B-A693-45FB-A69D-1370FE941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26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815D-ABE4-4F7C-9960-86F23B484D7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3F4B-A693-45FB-A69D-1370FE941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3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815D-ABE4-4F7C-9960-86F23B484D7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3F4B-A693-45FB-A69D-1370FE941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48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815D-ABE4-4F7C-9960-86F23B484D7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3F4B-A693-45FB-A69D-1370FE941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86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815D-ABE4-4F7C-9960-86F23B484D7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3F4B-A693-45FB-A69D-1370FE941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50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815D-ABE4-4F7C-9960-86F23B484D7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3F4B-A693-45FB-A69D-1370FE941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49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815D-ABE4-4F7C-9960-86F23B484D7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3F4B-A693-45FB-A69D-1370FE941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71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815D-ABE4-4F7C-9960-86F23B484D7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3F4B-A693-45FB-A69D-1370FE941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5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815D-ABE4-4F7C-9960-86F23B484D7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3F4B-A693-45FB-A69D-1370FE941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9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815D-ABE4-4F7C-9960-86F23B484D7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3F4B-A693-45FB-A69D-1370FE941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2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815D-ABE4-4F7C-9960-86F23B484D7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3F4B-A693-45FB-A69D-1370FE941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92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5815D-ABE4-4F7C-9960-86F23B484D7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13F4B-A693-45FB-A69D-1370FE941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18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1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image" Target="../media/image15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86" y="1277346"/>
            <a:ext cx="11029627" cy="2387600"/>
          </a:xfrm>
        </p:spPr>
        <p:txBody>
          <a:bodyPr/>
          <a:lstStyle/>
          <a:p>
            <a:r>
              <a:rPr lang="ko-KR" altLang="en-US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범국민 온라인 중고거래 사기방지 프로젝트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1730" y="4766213"/>
            <a:ext cx="9144000" cy="577312"/>
          </a:xfrm>
        </p:spPr>
        <p:txBody>
          <a:bodyPr/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팀원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최선진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이병우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양지웅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조성환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03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03" y="1672460"/>
            <a:ext cx="4911538" cy="24996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6897" y="4883715"/>
            <a:ext cx="7326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중계 사이트는 거래에 대한 책임을 지지 않는다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1008" y="1672460"/>
            <a:ext cx="1540026" cy="25622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97101" y="1751391"/>
            <a:ext cx="3968733" cy="248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5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8" y="698108"/>
            <a:ext cx="4424085" cy="279128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12675" y="917394"/>
            <a:ext cx="48136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사용이 꺼려지는 이유</a:t>
            </a:r>
            <a:endParaRPr lang="en-US" altLang="ko-KR" sz="2400" b="1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1. 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 절차 필요</a:t>
            </a:r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수수료 부담</a:t>
            </a:r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운송장 기입 및 결제 확인 절차</a:t>
            </a:r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할줄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몰라서</a:t>
            </a:r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근본적인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개인간 신뢰성 문제는 해결 불가능</a:t>
            </a:r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1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전자상거래 결제대금 예치제도 도입효과 발췌</a:t>
            </a:r>
            <a:r>
              <a:rPr lang="en-US" altLang="ko-KR" sz="1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79881" y="3856660"/>
            <a:ext cx="888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에스크로</a:t>
            </a:r>
            <a:r>
              <a:rPr lang="ko-KR" altLang="en-US" sz="2800" b="1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결제 서비스가 있긴 하지만</a:t>
            </a:r>
            <a:r>
              <a:rPr lang="en-US" altLang="ko-KR" sz="2800" b="1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   </a:t>
            </a:r>
            <a:r>
              <a:rPr lang="ko-KR" altLang="en-US" sz="2800" b="1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이용율은</a:t>
            </a:r>
            <a:r>
              <a:rPr lang="ko-KR" altLang="en-US" sz="2800" b="1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저조함</a:t>
            </a:r>
            <a:r>
              <a:rPr lang="en-US" altLang="ko-KR" sz="2800" b="1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921230"/>
              </p:ext>
            </p:extLst>
          </p:nvPr>
        </p:nvGraphicFramePr>
        <p:xfrm>
          <a:off x="4588795" y="5283755"/>
          <a:ext cx="746822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6889"/>
                <a:gridCol w="1066889"/>
                <a:gridCol w="1066889"/>
                <a:gridCol w="1066889"/>
                <a:gridCol w="1066889"/>
                <a:gridCol w="1066889"/>
                <a:gridCol w="106688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 분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현금입금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신용카드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안전결제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전화결제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현장결제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전 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404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48.3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27.7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11.6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11.6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8599604" y="5133703"/>
            <a:ext cx="1524111" cy="1038498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아래쪽 화살표 2"/>
          <p:cNvSpPr/>
          <p:nvPr/>
        </p:nvSpPr>
        <p:spPr>
          <a:xfrm rot="10800000">
            <a:off x="9219492" y="4379880"/>
            <a:ext cx="284334" cy="669311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122205" y="6288408"/>
            <a:ext cx="40030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인터넷상 개인간 거래의 소비자문제 및 개선방안 </a:t>
            </a:r>
            <a:r>
              <a:rPr lang="en-US" altLang="ko-KR" sz="1100" dirty="0" smtClean="0"/>
              <a:t>(2012.8) </a:t>
            </a:r>
          </a:p>
          <a:p>
            <a:r>
              <a:rPr lang="ko-KR" altLang="en-US" sz="1100" dirty="0" smtClean="0"/>
              <a:t>한국소비자원 </a:t>
            </a:r>
            <a:r>
              <a:rPr lang="ko-KR" altLang="en-US" sz="1100" dirty="0" err="1" smtClean="0"/>
              <a:t>시장조사국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거래조사팀</a:t>
            </a:r>
            <a:r>
              <a:rPr lang="ko-KR" altLang="en-US" sz="1100" dirty="0" smtClean="0"/>
              <a:t> 거래조사보고서 </a:t>
            </a:r>
            <a:r>
              <a:rPr lang="en-US" altLang="ko-KR" sz="1100" dirty="0" smtClean="0"/>
              <a:t>(p28)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871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082" y="4487200"/>
            <a:ext cx="5056192" cy="1908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이용자 끼리 인증이 </a:t>
            </a:r>
            <a:r>
              <a:rPr lang="ko-KR" altLang="en-US" sz="2800" b="1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힘듬</a:t>
            </a:r>
            <a:endParaRPr lang="en-US" altLang="ko-KR" sz="2800" b="1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개인정보 </a:t>
            </a:r>
            <a:r>
              <a:rPr lang="ko-KR" altLang="en-US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유출의 우려</a:t>
            </a:r>
            <a:r>
              <a:rPr lang="ko-KR" altLang="en-US" sz="14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(ex. </a:t>
            </a:r>
            <a:r>
              <a:rPr lang="ko-KR" altLang="en-US" sz="14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  <a:r>
              <a:rPr lang="en-US" altLang="ko-KR" sz="14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계좌번호</a:t>
            </a:r>
            <a:r>
              <a:rPr lang="en-US" altLang="ko-KR" sz="14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주소 등</a:t>
            </a:r>
            <a:r>
              <a:rPr lang="en-US" altLang="ko-KR" sz="1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일회용 안심전화번호로 인한 전화번호 </a:t>
            </a:r>
            <a:r>
              <a:rPr lang="ko-KR" altLang="en-US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비노출</a:t>
            </a:r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주민등록번호와같은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개인정보는 교환은 불가능</a:t>
            </a:r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대면 적 거래 어려움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익명성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75" y="751994"/>
            <a:ext cx="4784473" cy="334913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237283" y="4496518"/>
            <a:ext cx="503375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계획적 범죄 가능성 높음</a:t>
            </a:r>
            <a:endParaRPr lang="en-US" altLang="ko-KR" sz="2800" b="1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대포폰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대포통장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대포 신분증 등을 활용한 범죄</a:t>
            </a:r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해킹된 아이디나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주민등록번호 이용</a:t>
            </a:r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택배거래시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엉뚱한 물품 배송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819" y="529303"/>
            <a:ext cx="5879123" cy="11436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083" y="1977052"/>
            <a:ext cx="5758594" cy="2367422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6496413" y="1825007"/>
            <a:ext cx="4965935" cy="0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97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79818" y="4482067"/>
            <a:ext cx="7632218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사후 처리 방법 미흡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32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취약한 </a:t>
            </a:r>
            <a:r>
              <a:rPr lang="ko-KR" altLang="en-US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소비자 보호 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법률 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금전적 피해보상 </a:t>
            </a:r>
            <a:r>
              <a:rPr lang="ko-KR" altLang="en-US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힘듬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경찰의 과다한 업무로 처리 지연 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피해자가 많을수록 수사 가능성이 높아짐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피해자가 가해자로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범죄가 </a:t>
            </a:r>
            <a:r>
              <a:rPr lang="ko-KR" altLang="en-US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범죄를 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만들 수 있음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얻을 수 </a:t>
            </a:r>
            <a:r>
              <a:rPr lang="ko-KR" altLang="en-US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있는 금액이 높아 재범가능성이 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높음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99" t="18781" r="10604" b="4632"/>
          <a:stretch/>
        </p:blipFill>
        <p:spPr>
          <a:xfrm>
            <a:off x="2759210" y="437606"/>
            <a:ext cx="6114634" cy="381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718" y="590771"/>
            <a:ext cx="7290645" cy="42998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2834" y="5528755"/>
            <a:ext cx="5814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소비자 보호 및 범죄예방이 </a:t>
            </a:r>
            <a:r>
              <a:rPr lang="ko-KR" altLang="en-US" sz="2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필요할때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11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>
            <a:off x="819442" y="3396342"/>
            <a:ext cx="1345475" cy="181573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832506" y="2547257"/>
            <a:ext cx="1332411" cy="14369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>
            <a:off x="9774535" y="3396342"/>
            <a:ext cx="1345475" cy="181573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9787599" y="2547257"/>
            <a:ext cx="1332411" cy="14369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44713" y="5566023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판매자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99806" y="5518125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구매자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381521" y="4046721"/>
            <a:ext cx="5176410" cy="514980"/>
            <a:chOff x="4611189" y="4021851"/>
            <a:chExt cx="2717074" cy="415165"/>
          </a:xfrm>
        </p:grpSpPr>
        <p:cxnSp>
          <p:nvCxnSpPr>
            <p:cNvPr id="11" name="직선 화살표 연결선 10"/>
            <p:cNvCxnSpPr/>
            <p:nvPr/>
          </p:nvCxnSpPr>
          <p:spPr>
            <a:xfrm>
              <a:off x="4611189" y="4021851"/>
              <a:ext cx="2717074" cy="0"/>
            </a:xfrm>
            <a:prstGeom prst="straightConnector1">
              <a:avLst/>
            </a:prstGeom>
            <a:ln w="38100">
              <a:headEnd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4611189" y="4437016"/>
              <a:ext cx="2717074" cy="0"/>
            </a:xfrm>
            <a:prstGeom prst="straightConnector1">
              <a:avLst/>
            </a:prstGeom>
            <a:ln w="38100"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611189" y="4673471"/>
            <a:ext cx="265329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신원확인 불가능</a:t>
            </a:r>
            <a:endParaRPr lang="en-US" altLang="ko-KR" sz="2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개인정보 노출 불가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거짓된 정보일 가능성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6896" y="698209"/>
            <a:ext cx="4985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온라인을 통한 개인간 거래 형태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522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688" y="1506643"/>
            <a:ext cx="7069013" cy="40114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4713" y="5566023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판매자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99806" y="5518125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구매자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>
            <a:off x="819442" y="3396342"/>
            <a:ext cx="1345475" cy="181573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32506" y="2547257"/>
            <a:ext cx="1332411" cy="14369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9774535" y="3396342"/>
            <a:ext cx="1345475" cy="181573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9787599" y="2547257"/>
            <a:ext cx="1332411" cy="14369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21879" y="993479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35264" y="993480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02797" y="225769"/>
            <a:ext cx="2848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무역 계약에서는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35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>
            <a:off x="858631" y="4023359"/>
            <a:ext cx="1345475" cy="181573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871695" y="3174274"/>
            <a:ext cx="1332411" cy="14369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>
            <a:off x="9813724" y="4023359"/>
            <a:ext cx="1345475" cy="181573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9826788" y="3174274"/>
            <a:ext cx="1332411" cy="14369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83902" y="619304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판매자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77715" y="3723751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제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자</a:t>
            </a:r>
            <a:endParaRPr lang="ko-KR" altLang="en-US" sz="2400" dirty="0"/>
          </a:p>
        </p:txBody>
      </p:sp>
      <p:grpSp>
        <p:nvGrpSpPr>
          <p:cNvPr id="16" name="그룹 15"/>
          <p:cNvGrpSpPr/>
          <p:nvPr/>
        </p:nvGrpSpPr>
        <p:grpSpPr>
          <a:xfrm rot="20700000">
            <a:off x="2522107" y="3176822"/>
            <a:ext cx="2629870" cy="514980"/>
            <a:chOff x="4611189" y="4021851"/>
            <a:chExt cx="2717074" cy="415165"/>
          </a:xfrm>
        </p:grpSpPr>
        <p:cxnSp>
          <p:nvCxnSpPr>
            <p:cNvPr id="11" name="직선 화살표 연결선 10"/>
            <p:cNvCxnSpPr/>
            <p:nvPr/>
          </p:nvCxnSpPr>
          <p:spPr>
            <a:xfrm>
              <a:off x="4611189" y="4021851"/>
              <a:ext cx="2717074" cy="0"/>
            </a:xfrm>
            <a:prstGeom prst="straightConnector1">
              <a:avLst/>
            </a:prstGeom>
            <a:ln w="38100">
              <a:headEnd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4611189" y="4437016"/>
              <a:ext cx="2717074" cy="0"/>
            </a:xfrm>
            <a:prstGeom prst="straightConnector1">
              <a:avLst/>
            </a:prstGeom>
            <a:ln w="38100"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839163" y="262273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인증 요청</a:t>
            </a:r>
            <a:endParaRPr lang="en-US" altLang="ko-KR" sz="2000" dirty="0" smtClean="0"/>
          </a:p>
        </p:txBody>
      </p:sp>
      <p:sp>
        <p:nvSpPr>
          <p:cNvPr id="17" name="이등변 삼각형 16"/>
          <p:cNvSpPr/>
          <p:nvPr/>
        </p:nvSpPr>
        <p:spPr>
          <a:xfrm>
            <a:off x="5342709" y="1783079"/>
            <a:ext cx="1345475" cy="181573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355773" y="933994"/>
            <a:ext cx="1332411" cy="14369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091395" y="629754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구매자</a:t>
            </a:r>
            <a:endParaRPr lang="ko-KR" altLang="en-US" sz="2400" dirty="0"/>
          </a:p>
        </p:txBody>
      </p:sp>
      <p:grpSp>
        <p:nvGrpSpPr>
          <p:cNvPr id="15" name="그룹 14"/>
          <p:cNvGrpSpPr/>
          <p:nvPr/>
        </p:nvGrpSpPr>
        <p:grpSpPr>
          <a:xfrm rot="900000">
            <a:off x="7012717" y="3014070"/>
            <a:ext cx="2629870" cy="514980"/>
            <a:chOff x="4611189" y="4021851"/>
            <a:chExt cx="2717074" cy="415165"/>
          </a:xfrm>
        </p:grpSpPr>
        <p:cxnSp>
          <p:nvCxnSpPr>
            <p:cNvPr id="19" name="직선 화살표 연결선 18"/>
            <p:cNvCxnSpPr/>
            <p:nvPr/>
          </p:nvCxnSpPr>
          <p:spPr>
            <a:xfrm>
              <a:off x="4611189" y="4021851"/>
              <a:ext cx="2717074" cy="0"/>
            </a:xfrm>
            <a:prstGeom prst="straightConnector1">
              <a:avLst/>
            </a:prstGeom>
            <a:ln w="38100">
              <a:headEnd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4611189" y="4437016"/>
              <a:ext cx="2717074" cy="0"/>
            </a:xfrm>
            <a:prstGeom prst="straightConnector1">
              <a:avLst/>
            </a:prstGeom>
            <a:ln w="38100"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154287" y="3892731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인증 결과 통보</a:t>
            </a:r>
            <a:endParaRPr lang="en-US" altLang="ko-KR" sz="20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838506" y="372184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조회</a:t>
            </a:r>
            <a:endParaRPr lang="en-US" altLang="ko-KR" sz="20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923703" y="2370908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조회 결과 통보</a:t>
            </a:r>
            <a:endParaRPr lang="en-US" altLang="ko-KR" sz="2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489341" y="227372"/>
            <a:ext cx="5267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온라인에서도 가능하지 않을까</a:t>
            </a:r>
            <a:r>
              <a:rPr lang="en-US" altLang="ko-KR" sz="2800" b="1" dirty="0" smtClean="0"/>
              <a:t>?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1976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1760" y="955040"/>
            <a:ext cx="4552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사용자는 무엇을 원하는가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1895424" y="1971040"/>
            <a:ext cx="8605520" cy="34950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조사기간 </a:t>
            </a:r>
            <a:r>
              <a:rPr lang="en-US" altLang="ko-KR" dirty="0" smtClean="0"/>
              <a:t>: 2014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~3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(3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조사목적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온라인 중고거래 형태 및 사용자 분석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조사방법 </a:t>
            </a:r>
            <a:r>
              <a:rPr lang="en-US" altLang="ko-KR" dirty="0" smtClean="0"/>
              <a:t>:  </a:t>
            </a:r>
            <a:r>
              <a:rPr lang="ko-KR" altLang="en-US" dirty="0" err="1" smtClean="0"/>
              <a:t>페이스북</a:t>
            </a:r>
            <a:r>
              <a:rPr lang="ko-KR" altLang="en-US" dirty="0" smtClean="0"/>
              <a:t> 공유를 통한 설문조사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응답자수 </a:t>
            </a:r>
            <a:r>
              <a:rPr lang="en-US" altLang="ko-KR" dirty="0" smtClean="0"/>
              <a:t>: 57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* </a:t>
            </a:r>
            <a:r>
              <a:rPr lang="ko-KR" altLang="en-US" sz="1000" dirty="0" smtClean="0"/>
              <a:t>인터넷을 통한 조사방법으로 표본의 대표성이 없을 수 있음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211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518660"/>
              </p:ext>
            </p:extLst>
          </p:nvPr>
        </p:nvGraphicFramePr>
        <p:xfrm>
          <a:off x="494605" y="1166423"/>
          <a:ext cx="5359396" cy="2976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8046"/>
                <a:gridCol w="794270"/>
                <a:gridCol w="794270"/>
                <a:gridCol w="794270"/>
                <a:gridCol w="794270"/>
                <a:gridCol w="794270"/>
              </a:tblGrid>
              <a:tr h="33072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연령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7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대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대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대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대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합계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307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평균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평균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평균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평균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평균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30729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 dirty="0" err="1">
                          <a:effectLst/>
                        </a:rPr>
                        <a:t>상품의품질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5.50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5.74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5.60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5.00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5.65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</a:tr>
              <a:tr h="330729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effectLst/>
                        </a:rPr>
                        <a:t>판매자신용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5.25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5.97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5.60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5.67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5.83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</a:tr>
              <a:tr h="330729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effectLst/>
                        </a:rPr>
                        <a:t>댓글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6.00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5.31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4.70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4.33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5.19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</a:tr>
              <a:tr h="330729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effectLst/>
                        </a:rPr>
                        <a:t>사이트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4.75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4.91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5.00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4.33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4.88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</a:tr>
              <a:tr h="330729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effectLst/>
                        </a:rPr>
                        <a:t>택배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3.75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3.17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3.00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2.00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3.12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</a:tr>
              <a:tr h="330729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effectLst/>
                        </a:rPr>
                        <a:t>가격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6.00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5.77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5.70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4.00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5.67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8604" y="561584"/>
            <a:ext cx="493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연령별 온라인 </a:t>
            </a:r>
            <a:r>
              <a:rPr lang="ko-KR" altLang="en-US" dirty="0" err="1" smtClean="0"/>
              <a:t>개인거래시</a:t>
            </a:r>
            <a:r>
              <a:rPr lang="ko-KR" altLang="en-US" dirty="0" smtClean="0"/>
              <a:t> 고려사항 </a:t>
            </a:r>
            <a:r>
              <a:rPr lang="en-US" altLang="ko-KR" dirty="0" smtClean="0"/>
              <a:t>(7</a:t>
            </a:r>
            <a:r>
              <a:rPr lang="ko-KR" altLang="en-US" dirty="0" err="1" smtClean="0"/>
              <a:t>점척도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573" y="4498584"/>
            <a:ext cx="5630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사용자들은 인터넷 </a:t>
            </a:r>
            <a:r>
              <a:rPr lang="ko-KR" altLang="en-US" dirty="0" err="1" smtClean="0"/>
              <a:t>개인거래시</a:t>
            </a:r>
            <a:r>
              <a:rPr lang="ko-KR" altLang="en-US" dirty="0" smtClean="0"/>
              <a:t> </a:t>
            </a:r>
            <a:r>
              <a:rPr lang="ko-KR" altLang="en-US" sz="2000" b="1" dirty="0" smtClean="0"/>
              <a:t>상품의 품질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가격</a:t>
            </a:r>
            <a:r>
              <a:rPr lang="en-US" altLang="ko-KR" sz="2000" b="1" dirty="0" smtClean="0"/>
              <a:t>, </a:t>
            </a:r>
          </a:p>
          <a:p>
            <a:r>
              <a:rPr lang="ko-KR" altLang="en-US" sz="2000" b="1" dirty="0" smtClean="0"/>
              <a:t>판매자의 신용</a:t>
            </a:r>
            <a:r>
              <a:rPr lang="ko-KR" altLang="en-US" dirty="0" smtClean="0"/>
              <a:t>을 고려해 구매 행위가 일어남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209698"/>
              </p:ext>
            </p:extLst>
          </p:nvPr>
        </p:nvGraphicFramePr>
        <p:xfrm>
          <a:off x="6439904" y="1179569"/>
          <a:ext cx="5257799" cy="39534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7689"/>
                <a:gridCol w="714022"/>
                <a:gridCol w="714022"/>
                <a:gridCol w="714022"/>
                <a:gridCol w="714022"/>
                <a:gridCol w="714022"/>
              </a:tblGrid>
              <a:tr h="2190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연령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대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대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대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대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합계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073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평균</a:t>
                      </a:r>
                      <a:endParaRPr lang="ko-KR" altLang="en-US" sz="14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평균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평균</a:t>
                      </a:r>
                      <a:endParaRPr lang="ko-KR" altLang="en-US" sz="14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평균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평균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 dirty="0" smtClean="0">
                          <a:effectLst/>
                        </a:rPr>
                        <a:t>이름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4.50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4.06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5.20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4.00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4.31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 dirty="0" smtClean="0">
                          <a:effectLst/>
                        </a:rPr>
                        <a:t>성별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3.50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2.26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2.50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2.00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2.38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</a:tr>
              <a:tr h="29527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 dirty="0" smtClean="0">
                          <a:effectLst/>
                        </a:rPr>
                        <a:t>직업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3.25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2.49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2.60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2.00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2.54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</a:tr>
              <a:tr h="29527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 dirty="0" smtClean="0">
                          <a:effectLst/>
                        </a:rPr>
                        <a:t>주소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3.25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3.77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4.50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3.00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3.83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</a:tr>
              <a:tr h="29527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 dirty="0" smtClean="0">
                          <a:effectLst/>
                        </a:rPr>
                        <a:t>연령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4.50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3.86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3.10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3.33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3.73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</a:tr>
              <a:tr h="3048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 dirty="0" smtClean="0">
                          <a:effectLst/>
                        </a:rPr>
                        <a:t>얼굴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2.50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3.03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2.50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3.00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2.88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</a:tr>
              <a:tr h="29527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 dirty="0" smtClean="0">
                          <a:effectLst/>
                        </a:rPr>
                        <a:t>주민등록번호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2.50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2.63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2.50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2.67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2.60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</a:tr>
              <a:tr h="29527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 dirty="0" smtClean="0">
                          <a:effectLst/>
                        </a:rPr>
                        <a:t>아이디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4.75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5.03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5.70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4.00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5.08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 dirty="0" smtClean="0">
                          <a:effectLst/>
                        </a:rPr>
                        <a:t>기존 </a:t>
                      </a:r>
                      <a:r>
                        <a:rPr lang="ko-KR" altLang="en-US" sz="1400" u="none" strike="noStrike" dirty="0">
                          <a:effectLst/>
                        </a:rPr>
                        <a:t>거래내역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6.25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6.09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5.80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5.67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6.02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 dirty="0" smtClean="0">
                          <a:effectLst/>
                        </a:rPr>
                        <a:t>휴대폰 </a:t>
                      </a:r>
                      <a:r>
                        <a:rPr lang="ko-KR" altLang="en-US" sz="1400" u="none" strike="noStrike" dirty="0">
                          <a:effectLst/>
                        </a:rPr>
                        <a:t>번호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6.25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6.20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5.40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4.67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5.96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 dirty="0" smtClean="0">
                          <a:effectLst/>
                        </a:rPr>
                        <a:t>위치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2.25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3.37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</a:rPr>
                        <a:t>3.50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4.67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</a:rPr>
                        <a:t>3.38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676162" y="561584"/>
            <a:ext cx="478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연령별 </a:t>
            </a:r>
            <a:r>
              <a:rPr lang="ko-KR" altLang="en-US" dirty="0" err="1" smtClean="0"/>
              <a:t>구매시</a:t>
            </a:r>
            <a:r>
              <a:rPr lang="ko-KR" altLang="en-US" dirty="0" smtClean="0"/>
              <a:t> 필요한 판매자 정보 </a:t>
            </a:r>
            <a:r>
              <a:rPr lang="en-US" altLang="ko-KR" dirty="0" smtClean="0"/>
              <a:t>(7</a:t>
            </a:r>
            <a:r>
              <a:rPr lang="ko-KR" altLang="en-US" dirty="0" err="1" smtClean="0"/>
              <a:t>점척도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66379" y="5317189"/>
            <a:ext cx="5256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구매시</a:t>
            </a:r>
            <a:r>
              <a:rPr lang="ko-KR" altLang="en-US" dirty="0" smtClean="0"/>
              <a:t> 판매자의 </a:t>
            </a:r>
            <a:r>
              <a:rPr lang="ko-KR" altLang="en-US" sz="2000" b="1" dirty="0" smtClean="0"/>
              <a:t>이름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아이디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기존거래 내역</a:t>
            </a:r>
            <a:r>
              <a:rPr lang="en-US" altLang="ko-KR" sz="2000" b="1" dirty="0" smtClean="0"/>
              <a:t>,</a:t>
            </a:r>
          </a:p>
          <a:p>
            <a:r>
              <a:rPr lang="ko-KR" altLang="en-US" sz="2000" b="1" dirty="0" smtClean="0"/>
              <a:t>휴대폰 번호</a:t>
            </a:r>
            <a:r>
              <a:rPr lang="ko-KR" altLang="en-US" dirty="0"/>
              <a:t>의</a:t>
            </a:r>
            <a:r>
              <a:rPr lang="ko-KR" altLang="en-US" dirty="0" smtClean="0"/>
              <a:t> 필요성이 높게 나타남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4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805654"/>
              </p:ext>
            </p:extLst>
          </p:nvPr>
        </p:nvGraphicFramePr>
        <p:xfrm>
          <a:off x="838200" y="1825625"/>
          <a:ext cx="10515600" cy="436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45880"/>
                <a:gridCol w="1569720"/>
              </a:tblGrid>
              <a:tr h="6267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문서 이력 </a:t>
                      </a:r>
                      <a:r>
                        <a:rPr lang="en-US" altLang="ko-KR" dirty="0" smtClean="0"/>
                        <a:t>(Revision History)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Vision Statement/Mission Statement/Product Purpose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Scope/Product Principles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 Profile/Persona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 Interface</a:t>
                      </a:r>
                      <a:endParaRPr lang="ko-KR" altLang="en-US" b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Feature buckets (categories)/</a:t>
                      </a:r>
                      <a:r>
                        <a:rPr lang="ko-KR" altLang="en-US" dirty="0" smtClean="0"/>
                        <a:t>주요 기능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Positioning/</a:t>
                      </a:r>
                      <a:r>
                        <a:rPr lang="ko-KR" altLang="en-US" dirty="0" smtClean="0"/>
                        <a:t>경쟁분석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02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7659" y="866894"/>
            <a:ext cx="102499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상품 </a:t>
            </a:r>
            <a:r>
              <a:rPr lang="ko-KR" altLang="en-US" dirty="0" err="1" smtClean="0"/>
              <a:t>거래시</a:t>
            </a:r>
            <a:r>
              <a:rPr lang="ko-KR" altLang="en-US" dirty="0" smtClean="0"/>
              <a:t> 고려하는 판매자의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얼굴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민증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거래내역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휴대폰</a:t>
            </a:r>
            <a:endParaRPr lang="en-US" altLang="ko-KR" dirty="0" smtClean="0"/>
          </a:p>
          <a:p>
            <a:r>
              <a:rPr lang="ko-KR" altLang="en-US" dirty="0" smtClean="0"/>
              <a:t>위치</a:t>
            </a:r>
            <a:r>
              <a:rPr lang="en-US" altLang="ko-KR" dirty="0"/>
              <a:t> </a:t>
            </a:r>
            <a:r>
              <a:rPr lang="ko-KR" altLang="en-US" dirty="0" smtClean="0"/>
              <a:t>변수를 통한 </a:t>
            </a:r>
            <a:r>
              <a:rPr lang="en-US" altLang="ko-KR" dirty="0" smtClean="0"/>
              <a:t>Euclidean distance, </a:t>
            </a:r>
            <a:r>
              <a:rPr lang="ko-KR" altLang="en-US" dirty="0" smtClean="0"/>
              <a:t>평균연결을 통한 군집분석을 통해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그룹으로 분류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87680" y="35052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segmentation</a:t>
            </a:r>
            <a:endParaRPr lang="ko-KR" altLang="en-US" dirty="0"/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23716"/>
              </p:ext>
            </p:extLst>
          </p:nvPr>
        </p:nvGraphicFramePr>
        <p:xfrm>
          <a:off x="5403271" y="2327564"/>
          <a:ext cx="6155575" cy="3865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949077"/>
              </p:ext>
            </p:extLst>
          </p:nvPr>
        </p:nvGraphicFramePr>
        <p:xfrm>
          <a:off x="613064" y="2369991"/>
          <a:ext cx="4263735" cy="37398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52747"/>
                <a:gridCol w="852747"/>
                <a:gridCol w="852747"/>
                <a:gridCol w="852747"/>
                <a:gridCol w="852747"/>
              </a:tblGrid>
              <a:tr h="323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r>
                        <a:rPr lang="ko-KR" altLang="en-US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그룹</a:t>
                      </a:r>
                      <a:r>
                        <a:rPr lang="en-US" altLang="ko-KR" sz="140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그룹</a:t>
                      </a:r>
                      <a:r>
                        <a:rPr lang="en-US" altLang="ko-KR" sz="140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그룹</a:t>
                      </a:r>
                      <a:r>
                        <a:rPr lang="en-US" altLang="ko-KR" sz="140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그룹</a:t>
                      </a:r>
                      <a:r>
                        <a:rPr lang="en-US" altLang="ko-KR" sz="140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09312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3.90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3.50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5.93</a:t>
                      </a:r>
                      <a:endParaRPr lang="en-US" altLang="ko-KR" sz="1400" b="0" i="0" u="none" strike="noStrike" dirty="0">
                        <a:solidFill>
                          <a:srgbClr val="9C0006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3.83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09312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성별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1.80</a:t>
                      </a:r>
                      <a:endParaRPr lang="en-US" altLang="ko-KR" sz="1400" b="0" i="0" u="none" strike="noStrike" dirty="0">
                        <a:solidFill>
                          <a:srgbClr val="0061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2.31</a:t>
                      </a:r>
                      <a:endParaRPr lang="en-US" altLang="ko-KR" sz="1400" b="0" i="0" u="none" strike="noStrike">
                        <a:solidFill>
                          <a:srgbClr val="0061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3.64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1.50</a:t>
                      </a:r>
                      <a:endParaRPr lang="en-US" altLang="ko-KR" sz="1400" b="0" i="0" u="none" strike="noStrike" dirty="0">
                        <a:solidFill>
                          <a:srgbClr val="0061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9312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직업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1.70</a:t>
                      </a:r>
                      <a:endParaRPr lang="en-US" altLang="ko-KR" sz="1400" b="0" i="0" u="none" strike="noStrike" dirty="0">
                        <a:solidFill>
                          <a:srgbClr val="0061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2.31</a:t>
                      </a:r>
                      <a:endParaRPr lang="en-US" altLang="ko-KR" sz="1400" b="0" i="0" u="none" strike="noStrike" dirty="0">
                        <a:solidFill>
                          <a:srgbClr val="0061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4.29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1.50</a:t>
                      </a:r>
                      <a:endParaRPr lang="en-US" altLang="ko-KR" sz="1400" b="0" i="0" u="none" strike="noStrike" dirty="0">
                        <a:solidFill>
                          <a:srgbClr val="0061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9312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4.20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3.63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5.14</a:t>
                      </a:r>
                      <a:endParaRPr lang="en-US" altLang="ko-KR" sz="1400" b="0" i="0" u="none" strike="noStrike" dirty="0">
                        <a:solidFill>
                          <a:srgbClr val="9C0006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2.25</a:t>
                      </a:r>
                      <a:endParaRPr lang="en-US" altLang="ko-KR" sz="1400" b="0" i="0" u="none" strike="noStrike" dirty="0">
                        <a:solidFill>
                          <a:srgbClr val="0061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9312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연령</a:t>
                      </a:r>
                      <a:endParaRPr lang="ko-KR" altLang="en-US" sz="1400" b="0" i="0" u="none" strike="noStrike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5.40</a:t>
                      </a:r>
                      <a:endParaRPr lang="en-US" altLang="ko-KR" sz="1400" b="0" i="0" u="none" strike="noStrike" dirty="0">
                        <a:solidFill>
                          <a:srgbClr val="9C0006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3.69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4.43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1.58</a:t>
                      </a:r>
                      <a:endParaRPr lang="en-US" altLang="ko-KR" sz="1400" b="0" i="0" u="none" strike="noStrike" dirty="0">
                        <a:solidFill>
                          <a:srgbClr val="0061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9312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얼굴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2.30</a:t>
                      </a:r>
                      <a:endParaRPr lang="en-US" altLang="ko-KR" sz="1400" b="0" i="0" u="none" strike="noStrike" dirty="0">
                        <a:solidFill>
                          <a:srgbClr val="0061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3.44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4.00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1.33</a:t>
                      </a:r>
                      <a:endParaRPr lang="en-US" altLang="ko-KR" sz="1400" b="0" i="0" u="none" strike="noStrike" dirty="0">
                        <a:solidFill>
                          <a:srgbClr val="0061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9312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민증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1.20</a:t>
                      </a:r>
                      <a:endParaRPr lang="en-US" altLang="ko-KR" sz="1400" b="0" i="0" u="none" strike="noStrike" dirty="0">
                        <a:solidFill>
                          <a:srgbClr val="0061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4.36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1.17</a:t>
                      </a:r>
                      <a:endParaRPr lang="en-US" altLang="ko-KR" sz="1400" b="0" i="0" u="none" strike="noStrike" dirty="0">
                        <a:solidFill>
                          <a:srgbClr val="0061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9312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6.10</a:t>
                      </a:r>
                      <a:endParaRPr lang="en-US" altLang="ko-KR" sz="1400" b="0" i="0" u="none" strike="noStrike" dirty="0">
                        <a:solidFill>
                          <a:srgbClr val="9C0006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4.81</a:t>
                      </a:r>
                      <a:endParaRPr lang="en-US" altLang="ko-KR" sz="1400" b="0" i="0" u="none" strike="noStrike" dirty="0">
                        <a:solidFill>
                          <a:srgbClr val="9C0006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6.29</a:t>
                      </a:r>
                      <a:endParaRPr lang="en-US" altLang="ko-KR" sz="1400" b="0" i="0" u="none" strike="noStrike">
                        <a:solidFill>
                          <a:srgbClr val="9C0006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09312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거래내역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7.00</a:t>
                      </a:r>
                      <a:endParaRPr lang="en-US" altLang="ko-KR" sz="1400" b="0" i="0" u="none" strike="noStrike">
                        <a:solidFill>
                          <a:srgbClr val="9C0006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5.31</a:t>
                      </a:r>
                      <a:endParaRPr lang="en-US" altLang="ko-KR" sz="1400" b="0" i="0" u="none" strike="noStrike" dirty="0">
                        <a:solidFill>
                          <a:srgbClr val="9C0006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6.43</a:t>
                      </a:r>
                      <a:endParaRPr lang="en-US" altLang="ko-KR" sz="1400" b="0" i="0" u="none" strike="noStrike">
                        <a:solidFill>
                          <a:srgbClr val="9C0006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5.67</a:t>
                      </a:r>
                      <a:endParaRPr lang="en-US" altLang="ko-KR" sz="1400" b="0" i="0" u="none" strike="noStrike" dirty="0">
                        <a:solidFill>
                          <a:srgbClr val="9C0006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9312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휴대폰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6.90</a:t>
                      </a:r>
                      <a:endParaRPr lang="en-US" altLang="ko-KR" sz="1400" b="0" i="0" u="none" strike="noStrike" dirty="0">
                        <a:solidFill>
                          <a:srgbClr val="9C0006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4.75</a:t>
                      </a:r>
                      <a:endParaRPr lang="en-US" altLang="ko-KR" sz="1400" b="0" i="0" u="none" strike="noStrike" dirty="0">
                        <a:solidFill>
                          <a:srgbClr val="9C0006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6.71</a:t>
                      </a:r>
                      <a:endParaRPr lang="en-US" altLang="ko-KR" sz="1400" b="0" i="0" u="none" strike="noStrike" dirty="0">
                        <a:solidFill>
                          <a:srgbClr val="9C0006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5.92</a:t>
                      </a:r>
                      <a:endParaRPr lang="en-US" altLang="ko-KR" sz="1400" b="0" i="0" u="none" strike="noStrike" dirty="0">
                        <a:solidFill>
                          <a:srgbClr val="9C0006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337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2.70</a:t>
                      </a:r>
                      <a:endParaRPr lang="en-US" altLang="ko-KR" sz="1400" b="0" i="0" u="none" strike="noStrike" dirty="0">
                        <a:solidFill>
                          <a:srgbClr val="0061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3.75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5.29</a:t>
                      </a:r>
                      <a:endParaRPr lang="en-US" altLang="ko-KR" sz="1400" b="0" i="0" u="none" strike="noStrike" dirty="0">
                        <a:solidFill>
                          <a:srgbClr val="9C0006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1.25</a:t>
                      </a:r>
                      <a:endParaRPr lang="en-US" altLang="ko-KR" sz="1400" b="0" i="0" u="none" strike="noStrike" dirty="0">
                        <a:solidFill>
                          <a:srgbClr val="0061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143108" y="1861949"/>
            <a:ext cx="47420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b="1" dirty="0"/>
              <a:t>그룹별 온라인 </a:t>
            </a:r>
            <a:r>
              <a:rPr lang="ko-KR" altLang="ko-KR" b="1" dirty="0" err="1"/>
              <a:t>개인거래시</a:t>
            </a:r>
            <a:r>
              <a:rPr lang="ko-KR" altLang="ko-KR" b="1" dirty="0"/>
              <a:t> 필요한 판매자 </a:t>
            </a:r>
            <a:r>
              <a:rPr lang="ko-KR" altLang="ko-KR" b="1" dirty="0" smtClean="0"/>
              <a:t>정보</a:t>
            </a:r>
            <a:r>
              <a:rPr lang="en-US" altLang="ko-KR" b="1" dirty="0" smtClean="0"/>
              <a:t> (7</a:t>
            </a:r>
            <a:r>
              <a:rPr lang="ko-KR" altLang="en-US" b="1" dirty="0" err="1" smtClean="0"/>
              <a:t>점척도</a:t>
            </a:r>
            <a:r>
              <a:rPr lang="en-US" altLang="ko-KR" b="1" dirty="0" smtClean="0"/>
              <a:t>)</a:t>
            </a:r>
            <a:endParaRPr lang="ko-KR" altLang="ko-KR" b="1" dirty="0"/>
          </a:p>
        </p:txBody>
      </p:sp>
    </p:spTree>
    <p:extLst>
      <p:ext uri="{BB962C8B-B14F-4D97-AF65-F5344CB8AC3E}">
        <p14:creationId xmlns:p14="http://schemas.microsoft.com/office/powerpoint/2010/main" val="343432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2027" y="1183660"/>
            <a:ext cx="5763127" cy="4784005"/>
            <a:chOff x="878305" y="848225"/>
            <a:chExt cx="6641432" cy="5321593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8305" y="848225"/>
              <a:ext cx="6641432" cy="5321593"/>
            </a:xfrm>
            <a:prstGeom prst="rect">
              <a:avLst/>
            </a:prstGeom>
          </p:spPr>
        </p:pic>
        <p:sp>
          <p:nvSpPr>
            <p:cNvPr id="17" name="타원 16"/>
            <p:cNvSpPr/>
            <p:nvPr/>
          </p:nvSpPr>
          <p:spPr>
            <a:xfrm>
              <a:off x="3287051" y="1581494"/>
              <a:ext cx="1820353" cy="1927527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056853" y="2933087"/>
              <a:ext cx="2398841" cy="1985632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497129" y="4004130"/>
              <a:ext cx="1778670" cy="1620442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4455694" y="3069305"/>
              <a:ext cx="1403688" cy="134628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87680" y="35052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segmentation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648299" y="1076496"/>
            <a:ext cx="3176925" cy="199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판매자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정보중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(4.81),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거래내역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(5.31),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휴대폰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(4.75)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활용하여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상대방의 신뢰를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측정하며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외에도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다른정보를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보통정도로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필요로함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정보 비중의 편차가 높지 않음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48299" y="3652056"/>
            <a:ext cx="3176925" cy="199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특정정보 거래내역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(5.67),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휴대폰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(5.92)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의존도가 높으며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다른정보는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신뢰하지 않음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218948" y="3652056"/>
            <a:ext cx="3176925" cy="1990755"/>
            <a:chOff x="5293894" y="1076496"/>
            <a:chExt cx="3176925" cy="1990755"/>
          </a:xfrm>
        </p:grpSpPr>
        <p:sp>
          <p:nvSpPr>
            <p:cNvPr id="2" name="직사각형 1"/>
            <p:cNvSpPr/>
            <p:nvPr/>
          </p:nvSpPr>
          <p:spPr>
            <a:xfrm>
              <a:off x="5293894" y="1076496"/>
              <a:ext cx="3176925" cy="199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판매자 </a:t>
              </a:r>
              <a:r>
                <a:rPr lang="ko-KR" altLang="en-US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정보중</a:t>
              </a:r>
              <a:endPara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연령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(5.4), 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아이디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(6.1), 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거래내역 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(7.0), 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휴대폰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(6.9)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을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적극 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활용하여 상대방의 신뢰도를 측정함</a:t>
              </a:r>
              <a:endPara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93894" y="1076496"/>
              <a:ext cx="3176925" cy="381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실속정보 </a:t>
              </a:r>
              <a:r>
                <a:rPr lang="ko-KR" altLang="en-US" sz="1400" dirty="0" err="1" smtClean="0"/>
                <a:t>탐색형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(19%)</a:t>
              </a:r>
              <a:endParaRPr lang="ko-KR" altLang="en-US" sz="1400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8648299" y="1076496"/>
            <a:ext cx="3176925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골고루 </a:t>
            </a:r>
            <a:r>
              <a:rPr lang="ko-KR" altLang="en-US" sz="1400" dirty="0" err="1" smtClean="0"/>
              <a:t>탐색형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(31%)</a:t>
            </a:r>
            <a:endParaRPr lang="ko-KR" altLang="en-US" sz="14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5218949" y="1076496"/>
            <a:ext cx="3176925" cy="1990755"/>
            <a:chOff x="5293894" y="3652056"/>
            <a:chExt cx="3176925" cy="1990755"/>
          </a:xfrm>
        </p:grpSpPr>
        <p:sp>
          <p:nvSpPr>
            <p:cNvPr id="7" name="직사각형 6"/>
            <p:cNvSpPr/>
            <p:nvPr/>
          </p:nvSpPr>
          <p:spPr>
            <a:xfrm>
              <a:off x="5293894" y="3652056"/>
              <a:ext cx="3176925" cy="199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주어진 모든 정보를 활용하여 상대방의 신뢰도를 측정하며 모든 </a:t>
              </a:r>
              <a:r>
                <a:rPr lang="ko-KR" altLang="en-US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그룹중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주어진 정보에 대한 활용도가 높으며 많은 정보를 수집하려고 함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293894" y="3652056"/>
              <a:ext cx="3176925" cy="381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모든정보</a:t>
              </a:r>
              <a:r>
                <a:rPr lang="ko-KR" altLang="en-US" sz="1400" dirty="0" smtClean="0"/>
                <a:t> </a:t>
              </a:r>
              <a:r>
                <a:rPr lang="ko-KR" altLang="en-US" sz="1400" dirty="0" err="1" smtClean="0"/>
                <a:t>탐색형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(27%)</a:t>
              </a:r>
              <a:endParaRPr lang="ko-KR" altLang="en-US" sz="1400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8648299" y="3652056"/>
            <a:ext cx="3176925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호불호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탐색형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(23%)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405186" y="6101073"/>
            <a:ext cx="9688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 사용자는 특정 정보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거래내역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휴대폰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편중한 판매자 신용정보 측정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꺾인 연결선 3"/>
          <p:cNvCxnSpPr>
            <a:stCxn id="20" idx="6"/>
          </p:cNvCxnSpPr>
          <p:nvPr/>
        </p:nvCxnSpPr>
        <p:spPr>
          <a:xfrm>
            <a:off x="4334374" y="3785508"/>
            <a:ext cx="864995" cy="86192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8" idx="7"/>
            <a:endCxn id="6" idx="2"/>
          </p:cNvCxnSpPr>
          <p:nvPr/>
        </p:nvCxnSpPr>
        <p:spPr>
          <a:xfrm rot="5400000" flipH="1" flipV="1">
            <a:off x="6398083" y="-519356"/>
            <a:ext cx="252071" cy="7425287"/>
          </a:xfrm>
          <a:prstGeom prst="bentConnector5">
            <a:avLst>
              <a:gd name="adj1" fmla="val 90689"/>
              <a:gd name="adj2" fmla="val 41356"/>
              <a:gd name="adj3" fmla="val 9311"/>
            </a:avLst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7" idx="6"/>
          </p:cNvCxnSpPr>
          <p:nvPr/>
        </p:nvCxnSpPr>
        <p:spPr>
          <a:xfrm flipV="1">
            <a:off x="3681843" y="2110462"/>
            <a:ext cx="1517526" cy="59879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9" idx="4"/>
            <a:endCxn id="9" idx="2"/>
          </p:cNvCxnSpPr>
          <p:nvPr/>
        </p:nvCxnSpPr>
        <p:spPr>
          <a:xfrm rot="16200000" flipH="1">
            <a:off x="6563848" y="1969896"/>
            <a:ext cx="165311" cy="7180517"/>
          </a:xfrm>
          <a:prstGeom prst="bentConnector3">
            <a:avLst>
              <a:gd name="adj1" fmla="val 238285"/>
            </a:avLst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79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6551" y="436784"/>
            <a:ext cx="5521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온라인 개인 </a:t>
            </a:r>
            <a:r>
              <a:rPr lang="ko-KR" altLang="en-US" sz="2800" b="1" dirty="0" err="1" smtClean="0"/>
              <a:t>거래시</a:t>
            </a:r>
            <a:r>
              <a:rPr lang="ko-KR" altLang="en-US" sz="2800" b="1" dirty="0" smtClean="0"/>
              <a:t> 필요한 정보</a:t>
            </a:r>
            <a:endParaRPr lang="ko-KR" altLang="en-US" sz="2800" b="1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536958" y="3245852"/>
            <a:ext cx="1606995" cy="76858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 욕구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829017" y="1849154"/>
            <a:ext cx="1606995" cy="76858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846322" y="4100444"/>
            <a:ext cx="1606995" cy="76858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판매자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21786" y="2059508"/>
            <a:ext cx="2167586" cy="5326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상품의 품질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80707" y="3611828"/>
            <a:ext cx="1084212" cy="6428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480707" y="4393365"/>
            <a:ext cx="1111224" cy="6428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480707" y="5174902"/>
            <a:ext cx="1111224" cy="6428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휴대폰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321786" y="2773163"/>
            <a:ext cx="2167586" cy="5326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상품의 가격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321786" y="1360413"/>
            <a:ext cx="2167586" cy="53269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상품의 기능</a:t>
            </a:r>
            <a:endParaRPr lang="ko-KR" altLang="en-US" dirty="0"/>
          </a:p>
        </p:txBody>
      </p:sp>
      <p:cxnSp>
        <p:nvCxnSpPr>
          <p:cNvPr id="25" name="꺾인 연결선 24"/>
          <p:cNvCxnSpPr>
            <a:stCxn id="2" idx="3"/>
            <a:endCxn id="11" idx="1"/>
          </p:cNvCxnSpPr>
          <p:nvPr/>
        </p:nvCxnSpPr>
        <p:spPr>
          <a:xfrm flipV="1">
            <a:off x="2143953" y="2233448"/>
            <a:ext cx="685064" cy="13966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2" idx="3"/>
            <a:endCxn id="12" idx="1"/>
          </p:cNvCxnSpPr>
          <p:nvPr/>
        </p:nvCxnSpPr>
        <p:spPr>
          <a:xfrm>
            <a:off x="2143953" y="3630146"/>
            <a:ext cx="702369" cy="8545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1" idx="3"/>
            <a:endCxn id="23" idx="1"/>
          </p:cNvCxnSpPr>
          <p:nvPr/>
        </p:nvCxnSpPr>
        <p:spPr>
          <a:xfrm flipV="1">
            <a:off x="4436012" y="1626762"/>
            <a:ext cx="885774" cy="6066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1" idx="3"/>
            <a:endCxn id="13" idx="1"/>
          </p:cNvCxnSpPr>
          <p:nvPr/>
        </p:nvCxnSpPr>
        <p:spPr>
          <a:xfrm>
            <a:off x="4436012" y="2233448"/>
            <a:ext cx="885774" cy="924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1" idx="3"/>
            <a:endCxn id="22" idx="1"/>
          </p:cNvCxnSpPr>
          <p:nvPr/>
        </p:nvCxnSpPr>
        <p:spPr>
          <a:xfrm>
            <a:off x="4436012" y="2233448"/>
            <a:ext cx="885774" cy="806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2" idx="3"/>
            <a:endCxn id="15" idx="1"/>
          </p:cNvCxnSpPr>
          <p:nvPr/>
        </p:nvCxnSpPr>
        <p:spPr>
          <a:xfrm flipV="1">
            <a:off x="4453317" y="3933256"/>
            <a:ext cx="1027390" cy="5514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12" idx="3"/>
            <a:endCxn id="19" idx="1"/>
          </p:cNvCxnSpPr>
          <p:nvPr/>
        </p:nvCxnSpPr>
        <p:spPr>
          <a:xfrm>
            <a:off x="4453317" y="4484738"/>
            <a:ext cx="1027390" cy="2300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2" idx="3"/>
            <a:endCxn id="20" idx="1"/>
          </p:cNvCxnSpPr>
          <p:nvPr/>
        </p:nvCxnSpPr>
        <p:spPr>
          <a:xfrm>
            <a:off x="4453317" y="4484738"/>
            <a:ext cx="1027390" cy="10115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633677" y="147321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인터넷 검색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7633677" y="2176976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판매자가 올린 사진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633677" y="2880738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판매자가 올린 가격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6727838" y="456478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중개 사이트에서 확인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6715328" y="5344743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판매자가 공개한 정보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6715327" y="3784826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판매자가 공개한 정보</a:t>
            </a:r>
            <a:endParaRPr lang="ko-KR" altLang="en-US" sz="1400" dirty="0"/>
          </a:p>
        </p:txBody>
      </p:sp>
      <p:sp>
        <p:nvSpPr>
          <p:cNvPr id="81" name="아래쪽 화살표 80"/>
          <p:cNvSpPr/>
          <p:nvPr/>
        </p:nvSpPr>
        <p:spPr>
          <a:xfrm rot="16200000">
            <a:off x="8963835" y="4310175"/>
            <a:ext cx="442183" cy="791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862951" y="4457837"/>
            <a:ext cx="2167586" cy="5326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거래 내역 조회</a:t>
            </a:r>
            <a:endParaRPr lang="ko-KR" alt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789836" y="5967440"/>
            <a:ext cx="8954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상품의 품질이나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가격</a:t>
            </a:r>
            <a:r>
              <a:rPr lang="ko-KR" altLang="en-US" sz="2000" dirty="0" smtClean="0"/>
              <a:t>은 판매자가 제공한 정보로 충분히 </a:t>
            </a:r>
            <a:r>
              <a:rPr lang="ko-KR" altLang="en-US" sz="2000" dirty="0" err="1" smtClean="0"/>
              <a:t>획득할수</a:t>
            </a:r>
            <a:r>
              <a:rPr lang="ko-KR" altLang="en-US" sz="2000" dirty="0" smtClean="0"/>
              <a:t> 있으나</a:t>
            </a:r>
            <a:endParaRPr lang="en-US" altLang="ko-KR" sz="2000" dirty="0" smtClean="0"/>
          </a:p>
          <a:p>
            <a:r>
              <a:rPr lang="ko-KR" altLang="en-US" sz="2000" b="1" dirty="0" smtClean="0"/>
              <a:t>판매자의 신용</a:t>
            </a:r>
            <a:r>
              <a:rPr lang="ko-KR" altLang="en-US" dirty="0" smtClean="0"/>
              <a:t>은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휴대폰 정보만으로 충족 불가능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정확한 판단 불가능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0" name="아래쪽 화살표 89"/>
          <p:cNvSpPr/>
          <p:nvPr/>
        </p:nvSpPr>
        <p:spPr>
          <a:xfrm rot="16200000">
            <a:off x="8938815" y="5100674"/>
            <a:ext cx="442183" cy="791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9862951" y="5248239"/>
            <a:ext cx="2167586" cy="5326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판매자 정보 조회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7151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1222" y="953172"/>
            <a:ext cx="500008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구매자가 수집할 수 있는 정보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주민등록번호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휴대폰 번호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주소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err="1" smtClean="0"/>
              <a:t>이메일</a:t>
            </a:r>
            <a:r>
              <a:rPr lang="ko-KR" altLang="en-US" sz="2800" dirty="0" smtClean="0"/>
              <a:t> 주소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아이디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이름</a:t>
            </a:r>
            <a:endParaRPr lang="en-US" altLang="ko-KR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083732" y="2722887"/>
            <a:ext cx="4514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/>
              <a:t>수집한 정보를 </a:t>
            </a:r>
            <a:r>
              <a:rPr lang="ko-KR" altLang="en-US" sz="2800" smtClean="0"/>
              <a:t>통해 </a:t>
            </a:r>
            <a:r>
              <a:rPr lang="ko-KR" altLang="en-US" sz="2800" dirty="0" err="1" smtClean="0"/>
              <a:t>재검색</a:t>
            </a:r>
            <a:endParaRPr lang="ko-KR" altLang="en-US" sz="2800" dirty="0"/>
          </a:p>
        </p:txBody>
      </p:sp>
      <p:sp>
        <p:nvSpPr>
          <p:cNvPr id="3" name="왼쪽 중괄호 2"/>
          <p:cNvSpPr/>
          <p:nvPr/>
        </p:nvSpPr>
        <p:spPr>
          <a:xfrm rot="10800000">
            <a:off x="4987638" y="1935876"/>
            <a:ext cx="648048" cy="22343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548435" y="5375563"/>
            <a:ext cx="5391004" cy="609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93382" y="5153891"/>
            <a:ext cx="2244436" cy="10529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판매자의 신용정보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01222" y="5153891"/>
            <a:ext cx="2244436" cy="10529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수집한정보</a:t>
            </a:r>
            <a:endParaRPr lang="ko-KR" altLang="en-US" dirty="0"/>
          </a:p>
        </p:txBody>
      </p:sp>
      <p:sp>
        <p:nvSpPr>
          <p:cNvPr id="15" name="폭발 1 14"/>
          <p:cNvSpPr/>
          <p:nvPr/>
        </p:nvSpPr>
        <p:spPr>
          <a:xfrm>
            <a:off x="4832556" y="4710545"/>
            <a:ext cx="2673927" cy="1939636"/>
          </a:xfrm>
          <a:prstGeom prst="irregularSeal1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GAP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6729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5000" y="2270258"/>
            <a:ext cx="650530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위치정보와 동영상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본인얼굴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활용한 신용정보 확인 서비스</a:t>
            </a:r>
            <a:endParaRPr lang="en-US" altLang="ko-KR" dirty="0" smtClean="0"/>
          </a:p>
          <a:p>
            <a:pPr algn="ctr"/>
            <a:r>
              <a:rPr lang="en-US" altLang="ko-KR" sz="9600" dirty="0" smtClean="0"/>
              <a:t>SAGIMARA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6051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98" y="717406"/>
            <a:ext cx="10727140" cy="551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9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920" y="25292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Scope/Product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Principles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12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화살표 연결선 42"/>
          <p:cNvCxnSpPr/>
          <p:nvPr/>
        </p:nvCxnSpPr>
        <p:spPr>
          <a:xfrm>
            <a:off x="2815244" y="4255414"/>
            <a:ext cx="7086600" cy="348498"/>
          </a:xfrm>
          <a:prstGeom prst="straightConnector1">
            <a:avLst/>
          </a:prstGeom>
          <a:ln w="38100">
            <a:headEnd type="none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5746693" y="647972"/>
            <a:ext cx="2740614" cy="528870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>
            <a:off x="487041" y="3026081"/>
            <a:ext cx="1345475" cy="18157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00105" y="2176996"/>
            <a:ext cx="1332411" cy="1436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483825" y="2705864"/>
            <a:ext cx="2611559" cy="3523"/>
          </a:xfrm>
          <a:prstGeom prst="straightConnector1">
            <a:avLst/>
          </a:prstGeom>
          <a:ln w="38100"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2621813" y="3974932"/>
            <a:ext cx="2473571" cy="248552"/>
          </a:xfrm>
          <a:prstGeom prst="straightConnector1">
            <a:avLst/>
          </a:prstGeom>
          <a:ln w="38100">
            <a:headEnd type="arrow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2312" y="484181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구매자</a:t>
            </a:r>
            <a:endParaRPr lang="ko-KR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862424" y="1954404"/>
            <a:ext cx="1925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판매자의 휴대폰 번호로</a:t>
            </a:r>
            <a:r>
              <a:rPr lang="en-US" altLang="ko-KR" sz="1200" dirty="0" smtClean="0"/>
              <a:t>)</a:t>
            </a:r>
          </a:p>
          <a:p>
            <a:pPr algn="ctr"/>
            <a:r>
              <a:rPr lang="ko-KR" altLang="en-US" sz="2000" dirty="0" smtClean="0"/>
              <a:t>조회</a:t>
            </a:r>
            <a:endParaRPr lang="en-US" altLang="ko-KR" sz="20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285841" y="3312193"/>
            <a:ext cx="12538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회원이 존재</a:t>
            </a:r>
            <a:r>
              <a:rPr lang="en-US" altLang="ko-KR" sz="1400" dirty="0" smtClean="0"/>
              <a:t>)</a:t>
            </a:r>
          </a:p>
          <a:p>
            <a:pPr algn="ctr"/>
            <a:r>
              <a:rPr lang="ko-KR" altLang="en-US" sz="2000" dirty="0" smtClean="0"/>
              <a:t>정보제공</a:t>
            </a:r>
            <a:endParaRPr lang="en-US" altLang="ko-KR" sz="2000" dirty="0" smtClean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562026" y="836305"/>
            <a:ext cx="956841" cy="142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휴대폰</a:t>
            </a:r>
            <a:endParaRPr lang="en-US" altLang="ko-KR" sz="1600" dirty="0" smtClean="0"/>
          </a:p>
          <a:p>
            <a:pPr algn="ctr"/>
            <a:r>
              <a:rPr lang="ko-KR" altLang="en-US" sz="1600" dirty="0" err="1" smtClean="0"/>
              <a:t>어플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6189314" y="4175654"/>
            <a:ext cx="1747950" cy="1332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</a:t>
            </a:r>
          </a:p>
          <a:p>
            <a:pPr algn="ctr"/>
            <a:r>
              <a:rPr lang="ko-KR" altLang="en-US" dirty="0" smtClean="0"/>
              <a:t>웹사이트</a:t>
            </a:r>
            <a:endParaRPr lang="en-US" altLang="ko-KR" dirty="0" smtClean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562026" y="2452671"/>
            <a:ext cx="956841" cy="142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모바일</a:t>
            </a:r>
            <a:endParaRPr lang="en-US" altLang="ko-KR" sz="1600" dirty="0" smtClean="0"/>
          </a:p>
          <a:p>
            <a:pPr algn="ctr"/>
            <a:r>
              <a:rPr lang="ko-KR" altLang="en-US" sz="1600" dirty="0"/>
              <a:t>웹</a:t>
            </a:r>
            <a:endParaRPr lang="en-US" altLang="ko-KR" sz="16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196074" y="4638627"/>
            <a:ext cx="143340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회원이 </a:t>
            </a:r>
            <a:r>
              <a:rPr lang="ko-KR" altLang="en-US" sz="1400" dirty="0" err="1" smtClean="0"/>
              <a:t>아닐때</a:t>
            </a:r>
            <a:r>
              <a:rPr lang="en-US" altLang="ko-KR" sz="1400" dirty="0" smtClean="0"/>
              <a:t>)</a:t>
            </a:r>
          </a:p>
          <a:p>
            <a:pPr algn="ctr"/>
            <a:r>
              <a:rPr lang="ko-KR" altLang="en-US" sz="2000" dirty="0" smtClean="0"/>
              <a:t>인증 요청</a:t>
            </a:r>
            <a:endParaRPr lang="en-US" altLang="ko-KR" sz="2000" dirty="0" smtClean="0"/>
          </a:p>
        </p:txBody>
      </p:sp>
      <p:sp>
        <p:nvSpPr>
          <p:cNvPr id="47" name="이등변 삼각형 46"/>
          <p:cNvSpPr/>
          <p:nvPr/>
        </p:nvSpPr>
        <p:spPr>
          <a:xfrm>
            <a:off x="10290251" y="3004532"/>
            <a:ext cx="1345475" cy="18157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0303315" y="2155447"/>
            <a:ext cx="1332411" cy="1436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0415522" y="482027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판매자</a:t>
            </a:r>
            <a:endParaRPr lang="ko-KR" alt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8761962" y="4806480"/>
            <a:ext cx="13789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인증 요청</a:t>
            </a:r>
            <a:endParaRPr lang="en-US" altLang="ko-KR" sz="1600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인증 </a:t>
            </a:r>
            <a:r>
              <a:rPr lang="ko-KR" altLang="en-US" sz="1400" dirty="0" err="1" smtClean="0"/>
              <a:t>요청자를</a:t>
            </a:r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알수</a:t>
            </a:r>
            <a:r>
              <a:rPr lang="ko-KR" altLang="en-US" sz="1400" dirty="0" smtClean="0"/>
              <a:t> 없음</a:t>
            </a:r>
            <a:r>
              <a:rPr lang="en-US" altLang="ko-KR" sz="1400" dirty="0" smtClean="0"/>
              <a:t>)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027733" y="6157013"/>
            <a:ext cx="10568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구매자는 </a:t>
            </a:r>
            <a:r>
              <a:rPr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어플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모바일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웹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PC</a:t>
            </a:r>
            <a:r>
              <a:rPr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을통해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휴대폰 번호로 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판매자에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대한 정보를 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검색할수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있다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681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화살표 연결선 11"/>
          <p:cNvCxnSpPr/>
          <p:nvPr/>
        </p:nvCxnSpPr>
        <p:spPr>
          <a:xfrm flipV="1">
            <a:off x="2257487" y="4461161"/>
            <a:ext cx="7533521" cy="137846"/>
          </a:xfrm>
          <a:prstGeom prst="straightConnector1">
            <a:avLst/>
          </a:prstGeom>
          <a:ln w="38100">
            <a:headEnd type="arrow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7861539" y="3521677"/>
            <a:ext cx="1508221" cy="168378"/>
          </a:xfrm>
          <a:prstGeom prst="straightConnector1">
            <a:avLst/>
          </a:prstGeom>
          <a:ln w="38100"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6" idx="1"/>
          </p:cNvCxnSpPr>
          <p:nvPr/>
        </p:nvCxnSpPr>
        <p:spPr>
          <a:xfrm flipH="1">
            <a:off x="1993601" y="1463234"/>
            <a:ext cx="3834266" cy="636718"/>
          </a:xfrm>
          <a:prstGeom prst="straightConnector1">
            <a:avLst/>
          </a:prstGeom>
          <a:ln w="38100">
            <a:headEnd type="none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5120926" y="2750570"/>
            <a:ext cx="2740614" cy="251460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>
            <a:off x="346177" y="2880265"/>
            <a:ext cx="1345475" cy="18157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59241" y="2031180"/>
            <a:ext cx="1332411" cy="1436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71448" y="469600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판매자</a:t>
            </a:r>
            <a:endParaRPr lang="ko-KR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842766" y="2813791"/>
            <a:ext cx="1311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회원가입</a:t>
            </a:r>
            <a:r>
              <a:rPr lang="en-US" altLang="ko-KR" sz="2000" dirty="0" smtClean="0"/>
              <a:t>/</a:t>
            </a:r>
          </a:p>
          <a:p>
            <a:pPr algn="ctr"/>
            <a:r>
              <a:rPr lang="ko-KR" altLang="en-US" sz="2000" dirty="0" smtClean="0"/>
              <a:t>인증요청</a:t>
            </a:r>
            <a:endParaRPr lang="en-US" altLang="ko-KR" sz="2000" dirty="0" smtClean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12812" y="3336005"/>
            <a:ext cx="956841" cy="142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휴대폰</a:t>
            </a:r>
            <a:endParaRPr lang="en-US" altLang="ko-KR" sz="1600" dirty="0" smtClean="0"/>
          </a:p>
          <a:p>
            <a:pPr algn="ctr"/>
            <a:r>
              <a:rPr lang="ko-KR" altLang="en-US" sz="1600" dirty="0" err="1" smtClean="0"/>
              <a:t>어플</a:t>
            </a:r>
            <a:endParaRPr lang="en-US" altLang="ko-KR" sz="16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580827" y="4865061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인증 결과 통보</a:t>
            </a:r>
            <a:endParaRPr lang="en-US" altLang="ko-KR" sz="20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3327456" y="967619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인증 요청</a:t>
            </a:r>
            <a:endParaRPr lang="en-US" altLang="ko-KR" sz="20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가입 권유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577543" y="2927236"/>
            <a:ext cx="2294872" cy="1099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SAGIMARA</a:t>
            </a:r>
            <a:endParaRPr lang="ko-KR" altLang="en-US" sz="2800" dirty="0"/>
          </a:p>
        </p:txBody>
      </p:sp>
      <p:sp>
        <p:nvSpPr>
          <p:cNvPr id="15" name="직사각형 14"/>
          <p:cNvSpPr/>
          <p:nvPr/>
        </p:nvSpPr>
        <p:spPr>
          <a:xfrm>
            <a:off x="10130104" y="42314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인증 심사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27867" y="1115382"/>
            <a:ext cx="1326729" cy="695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SMS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6927622" y="1463234"/>
            <a:ext cx="2442140" cy="1287337"/>
          </a:xfrm>
          <a:prstGeom prst="straightConnector1">
            <a:avLst/>
          </a:prstGeom>
          <a:ln w="38100">
            <a:headEnd type="none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2102020" y="2488500"/>
            <a:ext cx="3018906" cy="391765"/>
          </a:xfrm>
          <a:prstGeom prst="straightConnector1">
            <a:avLst/>
          </a:prstGeom>
          <a:ln w="38100"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99740" y="2245975"/>
            <a:ext cx="181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/>
              <a:t>어플</a:t>
            </a:r>
            <a:r>
              <a:rPr lang="ko-KR" altLang="en-US" sz="2000" dirty="0" smtClean="0"/>
              <a:t> 다운로드</a:t>
            </a:r>
            <a:endParaRPr lang="en-US" altLang="ko-KR" sz="2000" dirty="0" smtClean="0"/>
          </a:p>
        </p:txBody>
      </p:sp>
      <p:cxnSp>
        <p:nvCxnSpPr>
          <p:cNvPr id="57" name="꺾인 연결선 56"/>
          <p:cNvCxnSpPr>
            <a:stCxn id="25" idx="2"/>
            <a:endCxn id="15" idx="2"/>
          </p:cNvCxnSpPr>
          <p:nvPr/>
        </p:nvCxnSpPr>
        <p:spPr>
          <a:xfrm rot="5400000" flipH="1" flipV="1">
            <a:off x="8526457" y="2565515"/>
            <a:ext cx="163298" cy="4233746"/>
          </a:xfrm>
          <a:prstGeom prst="bentConnector3">
            <a:avLst>
              <a:gd name="adj1" fmla="val -671949"/>
            </a:avLst>
          </a:prstGeom>
          <a:ln w="381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492206" y="5401278"/>
            <a:ext cx="2472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위치정보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영상 전송</a:t>
            </a:r>
            <a:endParaRPr lang="en-US" altLang="ko-KR" sz="20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903042" y="6154744"/>
            <a:ext cx="10700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판매자는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어플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통해 자신의 정보를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SAGIMARA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전송하며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전송된 정보만으로 인증 심사 진행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70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6588199" y="1039089"/>
            <a:ext cx="2420374" cy="49183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9114850" y="1039089"/>
            <a:ext cx="2420374" cy="49183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/>
          <p:cNvSpPr/>
          <p:nvPr/>
        </p:nvSpPr>
        <p:spPr>
          <a:xfrm>
            <a:off x="346177" y="2880265"/>
            <a:ext cx="1345475" cy="18157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59241" y="2031180"/>
            <a:ext cx="1332411" cy="1436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1448" y="469600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판매자</a:t>
            </a:r>
            <a:endParaRPr lang="ko-KR" altLang="en-US" sz="2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650950" y="3058388"/>
            <a:ext cx="2294872" cy="1099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SAGIMARA</a:t>
            </a:r>
            <a:endParaRPr lang="ko-KR" altLang="en-US" sz="28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285939" y="2894119"/>
            <a:ext cx="1745734" cy="142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휴대폰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어플리케이션</a:t>
            </a:r>
            <a:endParaRPr lang="en-US" altLang="ko-KR" sz="1600" dirty="0" smtClean="0"/>
          </a:p>
          <a:p>
            <a:pPr algn="ctr"/>
            <a:r>
              <a:rPr lang="en-US" altLang="ko-KR" sz="1600" dirty="0" err="1" smtClean="0"/>
              <a:t>iOS</a:t>
            </a:r>
            <a:r>
              <a:rPr lang="en-US" altLang="ko-KR" sz="1600" dirty="0" smtClean="0"/>
              <a:t>/Android</a:t>
            </a:r>
          </a:p>
        </p:txBody>
      </p:sp>
      <p:cxnSp>
        <p:nvCxnSpPr>
          <p:cNvPr id="11" name="꺾인 연결선 10"/>
          <p:cNvCxnSpPr>
            <a:stCxn id="10" idx="2"/>
            <a:endCxn id="5" idx="2"/>
          </p:cNvCxnSpPr>
          <p:nvPr/>
        </p:nvCxnSpPr>
        <p:spPr>
          <a:xfrm rot="5400000" flipH="1" flipV="1">
            <a:off x="5396461" y="1920226"/>
            <a:ext cx="164270" cy="4639580"/>
          </a:xfrm>
          <a:prstGeom prst="bentConnector3">
            <a:avLst>
              <a:gd name="adj1" fmla="val -139161"/>
            </a:avLst>
          </a:prstGeom>
          <a:ln w="381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77888" y="4740634"/>
            <a:ext cx="4001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위치정보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암호화 전송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영상 전송</a:t>
            </a:r>
            <a:endParaRPr lang="en-US" altLang="ko-KR" sz="2000" dirty="0" smtClean="0"/>
          </a:p>
        </p:txBody>
      </p:sp>
      <p:cxnSp>
        <p:nvCxnSpPr>
          <p:cNvPr id="18" name="꺾인 연결선 17"/>
          <p:cNvCxnSpPr>
            <a:stCxn id="5" idx="0"/>
          </p:cNvCxnSpPr>
          <p:nvPr/>
        </p:nvCxnSpPr>
        <p:spPr>
          <a:xfrm rot="16200000" flipV="1">
            <a:off x="4746055" y="6056"/>
            <a:ext cx="439879" cy="5664785"/>
          </a:xfrm>
          <a:prstGeom prst="bentConnector2">
            <a:avLst/>
          </a:prstGeom>
          <a:ln w="381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58806" y="1999971"/>
            <a:ext cx="3366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SMS </a:t>
            </a:r>
            <a:r>
              <a:rPr lang="ko-KR" altLang="en-US" sz="2000" dirty="0" smtClean="0"/>
              <a:t>알림 및 </a:t>
            </a:r>
            <a:r>
              <a:rPr lang="ko-KR" altLang="en-US" sz="2000" dirty="0" err="1" smtClean="0"/>
              <a:t>푸시서버</a:t>
            </a:r>
            <a:r>
              <a:rPr lang="ko-KR" altLang="en-US" sz="2000" dirty="0" smtClean="0"/>
              <a:t> 구현</a:t>
            </a:r>
            <a:endParaRPr lang="en-US" altLang="ko-KR" sz="2000" dirty="0" smtClean="0"/>
          </a:p>
        </p:txBody>
      </p:sp>
      <p:cxnSp>
        <p:nvCxnSpPr>
          <p:cNvPr id="23" name="꺾인 연결선 22"/>
          <p:cNvCxnSpPr>
            <a:stCxn id="5" idx="3"/>
            <a:endCxn id="28" idx="1"/>
          </p:cNvCxnSpPr>
          <p:nvPr/>
        </p:nvCxnSpPr>
        <p:spPr>
          <a:xfrm flipV="1">
            <a:off x="8945822" y="2097327"/>
            <a:ext cx="569100" cy="151080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9514922" y="1431162"/>
            <a:ext cx="1747950" cy="1332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 검색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페이지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9514922" y="4240016"/>
            <a:ext cx="1747950" cy="1332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관리자용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페이지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)</a:t>
            </a:r>
          </a:p>
        </p:txBody>
      </p:sp>
      <p:cxnSp>
        <p:nvCxnSpPr>
          <p:cNvPr id="31" name="꺾인 연결선 30"/>
          <p:cNvCxnSpPr>
            <a:stCxn id="5" idx="3"/>
            <a:endCxn id="30" idx="1"/>
          </p:cNvCxnSpPr>
          <p:nvPr/>
        </p:nvCxnSpPr>
        <p:spPr>
          <a:xfrm>
            <a:off x="8945822" y="3608135"/>
            <a:ext cx="569100" cy="129804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940587" y="6080455"/>
            <a:ext cx="1715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WAS / DB </a:t>
            </a:r>
            <a:r>
              <a:rPr lang="ko-KR" altLang="en-US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831693" y="608045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웹페이지</a:t>
            </a:r>
            <a:r>
              <a:rPr lang="ko-KR" altLang="en-US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982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 이력 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(Revision History)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820590"/>
              </p:ext>
            </p:extLst>
          </p:nvPr>
        </p:nvGraphicFramePr>
        <p:xfrm>
          <a:off x="838200" y="1825625"/>
          <a:ext cx="10515600" cy="436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45880"/>
                <a:gridCol w="1569720"/>
              </a:tblGrid>
              <a:tr h="62679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기획서 작성</a:t>
                      </a:r>
                      <a:endParaRPr lang="en-US" altLang="ko-KR" dirty="0" smtClean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13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7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7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7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2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2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2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73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920" y="25292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 Profile/Persona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진행중입니다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86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920" y="25292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 Interface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53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Browser"/>
          <p:cNvGrpSpPr/>
          <p:nvPr>
            <p:custDataLst>
              <p:tags r:id="rId1"/>
            </p:custDataLst>
          </p:nvPr>
        </p:nvGrpSpPr>
        <p:grpSpPr>
          <a:xfrm>
            <a:off x="276421" y="1215876"/>
            <a:ext cx="5565306" cy="4117513"/>
            <a:chOff x="507999" y="1416844"/>
            <a:chExt cx="6696744" cy="4405076"/>
          </a:xfrm>
        </p:grpSpPr>
        <p:sp>
          <p:nvSpPr>
            <p:cNvPr id="19" name="Window Outer"/>
            <p:cNvSpPr/>
            <p:nvPr>
              <p:custDataLst>
                <p:tags r:id="rId16"/>
              </p:custDataLst>
            </p:nvPr>
          </p:nvSpPr>
          <p:spPr>
            <a:xfrm>
              <a:off x="507999" y="1416844"/>
              <a:ext cx="6696744" cy="4405076"/>
            </a:xfrm>
            <a:prstGeom prst="roundRect">
              <a:avLst>
                <a:gd name="adj" fmla="val 580"/>
              </a:avLst>
            </a:prstGeom>
            <a:solidFill>
              <a:schemeClr val="bg1">
                <a:lumMod val="50000"/>
              </a:schemeClr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28800" rIns="72000" bIns="2880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Browser</a:t>
              </a:r>
              <a:endParaRPr lang="en-US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Window Inner"/>
            <p:cNvSpPr/>
            <p:nvPr>
              <p:custDataLst>
                <p:tags r:id="rId17"/>
              </p:custDataLst>
            </p:nvPr>
          </p:nvSpPr>
          <p:spPr>
            <a:xfrm>
              <a:off x="535159" y="1845332"/>
              <a:ext cx="6642428" cy="39472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Address Box"/>
            <p:cNvSpPr/>
            <p:nvPr>
              <p:custDataLst>
                <p:tags r:id="rId18"/>
              </p:custDataLst>
            </p:nvPr>
          </p:nvSpPr>
          <p:spPr>
            <a:xfrm>
              <a:off x="1501908" y="1640747"/>
              <a:ext cx="4514689" cy="15902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900" dirty="0" smtClean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http://www.website.com/</a:t>
              </a:r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Search Box"/>
            <p:cNvSpPr/>
            <p:nvPr>
              <p:custDataLst>
                <p:tags r:id="rId19"/>
              </p:custDataLst>
            </p:nvPr>
          </p:nvSpPr>
          <p:spPr>
            <a:xfrm>
              <a:off x="6059565" y="1640747"/>
              <a:ext cx="1118020" cy="15902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9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Search</a:t>
              </a:r>
              <a:endPara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3" name="Browser Buttons"/>
            <p:cNvGrpSpPr/>
            <p:nvPr/>
          </p:nvGrpSpPr>
          <p:grpSpPr>
            <a:xfrm>
              <a:off x="587580" y="1643241"/>
              <a:ext cx="803715" cy="154028"/>
              <a:chOff x="608267" y="1685252"/>
              <a:chExt cx="803715" cy="154028"/>
            </a:xfrm>
          </p:grpSpPr>
          <p:sp>
            <p:nvSpPr>
              <p:cNvPr id="28" name="Cancel Button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273263" y="1691905"/>
                <a:ext cx="138719" cy="140726"/>
              </a:xfrm>
              <a:custGeom>
                <a:avLst/>
                <a:gdLst>
                  <a:gd name="T0" fmla="*/ 245 w 281"/>
                  <a:gd name="T1" fmla="*/ 5 h 280"/>
                  <a:gd name="T2" fmla="*/ 225 w 281"/>
                  <a:gd name="T3" fmla="*/ 5 h 280"/>
                  <a:gd name="T4" fmla="*/ 140 w 281"/>
                  <a:gd name="T5" fmla="*/ 90 h 280"/>
                  <a:gd name="T6" fmla="*/ 56 w 281"/>
                  <a:gd name="T7" fmla="*/ 5 h 280"/>
                  <a:gd name="T8" fmla="*/ 36 w 281"/>
                  <a:gd name="T9" fmla="*/ 5 h 280"/>
                  <a:gd name="T10" fmla="*/ 6 w 281"/>
                  <a:gd name="T11" fmla="*/ 35 h 280"/>
                  <a:gd name="T12" fmla="*/ 6 w 281"/>
                  <a:gd name="T13" fmla="*/ 55 h 280"/>
                  <a:gd name="T14" fmla="*/ 91 w 281"/>
                  <a:gd name="T15" fmla="*/ 140 h 280"/>
                  <a:gd name="T16" fmla="*/ 6 w 281"/>
                  <a:gd name="T17" fmla="*/ 225 h 280"/>
                  <a:gd name="T18" fmla="*/ 6 w 281"/>
                  <a:gd name="T19" fmla="*/ 245 h 280"/>
                  <a:gd name="T20" fmla="*/ 36 w 281"/>
                  <a:gd name="T21" fmla="*/ 274 h 280"/>
                  <a:gd name="T22" fmla="*/ 56 w 281"/>
                  <a:gd name="T23" fmla="*/ 274 h 280"/>
                  <a:gd name="T24" fmla="*/ 140 w 281"/>
                  <a:gd name="T25" fmla="*/ 190 h 280"/>
                  <a:gd name="T26" fmla="*/ 225 w 281"/>
                  <a:gd name="T27" fmla="*/ 274 h 280"/>
                  <a:gd name="T28" fmla="*/ 245 w 281"/>
                  <a:gd name="T29" fmla="*/ 274 h 280"/>
                  <a:gd name="T30" fmla="*/ 275 w 281"/>
                  <a:gd name="T31" fmla="*/ 245 h 280"/>
                  <a:gd name="T32" fmla="*/ 275 w 281"/>
                  <a:gd name="T33" fmla="*/ 225 h 280"/>
                  <a:gd name="T34" fmla="*/ 190 w 281"/>
                  <a:gd name="T35" fmla="*/ 140 h 280"/>
                  <a:gd name="T36" fmla="*/ 275 w 281"/>
                  <a:gd name="T37" fmla="*/ 55 h 280"/>
                  <a:gd name="T38" fmla="*/ 275 w 281"/>
                  <a:gd name="T39" fmla="*/ 35 h 280"/>
                  <a:gd name="T40" fmla="*/ 245 w 281"/>
                  <a:gd name="T41" fmla="*/ 5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1" h="280">
                    <a:moveTo>
                      <a:pt x="245" y="5"/>
                    </a:moveTo>
                    <a:cubicBezTo>
                      <a:pt x="240" y="0"/>
                      <a:pt x="231" y="0"/>
                      <a:pt x="225" y="5"/>
                    </a:cubicBezTo>
                    <a:lnTo>
                      <a:pt x="140" y="90"/>
                    </a:lnTo>
                    <a:lnTo>
                      <a:pt x="56" y="5"/>
                    </a:lnTo>
                    <a:cubicBezTo>
                      <a:pt x="50" y="0"/>
                      <a:pt x="41" y="0"/>
                      <a:pt x="36" y="5"/>
                    </a:cubicBezTo>
                    <a:lnTo>
                      <a:pt x="6" y="35"/>
                    </a:lnTo>
                    <a:cubicBezTo>
                      <a:pt x="0" y="41"/>
                      <a:pt x="0" y="49"/>
                      <a:pt x="6" y="55"/>
                    </a:cubicBezTo>
                    <a:lnTo>
                      <a:pt x="91" y="140"/>
                    </a:lnTo>
                    <a:lnTo>
                      <a:pt x="6" y="225"/>
                    </a:lnTo>
                    <a:cubicBezTo>
                      <a:pt x="0" y="230"/>
                      <a:pt x="0" y="239"/>
                      <a:pt x="6" y="245"/>
                    </a:cubicBezTo>
                    <a:lnTo>
                      <a:pt x="36" y="274"/>
                    </a:lnTo>
                    <a:cubicBezTo>
                      <a:pt x="41" y="280"/>
                      <a:pt x="50" y="280"/>
                      <a:pt x="56" y="274"/>
                    </a:cubicBezTo>
                    <a:lnTo>
                      <a:pt x="140" y="190"/>
                    </a:lnTo>
                    <a:lnTo>
                      <a:pt x="225" y="274"/>
                    </a:lnTo>
                    <a:cubicBezTo>
                      <a:pt x="231" y="280"/>
                      <a:pt x="240" y="280"/>
                      <a:pt x="245" y="274"/>
                    </a:cubicBezTo>
                    <a:lnTo>
                      <a:pt x="275" y="245"/>
                    </a:lnTo>
                    <a:cubicBezTo>
                      <a:pt x="281" y="239"/>
                      <a:pt x="281" y="230"/>
                      <a:pt x="275" y="225"/>
                    </a:cubicBezTo>
                    <a:lnTo>
                      <a:pt x="190" y="140"/>
                    </a:lnTo>
                    <a:lnTo>
                      <a:pt x="275" y="55"/>
                    </a:lnTo>
                    <a:cubicBezTo>
                      <a:pt x="281" y="49"/>
                      <a:pt x="281" y="41"/>
                      <a:pt x="275" y="35"/>
                    </a:cubicBezTo>
                    <a:lnTo>
                      <a:pt x="245" y="5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" name="Reload Button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049882" y="1685252"/>
                <a:ext cx="153705" cy="154028"/>
              </a:xfrm>
              <a:custGeom>
                <a:avLst/>
                <a:gdLst>
                  <a:gd name="T0" fmla="*/ 162 w 312"/>
                  <a:gd name="T1" fmla="*/ 0 h 306"/>
                  <a:gd name="T2" fmla="*/ 82 w 312"/>
                  <a:gd name="T3" fmla="*/ 26 h 306"/>
                  <a:gd name="T4" fmla="*/ 45 w 312"/>
                  <a:gd name="T5" fmla="*/ 227 h 306"/>
                  <a:gd name="T6" fmla="*/ 233 w 312"/>
                  <a:gd name="T7" fmla="*/ 271 h 306"/>
                  <a:gd name="T8" fmla="*/ 246 w 312"/>
                  <a:gd name="T9" fmla="*/ 264 h 306"/>
                  <a:gd name="T10" fmla="*/ 281 w 312"/>
                  <a:gd name="T11" fmla="*/ 229 h 306"/>
                  <a:gd name="T12" fmla="*/ 275 w 312"/>
                  <a:gd name="T13" fmla="*/ 189 h 306"/>
                  <a:gd name="T14" fmla="*/ 235 w 312"/>
                  <a:gd name="T15" fmla="*/ 195 h 306"/>
                  <a:gd name="T16" fmla="*/ 213 w 312"/>
                  <a:gd name="T17" fmla="*/ 217 h 306"/>
                  <a:gd name="T18" fmla="*/ 91 w 312"/>
                  <a:gd name="T19" fmla="*/ 195 h 306"/>
                  <a:gd name="T20" fmla="*/ 114 w 312"/>
                  <a:gd name="T21" fmla="*/ 73 h 306"/>
                  <a:gd name="T22" fmla="*/ 234 w 312"/>
                  <a:gd name="T23" fmla="*/ 93 h 306"/>
                  <a:gd name="T24" fmla="*/ 197 w 312"/>
                  <a:gd name="T25" fmla="*/ 119 h 306"/>
                  <a:gd name="T26" fmla="*/ 312 w 312"/>
                  <a:gd name="T27" fmla="*/ 165 h 306"/>
                  <a:gd name="T28" fmla="*/ 311 w 312"/>
                  <a:gd name="T29" fmla="*/ 41 h 306"/>
                  <a:gd name="T30" fmla="*/ 281 w 312"/>
                  <a:gd name="T31" fmla="*/ 61 h 306"/>
                  <a:gd name="T32" fmla="*/ 162 w 312"/>
                  <a:gd name="T33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2" h="306">
                    <a:moveTo>
                      <a:pt x="162" y="0"/>
                    </a:moveTo>
                    <a:cubicBezTo>
                      <a:pt x="134" y="1"/>
                      <a:pt x="106" y="9"/>
                      <a:pt x="82" y="26"/>
                    </a:cubicBezTo>
                    <a:cubicBezTo>
                      <a:pt x="17" y="71"/>
                      <a:pt x="0" y="162"/>
                      <a:pt x="45" y="227"/>
                    </a:cubicBezTo>
                    <a:cubicBezTo>
                      <a:pt x="87" y="289"/>
                      <a:pt x="169" y="306"/>
                      <a:pt x="233" y="271"/>
                    </a:cubicBezTo>
                    <a:cubicBezTo>
                      <a:pt x="237" y="269"/>
                      <a:pt x="242" y="267"/>
                      <a:pt x="246" y="264"/>
                    </a:cubicBezTo>
                    <a:cubicBezTo>
                      <a:pt x="260" y="255"/>
                      <a:pt x="271" y="243"/>
                      <a:pt x="281" y="229"/>
                    </a:cubicBezTo>
                    <a:cubicBezTo>
                      <a:pt x="290" y="217"/>
                      <a:pt x="287" y="198"/>
                      <a:pt x="275" y="189"/>
                    </a:cubicBezTo>
                    <a:cubicBezTo>
                      <a:pt x="263" y="180"/>
                      <a:pt x="244" y="183"/>
                      <a:pt x="235" y="195"/>
                    </a:cubicBezTo>
                    <a:cubicBezTo>
                      <a:pt x="229" y="204"/>
                      <a:pt x="222" y="212"/>
                      <a:pt x="213" y="217"/>
                    </a:cubicBezTo>
                    <a:cubicBezTo>
                      <a:pt x="173" y="245"/>
                      <a:pt x="119" y="235"/>
                      <a:pt x="91" y="195"/>
                    </a:cubicBezTo>
                    <a:cubicBezTo>
                      <a:pt x="64" y="154"/>
                      <a:pt x="73" y="101"/>
                      <a:pt x="114" y="73"/>
                    </a:cubicBezTo>
                    <a:cubicBezTo>
                      <a:pt x="153" y="46"/>
                      <a:pt x="206" y="55"/>
                      <a:pt x="234" y="93"/>
                    </a:cubicBezTo>
                    <a:lnTo>
                      <a:pt x="197" y="119"/>
                    </a:lnTo>
                    <a:lnTo>
                      <a:pt x="312" y="165"/>
                    </a:lnTo>
                    <a:lnTo>
                      <a:pt x="311" y="41"/>
                    </a:lnTo>
                    <a:lnTo>
                      <a:pt x="281" y="61"/>
                    </a:lnTo>
                    <a:cubicBezTo>
                      <a:pt x="253" y="21"/>
                      <a:pt x="208" y="0"/>
                      <a:pt x="1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Forward Button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829501" y="1698767"/>
                <a:ext cx="150707" cy="126997"/>
              </a:xfrm>
              <a:custGeom>
                <a:avLst/>
                <a:gdLst>
                  <a:gd name="T0" fmla="*/ 123 w 306"/>
                  <a:gd name="T1" fmla="*/ 28 h 252"/>
                  <a:gd name="T2" fmla="*/ 123 w 306"/>
                  <a:gd name="T3" fmla="*/ 70 h 252"/>
                  <a:gd name="T4" fmla="*/ 12 w 306"/>
                  <a:gd name="T5" fmla="*/ 70 h 252"/>
                  <a:gd name="T6" fmla="*/ 0 w 306"/>
                  <a:gd name="T7" fmla="*/ 84 h 252"/>
                  <a:gd name="T8" fmla="*/ 0 w 306"/>
                  <a:gd name="T9" fmla="*/ 164 h 252"/>
                  <a:gd name="T10" fmla="*/ 12 w 306"/>
                  <a:gd name="T11" fmla="*/ 178 h 252"/>
                  <a:gd name="T12" fmla="*/ 123 w 306"/>
                  <a:gd name="T13" fmla="*/ 178 h 252"/>
                  <a:gd name="T14" fmla="*/ 123 w 306"/>
                  <a:gd name="T15" fmla="*/ 220 h 252"/>
                  <a:gd name="T16" fmla="*/ 156 w 306"/>
                  <a:gd name="T17" fmla="*/ 241 h 252"/>
                  <a:gd name="T18" fmla="*/ 296 w 306"/>
                  <a:gd name="T19" fmla="*/ 146 h 252"/>
                  <a:gd name="T20" fmla="*/ 306 w 306"/>
                  <a:gd name="T21" fmla="*/ 124 h 252"/>
                  <a:gd name="T22" fmla="*/ 296 w 306"/>
                  <a:gd name="T23" fmla="*/ 102 h 252"/>
                  <a:gd name="T24" fmla="*/ 156 w 306"/>
                  <a:gd name="T25" fmla="*/ 7 h 252"/>
                  <a:gd name="T26" fmla="*/ 123 w 306"/>
                  <a:gd name="T27" fmla="*/ 28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6" h="252">
                    <a:moveTo>
                      <a:pt x="123" y="28"/>
                    </a:moveTo>
                    <a:lnTo>
                      <a:pt x="123" y="70"/>
                    </a:lnTo>
                    <a:lnTo>
                      <a:pt x="12" y="70"/>
                    </a:lnTo>
                    <a:cubicBezTo>
                      <a:pt x="5" y="70"/>
                      <a:pt x="0" y="76"/>
                      <a:pt x="0" y="84"/>
                    </a:cubicBezTo>
                    <a:lnTo>
                      <a:pt x="0" y="164"/>
                    </a:lnTo>
                    <a:cubicBezTo>
                      <a:pt x="0" y="172"/>
                      <a:pt x="5" y="178"/>
                      <a:pt x="12" y="178"/>
                    </a:cubicBezTo>
                    <a:lnTo>
                      <a:pt x="123" y="178"/>
                    </a:lnTo>
                    <a:lnTo>
                      <a:pt x="123" y="220"/>
                    </a:lnTo>
                    <a:cubicBezTo>
                      <a:pt x="123" y="248"/>
                      <a:pt x="137" y="252"/>
                      <a:pt x="156" y="241"/>
                    </a:cubicBezTo>
                    <a:lnTo>
                      <a:pt x="296" y="146"/>
                    </a:lnTo>
                    <a:cubicBezTo>
                      <a:pt x="303" y="141"/>
                      <a:pt x="306" y="132"/>
                      <a:pt x="306" y="124"/>
                    </a:cubicBezTo>
                    <a:cubicBezTo>
                      <a:pt x="306" y="116"/>
                      <a:pt x="303" y="107"/>
                      <a:pt x="296" y="102"/>
                    </a:cubicBezTo>
                    <a:lnTo>
                      <a:pt x="156" y="7"/>
                    </a:lnTo>
                    <a:cubicBezTo>
                      <a:pt x="135" y="0"/>
                      <a:pt x="123" y="13"/>
                      <a:pt x="123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" name="Back Button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608267" y="1699195"/>
                <a:ext cx="151564" cy="126141"/>
              </a:xfrm>
              <a:custGeom>
                <a:avLst/>
                <a:gdLst>
                  <a:gd name="T0" fmla="*/ 183 w 307"/>
                  <a:gd name="T1" fmla="*/ 223 h 251"/>
                  <a:gd name="T2" fmla="*/ 183 w 307"/>
                  <a:gd name="T3" fmla="*/ 182 h 251"/>
                  <a:gd name="T4" fmla="*/ 295 w 307"/>
                  <a:gd name="T5" fmla="*/ 182 h 251"/>
                  <a:gd name="T6" fmla="*/ 307 w 307"/>
                  <a:gd name="T7" fmla="*/ 168 h 251"/>
                  <a:gd name="T8" fmla="*/ 307 w 307"/>
                  <a:gd name="T9" fmla="*/ 88 h 251"/>
                  <a:gd name="T10" fmla="*/ 295 w 307"/>
                  <a:gd name="T11" fmla="*/ 74 h 251"/>
                  <a:gd name="T12" fmla="*/ 183 w 307"/>
                  <a:gd name="T13" fmla="*/ 74 h 251"/>
                  <a:gd name="T14" fmla="*/ 183 w 307"/>
                  <a:gd name="T15" fmla="*/ 32 h 251"/>
                  <a:gd name="T16" fmla="*/ 151 w 307"/>
                  <a:gd name="T17" fmla="*/ 10 h 251"/>
                  <a:gd name="T18" fmla="*/ 10 w 307"/>
                  <a:gd name="T19" fmla="*/ 106 h 251"/>
                  <a:gd name="T20" fmla="*/ 0 w 307"/>
                  <a:gd name="T21" fmla="*/ 127 h 251"/>
                  <a:gd name="T22" fmla="*/ 10 w 307"/>
                  <a:gd name="T23" fmla="*/ 150 h 251"/>
                  <a:gd name="T24" fmla="*/ 151 w 307"/>
                  <a:gd name="T25" fmla="*/ 245 h 251"/>
                  <a:gd name="T26" fmla="*/ 183 w 307"/>
                  <a:gd name="T27" fmla="*/ 223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7" h="251">
                    <a:moveTo>
                      <a:pt x="183" y="223"/>
                    </a:moveTo>
                    <a:lnTo>
                      <a:pt x="183" y="182"/>
                    </a:lnTo>
                    <a:lnTo>
                      <a:pt x="295" y="182"/>
                    </a:lnTo>
                    <a:cubicBezTo>
                      <a:pt x="301" y="182"/>
                      <a:pt x="307" y="176"/>
                      <a:pt x="307" y="168"/>
                    </a:cubicBezTo>
                    <a:lnTo>
                      <a:pt x="307" y="88"/>
                    </a:lnTo>
                    <a:cubicBezTo>
                      <a:pt x="307" y="80"/>
                      <a:pt x="301" y="74"/>
                      <a:pt x="295" y="74"/>
                    </a:cubicBezTo>
                    <a:lnTo>
                      <a:pt x="183" y="74"/>
                    </a:lnTo>
                    <a:lnTo>
                      <a:pt x="183" y="32"/>
                    </a:lnTo>
                    <a:cubicBezTo>
                      <a:pt x="183" y="4"/>
                      <a:pt x="169" y="0"/>
                      <a:pt x="151" y="10"/>
                    </a:cubicBezTo>
                    <a:lnTo>
                      <a:pt x="10" y="106"/>
                    </a:lnTo>
                    <a:cubicBezTo>
                      <a:pt x="3" y="111"/>
                      <a:pt x="0" y="119"/>
                      <a:pt x="0" y="127"/>
                    </a:cubicBezTo>
                    <a:cubicBezTo>
                      <a:pt x="0" y="136"/>
                      <a:pt x="3" y="145"/>
                      <a:pt x="10" y="150"/>
                    </a:cubicBezTo>
                    <a:lnTo>
                      <a:pt x="151" y="245"/>
                    </a:lnTo>
                    <a:cubicBezTo>
                      <a:pt x="171" y="251"/>
                      <a:pt x="183" y="239"/>
                      <a:pt x="183" y="223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4" name="Window Buttons"/>
            <p:cNvGrpSpPr>
              <a:grpSpLocks noChangeAspect="1"/>
            </p:cNvGrpSpPr>
            <p:nvPr/>
          </p:nvGrpSpPr>
          <p:grpSpPr>
            <a:xfrm>
              <a:off x="6819758" y="1482219"/>
              <a:ext cx="329556" cy="87194"/>
              <a:chOff x="8593764" y="127965"/>
              <a:chExt cx="387723" cy="102583"/>
            </a:xfrm>
          </p:grpSpPr>
          <p:sp>
            <p:nvSpPr>
              <p:cNvPr id="25" name="Close Button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8881714" y="130237"/>
                <a:ext cx="99773" cy="100306"/>
              </a:xfrm>
              <a:custGeom>
                <a:avLst/>
                <a:gdLst>
                  <a:gd name="T0" fmla="*/ 12 w 246"/>
                  <a:gd name="T1" fmla="*/ 15 h 241"/>
                  <a:gd name="T2" fmla="*/ 12 w 246"/>
                  <a:gd name="T3" fmla="*/ 56 h 241"/>
                  <a:gd name="T4" fmla="*/ 80 w 246"/>
                  <a:gd name="T5" fmla="*/ 122 h 241"/>
                  <a:gd name="T6" fmla="*/ 12 w 246"/>
                  <a:gd name="T7" fmla="*/ 188 h 241"/>
                  <a:gd name="T8" fmla="*/ 12 w 246"/>
                  <a:gd name="T9" fmla="*/ 229 h 241"/>
                  <a:gd name="T10" fmla="*/ 56 w 246"/>
                  <a:gd name="T11" fmla="*/ 229 h 241"/>
                  <a:gd name="T12" fmla="*/ 123 w 246"/>
                  <a:gd name="T13" fmla="*/ 165 h 241"/>
                  <a:gd name="T14" fmla="*/ 190 w 246"/>
                  <a:gd name="T15" fmla="*/ 229 h 241"/>
                  <a:gd name="T16" fmla="*/ 234 w 246"/>
                  <a:gd name="T17" fmla="*/ 229 h 241"/>
                  <a:gd name="T18" fmla="*/ 234 w 246"/>
                  <a:gd name="T19" fmla="*/ 188 h 241"/>
                  <a:gd name="T20" fmla="*/ 167 w 246"/>
                  <a:gd name="T21" fmla="*/ 122 h 241"/>
                  <a:gd name="T22" fmla="*/ 234 w 246"/>
                  <a:gd name="T23" fmla="*/ 56 h 241"/>
                  <a:gd name="T24" fmla="*/ 234 w 246"/>
                  <a:gd name="T25" fmla="*/ 15 h 241"/>
                  <a:gd name="T26" fmla="*/ 190 w 246"/>
                  <a:gd name="T27" fmla="*/ 15 h 241"/>
                  <a:gd name="T28" fmla="*/ 123 w 246"/>
                  <a:gd name="T29" fmla="*/ 79 h 241"/>
                  <a:gd name="T30" fmla="*/ 56 w 246"/>
                  <a:gd name="T31" fmla="*/ 15 h 241"/>
                  <a:gd name="T32" fmla="*/ 12 w 246"/>
                  <a:gd name="T33" fmla="*/ 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6" h="241">
                    <a:moveTo>
                      <a:pt x="12" y="15"/>
                    </a:moveTo>
                    <a:cubicBezTo>
                      <a:pt x="0" y="26"/>
                      <a:pt x="0" y="45"/>
                      <a:pt x="12" y="56"/>
                    </a:cubicBezTo>
                    <a:lnTo>
                      <a:pt x="80" y="122"/>
                    </a:lnTo>
                    <a:lnTo>
                      <a:pt x="12" y="188"/>
                    </a:lnTo>
                    <a:cubicBezTo>
                      <a:pt x="0" y="199"/>
                      <a:pt x="0" y="218"/>
                      <a:pt x="12" y="229"/>
                    </a:cubicBezTo>
                    <a:cubicBezTo>
                      <a:pt x="24" y="241"/>
                      <a:pt x="44" y="241"/>
                      <a:pt x="56" y="229"/>
                    </a:cubicBezTo>
                    <a:lnTo>
                      <a:pt x="123" y="165"/>
                    </a:lnTo>
                    <a:lnTo>
                      <a:pt x="190" y="229"/>
                    </a:lnTo>
                    <a:cubicBezTo>
                      <a:pt x="202" y="241"/>
                      <a:pt x="222" y="241"/>
                      <a:pt x="234" y="229"/>
                    </a:cubicBezTo>
                    <a:cubicBezTo>
                      <a:pt x="246" y="218"/>
                      <a:pt x="246" y="199"/>
                      <a:pt x="234" y="188"/>
                    </a:cubicBezTo>
                    <a:lnTo>
                      <a:pt x="167" y="122"/>
                    </a:lnTo>
                    <a:lnTo>
                      <a:pt x="234" y="56"/>
                    </a:lnTo>
                    <a:cubicBezTo>
                      <a:pt x="246" y="45"/>
                      <a:pt x="246" y="26"/>
                      <a:pt x="234" y="15"/>
                    </a:cubicBezTo>
                    <a:cubicBezTo>
                      <a:pt x="222" y="3"/>
                      <a:pt x="202" y="3"/>
                      <a:pt x="190" y="15"/>
                    </a:cubicBezTo>
                    <a:lnTo>
                      <a:pt x="123" y="79"/>
                    </a:lnTo>
                    <a:lnTo>
                      <a:pt x="56" y="15"/>
                    </a:lnTo>
                    <a:cubicBezTo>
                      <a:pt x="41" y="0"/>
                      <a:pt x="26" y="3"/>
                      <a:pt x="12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Maximize Button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8734814" y="127965"/>
                <a:ext cx="101391" cy="102583"/>
              </a:xfrm>
              <a:custGeom>
                <a:avLst/>
                <a:gdLst>
                  <a:gd name="T0" fmla="*/ 154 w 250"/>
                  <a:gd name="T1" fmla="*/ 0 h 246"/>
                  <a:gd name="T2" fmla="*/ 86 w 250"/>
                  <a:gd name="T3" fmla="*/ 1 h 246"/>
                  <a:gd name="T4" fmla="*/ 57 w 250"/>
                  <a:gd name="T5" fmla="*/ 28 h 246"/>
                  <a:gd name="T6" fmla="*/ 57 w 250"/>
                  <a:gd name="T7" fmla="*/ 59 h 246"/>
                  <a:gd name="T8" fmla="*/ 28 w 250"/>
                  <a:gd name="T9" fmla="*/ 59 h 246"/>
                  <a:gd name="T10" fmla="*/ 0 w 250"/>
                  <a:gd name="T11" fmla="*/ 86 h 246"/>
                  <a:gd name="T12" fmla="*/ 0 w 250"/>
                  <a:gd name="T13" fmla="*/ 218 h 246"/>
                  <a:gd name="T14" fmla="*/ 28 w 250"/>
                  <a:gd name="T15" fmla="*/ 246 h 246"/>
                  <a:gd name="T16" fmla="*/ 165 w 250"/>
                  <a:gd name="T17" fmla="*/ 246 h 246"/>
                  <a:gd name="T18" fmla="*/ 193 w 250"/>
                  <a:gd name="T19" fmla="*/ 218 h 246"/>
                  <a:gd name="T20" fmla="*/ 193 w 250"/>
                  <a:gd name="T21" fmla="*/ 188 h 246"/>
                  <a:gd name="T22" fmla="*/ 222 w 250"/>
                  <a:gd name="T23" fmla="*/ 188 h 246"/>
                  <a:gd name="T24" fmla="*/ 250 w 250"/>
                  <a:gd name="T25" fmla="*/ 160 h 246"/>
                  <a:gd name="T26" fmla="*/ 250 w 250"/>
                  <a:gd name="T27" fmla="*/ 27 h 246"/>
                  <a:gd name="T28" fmla="*/ 222 w 250"/>
                  <a:gd name="T29" fmla="*/ 0 h 246"/>
                  <a:gd name="T30" fmla="*/ 154 w 250"/>
                  <a:gd name="T31" fmla="*/ 0 h 246"/>
                  <a:gd name="T32" fmla="*/ 109 w 250"/>
                  <a:gd name="T33" fmla="*/ 52 h 246"/>
                  <a:gd name="T34" fmla="*/ 198 w 250"/>
                  <a:gd name="T35" fmla="*/ 52 h 246"/>
                  <a:gd name="T36" fmla="*/ 198 w 250"/>
                  <a:gd name="T37" fmla="*/ 138 h 246"/>
                  <a:gd name="T38" fmla="*/ 193 w 250"/>
                  <a:gd name="T39" fmla="*/ 138 h 246"/>
                  <a:gd name="T40" fmla="*/ 193 w 250"/>
                  <a:gd name="T41" fmla="*/ 85 h 246"/>
                  <a:gd name="T42" fmla="*/ 165 w 250"/>
                  <a:gd name="T43" fmla="*/ 58 h 246"/>
                  <a:gd name="T44" fmla="*/ 109 w 250"/>
                  <a:gd name="T45" fmla="*/ 58 h 246"/>
                  <a:gd name="T46" fmla="*/ 109 w 250"/>
                  <a:gd name="T47" fmla="*/ 52 h 246"/>
                  <a:gd name="T48" fmla="*/ 53 w 250"/>
                  <a:gd name="T49" fmla="*/ 110 h 246"/>
                  <a:gd name="T50" fmla="*/ 141 w 250"/>
                  <a:gd name="T51" fmla="*/ 110 h 246"/>
                  <a:gd name="T52" fmla="*/ 141 w 250"/>
                  <a:gd name="T53" fmla="*/ 196 h 246"/>
                  <a:gd name="T54" fmla="*/ 53 w 250"/>
                  <a:gd name="T55" fmla="*/ 196 h 246"/>
                  <a:gd name="T56" fmla="*/ 53 w 250"/>
                  <a:gd name="T57" fmla="*/ 11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" h="246">
                    <a:moveTo>
                      <a:pt x="154" y="0"/>
                    </a:moveTo>
                    <a:cubicBezTo>
                      <a:pt x="131" y="0"/>
                      <a:pt x="108" y="1"/>
                      <a:pt x="86" y="1"/>
                    </a:cubicBezTo>
                    <a:cubicBezTo>
                      <a:pt x="70" y="1"/>
                      <a:pt x="57" y="13"/>
                      <a:pt x="57" y="28"/>
                    </a:cubicBezTo>
                    <a:lnTo>
                      <a:pt x="57" y="59"/>
                    </a:lnTo>
                    <a:cubicBezTo>
                      <a:pt x="48" y="59"/>
                      <a:pt x="38" y="59"/>
                      <a:pt x="28" y="59"/>
                    </a:cubicBezTo>
                    <a:cubicBezTo>
                      <a:pt x="13" y="59"/>
                      <a:pt x="0" y="71"/>
                      <a:pt x="0" y="86"/>
                    </a:cubicBezTo>
                    <a:lnTo>
                      <a:pt x="0" y="218"/>
                    </a:lnTo>
                    <a:cubicBezTo>
                      <a:pt x="0" y="233"/>
                      <a:pt x="13" y="246"/>
                      <a:pt x="28" y="246"/>
                    </a:cubicBezTo>
                    <a:lnTo>
                      <a:pt x="165" y="246"/>
                    </a:lnTo>
                    <a:cubicBezTo>
                      <a:pt x="183" y="246"/>
                      <a:pt x="193" y="231"/>
                      <a:pt x="193" y="218"/>
                    </a:cubicBezTo>
                    <a:lnTo>
                      <a:pt x="193" y="188"/>
                    </a:lnTo>
                    <a:lnTo>
                      <a:pt x="222" y="188"/>
                    </a:lnTo>
                    <a:cubicBezTo>
                      <a:pt x="240" y="188"/>
                      <a:pt x="250" y="173"/>
                      <a:pt x="250" y="160"/>
                    </a:cubicBezTo>
                    <a:lnTo>
                      <a:pt x="250" y="27"/>
                    </a:lnTo>
                    <a:cubicBezTo>
                      <a:pt x="250" y="9"/>
                      <a:pt x="237" y="0"/>
                      <a:pt x="222" y="0"/>
                    </a:cubicBezTo>
                    <a:cubicBezTo>
                      <a:pt x="199" y="0"/>
                      <a:pt x="177" y="0"/>
                      <a:pt x="154" y="0"/>
                    </a:cubicBezTo>
                    <a:close/>
                    <a:moveTo>
                      <a:pt x="109" y="52"/>
                    </a:moveTo>
                    <a:lnTo>
                      <a:pt x="198" y="52"/>
                    </a:lnTo>
                    <a:lnTo>
                      <a:pt x="198" y="138"/>
                    </a:lnTo>
                    <a:lnTo>
                      <a:pt x="193" y="138"/>
                    </a:lnTo>
                    <a:lnTo>
                      <a:pt x="193" y="85"/>
                    </a:lnTo>
                    <a:cubicBezTo>
                      <a:pt x="193" y="67"/>
                      <a:pt x="180" y="58"/>
                      <a:pt x="165" y="58"/>
                    </a:cubicBezTo>
                    <a:cubicBezTo>
                      <a:pt x="146" y="58"/>
                      <a:pt x="128" y="58"/>
                      <a:pt x="109" y="58"/>
                    </a:cubicBezTo>
                    <a:lnTo>
                      <a:pt x="109" y="52"/>
                    </a:lnTo>
                    <a:close/>
                    <a:moveTo>
                      <a:pt x="53" y="110"/>
                    </a:moveTo>
                    <a:lnTo>
                      <a:pt x="141" y="110"/>
                    </a:lnTo>
                    <a:lnTo>
                      <a:pt x="141" y="196"/>
                    </a:lnTo>
                    <a:lnTo>
                      <a:pt x="53" y="196"/>
                    </a:lnTo>
                    <a:lnTo>
                      <a:pt x="53" y="11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Minimize Button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8593764" y="206202"/>
                <a:ext cx="95562" cy="24346"/>
              </a:xfrm>
              <a:custGeom>
                <a:avLst/>
                <a:gdLst>
                  <a:gd name="T0" fmla="*/ 32 w 236"/>
                  <a:gd name="T1" fmla="*/ 0 h 59"/>
                  <a:gd name="T2" fmla="*/ 0 w 236"/>
                  <a:gd name="T3" fmla="*/ 30 h 59"/>
                  <a:gd name="T4" fmla="*/ 32 w 236"/>
                  <a:gd name="T5" fmla="*/ 59 h 59"/>
                  <a:gd name="T6" fmla="*/ 205 w 236"/>
                  <a:gd name="T7" fmla="*/ 59 h 59"/>
                  <a:gd name="T8" fmla="*/ 236 w 236"/>
                  <a:gd name="T9" fmla="*/ 30 h 59"/>
                  <a:gd name="T10" fmla="*/ 205 w 236"/>
                  <a:gd name="T11" fmla="*/ 0 h 59"/>
                  <a:gd name="T12" fmla="*/ 32 w 236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59">
                    <a:moveTo>
                      <a:pt x="32" y="0"/>
                    </a:moveTo>
                    <a:cubicBezTo>
                      <a:pt x="15" y="0"/>
                      <a:pt x="0" y="13"/>
                      <a:pt x="0" y="30"/>
                    </a:cubicBezTo>
                    <a:cubicBezTo>
                      <a:pt x="0" y="46"/>
                      <a:pt x="15" y="59"/>
                      <a:pt x="32" y="59"/>
                    </a:cubicBezTo>
                    <a:lnTo>
                      <a:pt x="205" y="59"/>
                    </a:lnTo>
                    <a:cubicBezTo>
                      <a:pt x="222" y="59"/>
                      <a:pt x="236" y="46"/>
                      <a:pt x="236" y="30"/>
                    </a:cubicBezTo>
                    <a:cubicBezTo>
                      <a:pt x="236" y="13"/>
                      <a:pt x="222" y="0"/>
                      <a:pt x="205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32" name="Labeled Field"/>
          <p:cNvGrpSpPr/>
          <p:nvPr/>
        </p:nvGrpSpPr>
        <p:grpSpPr>
          <a:xfrm>
            <a:off x="1314916" y="3669618"/>
            <a:ext cx="3698873" cy="453371"/>
            <a:chOff x="3851920" y="1433147"/>
            <a:chExt cx="2144576" cy="203932"/>
          </a:xfrm>
        </p:grpSpPr>
        <p:sp>
          <p:nvSpPr>
            <p:cNvPr id="33" name="Label"/>
            <p:cNvSpPr>
              <a:spLocks/>
            </p:cNvSpPr>
            <p:nvPr/>
          </p:nvSpPr>
          <p:spPr bwMode="auto">
            <a:xfrm>
              <a:off x="5618443" y="1437185"/>
              <a:ext cx="378053" cy="19585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6350" cap="rnd" cmpd="sng" algn="ctr">
              <a:solidFill>
                <a:schemeClr val="tx1"/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b="1" dirty="0" smtClean="0">
                  <a:solidFill>
                    <a:srgbClr val="262626"/>
                  </a:solidFill>
                  <a:effectLst/>
                  <a:latin typeface="Calibri"/>
                </a:rPr>
                <a:t>검색</a:t>
              </a:r>
              <a:endParaRPr lang="en-US" sz="1600" b="1" dirty="0">
                <a:solidFill>
                  <a:srgbClr val="262626"/>
                </a:solidFill>
                <a:effectLst/>
                <a:latin typeface="Calibri"/>
              </a:endParaRPr>
            </a:p>
          </p:txBody>
        </p:sp>
        <p:sp>
          <p:nvSpPr>
            <p:cNvPr id="34" name="Text Box"/>
            <p:cNvSpPr>
              <a:spLocks/>
            </p:cNvSpPr>
            <p:nvPr/>
          </p:nvSpPr>
          <p:spPr bwMode="auto">
            <a:xfrm>
              <a:off x="3851920" y="1433147"/>
              <a:ext cx="1687736" cy="203932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72000" bIns="3240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262626"/>
                </a:solidFill>
                <a:effectLst/>
                <a:latin typeface="Calibri"/>
              </a:endParaRPr>
            </a:p>
          </p:txBody>
        </p:sp>
      </p:grpSp>
      <p:sp>
        <p:nvSpPr>
          <p:cNvPr id="35" name="Label"/>
          <p:cNvSpPr>
            <a:spLocks/>
          </p:cNvSpPr>
          <p:nvPr/>
        </p:nvSpPr>
        <p:spPr bwMode="auto">
          <a:xfrm>
            <a:off x="1242908" y="2589498"/>
            <a:ext cx="3771260" cy="7579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500" dirty="0" smtClean="0">
                <a:solidFill>
                  <a:srgbClr val="262626"/>
                </a:solidFill>
                <a:effectLst/>
                <a:latin typeface="Arial Black" panose="020B0A04020102020204" pitchFamily="34" charset="0"/>
              </a:rPr>
              <a:t>SAGIMARA</a:t>
            </a:r>
            <a:endParaRPr lang="en-US" sz="4500" dirty="0">
              <a:solidFill>
                <a:srgbClr val="262626"/>
              </a:solidFill>
              <a:effectLst/>
              <a:latin typeface="Arial Black" panose="020B0A04020102020204" pitchFamily="34" charset="0"/>
            </a:endParaRPr>
          </a:p>
        </p:txBody>
      </p:sp>
      <p:grpSp>
        <p:nvGrpSpPr>
          <p:cNvPr id="36" name="Browser"/>
          <p:cNvGrpSpPr/>
          <p:nvPr>
            <p:custDataLst>
              <p:tags r:id="rId2"/>
            </p:custDataLst>
          </p:nvPr>
        </p:nvGrpSpPr>
        <p:grpSpPr>
          <a:xfrm>
            <a:off x="6242603" y="270556"/>
            <a:ext cx="5681688" cy="6393478"/>
            <a:chOff x="507999" y="1416844"/>
            <a:chExt cx="6696744" cy="4405076"/>
          </a:xfrm>
        </p:grpSpPr>
        <p:sp>
          <p:nvSpPr>
            <p:cNvPr id="37" name="Window Outer"/>
            <p:cNvSpPr/>
            <p:nvPr>
              <p:custDataLst>
                <p:tags r:id="rId5"/>
              </p:custDataLst>
            </p:nvPr>
          </p:nvSpPr>
          <p:spPr>
            <a:xfrm>
              <a:off x="507999" y="1416844"/>
              <a:ext cx="6696744" cy="4405076"/>
            </a:xfrm>
            <a:prstGeom prst="roundRect">
              <a:avLst>
                <a:gd name="adj" fmla="val 580"/>
              </a:avLst>
            </a:prstGeom>
            <a:solidFill>
              <a:schemeClr val="bg1">
                <a:lumMod val="50000"/>
              </a:schemeClr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28800" rIns="72000" bIns="2880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Browser</a:t>
              </a:r>
              <a:endParaRPr lang="en-US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Window Inner"/>
            <p:cNvSpPr/>
            <p:nvPr>
              <p:custDataLst>
                <p:tags r:id="rId6"/>
              </p:custDataLst>
            </p:nvPr>
          </p:nvSpPr>
          <p:spPr>
            <a:xfrm>
              <a:off x="535159" y="1845332"/>
              <a:ext cx="6642428" cy="39472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Address Box"/>
            <p:cNvSpPr/>
            <p:nvPr>
              <p:custDataLst>
                <p:tags r:id="rId7"/>
              </p:custDataLst>
            </p:nvPr>
          </p:nvSpPr>
          <p:spPr>
            <a:xfrm>
              <a:off x="1501908" y="1640747"/>
              <a:ext cx="4514689" cy="15902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900" dirty="0" smtClean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http://www.website.com/</a:t>
              </a:r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Search Box"/>
            <p:cNvSpPr/>
            <p:nvPr>
              <p:custDataLst>
                <p:tags r:id="rId8"/>
              </p:custDataLst>
            </p:nvPr>
          </p:nvSpPr>
          <p:spPr>
            <a:xfrm>
              <a:off x="6059565" y="1640747"/>
              <a:ext cx="1118020" cy="15902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9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Search</a:t>
              </a:r>
              <a:endPara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41" name="Browser Buttons"/>
            <p:cNvGrpSpPr/>
            <p:nvPr/>
          </p:nvGrpSpPr>
          <p:grpSpPr>
            <a:xfrm>
              <a:off x="587580" y="1643241"/>
              <a:ext cx="803715" cy="154028"/>
              <a:chOff x="608267" y="1685252"/>
              <a:chExt cx="803715" cy="154028"/>
            </a:xfrm>
          </p:grpSpPr>
          <p:sp>
            <p:nvSpPr>
              <p:cNvPr id="46" name="Cancel Button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273263" y="1691905"/>
                <a:ext cx="138719" cy="140726"/>
              </a:xfrm>
              <a:custGeom>
                <a:avLst/>
                <a:gdLst>
                  <a:gd name="T0" fmla="*/ 245 w 281"/>
                  <a:gd name="T1" fmla="*/ 5 h 280"/>
                  <a:gd name="T2" fmla="*/ 225 w 281"/>
                  <a:gd name="T3" fmla="*/ 5 h 280"/>
                  <a:gd name="T4" fmla="*/ 140 w 281"/>
                  <a:gd name="T5" fmla="*/ 90 h 280"/>
                  <a:gd name="T6" fmla="*/ 56 w 281"/>
                  <a:gd name="T7" fmla="*/ 5 h 280"/>
                  <a:gd name="T8" fmla="*/ 36 w 281"/>
                  <a:gd name="T9" fmla="*/ 5 h 280"/>
                  <a:gd name="T10" fmla="*/ 6 w 281"/>
                  <a:gd name="T11" fmla="*/ 35 h 280"/>
                  <a:gd name="T12" fmla="*/ 6 w 281"/>
                  <a:gd name="T13" fmla="*/ 55 h 280"/>
                  <a:gd name="T14" fmla="*/ 91 w 281"/>
                  <a:gd name="T15" fmla="*/ 140 h 280"/>
                  <a:gd name="T16" fmla="*/ 6 w 281"/>
                  <a:gd name="T17" fmla="*/ 225 h 280"/>
                  <a:gd name="T18" fmla="*/ 6 w 281"/>
                  <a:gd name="T19" fmla="*/ 245 h 280"/>
                  <a:gd name="T20" fmla="*/ 36 w 281"/>
                  <a:gd name="T21" fmla="*/ 274 h 280"/>
                  <a:gd name="T22" fmla="*/ 56 w 281"/>
                  <a:gd name="T23" fmla="*/ 274 h 280"/>
                  <a:gd name="T24" fmla="*/ 140 w 281"/>
                  <a:gd name="T25" fmla="*/ 190 h 280"/>
                  <a:gd name="T26" fmla="*/ 225 w 281"/>
                  <a:gd name="T27" fmla="*/ 274 h 280"/>
                  <a:gd name="T28" fmla="*/ 245 w 281"/>
                  <a:gd name="T29" fmla="*/ 274 h 280"/>
                  <a:gd name="T30" fmla="*/ 275 w 281"/>
                  <a:gd name="T31" fmla="*/ 245 h 280"/>
                  <a:gd name="T32" fmla="*/ 275 w 281"/>
                  <a:gd name="T33" fmla="*/ 225 h 280"/>
                  <a:gd name="T34" fmla="*/ 190 w 281"/>
                  <a:gd name="T35" fmla="*/ 140 h 280"/>
                  <a:gd name="T36" fmla="*/ 275 w 281"/>
                  <a:gd name="T37" fmla="*/ 55 h 280"/>
                  <a:gd name="T38" fmla="*/ 275 w 281"/>
                  <a:gd name="T39" fmla="*/ 35 h 280"/>
                  <a:gd name="T40" fmla="*/ 245 w 281"/>
                  <a:gd name="T41" fmla="*/ 5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1" h="280">
                    <a:moveTo>
                      <a:pt x="245" y="5"/>
                    </a:moveTo>
                    <a:cubicBezTo>
                      <a:pt x="240" y="0"/>
                      <a:pt x="231" y="0"/>
                      <a:pt x="225" y="5"/>
                    </a:cubicBezTo>
                    <a:lnTo>
                      <a:pt x="140" y="90"/>
                    </a:lnTo>
                    <a:lnTo>
                      <a:pt x="56" y="5"/>
                    </a:lnTo>
                    <a:cubicBezTo>
                      <a:pt x="50" y="0"/>
                      <a:pt x="41" y="0"/>
                      <a:pt x="36" y="5"/>
                    </a:cubicBezTo>
                    <a:lnTo>
                      <a:pt x="6" y="35"/>
                    </a:lnTo>
                    <a:cubicBezTo>
                      <a:pt x="0" y="41"/>
                      <a:pt x="0" y="49"/>
                      <a:pt x="6" y="55"/>
                    </a:cubicBezTo>
                    <a:lnTo>
                      <a:pt x="91" y="140"/>
                    </a:lnTo>
                    <a:lnTo>
                      <a:pt x="6" y="225"/>
                    </a:lnTo>
                    <a:cubicBezTo>
                      <a:pt x="0" y="230"/>
                      <a:pt x="0" y="239"/>
                      <a:pt x="6" y="245"/>
                    </a:cubicBezTo>
                    <a:lnTo>
                      <a:pt x="36" y="274"/>
                    </a:lnTo>
                    <a:cubicBezTo>
                      <a:pt x="41" y="280"/>
                      <a:pt x="50" y="280"/>
                      <a:pt x="56" y="274"/>
                    </a:cubicBezTo>
                    <a:lnTo>
                      <a:pt x="140" y="190"/>
                    </a:lnTo>
                    <a:lnTo>
                      <a:pt x="225" y="274"/>
                    </a:lnTo>
                    <a:cubicBezTo>
                      <a:pt x="231" y="280"/>
                      <a:pt x="240" y="280"/>
                      <a:pt x="245" y="274"/>
                    </a:cubicBezTo>
                    <a:lnTo>
                      <a:pt x="275" y="245"/>
                    </a:lnTo>
                    <a:cubicBezTo>
                      <a:pt x="281" y="239"/>
                      <a:pt x="281" y="230"/>
                      <a:pt x="275" y="225"/>
                    </a:cubicBezTo>
                    <a:lnTo>
                      <a:pt x="190" y="140"/>
                    </a:lnTo>
                    <a:lnTo>
                      <a:pt x="275" y="55"/>
                    </a:lnTo>
                    <a:cubicBezTo>
                      <a:pt x="281" y="49"/>
                      <a:pt x="281" y="41"/>
                      <a:pt x="275" y="35"/>
                    </a:cubicBezTo>
                    <a:lnTo>
                      <a:pt x="245" y="5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7" name="Reload Button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049882" y="1685252"/>
                <a:ext cx="153705" cy="154028"/>
              </a:xfrm>
              <a:custGeom>
                <a:avLst/>
                <a:gdLst>
                  <a:gd name="T0" fmla="*/ 162 w 312"/>
                  <a:gd name="T1" fmla="*/ 0 h 306"/>
                  <a:gd name="T2" fmla="*/ 82 w 312"/>
                  <a:gd name="T3" fmla="*/ 26 h 306"/>
                  <a:gd name="T4" fmla="*/ 45 w 312"/>
                  <a:gd name="T5" fmla="*/ 227 h 306"/>
                  <a:gd name="T6" fmla="*/ 233 w 312"/>
                  <a:gd name="T7" fmla="*/ 271 h 306"/>
                  <a:gd name="T8" fmla="*/ 246 w 312"/>
                  <a:gd name="T9" fmla="*/ 264 h 306"/>
                  <a:gd name="T10" fmla="*/ 281 w 312"/>
                  <a:gd name="T11" fmla="*/ 229 h 306"/>
                  <a:gd name="T12" fmla="*/ 275 w 312"/>
                  <a:gd name="T13" fmla="*/ 189 h 306"/>
                  <a:gd name="T14" fmla="*/ 235 w 312"/>
                  <a:gd name="T15" fmla="*/ 195 h 306"/>
                  <a:gd name="T16" fmla="*/ 213 w 312"/>
                  <a:gd name="T17" fmla="*/ 217 h 306"/>
                  <a:gd name="T18" fmla="*/ 91 w 312"/>
                  <a:gd name="T19" fmla="*/ 195 h 306"/>
                  <a:gd name="T20" fmla="*/ 114 w 312"/>
                  <a:gd name="T21" fmla="*/ 73 h 306"/>
                  <a:gd name="T22" fmla="*/ 234 w 312"/>
                  <a:gd name="T23" fmla="*/ 93 h 306"/>
                  <a:gd name="T24" fmla="*/ 197 w 312"/>
                  <a:gd name="T25" fmla="*/ 119 h 306"/>
                  <a:gd name="T26" fmla="*/ 312 w 312"/>
                  <a:gd name="T27" fmla="*/ 165 h 306"/>
                  <a:gd name="T28" fmla="*/ 311 w 312"/>
                  <a:gd name="T29" fmla="*/ 41 h 306"/>
                  <a:gd name="T30" fmla="*/ 281 w 312"/>
                  <a:gd name="T31" fmla="*/ 61 h 306"/>
                  <a:gd name="T32" fmla="*/ 162 w 312"/>
                  <a:gd name="T33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2" h="306">
                    <a:moveTo>
                      <a:pt x="162" y="0"/>
                    </a:moveTo>
                    <a:cubicBezTo>
                      <a:pt x="134" y="1"/>
                      <a:pt x="106" y="9"/>
                      <a:pt x="82" y="26"/>
                    </a:cubicBezTo>
                    <a:cubicBezTo>
                      <a:pt x="17" y="71"/>
                      <a:pt x="0" y="162"/>
                      <a:pt x="45" y="227"/>
                    </a:cubicBezTo>
                    <a:cubicBezTo>
                      <a:pt x="87" y="289"/>
                      <a:pt x="169" y="306"/>
                      <a:pt x="233" y="271"/>
                    </a:cubicBezTo>
                    <a:cubicBezTo>
                      <a:pt x="237" y="269"/>
                      <a:pt x="242" y="267"/>
                      <a:pt x="246" y="264"/>
                    </a:cubicBezTo>
                    <a:cubicBezTo>
                      <a:pt x="260" y="255"/>
                      <a:pt x="271" y="243"/>
                      <a:pt x="281" y="229"/>
                    </a:cubicBezTo>
                    <a:cubicBezTo>
                      <a:pt x="290" y="217"/>
                      <a:pt x="287" y="198"/>
                      <a:pt x="275" y="189"/>
                    </a:cubicBezTo>
                    <a:cubicBezTo>
                      <a:pt x="263" y="180"/>
                      <a:pt x="244" y="183"/>
                      <a:pt x="235" y="195"/>
                    </a:cubicBezTo>
                    <a:cubicBezTo>
                      <a:pt x="229" y="204"/>
                      <a:pt x="222" y="212"/>
                      <a:pt x="213" y="217"/>
                    </a:cubicBezTo>
                    <a:cubicBezTo>
                      <a:pt x="173" y="245"/>
                      <a:pt x="119" y="235"/>
                      <a:pt x="91" y="195"/>
                    </a:cubicBezTo>
                    <a:cubicBezTo>
                      <a:pt x="64" y="154"/>
                      <a:pt x="73" y="101"/>
                      <a:pt x="114" y="73"/>
                    </a:cubicBezTo>
                    <a:cubicBezTo>
                      <a:pt x="153" y="46"/>
                      <a:pt x="206" y="55"/>
                      <a:pt x="234" y="93"/>
                    </a:cubicBezTo>
                    <a:lnTo>
                      <a:pt x="197" y="119"/>
                    </a:lnTo>
                    <a:lnTo>
                      <a:pt x="312" y="165"/>
                    </a:lnTo>
                    <a:lnTo>
                      <a:pt x="311" y="41"/>
                    </a:lnTo>
                    <a:lnTo>
                      <a:pt x="281" y="61"/>
                    </a:lnTo>
                    <a:cubicBezTo>
                      <a:pt x="253" y="21"/>
                      <a:pt x="208" y="0"/>
                      <a:pt x="1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8" name="Forward Button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29501" y="1698767"/>
                <a:ext cx="150707" cy="126997"/>
              </a:xfrm>
              <a:custGeom>
                <a:avLst/>
                <a:gdLst>
                  <a:gd name="T0" fmla="*/ 123 w 306"/>
                  <a:gd name="T1" fmla="*/ 28 h 252"/>
                  <a:gd name="T2" fmla="*/ 123 w 306"/>
                  <a:gd name="T3" fmla="*/ 70 h 252"/>
                  <a:gd name="T4" fmla="*/ 12 w 306"/>
                  <a:gd name="T5" fmla="*/ 70 h 252"/>
                  <a:gd name="T6" fmla="*/ 0 w 306"/>
                  <a:gd name="T7" fmla="*/ 84 h 252"/>
                  <a:gd name="T8" fmla="*/ 0 w 306"/>
                  <a:gd name="T9" fmla="*/ 164 h 252"/>
                  <a:gd name="T10" fmla="*/ 12 w 306"/>
                  <a:gd name="T11" fmla="*/ 178 h 252"/>
                  <a:gd name="T12" fmla="*/ 123 w 306"/>
                  <a:gd name="T13" fmla="*/ 178 h 252"/>
                  <a:gd name="T14" fmla="*/ 123 w 306"/>
                  <a:gd name="T15" fmla="*/ 220 h 252"/>
                  <a:gd name="T16" fmla="*/ 156 w 306"/>
                  <a:gd name="T17" fmla="*/ 241 h 252"/>
                  <a:gd name="T18" fmla="*/ 296 w 306"/>
                  <a:gd name="T19" fmla="*/ 146 h 252"/>
                  <a:gd name="T20" fmla="*/ 306 w 306"/>
                  <a:gd name="T21" fmla="*/ 124 h 252"/>
                  <a:gd name="T22" fmla="*/ 296 w 306"/>
                  <a:gd name="T23" fmla="*/ 102 h 252"/>
                  <a:gd name="T24" fmla="*/ 156 w 306"/>
                  <a:gd name="T25" fmla="*/ 7 h 252"/>
                  <a:gd name="T26" fmla="*/ 123 w 306"/>
                  <a:gd name="T27" fmla="*/ 28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6" h="252">
                    <a:moveTo>
                      <a:pt x="123" y="28"/>
                    </a:moveTo>
                    <a:lnTo>
                      <a:pt x="123" y="70"/>
                    </a:lnTo>
                    <a:lnTo>
                      <a:pt x="12" y="70"/>
                    </a:lnTo>
                    <a:cubicBezTo>
                      <a:pt x="5" y="70"/>
                      <a:pt x="0" y="76"/>
                      <a:pt x="0" y="84"/>
                    </a:cubicBezTo>
                    <a:lnTo>
                      <a:pt x="0" y="164"/>
                    </a:lnTo>
                    <a:cubicBezTo>
                      <a:pt x="0" y="172"/>
                      <a:pt x="5" y="178"/>
                      <a:pt x="12" y="178"/>
                    </a:cubicBezTo>
                    <a:lnTo>
                      <a:pt x="123" y="178"/>
                    </a:lnTo>
                    <a:lnTo>
                      <a:pt x="123" y="220"/>
                    </a:lnTo>
                    <a:cubicBezTo>
                      <a:pt x="123" y="248"/>
                      <a:pt x="137" y="252"/>
                      <a:pt x="156" y="241"/>
                    </a:cubicBezTo>
                    <a:lnTo>
                      <a:pt x="296" y="146"/>
                    </a:lnTo>
                    <a:cubicBezTo>
                      <a:pt x="303" y="141"/>
                      <a:pt x="306" y="132"/>
                      <a:pt x="306" y="124"/>
                    </a:cubicBezTo>
                    <a:cubicBezTo>
                      <a:pt x="306" y="116"/>
                      <a:pt x="303" y="107"/>
                      <a:pt x="296" y="102"/>
                    </a:cubicBezTo>
                    <a:lnTo>
                      <a:pt x="156" y="7"/>
                    </a:lnTo>
                    <a:cubicBezTo>
                      <a:pt x="135" y="0"/>
                      <a:pt x="123" y="13"/>
                      <a:pt x="123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9" name="Back Button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608267" y="1699195"/>
                <a:ext cx="151564" cy="126141"/>
              </a:xfrm>
              <a:custGeom>
                <a:avLst/>
                <a:gdLst>
                  <a:gd name="T0" fmla="*/ 183 w 307"/>
                  <a:gd name="T1" fmla="*/ 223 h 251"/>
                  <a:gd name="T2" fmla="*/ 183 w 307"/>
                  <a:gd name="T3" fmla="*/ 182 h 251"/>
                  <a:gd name="T4" fmla="*/ 295 w 307"/>
                  <a:gd name="T5" fmla="*/ 182 h 251"/>
                  <a:gd name="T6" fmla="*/ 307 w 307"/>
                  <a:gd name="T7" fmla="*/ 168 h 251"/>
                  <a:gd name="T8" fmla="*/ 307 w 307"/>
                  <a:gd name="T9" fmla="*/ 88 h 251"/>
                  <a:gd name="T10" fmla="*/ 295 w 307"/>
                  <a:gd name="T11" fmla="*/ 74 h 251"/>
                  <a:gd name="T12" fmla="*/ 183 w 307"/>
                  <a:gd name="T13" fmla="*/ 74 h 251"/>
                  <a:gd name="T14" fmla="*/ 183 w 307"/>
                  <a:gd name="T15" fmla="*/ 32 h 251"/>
                  <a:gd name="T16" fmla="*/ 151 w 307"/>
                  <a:gd name="T17" fmla="*/ 10 h 251"/>
                  <a:gd name="T18" fmla="*/ 10 w 307"/>
                  <a:gd name="T19" fmla="*/ 106 h 251"/>
                  <a:gd name="T20" fmla="*/ 0 w 307"/>
                  <a:gd name="T21" fmla="*/ 127 h 251"/>
                  <a:gd name="T22" fmla="*/ 10 w 307"/>
                  <a:gd name="T23" fmla="*/ 150 h 251"/>
                  <a:gd name="T24" fmla="*/ 151 w 307"/>
                  <a:gd name="T25" fmla="*/ 245 h 251"/>
                  <a:gd name="T26" fmla="*/ 183 w 307"/>
                  <a:gd name="T27" fmla="*/ 223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7" h="251">
                    <a:moveTo>
                      <a:pt x="183" y="223"/>
                    </a:moveTo>
                    <a:lnTo>
                      <a:pt x="183" y="182"/>
                    </a:lnTo>
                    <a:lnTo>
                      <a:pt x="295" y="182"/>
                    </a:lnTo>
                    <a:cubicBezTo>
                      <a:pt x="301" y="182"/>
                      <a:pt x="307" y="176"/>
                      <a:pt x="307" y="168"/>
                    </a:cubicBezTo>
                    <a:lnTo>
                      <a:pt x="307" y="88"/>
                    </a:lnTo>
                    <a:cubicBezTo>
                      <a:pt x="307" y="80"/>
                      <a:pt x="301" y="74"/>
                      <a:pt x="295" y="74"/>
                    </a:cubicBezTo>
                    <a:lnTo>
                      <a:pt x="183" y="74"/>
                    </a:lnTo>
                    <a:lnTo>
                      <a:pt x="183" y="32"/>
                    </a:lnTo>
                    <a:cubicBezTo>
                      <a:pt x="183" y="4"/>
                      <a:pt x="169" y="0"/>
                      <a:pt x="151" y="10"/>
                    </a:cubicBezTo>
                    <a:lnTo>
                      <a:pt x="10" y="106"/>
                    </a:lnTo>
                    <a:cubicBezTo>
                      <a:pt x="3" y="111"/>
                      <a:pt x="0" y="119"/>
                      <a:pt x="0" y="127"/>
                    </a:cubicBezTo>
                    <a:cubicBezTo>
                      <a:pt x="0" y="136"/>
                      <a:pt x="3" y="145"/>
                      <a:pt x="10" y="150"/>
                    </a:cubicBezTo>
                    <a:lnTo>
                      <a:pt x="151" y="245"/>
                    </a:lnTo>
                    <a:cubicBezTo>
                      <a:pt x="171" y="251"/>
                      <a:pt x="183" y="239"/>
                      <a:pt x="183" y="223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42" name="Window Buttons"/>
            <p:cNvGrpSpPr>
              <a:grpSpLocks noChangeAspect="1"/>
            </p:cNvGrpSpPr>
            <p:nvPr/>
          </p:nvGrpSpPr>
          <p:grpSpPr>
            <a:xfrm>
              <a:off x="6819758" y="1482219"/>
              <a:ext cx="329556" cy="87194"/>
              <a:chOff x="8593764" y="127965"/>
              <a:chExt cx="387723" cy="102583"/>
            </a:xfrm>
          </p:grpSpPr>
          <p:sp>
            <p:nvSpPr>
              <p:cNvPr id="43" name="Close Button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881714" y="130237"/>
                <a:ext cx="99773" cy="100306"/>
              </a:xfrm>
              <a:custGeom>
                <a:avLst/>
                <a:gdLst>
                  <a:gd name="T0" fmla="*/ 12 w 246"/>
                  <a:gd name="T1" fmla="*/ 15 h 241"/>
                  <a:gd name="T2" fmla="*/ 12 w 246"/>
                  <a:gd name="T3" fmla="*/ 56 h 241"/>
                  <a:gd name="T4" fmla="*/ 80 w 246"/>
                  <a:gd name="T5" fmla="*/ 122 h 241"/>
                  <a:gd name="T6" fmla="*/ 12 w 246"/>
                  <a:gd name="T7" fmla="*/ 188 h 241"/>
                  <a:gd name="T8" fmla="*/ 12 w 246"/>
                  <a:gd name="T9" fmla="*/ 229 h 241"/>
                  <a:gd name="T10" fmla="*/ 56 w 246"/>
                  <a:gd name="T11" fmla="*/ 229 h 241"/>
                  <a:gd name="T12" fmla="*/ 123 w 246"/>
                  <a:gd name="T13" fmla="*/ 165 h 241"/>
                  <a:gd name="T14" fmla="*/ 190 w 246"/>
                  <a:gd name="T15" fmla="*/ 229 h 241"/>
                  <a:gd name="T16" fmla="*/ 234 w 246"/>
                  <a:gd name="T17" fmla="*/ 229 h 241"/>
                  <a:gd name="T18" fmla="*/ 234 w 246"/>
                  <a:gd name="T19" fmla="*/ 188 h 241"/>
                  <a:gd name="T20" fmla="*/ 167 w 246"/>
                  <a:gd name="T21" fmla="*/ 122 h 241"/>
                  <a:gd name="T22" fmla="*/ 234 w 246"/>
                  <a:gd name="T23" fmla="*/ 56 h 241"/>
                  <a:gd name="T24" fmla="*/ 234 w 246"/>
                  <a:gd name="T25" fmla="*/ 15 h 241"/>
                  <a:gd name="T26" fmla="*/ 190 w 246"/>
                  <a:gd name="T27" fmla="*/ 15 h 241"/>
                  <a:gd name="T28" fmla="*/ 123 w 246"/>
                  <a:gd name="T29" fmla="*/ 79 h 241"/>
                  <a:gd name="T30" fmla="*/ 56 w 246"/>
                  <a:gd name="T31" fmla="*/ 15 h 241"/>
                  <a:gd name="T32" fmla="*/ 12 w 246"/>
                  <a:gd name="T33" fmla="*/ 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6" h="241">
                    <a:moveTo>
                      <a:pt x="12" y="15"/>
                    </a:moveTo>
                    <a:cubicBezTo>
                      <a:pt x="0" y="26"/>
                      <a:pt x="0" y="45"/>
                      <a:pt x="12" y="56"/>
                    </a:cubicBezTo>
                    <a:lnTo>
                      <a:pt x="80" y="122"/>
                    </a:lnTo>
                    <a:lnTo>
                      <a:pt x="12" y="188"/>
                    </a:lnTo>
                    <a:cubicBezTo>
                      <a:pt x="0" y="199"/>
                      <a:pt x="0" y="218"/>
                      <a:pt x="12" y="229"/>
                    </a:cubicBezTo>
                    <a:cubicBezTo>
                      <a:pt x="24" y="241"/>
                      <a:pt x="44" y="241"/>
                      <a:pt x="56" y="229"/>
                    </a:cubicBezTo>
                    <a:lnTo>
                      <a:pt x="123" y="165"/>
                    </a:lnTo>
                    <a:lnTo>
                      <a:pt x="190" y="229"/>
                    </a:lnTo>
                    <a:cubicBezTo>
                      <a:pt x="202" y="241"/>
                      <a:pt x="222" y="241"/>
                      <a:pt x="234" y="229"/>
                    </a:cubicBezTo>
                    <a:cubicBezTo>
                      <a:pt x="246" y="218"/>
                      <a:pt x="246" y="199"/>
                      <a:pt x="234" y="188"/>
                    </a:cubicBezTo>
                    <a:lnTo>
                      <a:pt x="167" y="122"/>
                    </a:lnTo>
                    <a:lnTo>
                      <a:pt x="234" y="56"/>
                    </a:lnTo>
                    <a:cubicBezTo>
                      <a:pt x="246" y="45"/>
                      <a:pt x="246" y="26"/>
                      <a:pt x="234" y="15"/>
                    </a:cubicBezTo>
                    <a:cubicBezTo>
                      <a:pt x="222" y="3"/>
                      <a:pt x="202" y="3"/>
                      <a:pt x="190" y="15"/>
                    </a:cubicBezTo>
                    <a:lnTo>
                      <a:pt x="123" y="79"/>
                    </a:lnTo>
                    <a:lnTo>
                      <a:pt x="56" y="15"/>
                    </a:lnTo>
                    <a:cubicBezTo>
                      <a:pt x="41" y="0"/>
                      <a:pt x="26" y="3"/>
                      <a:pt x="12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4" name="Maximize Button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734814" y="127965"/>
                <a:ext cx="101391" cy="102583"/>
              </a:xfrm>
              <a:custGeom>
                <a:avLst/>
                <a:gdLst>
                  <a:gd name="T0" fmla="*/ 154 w 250"/>
                  <a:gd name="T1" fmla="*/ 0 h 246"/>
                  <a:gd name="T2" fmla="*/ 86 w 250"/>
                  <a:gd name="T3" fmla="*/ 1 h 246"/>
                  <a:gd name="T4" fmla="*/ 57 w 250"/>
                  <a:gd name="T5" fmla="*/ 28 h 246"/>
                  <a:gd name="T6" fmla="*/ 57 w 250"/>
                  <a:gd name="T7" fmla="*/ 59 h 246"/>
                  <a:gd name="T8" fmla="*/ 28 w 250"/>
                  <a:gd name="T9" fmla="*/ 59 h 246"/>
                  <a:gd name="T10" fmla="*/ 0 w 250"/>
                  <a:gd name="T11" fmla="*/ 86 h 246"/>
                  <a:gd name="T12" fmla="*/ 0 w 250"/>
                  <a:gd name="T13" fmla="*/ 218 h 246"/>
                  <a:gd name="T14" fmla="*/ 28 w 250"/>
                  <a:gd name="T15" fmla="*/ 246 h 246"/>
                  <a:gd name="T16" fmla="*/ 165 w 250"/>
                  <a:gd name="T17" fmla="*/ 246 h 246"/>
                  <a:gd name="T18" fmla="*/ 193 w 250"/>
                  <a:gd name="T19" fmla="*/ 218 h 246"/>
                  <a:gd name="T20" fmla="*/ 193 w 250"/>
                  <a:gd name="T21" fmla="*/ 188 h 246"/>
                  <a:gd name="T22" fmla="*/ 222 w 250"/>
                  <a:gd name="T23" fmla="*/ 188 h 246"/>
                  <a:gd name="T24" fmla="*/ 250 w 250"/>
                  <a:gd name="T25" fmla="*/ 160 h 246"/>
                  <a:gd name="T26" fmla="*/ 250 w 250"/>
                  <a:gd name="T27" fmla="*/ 27 h 246"/>
                  <a:gd name="T28" fmla="*/ 222 w 250"/>
                  <a:gd name="T29" fmla="*/ 0 h 246"/>
                  <a:gd name="T30" fmla="*/ 154 w 250"/>
                  <a:gd name="T31" fmla="*/ 0 h 246"/>
                  <a:gd name="T32" fmla="*/ 109 w 250"/>
                  <a:gd name="T33" fmla="*/ 52 h 246"/>
                  <a:gd name="T34" fmla="*/ 198 w 250"/>
                  <a:gd name="T35" fmla="*/ 52 h 246"/>
                  <a:gd name="T36" fmla="*/ 198 w 250"/>
                  <a:gd name="T37" fmla="*/ 138 h 246"/>
                  <a:gd name="T38" fmla="*/ 193 w 250"/>
                  <a:gd name="T39" fmla="*/ 138 h 246"/>
                  <a:gd name="T40" fmla="*/ 193 w 250"/>
                  <a:gd name="T41" fmla="*/ 85 h 246"/>
                  <a:gd name="T42" fmla="*/ 165 w 250"/>
                  <a:gd name="T43" fmla="*/ 58 h 246"/>
                  <a:gd name="T44" fmla="*/ 109 w 250"/>
                  <a:gd name="T45" fmla="*/ 58 h 246"/>
                  <a:gd name="T46" fmla="*/ 109 w 250"/>
                  <a:gd name="T47" fmla="*/ 52 h 246"/>
                  <a:gd name="T48" fmla="*/ 53 w 250"/>
                  <a:gd name="T49" fmla="*/ 110 h 246"/>
                  <a:gd name="T50" fmla="*/ 141 w 250"/>
                  <a:gd name="T51" fmla="*/ 110 h 246"/>
                  <a:gd name="T52" fmla="*/ 141 w 250"/>
                  <a:gd name="T53" fmla="*/ 196 h 246"/>
                  <a:gd name="T54" fmla="*/ 53 w 250"/>
                  <a:gd name="T55" fmla="*/ 196 h 246"/>
                  <a:gd name="T56" fmla="*/ 53 w 250"/>
                  <a:gd name="T57" fmla="*/ 11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" h="246">
                    <a:moveTo>
                      <a:pt x="154" y="0"/>
                    </a:moveTo>
                    <a:cubicBezTo>
                      <a:pt x="131" y="0"/>
                      <a:pt x="108" y="1"/>
                      <a:pt x="86" y="1"/>
                    </a:cubicBezTo>
                    <a:cubicBezTo>
                      <a:pt x="70" y="1"/>
                      <a:pt x="57" y="13"/>
                      <a:pt x="57" y="28"/>
                    </a:cubicBezTo>
                    <a:lnTo>
                      <a:pt x="57" y="59"/>
                    </a:lnTo>
                    <a:cubicBezTo>
                      <a:pt x="48" y="59"/>
                      <a:pt x="38" y="59"/>
                      <a:pt x="28" y="59"/>
                    </a:cubicBezTo>
                    <a:cubicBezTo>
                      <a:pt x="13" y="59"/>
                      <a:pt x="0" y="71"/>
                      <a:pt x="0" y="86"/>
                    </a:cubicBezTo>
                    <a:lnTo>
                      <a:pt x="0" y="218"/>
                    </a:lnTo>
                    <a:cubicBezTo>
                      <a:pt x="0" y="233"/>
                      <a:pt x="13" y="246"/>
                      <a:pt x="28" y="246"/>
                    </a:cubicBezTo>
                    <a:lnTo>
                      <a:pt x="165" y="246"/>
                    </a:lnTo>
                    <a:cubicBezTo>
                      <a:pt x="183" y="246"/>
                      <a:pt x="193" y="231"/>
                      <a:pt x="193" y="218"/>
                    </a:cubicBezTo>
                    <a:lnTo>
                      <a:pt x="193" y="188"/>
                    </a:lnTo>
                    <a:lnTo>
                      <a:pt x="222" y="188"/>
                    </a:lnTo>
                    <a:cubicBezTo>
                      <a:pt x="240" y="188"/>
                      <a:pt x="250" y="173"/>
                      <a:pt x="250" y="160"/>
                    </a:cubicBezTo>
                    <a:lnTo>
                      <a:pt x="250" y="27"/>
                    </a:lnTo>
                    <a:cubicBezTo>
                      <a:pt x="250" y="9"/>
                      <a:pt x="237" y="0"/>
                      <a:pt x="222" y="0"/>
                    </a:cubicBezTo>
                    <a:cubicBezTo>
                      <a:pt x="199" y="0"/>
                      <a:pt x="177" y="0"/>
                      <a:pt x="154" y="0"/>
                    </a:cubicBezTo>
                    <a:close/>
                    <a:moveTo>
                      <a:pt x="109" y="52"/>
                    </a:moveTo>
                    <a:lnTo>
                      <a:pt x="198" y="52"/>
                    </a:lnTo>
                    <a:lnTo>
                      <a:pt x="198" y="138"/>
                    </a:lnTo>
                    <a:lnTo>
                      <a:pt x="193" y="138"/>
                    </a:lnTo>
                    <a:lnTo>
                      <a:pt x="193" y="85"/>
                    </a:lnTo>
                    <a:cubicBezTo>
                      <a:pt x="193" y="67"/>
                      <a:pt x="180" y="58"/>
                      <a:pt x="165" y="58"/>
                    </a:cubicBezTo>
                    <a:cubicBezTo>
                      <a:pt x="146" y="58"/>
                      <a:pt x="128" y="58"/>
                      <a:pt x="109" y="58"/>
                    </a:cubicBezTo>
                    <a:lnTo>
                      <a:pt x="109" y="52"/>
                    </a:lnTo>
                    <a:close/>
                    <a:moveTo>
                      <a:pt x="53" y="110"/>
                    </a:moveTo>
                    <a:lnTo>
                      <a:pt x="141" y="110"/>
                    </a:lnTo>
                    <a:lnTo>
                      <a:pt x="141" y="196"/>
                    </a:lnTo>
                    <a:lnTo>
                      <a:pt x="53" y="196"/>
                    </a:lnTo>
                    <a:lnTo>
                      <a:pt x="53" y="11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5" name="Minimize Button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593764" y="206202"/>
                <a:ext cx="95562" cy="24346"/>
              </a:xfrm>
              <a:custGeom>
                <a:avLst/>
                <a:gdLst>
                  <a:gd name="T0" fmla="*/ 32 w 236"/>
                  <a:gd name="T1" fmla="*/ 0 h 59"/>
                  <a:gd name="T2" fmla="*/ 0 w 236"/>
                  <a:gd name="T3" fmla="*/ 30 h 59"/>
                  <a:gd name="T4" fmla="*/ 32 w 236"/>
                  <a:gd name="T5" fmla="*/ 59 h 59"/>
                  <a:gd name="T6" fmla="*/ 205 w 236"/>
                  <a:gd name="T7" fmla="*/ 59 h 59"/>
                  <a:gd name="T8" fmla="*/ 236 w 236"/>
                  <a:gd name="T9" fmla="*/ 30 h 59"/>
                  <a:gd name="T10" fmla="*/ 205 w 236"/>
                  <a:gd name="T11" fmla="*/ 0 h 59"/>
                  <a:gd name="T12" fmla="*/ 32 w 236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59">
                    <a:moveTo>
                      <a:pt x="32" y="0"/>
                    </a:moveTo>
                    <a:cubicBezTo>
                      <a:pt x="15" y="0"/>
                      <a:pt x="0" y="13"/>
                      <a:pt x="0" y="30"/>
                    </a:cubicBezTo>
                    <a:cubicBezTo>
                      <a:pt x="0" y="46"/>
                      <a:pt x="15" y="59"/>
                      <a:pt x="32" y="59"/>
                    </a:cubicBezTo>
                    <a:lnTo>
                      <a:pt x="205" y="59"/>
                    </a:lnTo>
                    <a:cubicBezTo>
                      <a:pt x="222" y="59"/>
                      <a:pt x="236" y="46"/>
                      <a:pt x="236" y="30"/>
                    </a:cubicBezTo>
                    <a:cubicBezTo>
                      <a:pt x="236" y="13"/>
                      <a:pt x="222" y="0"/>
                      <a:pt x="205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50" name="Labeled Field"/>
          <p:cNvGrpSpPr/>
          <p:nvPr/>
        </p:nvGrpSpPr>
        <p:grpSpPr>
          <a:xfrm>
            <a:off x="9347754" y="1060110"/>
            <a:ext cx="2423131" cy="298371"/>
            <a:chOff x="3851920" y="1433149"/>
            <a:chExt cx="2181712" cy="203932"/>
          </a:xfrm>
        </p:grpSpPr>
        <p:sp>
          <p:nvSpPr>
            <p:cNvPr id="51" name="Label"/>
            <p:cNvSpPr>
              <a:spLocks/>
            </p:cNvSpPr>
            <p:nvPr/>
          </p:nvSpPr>
          <p:spPr bwMode="auto">
            <a:xfrm>
              <a:off x="5618443" y="1433931"/>
              <a:ext cx="415189" cy="202372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6350" cap="rnd" cmpd="sng" algn="ctr">
              <a:solidFill>
                <a:schemeClr val="tx1"/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>
                  <a:solidFill>
                    <a:srgbClr val="262626"/>
                  </a:solidFill>
                  <a:effectLst/>
                  <a:latin typeface="Calibri"/>
                </a:rPr>
                <a:t>검색</a:t>
              </a:r>
              <a:endParaRPr lang="en-US" sz="1200" b="1" dirty="0">
                <a:solidFill>
                  <a:srgbClr val="262626"/>
                </a:solidFill>
                <a:effectLst/>
                <a:latin typeface="Calibri"/>
              </a:endParaRPr>
            </a:p>
          </p:txBody>
        </p:sp>
        <p:sp>
          <p:nvSpPr>
            <p:cNvPr id="52" name="Text Box"/>
            <p:cNvSpPr>
              <a:spLocks/>
            </p:cNvSpPr>
            <p:nvPr/>
          </p:nvSpPr>
          <p:spPr bwMode="auto">
            <a:xfrm>
              <a:off x="3851920" y="1433149"/>
              <a:ext cx="1687736" cy="203932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72000" bIns="3240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262626"/>
                </a:solidFill>
                <a:effectLst/>
                <a:latin typeface="Calibri"/>
              </a:endParaRPr>
            </a:p>
          </p:txBody>
        </p:sp>
      </p:grpSp>
      <p:sp>
        <p:nvSpPr>
          <p:cNvPr id="53" name="Label"/>
          <p:cNvSpPr>
            <a:spLocks/>
          </p:cNvSpPr>
          <p:nvPr/>
        </p:nvSpPr>
        <p:spPr bwMode="auto">
          <a:xfrm>
            <a:off x="6567387" y="948511"/>
            <a:ext cx="2686447" cy="450154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>
                <a:solidFill>
                  <a:srgbClr val="262626"/>
                </a:solidFill>
                <a:effectLst/>
                <a:latin typeface="Arial Black" panose="020B0A04020102020204" pitchFamily="34" charset="0"/>
              </a:rPr>
              <a:t>SAGIMARA</a:t>
            </a:r>
            <a:endParaRPr lang="en-US" sz="2500" dirty="0">
              <a:solidFill>
                <a:srgbClr val="262626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54" name="Rounded Rectangle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497822" y="1495584"/>
            <a:ext cx="5168752" cy="4863651"/>
          </a:xfrm>
          <a:prstGeom prst="roundRect">
            <a:avLst>
              <a:gd name="adj" fmla="val 1273"/>
            </a:avLst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7800199" y="1599250"/>
            <a:ext cx="3561562" cy="2132532"/>
            <a:chOff x="2987824" y="2107456"/>
            <a:chExt cx="4371622" cy="2476993"/>
          </a:xfrm>
        </p:grpSpPr>
        <p:pic>
          <p:nvPicPr>
            <p:cNvPr id="56" name="Picture 2"/>
            <p:cNvPicPr>
              <a:picLocks noChangeAspect="1" noChangeArrowheads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389" b="12157"/>
            <a:stretch/>
          </p:blipFill>
          <p:spPr bwMode="auto">
            <a:xfrm>
              <a:off x="2987824" y="2133600"/>
              <a:ext cx="4273532" cy="1799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Label"/>
            <p:cNvSpPr>
              <a:spLocks/>
            </p:cNvSpPr>
            <p:nvPr/>
          </p:nvSpPr>
          <p:spPr bwMode="auto">
            <a:xfrm>
              <a:off x="5350025" y="2107456"/>
              <a:ext cx="1945579" cy="203932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</a:ln>
            <a:effectLst>
              <a:softEdge rad="25400"/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rgbClr val="262626"/>
                  </a:solidFill>
                  <a:effectLst/>
                  <a:latin typeface="Calibri"/>
                </a:rPr>
                <a:t>최근 인증 </a:t>
              </a:r>
              <a:r>
                <a:rPr lang="ko-KR" altLang="en-US" sz="900" b="1" dirty="0" smtClean="0">
                  <a:solidFill>
                    <a:srgbClr val="262626"/>
                  </a:solidFill>
                  <a:latin typeface="Calibri"/>
                </a:rPr>
                <a:t>위치 </a:t>
              </a:r>
              <a:r>
                <a:rPr lang="en-US" altLang="ko-KR" sz="900" b="1" dirty="0" smtClean="0">
                  <a:solidFill>
                    <a:srgbClr val="262626"/>
                  </a:solidFill>
                  <a:latin typeface="Calibri"/>
                </a:rPr>
                <a:t>:</a:t>
              </a:r>
              <a:r>
                <a:rPr lang="en-US" altLang="ko-KR" sz="900" dirty="0" smtClean="0">
                  <a:solidFill>
                    <a:srgbClr val="262626"/>
                  </a:solidFill>
                  <a:latin typeface="Calibri"/>
                </a:rPr>
                <a:t> </a:t>
              </a:r>
              <a:r>
                <a:rPr lang="ko-KR" altLang="en-US" sz="900" dirty="0" smtClean="0">
                  <a:solidFill>
                    <a:srgbClr val="262626"/>
                  </a:solidFill>
                  <a:effectLst/>
                  <a:latin typeface="Calibri"/>
                </a:rPr>
                <a:t>서울시 광진구 근처</a:t>
              </a:r>
              <a:endParaRPr lang="en-US" sz="900" dirty="0">
                <a:solidFill>
                  <a:srgbClr val="262626"/>
                </a:solidFill>
                <a:effectLst/>
                <a:latin typeface="Calibri"/>
              </a:endParaRPr>
            </a:p>
          </p:txBody>
        </p:sp>
        <p:sp>
          <p:nvSpPr>
            <p:cNvPr id="58" name="Label"/>
            <p:cNvSpPr>
              <a:spLocks/>
            </p:cNvSpPr>
            <p:nvPr/>
          </p:nvSpPr>
          <p:spPr bwMode="auto">
            <a:xfrm>
              <a:off x="4269872" y="4240329"/>
              <a:ext cx="3089574" cy="34412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</a:ln>
            <a:effectLst>
              <a:softEdge rad="25400"/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500" b="1" dirty="0" smtClean="0">
                  <a:solidFill>
                    <a:srgbClr val="262626"/>
                  </a:solidFill>
                  <a:latin typeface="Calibri"/>
                </a:rPr>
                <a:t>최근 인증은</a:t>
              </a:r>
              <a:r>
                <a:rPr lang="ko-KR" altLang="en-US" sz="1500" dirty="0" smtClean="0">
                  <a:solidFill>
                    <a:srgbClr val="262626"/>
                  </a:solidFill>
                  <a:latin typeface="Calibri"/>
                </a:rPr>
                <a:t> </a:t>
              </a:r>
              <a:r>
                <a:rPr lang="en-US" altLang="ko-KR" sz="1300" dirty="0" smtClean="0">
                  <a:solidFill>
                    <a:srgbClr val="262626"/>
                  </a:solidFill>
                  <a:latin typeface="Calibri"/>
                </a:rPr>
                <a:t>5</a:t>
              </a:r>
              <a:r>
                <a:rPr lang="ko-KR" altLang="en-US" sz="1300" dirty="0" smtClean="0">
                  <a:solidFill>
                    <a:srgbClr val="262626"/>
                  </a:solidFill>
                  <a:latin typeface="Calibri"/>
                </a:rPr>
                <a:t>시간</a:t>
              </a:r>
              <a:r>
                <a:rPr lang="ko-KR" altLang="en-US" sz="1500" dirty="0" smtClean="0">
                  <a:solidFill>
                    <a:srgbClr val="262626"/>
                  </a:solidFill>
                  <a:effectLst/>
                  <a:latin typeface="Calibri"/>
                </a:rPr>
                <a:t> </a:t>
              </a:r>
              <a:r>
                <a:rPr lang="ko-KR" altLang="en-US" sz="1500" b="1" dirty="0" smtClean="0">
                  <a:solidFill>
                    <a:srgbClr val="262626"/>
                  </a:solidFill>
                  <a:effectLst/>
                  <a:latin typeface="Calibri"/>
                </a:rPr>
                <a:t>전입니다</a:t>
              </a:r>
              <a:r>
                <a:rPr lang="en-US" altLang="ko-KR" sz="1500" b="1" dirty="0" smtClean="0">
                  <a:solidFill>
                    <a:srgbClr val="262626"/>
                  </a:solidFill>
                  <a:effectLst/>
                  <a:latin typeface="Calibri"/>
                </a:rPr>
                <a:t>.</a:t>
              </a:r>
              <a:endParaRPr lang="en-US" sz="1500" b="1" dirty="0">
                <a:solidFill>
                  <a:srgbClr val="262626"/>
                </a:solidFill>
                <a:effectLst/>
                <a:latin typeface="Calibri"/>
              </a:endParaRPr>
            </a:p>
          </p:txBody>
        </p:sp>
      </p:grpSp>
      <p:sp>
        <p:nvSpPr>
          <p:cNvPr id="59" name="Rounded Rectangle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575868" y="1534363"/>
            <a:ext cx="1999993" cy="2972437"/>
          </a:xfrm>
          <a:prstGeom prst="roundRect">
            <a:avLst>
              <a:gd name="adj" fmla="val 331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500" dirty="0" smtClean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altLang="ko-KR" sz="2500" dirty="0" smtClean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altLang="ko-KR" sz="1500" dirty="0" smtClean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altLang="ko-KR" sz="15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altLang="ko-KR" sz="1500" dirty="0" smtClean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altLang="ko-KR" sz="15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altLang="ko-KR" sz="1500" dirty="0" smtClean="0">
                <a:solidFill>
                  <a:srgbClr val="262626"/>
                </a:solidFill>
                <a:latin typeface="+mj-lt"/>
                <a:ea typeface="PMingLiU" panose="02020500000000000000" pitchFamily="18" charset="-120"/>
                <a:cs typeface="Calibri" pitchFamily="34" charset="0"/>
              </a:rPr>
              <a:t>Rate</a:t>
            </a:r>
            <a:r>
              <a:rPr lang="en-US" altLang="ko-KR" sz="1500" dirty="0" smtClean="0">
                <a:solidFill>
                  <a:srgbClr val="262626"/>
                </a:solidFill>
                <a:latin typeface="바탕"/>
                <a:ea typeface="바탕"/>
                <a:cs typeface="Calibri" pitchFamily="34" charset="0"/>
              </a:rPr>
              <a:t> </a:t>
            </a:r>
            <a:r>
              <a:rPr lang="en-US" altLang="ko-KR" sz="1500" dirty="0" smtClean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/>
                <a:ea typeface="바탕"/>
                <a:cs typeface="Calibri" pitchFamily="34" charset="0"/>
              </a:rPr>
              <a:t>★ ★ ★ ★ ☆</a:t>
            </a:r>
            <a:endParaRPr lang="en-US" altLang="ko-KR" sz="1500" dirty="0" smtClean="0">
              <a:solidFill>
                <a:srgbClr val="2626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endParaRPr lang="en-US" altLang="ko-KR" sz="1000" dirty="0" smtClean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altLang="ko-KR" sz="1500" b="1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Name : </a:t>
            </a:r>
            <a:r>
              <a:rPr lang="ko-KR" altLang="en-US" sz="15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양 </a:t>
            </a:r>
            <a:r>
              <a:rPr lang="en-US" altLang="ko-KR" sz="15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* *</a:t>
            </a:r>
            <a:endParaRPr lang="en-US" sz="1500" dirty="0" smtClean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500" b="1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Phone : </a:t>
            </a:r>
            <a:r>
              <a:rPr lang="en-US" sz="15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01075******</a:t>
            </a:r>
          </a:p>
          <a:p>
            <a:pPr algn="ctr"/>
            <a:endParaRPr lang="en-US" sz="15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ko-KR" altLang="en-US" sz="1200" b="1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사용하는 </a:t>
            </a:r>
            <a:r>
              <a:rPr lang="en-US" altLang="ko-KR" sz="1200" b="1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ID – </a:t>
            </a:r>
            <a:r>
              <a:rPr lang="ko-KR" altLang="en-US" sz="1200" b="1" u="sng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펼쳐서 보기</a:t>
            </a:r>
            <a:endParaRPr lang="en-US" sz="1200" b="1" u="sng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845" y="1703570"/>
            <a:ext cx="1277806" cy="136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Button"/>
          <p:cNvSpPr>
            <a:spLocks/>
          </p:cNvSpPr>
          <p:nvPr/>
        </p:nvSpPr>
        <p:spPr bwMode="auto">
          <a:xfrm>
            <a:off x="9170986" y="3909594"/>
            <a:ext cx="1814538" cy="546551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rgbClr val="262626"/>
                </a:solidFill>
                <a:effectLst/>
                <a:latin typeface="Calibri"/>
              </a:rPr>
              <a:t>인증 요청하기</a:t>
            </a:r>
            <a:r>
              <a:rPr lang="en-US" altLang="ko-KR" sz="2000" dirty="0" smtClean="0">
                <a:solidFill>
                  <a:srgbClr val="262626"/>
                </a:solidFill>
                <a:latin typeface="Calibri"/>
              </a:rPr>
              <a:t>!</a:t>
            </a:r>
            <a:endParaRPr lang="en-US" sz="2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2" name="Label"/>
          <p:cNvSpPr>
            <a:spLocks/>
          </p:cNvSpPr>
          <p:nvPr/>
        </p:nvSpPr>
        <p:spPr bwMode="auto">
          <a:xfrm>
            <a:off x="6808966" y="4905230"/>
            <a:ext cx="2128029" cy="29626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</a:ln>
          <a:effectLst>
            <a:softEdge rad="25400"/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b="1" dirty="0" err="1" smtClean="0">
                <a:solidFill>
                  <a:srgbClr val="262626"/>
                </a:solidFill>
                <a:latin typeface="Calibri"/>
              </a:rPr>
              <a:t>오늘하루</a:t>
            </a:r>
            <a:r>
              <a:rPr lang="ko-KR" altLang="en-US" sz="1500" b="1" dirty="0" smtClean="0">
                <a:solidFill>
                  <a:srgbClr val="262626"/>
                </a:solidFill>
                <a:latin typeface="Calibri"/>
              </a:rPr>
              <a:t> </a:t>
            </a:r>
            <a:r>
              <a:rPr lang="ko-KR" altLang="en-US" sz="1500" b="1" dirty="0" smtClean="0">
                <a:solidFill>
                  <a:srgbClr val="262626"/>
                </a:solidFill>
                <a:effectLst/>
                <a:latin typeface="Calibri"/>
              </a:rPr>
              <a:t>조회수 </a:t>
            </a:r>
            <a:r>
              <a:rPr lang="en-US" altLang="ko-KR" sz="1500" b="1" dirty="0" smtClean="0">
                <a:solidFill>
                  <a:srgbClr val="262626"/>
                </a:solidFill>
                <a:effectLst/>
                <a:latin typeface="Calibri"/>
              </a:rPr>
              <a:t>: </a:t>
            </a:r>
            <a:r>
              <a:rPr lang="en-US" altLang="ko-KR" sz="1500" dirty="0" smtClean="0">
                <a:solidFill>
                  <a:srgbClr val="262626"/>
                </a:solidFill>
                <a:effectLst/>
                <a:latin typeface="Calibri"/>
              </a:rPr>
              <a:t>107</a:t>
            </a:r>
            <a:endParaRPr lang="en-US" sz="15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9181325" y="1797330"/>
            <a:ext cx="829833" cy="8757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" t="45198" r="2858" b="40873"/>
          <a:stretch/>
        </p:blipFill>
        <p:spPr>
          <a:xfrm>
            <a:off x="6684799" y="5333389"/>
            <a:ext cx="4835236" cy="955275"/>
          </a:xfrm>
          <a:prstGeom prst="rect">
            <a:avLst/>
          </a:prstGeom>
        </p:spPr>
      </p:pic>
      <p:sp>
        <p:nvSpPr>
          <p:cNvPr id="65" name="Label"/>
          <p:cNvSpPr>
            <a:spLocks/>
          </p:cNvSpPr>
          <p:nvPr/>
        </p:nvSpPr>
        <p:spPr bwMode="auto">
          <a:xfrm>
            <a:off x="9171672" y="4905230"/>
            <a:ext cx="2138081" cy="29626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</a:ln>
          <a:effectLst>
            <a:softEdge rad="25400"/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b="1" dirty="0" smtClean="0">
                <a:solidFill>
                  <a:srgbClr val="262626"/>
                </a:solidFill>
                <a:latin typeface="Calibri"/>
              </a:rPr>
              <a:t>최근 거래내역 조회하기</a:t>
            </a:r>
            <a:endParaRPr lang="en-US" sz="15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6" name="Button"/>
          <p:cNvSpPr>
            <a:spLocks/>
          </p:cNvSpPr>
          <p:nvPr/>
        </p:nvSpPr>
        <p:spPr bwMode="auto">
          <a:xfrm>
            <a:off x="6763075" y="1702006"/>
            <a:ext cx="1468521" cy="122544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rgbClr val="262626"/>
                </a:solidFill>
                <a:effectLst/>
                <a:latin typeface="Calibri"/>
              </a:rPr>
              <a:t>얼굴 정보 인증됨</a:t>
            </a:r>
            <a:endParaRPr lang="en-US" altLang="ko-KR" sz="1200" dirty="0" smtClean="0">
              <a:solidFill>
                <a:srgbClr val="262626"/>
              </a:solidFill>
              <a:effectLst/>
              <a:latin typeface="Calibri"/>
            </a:endParaRPr>
          </a:p>
          <a:p>
            <a:pPr algn="ctr"/>
            <a:endParaRPr lang="en-US" altLang="ko-KR" sz="1200" dirty="0" smtClean="0">
              <a:solidFill>
                <a:srgbClr val="262626"/>
              </a:solidFill>
              <a:effectLst/>
              <a:latin typeface="Calibri"/>
            </a:endParaRPr>
          </a:p>
          <a:p>
            <a:pPr algn="ctr"/>
            <a:r>
              <a:rPr lang="ko-KR" altLang="en-US" sz="1200" dirty="0" smtClean="0">
                <a:solidFill>
                  <a:srgbClr val="262626"/>
                </a:solidFill>
                <a:latin typeface="Calibri"/>
              </a:rPr>
              <a:t>공개여부 </a:t>
            </a:r>
            <a:r>
              <a:rPr lang="en-US" altLang="ko-KR" sz="1200" dirty="0" smtClean="0">
                <a:solidFill>
                  <a:srgbClr val="262626"/>
                </a:solidFill>
                <a:latin typeface="Calibri"/>
              </a:rPr>
              <a:t>: </a:t>
            </a:r>
            <a:r>
              <a:rPr lang="ko-KR" altLang="en-US" sz="1200" dirty="0" smtClean="0">
                <a:solidFill>
                  <a:srgbClr val="262626"/>
                </a:solidFill>
                <a:latin typeface="Calibri"/>
              </a:rPr>
              <a:t>비공개</a:t>
            </a:r>
            <a:endParaRPr lang="en-US" sz="12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13943" y="547091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조회 화면</a:t>
            </a:r>
            <a:r>
              <a:rPr lang="en-US" altLang="ko-KR" dirty="0" smtClean="0"/>
              <a:t>(index)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065342" y="5943329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조회 결과 화면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5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21010" y="374072"/>
            <a:ext cx="3396808" cy="5796524"/>
            <a:chOff x="2907010" y="144633"/>
            <a:chExt cx="3321174" cy="6524727"/>
          </a:xfrm>
        </p:grpSpPr>
        <p:sp>
          <p:nvSpPr>
            <p:cNvPr id="5" name="Case"/>
            <p:cNvSpPr>
              <a:spLocks/>
            </p:cNvSpPr>
            <p:nvPr/>
          </p:nvSpPr>
          <p:spPr bwMode="auto">
            <a:xfrm>
              <a:off x="2907010" y="144633"/>
              <a:ext cx="3321174" cy="6524727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Display"/>
            <p:cNvSpPr>
              <a:spLocks/>
            </p:cNvSpPr>
            <p:nvPr/>
          </p:nvSpPr>
          <p:spPr bwMode="auto">
            <a:xfrm>
              <a:off x="3100744" y="1235548"/>
              <a:ext cx="2933705" cy="439363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Speaker"/>
            <p:cNvSpPr>
              <a:spLocks/>
            </p:cNvSpPr>
            <p:nvPr/>
          </p:nvSpPr>
          <p:spPr bwMode="auto">
            <a:xfrm>
              <a:off x="4251624" y="640505"/>
              <a:ext cx="631946" cy="12223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8" name="Camera"/>
            <p:cNvGrpSpPr/>
            <p:nvPr/>
          </p:nvGrpSpPr>
          <p:grpSpPr>
            <a:xfrm>
              <a:off x="3876224" y="635891"/>
              <a:ext cx="131467" cy="131467"/>
              <a:chOff x="1175120" y="1735138"/>
              <a:chExt cx="90490" cy="90490"/>
            </a:xfrm>
          </p:grpSpPr>
          <p:sp>
            <p:nvSpPr>
              <p:cNvPr id="12" name="Camera Outer"/>
              <p:cNvSpPr>
                <a:spLocks/>
              </p:cNvSpPr>
              <p:nvPr/>
            </p:nvSpPr>
            <p:spPr bwMode="auto">
              <a:xfrm>
                <a:off x="1175120" y="1735138"/>
                <a:ext cx="90490" cy="9049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" name="Camera Inner"/>
              <p:cNvSpPr>
                <a:spLocks/>
              </p:cNvSpPr>
              <p:nvPr/>
            </p:nvSpPr>
            <p:spPr bwMode="auto">
              <a:xfrm>
                <a:off x="1205965" y="1765983"/>
                <a:ext cx="28800" cy="28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9" name="Button"/>
            <p:cNvGrpSpPr/>
            <p:nvPr/>
          </p:nvGrpSpPr>
          <p:grpSpPr>
            <a:xfrm>
              <a:off x="4272381" y="5862130"/>
              <a:ext cx="590431" cy="590431"/>
              <a:chOff x="1447799" y="5332413"/>
              <a:chExt cx="406400" cy="406400"/>
            </a:xfrm>
          </p:grpSpPr>
          <p:sp>
            <p:nvSpPr>
              <p:cNvPr id="10" name="Button Outer"/>
              <p:cNvSpPr>
                <a:spLocks/>
              </p:cNvSpPr>
              <p:nvPr/>
            </p:nvSpPr>
            <p:spPr bwMode="auto">
              <a:xfrm>
                <a:off x="1447799" y="5332413"/>
                <a:ext cx="406400" cy="4064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" name="Button Inner"/>
              <p:cNvSpPr>
                <a:spLocks/>
              </p:cNvSpPr>
              <p:nvPr/>
            </p:nvSpPr>
            <p:spPr bwMode="auto">
              <a:xfrm>
                <a:off x="1583245" y="5467213"/>
                <a:ext cx="135508" cy="136800"/>
              </a:xfrm>
              <a:prstGeom prst="roundRect">
                <a:avLst>
                  <a:gd name="adj" fmla="val 32086"/>
                </a:avLst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4" name="Labeled Field"/>
          <p:cNvGrpSpPr/>
          <p:nvPr/>
        </p:nvGrpSpPr>
        <p:grpSpPr>
          <a:xfrm>
            <a:off x="1015930" y="4038244"/>
            <a:ext cx="2566214" cy="504056"/>
            <a:chOff x="3851920" y="1433147"/>
            <a:chExt cx="1559759" cy="203932"/>
          </a:xfrm>
        </p:grpSpPr>
        <p:sp>
          <p:nvSpPr>
            <p:cNvPr id="15" name="Label"/>
            <p:cNvSpPr>
              <a:spLocks/>
            </p:cNvSpPr>
            <p:nvPr/>
          </p:nvSpPr>
          <p:spPr bwMode="auto">
            <a:xfrm>
              <a:off x="5033626" y="1437185"/>
              <a:ext cx="378053" cy="19585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6350" cap="rnd" cmpd="sng" algn="ctr">
              <a:solidFill>
                <a:schemeClr val="tx1"/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b="1" dirty="0" smtClean="0">
                  <a:solidFill>
                    <a:srgbClr val="262626"/>
                  </a:solidFill>
                  <a:effectLst/>
                  <a:latin typeface="Calibri"/>
                </a:rPr>
                <a:t>검색</a:t>
              </a:r>
              <a:endParaRPr lang="en-US" sz="1600" b="1" dirty="0">
                <a:solidFill>
                  <a:srgbClr val="262626"/>
                </a:solidFill>
                <a:effectLst/>
                <a:latin typeface="Calibri"/>
              </a:endParaRPr>
            </a:p>
          </p:txBody>
        </p:sp>
        <p:sp>
          <p:nvSpPr>
            <p:cNvPr id="16" name="Text Box"/>
            <p:cNvSpPr>
              <a:spLocks/>
            </p:cNvSpPr>
            <p:nvPr/>
          </p:nvSpPr>
          <p:spPr bwMode="auto">
            <a:xfrm>
              <a:off x="3851920" y="1433147"/>
              <a:ext cx="1107557" cy="203932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262626"/>
                </a:solidFill>
                <a:effectLst/>
                <a:latin typeface="Calibri"/>
              </a:endParaRPr>
            </a:p>
          </p:txBody>
        </p:sp>
      </p:grpSp>
      <p:sp>
        <p:nvSpPr>
          <p:cNvPr id="17" name="Label"/>
          <p:cNvSpPr>
            <a:spLocks/>
          </p:cNvSpPr>
          <p:nvPr/>
        </p:nvSpPr>
        <p:spPr bwMode="auto">
          <a:xfrm>
            <a:off x="1277888" y="1939745"/>
            <a:ext cx="2036950" cy="1450427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500" dirty="0" smtClean="0">
                <a:solidFill>
                  <a:srgbClr val="262626"/>
                </a:solidFill>
                <a:effectLst/>
                <a:latin typeface="Arial Black" panose="020B0A04020102020204" pitchFamily="34" charset="0"/>
              </a:rPr>
              <a:t>SAGI</a:t>
            </a:r>
          </a:p>
          <a:p>
            <a:pPr algn="ctr"/>
            <a:r>
              <a:rPr lang="en-US" sz="4500" dirty="0" smtClean="0">
                <a:solidFill>
                  <a:srgbClr val="262626"/>
                </a:solidFill>
                <a:effectLst/>
                <a:latin typeface="Arial Black" panose="020B0A04020102020204" pitchFamily="34" charset="0"/>
              </a:rPr>
              <a:t>MARA</a:t>
            </a:r>
            <a:endParaRPr lang="en-US" sz="4500" dirty="0">
              <a:solidFill>
                <a:srgbClr val="262626"/>
              </a:solidFill>
              <a:effectLst/>
              <a:latin typeface="Arial Black" panose="020B0A04020102020204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476550" y="396612"/>
            <a:ext cx="3396808" cy="5796524"/>
            <a:chOff x="2907010" y="144633"/>
            <a:chExt cx="3321174" cy="6524727"/>
          </a:xfrm>
        </p:grpSpPr>
        <p:sp>
          <p:nvSpPr>
            <p:cNvPr id="19" name="Case"/>
            <p:cNvSpPr>
              <a:spLocks/>
            </p:cNvSpPr>
            <p:nvPr/>
          </p:nvSpPr>
          <p:spPr bwMode="auto">
            <a:xfrm>
              <a:off x="2907010" y="144633"/>
              <a:ext cx="3321174" cy="6524727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Display"/>
            <p:cNvSpPr>
              <a:spLocks/>
            </p:cNvSpPr>
            <p:nvPr/>
          </p:nvSpPr>
          <p:spPr bwMode="auto">
            <a:xfrm>
              <a:off x="3100744" y="1235548"/>
              <a:ext cx="2933705" cy="439363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Speaker"/>
            <p:cNvSpPr>
              <a:spLocks/>
            </p:cNvSpPr>
            <p:nvPr/>
          </p:nvSpPr>
          <p:spPr bwMode="auto">
            <a:xfrm>
              <a:off x="4251624" y="640505"/>
              <a:ext cx="631946" cy="12223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2" name="Camera"/>
            <p:cNvGrpSpPr/>
            <p:nvPr/>
          </p:nvGrpSpPr>
          <p:grpSpPr>
            <a:xfrm>
              <a:off x="3876224" y="635891"/>
              <a:ext cx="131467" cy="131467"/>
              <a:chOff x="1175120" y="1735138"/>
              <a:chExt cx="90490" cy="90490"/>
            </a:xfrm>
          </p:grpSpPr>
          <p:sp>
            <p:nvSpPr>
              <p:cNvPr id="26" name="Camera Outer"/>
              <p:cNvSpPr>
                <a:spLocks/>
              </p:cNvSpPr>
              <p:nvPr/>
            </p:nvSpPr>
            <p:spPr bwMode="auto">
              <a:xfrm>
                <a:off x="1175120" y="1735138"/>
                <a:ext cx="90490" cy="9049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Camera Inner"/>
              <p:cNvSpPr>
                <a:spLocks/>
              </p:cNvSpPr>
              <p:nvPr/>
            </p:nvSpPr>
            <p:spPr bwMode="auto">
              <a:xfrm>
                <a:off x="1205965" y="1765983"/>
                <a:ext cx="28800" cy="28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3" name="Button"/>
            <p:cNvGrpSpPr/>
            <p:nvPr/>
          </p:nvGrpSpPr>
          <p:grpSpPr>
            <a:xfrm>
              <a:off x="4272381" y="5862130"/>
              <a:ext cx="590431" cy="590431"/>
              <a:chOff x="1447799" y="5332413"/>
              <a:chExt cx="406400" cy="406400"/>
            </a:xfrm>
          </p:grpSpPr>
          <p:sp>
            <p:nvSpPr>
              <p:cNvPr id="24" name="Button Outer"/>
              <p:cNvSpPr>
                <a:spLocks/>
              </p:cNvSpPr>
              <p:nvPr/>
            </p:nvSpPr>
            <p:spPr bwMode="auto">
              <a:xfrm>
                <a:off x="1447799" y="5332413"/>
                <a:ext cx="406400" cy="4064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Button Inner"/>
              <p:cNvSpPr>
                <a:spLocks/>
              </p:cNvSpPr>
              <p:nvPr/>
            </p:nvSpPr>
            <p:spPr bwMode="auto">
              <a:xfrm>
                <a:off x="1583245" y="5467213"/>
                <a:ext cx="135508" cy="136800"/>
              </a:xfrm>
              <a:prstGeom prst="roundRect">
                <a:avLst>
                  <a:gd name="adj" fmla="val 32086"/>
                </a:avLst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8157883" y="374072"/>
            <a:ext cx="3396808" cy="5796524"/>
            <a:chOff x="2907010" y="144633"/>
            <a:chExt cx="3321174" cy="6524727"/>
          </a:xfrm>
        </p:grpSpPr>
        <p:sp>
          <p:nvSpPr>
            <p:cNvPr id="29" name="Case"/>
            <p:cNvSpPr>
              <a:spLocks/>
            </p:cNvSpPr>
            <p:nvPr/>
          </p:nvSpPr>
          <p:spPr bwMode="auto">
            <a:xfrm>
              <a:off x="2907010" y="144633"/>
              <a:ext cx="3321174" cy="6524727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Display"/>
            <p:cNvSpPr>
              <a:spLocks/>
            </p:cNvSpPr>
            <p:nvPr/>
          </p:nvSpPr>
          <p:spPr bwMode="auto">
            <a:xfrm>
              <a:off x="3100744" y="1235548"/>
              <a:ext cx="2933705" cy="439363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Speaker"/>
            <p:cNvSpPr>
              <a:spLocks/>
            </p:cNvSpPr>
            <p:nvPr/>
          </p:nvSpPr>
          <p:spPr bwMode="auto">
            <a:xfrm>
              <a:off x="4251624" y="640505"/>
              <a:ext cx="631946" cy="12223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32" name="Camera"/>
            <p:cNvGrpSpPr/>
            <p:nvPr/>
          </p:nvGrpSpPr>
          <p:grpSpPr>
            <a:xfrm>
              <a:off x="3876224" y="635891"/>
              <a:ext cx="131467" cy="131467"/>
              <a:chOff x="1175120" y="1735138"/>
              <a:chExt cx="90490" cy="90490"/>
            </a:xfrm>
          </p:grpSpPr>
          <p:sp>
            <p:nvSpPr>
              <p:cNvPr id="36" name="Camera Outer"/>
              <p:cNvSpPr>
                <a:spLocks/>
              </p:cNvSpPr>
              <p:nvPr/>
            </p:nvSpPr>
            <p:spPr bwMode="auto">
              <a:xfrm>
                <a:off x="1175120" y="1735138"/>
                <a:ext cx="90490" cy="9049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Camera Inner"/>
              <p:cNvSpPr>
                <a:spLocks/>
              </p:cNvSpPr>
              <p:nvPr/>
            </p:nvSpPr>
            <p:spPr bwMode="auto">
              <a:xfrm>
                <a:off x="1205965" y="1765983"/>
                <a:ext cx="28800" cy="28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33" name="Button"/>
            <p:cNvGrpSpPr/>
            <p:nvPr/>
          </p:nvGrpSpPr>
          <p:grpSpPr>
            <a:xfrm>
              <a:off x="4272381" y="5862130"/>
              <a:ext cx="590431" cy="590431"/>
              <a:chOff x="1447799" y="5332413"/>
              <a:chExt cx="406400" cy="406400"/>
            </a:xfrm>
          </p:grpSpPr>
          <p:sp>
            <p:nvSpPr>
              <p:cNvPr id="34" name="Button Outer"/>
              <p:cNvSpPr>
                <a:spLocks/>
              </p:cNvSpPr>
              <p:nvPr/>
            </p:nvSpPr>
            <p:spPr bwMode="auto">
              <a:xfrm>
                <a:off x="1447799" y="5332413"/>
                <a:ext cx="406400" cy="4064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5" name="Button Inner"/>
              <p:cNvSpPr>
                <a:spLocks/>
              </p:cNvSpPr>
              <p:nvPr/>
            </p:nvSpPr>
            <p:spPr bwMode="auto">
              <a:xfrm>
                <a:off x="1583245" y="5467213"/>
                <a:ext cx="135508" cy="136800"/>
              </a:xfrm>
              <a:prstGeom prst="roundRect">
                <a:avLst>
                  <a:gd name="adj" fmla="val 32086"/>
                </a:avLst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73" name="그룹 72"/>
          <p:cNvGrpSpPr/>
          <p:nvPr/>
        </p:nvGrpSpPr>
        <p:grpSpPr>
          <a:xfrm>
            <a:off x="8662671" y="1462150"/>
            <a:ext cx="2387229" cy="3710528"/>
            <a:chOff x="3257208" y="1412776"/>
            <a:chExt cx="2387229" cy="3710528"/>
          </a:xfrm>
        </p:grpSpPr>
        <p:grpSp>
          <p:nvGrpSpPr>
            <p:cNvPr id="57" name="그룹 56"/>
            <p:cNvGrpSpPr/>
            <p:nvPr/>
          </p:nvGrpSpPr>
          <p:grpSpPr>
            <a:xfrm>
              <a:off x="3419872" y="3645024"/>
              <a:ext cx="2224565" cy="686192"/>
              <a:chOff x="3557391" y="3645024"/>
              <a:chExt cx="2224565" cy="686192"/>
            </a:xfrm>
          </p:grpSpPr>
          <p:sp>
            <p:nvSpPr>
              <p:cNvPr id="58" name="Align Text Center"/>
              <p:cNvSpPr>
                <a:spLocks noEditPoints="1"/>
              </p:cNvSpPr>
              <p:nvPr/>
            </p:nvSpPr>
            <p:spPr bwMode="auto">
              <a:xfrm>
                <a:off x="3557391" y="3645024"/>
                <a:ext cx="637665" cy="686192"/>
              </a:xfrm>
              <a:custGeom>
                <a:avLst/>
                <a:gdLst>
                  <a:gd name="T0" fmla="*/ 11 w 283"/>
                  <a:gd name="T1" fmla="*/ 0 h 283"/>
                  <a:gd name="T2" fmla="*/ 0 w 283"/>
                  <a:gd name="T3" fmla="*/ 11 h 283"/>
                  <a:gd name="T4" fmla="*/ 11 w 283"/>
                  <a:gd name="T5" fmla="*/ 21 h 283"/>
                  <a:gd name="T6" fmla="*/ 272 w 283"/>
                  <a:gd name="T7" fmla="*/ 21 h 283"/>
                  <a:gd name="T8" fmla="*/ 283 w 283"/>
                  <a:gd name="T9" fmla="*/ 11 h 283"/>
                  <a:gd name="T10" fmla="*/ 272 w 283"/>
                  <a:gd name="T11" fmla="*/ 0 h 283"/>
                  <a:gd name="T12" fmla="*/ 11 w 283"/>
                  <a:gd name="T13" fmla="*/ 0 h 283"/>
                  <a:gd name="T14" fmla="*/ 22 w 283"/>
                  <a:gd name="T15" fmla="*/ 65 h 283"/>
                  <a:gd name="T16" fmla="*/ 11 w 283"/>
                  <a:gd name="T17" fmla="*/ 76 h 283"/>
                  <a:gd name="T18" fmla="*/ 22 w 283"/>
                  <a:gd name="T19" fmla="*/ 87 h 283"/>
                  <a:gd name="T20" fmla="*/ 251 w 283"/>
                  <a:gd name="T21" fmla="*/ 87 h 283"/>
                  <a:gd name="T22" fmla="*/ 262 w 283"/>
                  <a:gd name="T23" fmla="*/ 76 h 283"/>
                  <a:gd name="T24" fmla="*/ 251 w 283"/>
                  <a:gd name="T25" fmla="*/ 65 h 283"/>
                  <a:gd name="T26" fmla="*/ 22 w 283"/>
                  <a:gd name="T27" fmla="*/ 65 h 283"/>
                  <a:gd name="T28" fmla="*/ 33 w 283"/>
                  <a:gd name="T29" fmla="*/ 130 h 283"/>
                  <a:gd name="T30" fmla="*/ 22 w 283"/>
                  <a:gd name="T31" fmla="*/ 141 h 283"/>
                  <a:gd name="T32" fmla="*/ 33 w 283"/>
                  <a:gd name="T33" fmla="*/ 152 h 283"/>
                  <a:gd name="T34" fmla="*/ 240 w 283"/>
                  <a:gd name="T35" fmla="*/ 152 h 283"/>
                  <a:gd name="T36" fmla="*/ 251 w 283"/>
                  <a:gd name="T37" fmla="*/ 141 h 283"/>
                  <a:gd name="T38" fmla="*/ 240 w 283"/>
                  <a:gd name="T39" fmla="*/ 130 h 283"/>
                  <a:gd name="T40" fmla="*/ 33 w 283"/>
                  <a:gd name="T41" fmla="*/ 130 h 283"/>
                  <a:gd name="T42" fmla="*/ 11 w 283"/>
                  <a:gd name="T43" fmla="*/ 196 h 283"/>
                  <a:gd name="T44" fmla="*/ 0 w 283"/>
                  <a:gd name="T45" fmla="*/ 207 h 283"/>
                  <a:gd name="T46" fmla="*/ 11 w 283"/>
                  <a:gd name="T47" fmla="*/ 217 h 283"/>
                  <a:gd name="T48" fmla="*/ 272 w 283"/>
                  <a:gd name="T49" fmla="*/ 217 h 283"/>
                  <a:gd name="T50" fmla="*/ 283 w 283"/>
                  <a:gd name="T51" fmla="*/ 207 h 283"/>
                  <a:gd name="T52" fmla="*/ 272 w 283"/>
                  <a:gd name="T53" fmla="*/ 196 h 283"/>
                  <a:gd name="T54" fmla="*/ 11 w 283"/>
                  <a:gd name="T55" fmla="*/ 196 h 283"/>
                  <a:gd name="T56" fmla="*/ 55 w 283"/>
                  <a:gd name="T57" fmla="*/ 261 h 283"/>
                  <a:gd name="T58" fmla="*/ 44 w 283"/>
                  <a:gd name="T59" fmla="*/ 272 h 283"/>
                  <a:gd name="T60" fmla="*/ 55 w 283"/>
                  <a:gd name="T61" fmla="*/ 283 h 283"/>
                  <a:gd name="T62" fmla="*/ 218 w 283"/>
                  <a:gd name="T63" fmla="*/ 283 h 283"/>
                  <a:gd name="T64" fmla="*/ 229 w 283"/>
                  <a:gd name="T65" fmla="*/ 272 h 283"/>
                  <a:gd name="T66" fmla="*/ 218 w 283"/>
                  <a:gd name="T67" fmla="*/ 261 h 283"/>
                  <a:gd name="T68" fmla="*/ 55 w 283"/>
                  <a:gd name="T69" fmla="*/ 261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8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lnTo>
                      <a:pt x="272" y="21"/>
                    </a:lnTo>
                    <a:cubicBezTo>
                      <a:pt x="278" y="21"/>
                      <a:pt x="283" y="17"/>
                      <a:pt x="283" y="11"/>
                    </a:cubicBezTo>
                    <a:cubicBezTo>
                      <a:pt x="283" y="5"/>
                      <a:pt x="278" y="0"/>
                      <a:pt x="272" y="0"/>
                    </a:cubicBezTo>
                    <a:lnTo>
                      <a:pt x="11" y="0"/>
                    </a:lnTo>
                    <a:close/>
                    <a:moveTo>
                      <a:pt x="22" y="65"/>
                    </a:moveTo>
                    <a:cubicBezTo>
                      <a:pt x="16" y="65"/>
                      <a:pt x="11" y="70"/>
                      <a:pt x="11" y="76"/>
                    </a:cubicBezTo>
                    <a:cubicBezTo>
                      <a:pt x="11" y="82"/>
                      <a:pt x="16" y="87"/>
                      <a:pt x="22" y="87"/>
                    </a:cubicBezTo>
                    <a:lnTo>
                      <a:pt x="251" y="87"/>
                    </a:lnTo>
                    <a:cubicBezTo>
                      <a:pt x="257" y="87"/>
                      <a:pt x="262" y="82"/>
                      <a:pt x="262" y="76"/>
                    </a:cubicBezTo>
                    <a:cubicBezTo>
                      <a:pt x="262" y="70"/>
                      <a:pt x="257" y="65"/>
                      <a:pt x="251" y="65"/>
                    </a:cubicBezTo>
                    <a:lnTo>
                      <a:pt x="22" y="65"/>
                    </a:lnTo>
                    <a:close/>
                    <a:moveTo>
                      <a:pt x="33" y="130"/>
                    </a:moveTo>
                    <a:cubicBezTo>
                      <a:pt x="27" y="130"/>
                      <a:pt x="22" y="135"/>
                      <a:pt x="22" y="141"/>
                    </a:cubicBezTo>
                    <a:cubicBezTo>
                      <a:pt x="22" y="147"/>
                      <a:pt x="27" y="152"/>
                      <a:pt x="33" y="152"/>
                    </a:cubicBezTo>
                    <a:lnTo>
                      <a:pt x="240" y="152"/>
                    </a:lnTo>
                    <a:cubicBezTo>
                      <a:pt x="246" y="152"/>
                      <a:pt x="251" y="147"/>
                      <a:pt x="251" y="141"/>
                    </a:cubicBezTo>
                    <a:cubicBezTo>
                      <a:pt x="251" y="135"/>
                      <a:pt x="246" y="130"/>
                      <a:pt x="240" y="130"/>
                    </a:cubicBezTo>
                    <a:lnTo>
                      <a:pt x="33" y="130"/>
                    </a:lnTo>
                    <a:close/>
                    <a:moveTo>
                      <a:pt x="11" y="196"/>
                    </a:moveTo>
                    <a:cubicBezTo>
                      <a:pt x="5" y="196"/>
                      <a:pt x="0" y="200"/>
                      <a:pt x="0" y="207"/>
                    </a:cubicBezTo>
                    <a:cubicBezTo>
                      <a:pt x="0" y="213"/>
                      <a:pt x="5" y="217"/>
                      <a:pt x="11" y="217"/>
                    </a:cubicBezTo>
                    <a:lnTo>
                      <a:pt x="272" y="217"/>
                    </a:lnTo>
                    <a:cubicBezTo>
                      <a:pt x="278" y="217"/>
                      <a:pt x="283" y="213"/>
                      <a:pt x="283" y="207"/>
                    </a:cubicBezTo>
                    <a:cubicBezTo>
                      <a:pt x="283" y="200"/>
                      <a:pt x="278" y="196"/>
                      <a:pt x="272" y="196"/>
                    </a:cubicBezTo>
                    <a:lnTo>
                      <a:pt x="11" y="196"/>
                    </a:lnTo>
                    <a:close/>
                    <a:moveTo>
                      <a:pt x="55" y="261"/>
                    </a:moveTo>
                    <a:cubicBezTo>
                      <a:pt x="49" y="261"/>
                      <a:pt x="44" y="266"/>
                      <a:pt x="44" y="272"/>
                    </a:cubicBezTo>
                    <a:cubicBezTo>
                      <a:pt x="44" y="278"/>
                      <a:pt x="49" y="283"/>
                      <a:pt x="55" y="283"/>
                    </a:cubicBezTo>
                    <a:lnTo>
                      <a:pt x="218" y="283"/>
                    </a:lnTo>
                    <a:cubicBezTo>
                      <a:pt x="224" y="283"/>
                      <a:pt x="229" y="278"/>
                      <a:pt x="229" y="272"/>
                    </a:cubicBezTo>
                    <a:cubicBezTo>
                      <a:pt x="229" y="266"/>
                      <a:pt x="224" y="261"/>
                      <a:pt x="218" y="261"/>
                    </a:cubicBezTo>
                    <a:lnTo>
                      <a:pt x="55" y="261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9" name="Align Text Center"/>
              <p:cNvSpPr>
                <a:spLocks noEditPoints="1"/>
              </p:cNvSpPr>
              <p:nvPr/>
            </p:nvSpPr>
            <p:spPr bwMode="auto">
              <a:xfrm>
                <a:off x="3779912" y="3645024"/>
                <a:ext cx="1586900" cy="686192"/>
              </a:xfrm>
              <a:custGeom>
                <a:avLst/>
                <a:gdLst>
                  <a:gd name="T0" fmla="*/ 11 w 283"/>
                  <a:gd name="T1" fmla="*/ 0 h 283"/>
                  <a:gd name="T2" fmla="*/ 0 w 283"/>
                  <a:gd name="T3" fmla="*/ 11 h 283"/>
                  <a:gd name="T4" fmla="*/ 11 w 283"/>
                  <a:gd name="T5" fmla="*/ 21 h 283"/>
                  <a:gd name="T6" fmla="*/ 272 w 283"/>
                  <a:gd name="T7" fmla="*/ 21 h 283"/>
                  <a:gd name="T8" fmla="*/ 283 w 283"/>
                  <a:gd name="T9" fmla="*/ 11 h 283"/>
                  <a:gd name="T10" fmla="*/ 272 w 283"/>
                  <a:gd name="T11" fmla="*/ 0 h 283"/>
                  <a:gd name="T12" fmla="*/ 11 w 283"/>
                  <a:gd name="T13" fmla="*/ 0 h 283"/>
                  <a:gd name="T14" fmla="*/ 22 w 283"/>
                  <a:gd name="T15" fmla="*/ 65 h 283"/>
                  <a:gd name="T16" fmla="*/ 11 w 283"/>
                  <a:gd name="T17" fmla="*/ 76 h 283"/>
                  <a:gd name="T18" fmla="*/ 22 w 283"/>
                  <a:gd name="T19" fmla="*/ 87 h 283"/>
                  <a:gd name="T20" fmla="*/ 251 w 283"/>
                  <a:gd name="T21" fmla="*/ 87 h 283"/>
                  <a:gd name="T22" fmla="*/ 262 w 283"/>
                  <a:gd name="T23" fmla="*/ 76 h 283"/>
                  <a:gd name="T24" fmla="*/ 251 w 283"/>
                  <a:gd name="T25" fmla="*/ 65 h 283"/>
                  <a:gd name="T26" fmla="*/ 22 w 283"/>
                  <a:gd name="T27" fmla="*/ 65 h 283"/>
                  <a:gd name="T28" fmla="*/ 33 w 283"/>
                  <a:gd name="T29" fmla="*/ 130 h 283"/>
                  <a:gd name="T30" fmla="*/ 22 w 283"/>
                  <a:gd name="T31" fmla="*/ 141 h 283"/>
                  <a:gd name="T32" fmla="*/ 33 w 283"/>
                  <a:gd name="T33" fmla="*/ 152 h 283"/>
                  <a:gd name="T34" fmla="*/ 240 w 283"/>
                  <a:gd name="T35" fmla="*/ 152 h 283"/>
                  <a:gd name="T36" fmla="*/ 251 w 283"/>
                  <a:gd name="T37" fmla="*/ 141 h 283"/>
                  <a:gd name="T38" fmla="*/ 240 w 283"/>
                  <a:gd name="T39" fmla="*/ 130 h 283"/>
                  <a:gd name="T40" fmla="*/ 33 w 283"/>
                  <a:gd name="T41" fmla="*/ 130 h 283"/>
                  <a:gd name="T42" fmla="*/ 11 w 283"/>
                  <a:gd name="T43" fmla="*/ 196 h 283"/>
                  <a:gd name="T44" fmla="*/ 0 w 283"/>
                  <a:gd name="T45" fmla="*/ 207 h 283"/>
                  <a:gd name="T46" fmla="*/ 11 w 283"/>
                  <a:gd name="T47" fmla="*/ 217 h 283"/>
                  <a:gd name="T48" fmla="*/ 272 w 283"/>
                  <a:gd name="T49" fmla="*/ 217 h 283"/>
                  <a:gd name="T50" fmla="*/ 283 w 283"/>
                  <a:gd name="T51" fmla="*/ 207 h 283"/>
                  <a:gd name="T52" fmla="*/ 272 w 283"/>
                  <a:gd name="T53" fmla="*/ 196 h 283"/>
                  <a:gd name="T54" fmla="*/ 11 w 283"/>
                  <a:gd name="T55" fmla="*/ 196 h 283"/>
                  <a:gd name="T56" fmla="*/ 55 w 283"/>
                  <a:gd name="T57" fmla="*/ 261 h 283"/>
                  <a:gd name="T58" fmla="*/ 44 w 283"/>
                  <a:gd name="T59" fmla="*/ 272 h 283"/>
                  <a:gd name="T60" fmla="*/ 55 w 283"/>
                  <a:gd name="T61" fmla="*/ 283 h 283"/>
                  <a:gd name="T62" fmla="*/ 218 w 283"/>
                  <a:gd name="T63" fmla="*/ 283 h 283"/>
                  <a:gd name="T64" fmla="*/ 229 w 283"/>
                  <a:gd name="T65" fmla="*/ 272 h 283"/>
                  <a:gd name="T66" fmla="*/ 218 w 283"/>
                  <a:gd name="T67" fmla="*/ 261 h 283"/>
                  <a:gd name="T68" fmla="*/ 55 w 283"/>
                  <a:gd name="T69" fmla="*/ 261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8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lnTo>
                      <a:pt x="272" y="21"/>
                    </a:lnTo>
                    <a:cubicBezTo>
                      <a:pt x="278" y="21"/>
                      <a:pt x="283" y="17"/>
                      <a:pt x="283" y="11"/>
                    </a:cubicBezTo>
                    <a:cubicBezTo>
                      <a:pt x="283" y="5"/>
                      <a:pt x="278" y="0"/>
                      <a:pt x="272" y="0"/>
                    </a:cubicBezTo>
                    <a:lnTo>
                      <a:pt x="11" y="0"/>
                    </a:lnTo>
                    <a:close/>
                    <a:moveTo>
                      <a:pt x="22" y="65"/>
                    </a:moveTo>
                    <a:cubicBezTo>
                      <a:pt x="16" y="65"/>
                      <a:pt x="11" y="70"/>
                      <a:pt x="11" y="76"/>
                    </a:cubicBezTo>
                    <a:cubicBezTo>
                      <a:pt x="11" y="82"/>
                      <a:pt x="16" y="87"/>
                      <a:pt x="22" y="87"/>
                    </a:cubicBezTo>
                    <a:lnTo>
                      <a:pt x="251" y="87"/>
                    </a:lnTo>
                    <a:cubicBezTo>
                      <a:pt x="257" y="87"/>
                      <a:pt x="262" y="82"/>
                      <a:pt x="262" y="76"/>
                    </a:cubicBezTo>
                    <a:cubicBezTo>
                      <a:pt x="262" y="70"/>
                      <a:pt x="257" y="65"/>
                      <a:pt x="251" y="65"/>
                    </a:cubicBezTo>
                    <a:lnTo>
                      <a:pt x="22" y="65"/>
                    </a:lnTo>
                    <a:close/>
                    <a:moveTo>
                      <a:pt x="33" y="130"/>
                    </a:moveTo>
                    <a:cubicBezTo>
                      <a:pt x="27" y="130"/>
                      <a:pt x="22" y="135"/>
                      <a:pt x="22" y="141"/>
                    </a:cubicBezTo>
                    <a:cubicBezTo>
                      <a:pt x="22" y="147"/>
                      <a:pt x="27" y="152"/>
                      <a:pt x="33" y="152"/>
                    </a:cubicBezTo>
                    <a:lnTo>
                      <a:pt x="240" y="152"/>
                    </a:lnTo>
                    <a:cubicBezTo>
                      <a:pt x="246" y="152"/>
                      <a:pt x="251" y="147"/>
                      <a:pt x="251" y="141"/>
                    </a:cubicBezTo>
                    <a:cubicBezTo>
                      <a:pt x="251" y="135"/>
                      <a:pt x="246" y="130"/>
                      <a:pt x="240" y="130"/>
                    </a:cubicBezTo>
                    <a:lnTo>
                      <a:pt x="33" y="130"/>
                    </a:lnTo>
                    <a:close/>
                    <a:moveTo>
                      <a:pt x="11" y="196"/>
                    </a:moveTo>
                    <a:cubicBezTo>
                      <a:pt x="5" y="196"/>
                      <a:pt x="0" y="200"/>
                      <a:pt x="0" y="207"/>
                    </a:cubicBezTo>
                    <a:cubicBezTo>
                      <a:pt x="0" y="213"/>
                      <a:pt x="5" y="217"/>
                      <a:pt x="11" y="217"/>
                    </a:cubicBezTo>
                    <a:lnTo>
                      <a:pt x="272" y="217"/>
                    </a:lnTo>
                    <a:cubicBezTo>
                      <a:pt x="278" y="217"/>
                      <a:pt x="283" y="213"/>
                      <a:pt x="283" y="207"/>
                    </a:cubicBezTo>
                    <a:cubicBezTo>
                      <a:pt x="283" y="200"/>
                      <a:pt x="278" y="196"/>
                      <a:pt x="272" y="196"/>
                    </a:cubicBezTo>
                    <a:lnTo>
                      <a:pt x="11" y="196"/>
                    </a:lnTo>
                    <a:close/>
                    <a:moveTo>
                      <a:pt x="55" y="261"/>
                    </a:moveTo>
                    <a:cubicBezTo>
                      <a:pt x="49" y="261"/>
                      <a:pt x="44" y="266"/>
                      <a:pt x="44" y="272"/>
                    </a:cubicBezTo>
                    <a:cubicBezTo>
                      <a:pt x="44" y="278"/>
                      <a:pt x="49" y="283"/>
                      <a:pt x="55" y="283"/>
                    </a:cubicBezTo>
                    <a:lnTo>
                      <a:pt x="218" y="283"/>
                    </a:lnTo>
                    <a:cubicBezTo>
                      <a:pt x="224" y="283"/>
                      <a:pt x="229" y="278"/>
                      <a:pt x="229" y="272"/>
                    </a:cubicBezTo>
                    <a:cubicBezTo>
                      <a:pt x="229" y="266"/>
                      <a:pt x="224" y="261"/>
                      <a:pt x="218" y="261"/>
                    </a:cubicBezTo>
                    <a:lnTo>
                      <a:pt x="55" y="261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0" name="Align Text Center"/>
              <p:cNvSpPr>
                <a:spLocks noEditPoints="1"/>
              </p:cNvSpPr>
              <p:nvPr/>
            </p:nvSpPr>
            <p:spPr bwMode="auto">
              <a:xfrm>
                <a:off x="4195056" y="3645024"/>
                <a:ext cx="1586900" cy="686192"/>
              </a:xfrm>
              <a:custGeom>
                <a:avLst/>
                <a:gdLst>
                  <a:gd name="T0" fmla="*/ 11 w 283"/>
                  <a:gd name="T1" fmla="*/ 0 h 283"/>
                  <a:gd name="T2" fmla="*/ 0 w 283"/>
                  <a:gd name="T3" fmla="*/ 11 h 283"/>
                  <a:gd name="T4" fmla="*/ 11 w 283"/>
                  <a:gd name="T5" fmla="*/ 21 h 283"/>
                  <a:gd name="T6" fmla="*/ 272 w 283"/>
                  <a:gd name="T7" fmla="*/ 21 h 283"/>
                  <a:gd name="T8" fmla="*/ 283 w 283"/>
                  <a:gd name="T9" fmla="*/ 11 h 283"/>
                  <a:gd name="T10" fmla="*/ 272 w 283"/>
                  <a:gd name="T11" fmla="*/ 0 h 283"/>
                  <a:gd name="T12" fmla="*/ 11 w 283"/>
                  <a:gd name="T13" fmla="*/ 0 h 283"/>
                  <a:gd name="T14" fmla="*/ 22 w 283"/>
                  <a:gd name="T15" fmla="*/ 65 h 283"/>
                  <a:gd name="T16" fmla="*/ 11 w 283"/>
                  <a:gd name="T17" fmla="*/ 76 h 283"/>
                  <a:gd name="T18" fmla="*/ 22 w 283"/>
                  <a:gd name="T19" fmla="*/ 87 h 283"/>
                  <a:gd name="T20" fmla="*/ 251 w 283"/>
                  <a:gd name="T21" fmla="*/ 87 h 283"/>
                  <a:gd name="T22" fmla="*/ 262 w 283"/>
                  <a:gd name="T23" fmla="*/ 76 h 283"/>
                  <a:gd name="T24" fmla="*/ 251 w 283"/>
                  <a:gd name="T25" fmla="*/ 65 h 283"/>
                  <a:gd name="T26" fmla="*/ 22 w 283"/>
                  <a:gd name="T27" fmla="*/ 65 h 283"/>
                  <a:gd name="T28" fmla="*/ 33 w 283"/>
                  <a:gd name="T29" fmla="*/ 130 h 283"/>
                  <a:gd name="T30" fmla="*/ 22 w 283"/>
                  <a:gd name="T31" fmla="*/ 141 h 283"/>
                  <a:gd name="T32" fmla="*/ 33 w 283"/>
                  <a:gd name="T33" fmla="*/ 152 h 283"/>
                  <a:gd name="T34" fmla="*/ 240 w 283"/>
                  <a:gd name="T35" fmla="*/ 152 h 283"/>
                  <a:gd name="T36" fmla="*/ 251 w 283"/>
                  <a:gd name="T37" fmla="*/ 141 h 283"/>
                  <a:gd name="T38" fmla="*/ 240 w 283"/>
                  <a:gd name="T39" fmla="*/ 130 h 283"/>
                  <a:gd name="T40" fmla="*/ 33 w 283"/>
                  <a:gd name="T41" fmla="*/ 130 h 283"/>
                  <a:gd name="T42" fmla="*/ 11 w 283"/>
                  <a:gd name="T43" fmla="*/ 196 h 283"/>
                  <a:gd name="T44" fmla="*/ 0 w 283"/>
                  <a:gd name="T45" fmla="*/ 207 h 283"/>
                  <a:gd name="T46" fmla="*/ 11 w 283"/>
                  <a:gd name="T47" fmla="*/ 217 h 283"/>
                  <a:gd name="T48" fmla="*/ 272 w 283"/>
                  <a:gd name="T49" fmla="*/ 217 h 283"/>
                  <a:gd name="T50" fmla="*/ 283 w 283"/>
                  <a:gd name="T51" fmla="*/ 207 h 283"/>
                  <a:gd name="T52" fmla="*/ 272 w 283"/>
                  <a:gd name="T53" fmla="*/ 196 h 283"/>
                  <a:gd name="T54" fmla="*/ 11 w 283"/>
                  <a:gd name="T55" fmla="*/ 196 h 283"/>
                  <a:gd name="T56" fmla="*/ 55 w 283"/>
                  <a:gd name="T57" fmla="*/ 261 h 283"/>
                  <a:gd name="T58" fmla="*/ 44 w 283"/>
                  <a:gd name="T59" fmla="*/ 272 h 283"/>
                  <a:gd name="T60" fmla="*/ 55 w 283"/>
                  <a:gd name="T61" fmla="*/ 283 h 283"/>
                  <a:gd name="T62" fmla="*/ 218 w 283"/>
                  <a:gd name="T63" fmla="*/ 283 h 283"/>
                  <a:gd name="T64" fmla="*/ 229 w 283"/>
                  <a:gd name="T65" fmla="*/ 272 h 283"/>
                  <a:gd name="T66" fmla="*/ 218 w 283"/>
                  <a:gd name="T67" fmla="*/ 261 h 283"/>
                  <a:gd name="T68" fmla="*/ 55 w 283"/>
                  <a:gd name="T69" fmla="*/ 261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8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lnTo>
                      <a:pt x="272" y="21"/>
                    </a:lnTo>
                    <a:cubicBezTo>
                      <a:pt x="278" y="21"/>
                      <a:pt x="283" y="17"/>
                      <a:pt x="283" y="11"/>
                    </a:cubicBezTo>
                    <a:cubicBezTo>
                      <a:pt x="283" y="5"/>
                      <a:pt x="278" y="0"/>
                      <a:pt x="272" y="0"/>
                    </a:cubicBezTo>
                    <a:lnTo>
                      <a:pt x="11" y="0"/>
                    </a:lnTo>
                    <a:close/>
                    <a:moveTo>
                      <a:pt x="22" y="65"/>
                    </a:moveTo>
                    <a:cubicBezTo>
                      <a:pt x="16" y="65"/>
                      <a:pt x="11" y="70"/>
                      <a:pt x="11" y="76"/>
                    </a:cubicBezTo>
                    <a:cubicBezTo>
                      <a:pt x="11" y="82"/>
                      <a:pt x="16" y="87"/>
                      <a:pt x="22" y="87"/>
                    </a:cubicBezTo>
                    <a:lnTo>
                      <a:pt x="251" y="87"/>
                    </a:lnTo>
                    <a:cubicBezTo>
                      <a:pt x="257" y="87"/>
                      <a:pt x="262" y="82"/>
                      <a:pt x="262" y="76"/>
                    </a:cubicBezTo>
                    <a:cubicBezTo>
                      <a:pt x="262" y="70"/>
                      <a:pt x="257" y="65"/>
                      <a:pt x="251" y="65"/>
                    </a:cubicBezTo>
                    <a:lnTo>
                      <a:pt x="22" y="65"/>
                    </a:lnTo>
                    <a:close/>
                    <a:moveTo>
                      <a:pt x="33" y="130"/>
                    </a:moveTo>
                    <a:cubicBezTo>
                      <a:pt x="27" y="130"/>
                      <a:pt x="22" y="135"/>
                      <a:pt x="22" y="141"/>
                    </a:cubicBezTo>
                    <a:cubicBezTo>
                      <a:pt x="22" y="147"/>
                      <a:pt x="27" y="152"/>
                      <a:pt x="33" y="152"/>
                    </a:cubicBezTo>
                    <a:lnTo>
                      <a:pt x="240" y="152"/>
                    </a:lnTo>
                    <a:cubicBezTo>
                      <a:pt x="246" y="152"/>
                      <a:pt x="251" y="147"/>
                      <a:pt x="251" y="141"/>
                    </a:cubicBezTo>
                    <a:cubicBezTo>
                      <a:pt x="251" y="135"/>
                      <a:pt x="246" y="130"/>
                      <a:pt x="240" y="130"/>
                    </a:cubicBezTo>
                    <a:lnTo>
                      <a:pt x="33" y="130"/>
                    </a:lnTo>
                    <a:close/>
                    <a:moveTo>
                      <a:pt x="11" y="196"/>
                    </a:moveTo>
                    <a:cubicBezTo>
                      <a:pt x="5" y="196"/>
                      <a:pt x="0" y="200"/>
                      <a:pt x="0" y="207"/>
                    </a:cubicBezTo>
                    <a:cubicBezTo>
                      <a:pt x="0" y="213"/>
                      <a:pt x="5" y="217"/>
                      <a:pt x="11" y="217"/>
                    </a:cubicBezTo>
                    <a:lnTo>
                      <a:pt x="272" y="217"/>
                    </a:lnTo>
                    <a:cubicBezTo>
                      <a:pt x="278" y="217"/>
                      <a:pt x="283" y="213"/>
                      <a:pt x="283" y="207"/>
                    </a:cubicBezTo>
                    <a:cubicBezTo>
                      <a:pt x="283" y="200"/>
                      <a:pt x="278" y="196"/>
                      <a:pt x="272" y="196"/>
                    </a:cubicBezTo>
                    <a:lnTo>
                      <a:pt x="11" y="196"/>
                    </a:lnTo>
                    <a:close/>
                    <a:moveTo>
                      <a:pt x="55" y="261"/>
                    </a:moveTo>
                    <a:cubicBezTo>
                      <a:pt x="49" y="261"/>
                      <a:pt x="44" y="266"/>
                      <a:pt x="44" y="272"/>
                    </a:cubicBezTo>
                    <a:cubicBezTo>
                      <a:pt x="44" y="278"/>
                      <a:pt x="49" y="283"/>
                      <a:pt x="55" y="283"/>
                    </a:cubicBezTo>
                    <a:lnTo>
                      <a:pt x="218" y="283"/>
                    </a:lnTo>
                    <a:cubicBezTo>
                      <a:pt x="224" y="283"/>
                      <a:pt x="229" y="278"/>
                      <a:pt x="229" y="272"/>
                    </a:cubicBezTo>
                    <a:cubicBezTo>
                      <a:pt x="229" y="266"/>
                      <a:pt x="224" y="261"/>
                      <a:pt x="218" y="261"/>
                    </a:cubicBezTo>
                    <a:lnTo>
                      <a:pt x="55" y="261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419872" y="4437112"/>
              <a:ext cx="2224565" cy="686192"/>
              <a:chOff x="3557391" y="3645024"/>
              <a:chExt cx="2224565" cy="686192"/>
            </a:xfrm>
          </p:grpSpPr>
          <p:sp>
            <p:nvSpPr>
              <p:cNvPr id="62" name="Align Text Center"/>
              <p:cNvSpPr>
                <a:spLocks noEditPoints="1"/>
              </p:cNvSpPr>
              <p:nvPr/>
            </p:nvSpPr>
            <p:spPr bwMode="auto">
              <a:xfrm>
                <a:off x="3557391" y="3645024"/>
                <a:ext cx="637665" cy="686192"/>
              </a:xfrm>
              <a:custGeom>
                <a:avLst/>
                <a:gdLst>
                  <a:gd name="T0" fmla="*/ 11 w 283"/>
                  <a:gd name="T1" fmla="*/ 0 h 283"/>
                  <a:gd name="T2" fmla="*/ 0 w 283"/>
                  <a:gd name="T3" fmla="*/ 11 h 283"/>
                  <a:gd name="T4" fmla="*/ 11 w 283"/>
                  <a:gd name="T5" fmla="*/ 21 h 283"/>
                  <a:gd name="T6" fmla="*/ 272 w 283"/>
                  <a:gd name="T7" fmla="*/ 21 h 283"/>
                  <a:gd name="T8" fmla="*/ 283 w 283"/>
                  <a:gd name="T9" fmla="*/ 11 h 283"/>
                  <a:gd name="T10" fmla="*/ 272 w 283"/>
                  <a:gd name="T11" fmla="*/ 0 h 283"/>
                  <a:gd name="T12" fmla="*/ 11 w 283"/>
                  <a:gd name="T13" fmla="*/ 0 h 283"/>
                  <a:gd name="T14" fmla="*/ 22 w 283"/>
                  <a:gd name="T15" fmla="*/ 65 h 283"/>
                  <a:gd name="T16" fmla="*/ 11 w 283"/>
                  <a:gd name="T17" fmla="*/ 76 h 283"/>
                  <a:gd name="T18" fmla="*/ 22 w 283"/>
                  <a:gd name="T19" fmla="*/ 87 h 283"/>
                  <a:gd name="T20" fmla="*/ 251 w 283"/>
                  <a:gd name="T21" fmla="*/ 87 h 283"/>
                  <a:gd name="T22" fmla="*/ 262 w 283"/>
                  <a:gd name="T23" fmla="*/ 76 h 283"/>
                  <a:gd name="T24" fmla="*/ 251 w 283"/>
                  <a:gd name="T25" fmla="*/ 65 h 283"/>
                  <a:gd name="T26" fmla="*/ 22 w 283"/>
                  <a:gd name="T27" fmla="*/ 65 h 283"/>
                  <a:gd name="T28" fmla="*/ 33 w 283"/>
                  <a:gd name="T29" fmla="*/ 130 h 283"/>
                  <a:gd name="T30" fmla="*/ 22 w 283"/>
                  <a:gd name="T31" fmla="*/ 141 h 283"/>
                  <a:gd name="T32" fmla="*/ 33 w 283"/>
                  <a:gd name="T33" fmla="*/ 152 h 283"/>
                  <a:gd name="T34" fmla="*/ 240 w 283"/>
                  <a:gd name="T35" fmla="*/ 152 h 283"/>
                  <a:gd name="T36" fmla="*/ 251 w 283"/>
                  <a:gd name="T37" fmla="*/ 141 h 283"/>
                  <a:gd name="T38" fmla="*/ 240 w 283"/>
                  <a:gd name="T39" fmla="*/ 130 h 283"/>
                  <a:gd name="T40" fmla="*/ 33 w 283"/>
                  <a:gd name="T41" fmla="*/ 130 h 283"/>
                  <a:gd name="T42" fmla="*/ 11 w 283"/>
                  <a:gd name="T43" fmla="*/ 196 h 283"/>
                  <a:gd name="T44" fmla="*/ 0 w 283"/>
                  <a:gd name="T45" fmla="*/ 207 h 283"/>
                  <a:gd name="T46" fmla="*/ 11 w 283"/>
                  <a:gd name="T47" fmla="*/ 217 h 283"/>
                  <a:gd name="T48" fmla="*/ 272 w 283"/>
                  <a:gd name="T49" fmla="*/ 217 h 283"/>
                  <a:gd name="T50" fmla="*/ 283 w 283"/>
                  <a:gd name="T51" fmla="*/ 207 h 283"/>
                  <a:gd name="T52" fmla="*/ 272 w 283"/>
                  <a:gd name="T53" fmla="*/ 196 h 283"/>
                  <a:gd name="T54" fmla="*/ 11 w 283"/>
                  <a:gd name="T55" fmla="*/ 196 h 283"/>
                  <a:gd name="T56" fmla="*/ 55 w 283"/>
                  <a:gd name="T57" fmla="*/ 261 h 283"/>
                  <a:gd name="T58" fmla="*/ 44 w 283"/>
                  <a:gd name="T59" fmla="*/ 272 h 283"/>
                  <a:gd name="T60" fmla="*/ 55 w 283"/>
                  <a:gd name="T61" fmla="*/ 283 h 283"/>
                  <a:gd name="T62" fmla="*/ 218 w 283"/>
                  <a:gd name="T63" fmla="*/ 283 h 283"/>
                  <a:gd name="T64" fmla="*/ 229 w 283"/>
                  <a:gd name="T65" fmla="*/ 272 h 283"/>
                  <a:gd name="T66" fmla="*/ 218 w 283"/>
                  <a:gd name="T67" fmla="*/ 261 h 283"/>
                  <a:gd name="T68" fmla="*/ 55 w 283"/>
                  <a:gd name="T69" fmla="*/ 261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8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lnTo>
                      <a:pt x="272" y="21"/>
                    </a:lnTo>
                    <a:cubicBezTo>
                      <a:pt x="278" y="21"/>
                      <a:pt x="283" y="17"/>
                      <a:pt x="283" y="11"/>
                    </a:cubicBezTo>
                    <a:cubicBezTo>
                      <a:pt x="283" y="5"/>
                      <a:pt x="278" y="0"/>
                      <a:pt x="272" y="0"/>
                    </a:cubicBezTo>
                    <a:lnTo>
                      <a:pt x="11" y="0"/>
                    </a:lnTo>
                    <a:close/>
                    <a:moveTo>
                      <a:pt x="22" y="65"/>
                    </a:moveTo>
                    <a:cubicBezTo>
                      <a:pt x="16" y="65"/>
                      <a:pt x="11" y="70"/>
                      <a:pt x="11" y="76"/>
                    </a:cubicBezTo>
                    <a:cubicBezTo>
                      <a:pt x="11" y="82"/>
                      <a:pt x="16" y="87"/>
                      <a:pt x="22" y="87"/>
                    </a:cubicBezTo>
                    <a:lnTo>
                      <a:pt x="251" y="87"/>
                    </a:lnTo>
                    <a:cubicBezTo>
                      <a:pt x="257" y="87"/>
                      <a:pt x="262" y="82"/>
                      <a:pt x="262" y="76"/>
                    </a:cubicBezTo>
                    <a:cubicBezTo>
                      <a:pt x="262" y="70"/>
                      <a:pt x="257" y="65"/>
                      <a:pt x="251" y="65"/>
                    </a:cubicBezTo>
                    <a:lnTo>
                      <a:pt x="22" y="65"/>
                    </a:lnTo>
                    <a:close/>
                    <a:moveTo>
                      <a:pt x="33" y="130"/>
                    </a:moveTo>
                    <a:cubicBezTo>
                      <a:pt x="27" y="130"/>
                      <a:pt x="22" y="135"/>
                      <a:pt x="22" y="141"/>
                    </a:cubicBezTo>
                    <a:cubicBezTo>
                      <a:pt x="22" y="147"/>
                      <a:pt x="27" y="152"/>
                      <a:pt x="33" y="152"/>
                    </a:cubicBezTo>
                    <a:lnTo>
                      <a:pt x="240" y="152"/>
                    </a:lnTo>
                    <a:cubicBezTo>
                      <a:pt x="246" y="152"/>
                      <a:pt x="251" y="147"/>
                      <a:pt x="251" y="141"/>
                    </a:cubicBezTo>
                    <a:cubicBezTo>
                      <a:pt x="251" y="135"/>
                      <a:pt x="246" y="130"/>
                      <a:pt x="240" y="130"/>
                    </a:cubicBezTo>
                    <a:lnTo>
                      <a:pt x="33" y="130"/>
                    </a:lnTo>
                    <a:close/>
                    <a:moveTo>
                      <a:pt x="11" y="196"/>
                    </a:moveTo>
                    <a:cubicBezTo>
                      <a:pt x="5" y="196"/>
                      <a:pt x="0" y="200"/>
                      <a:pt x="0" y="207"/>
                    </a:cubicBezTo>
                    <a:cubicBezTo>
                      <a:pt x="0" y="213"/>
                      <a:pt x="5" y="217"/>
                      <a:pt x="11" y="217"/>
                    </a:cubicBezTo>
                    <a:lnTo>
                      <a:pt x="272" y="217"/>
                    </a:lnTo>
                    <a:cubicBezTo>
                      <a:pt x="278" y="217"/>
                      <a:pt x="283" y="213"/>
                      <a:pt x="283" y="207"/>
                    </a:cubicBezTo>
                    <a:cubicBezTo>
                      <a:pt x="283" y="200"/>
                      <a:pt x="278" y="196"/>
                      <a:pt x="272" y="196"/>
                    </a:cubicBezTo>
                    <a:lnTo>
                      <a:pt x="11" y="196"/>
                    </a:lnTo>
                    <a:close/>
                    <a:moveTo>
                      <a:pt x="55" y="261"/>
                    </a:moveTo>
                    <a:cubicBezTo>
                      <a:pt x="49" y="261"/>
                      <a:pt x="44" y="266"/>
                      <a:pt x="44" y="272"/>
                    </a:cubicBezTo>
                    <a:cubicBezTo>
                      <a:pt x="44" y="278"/>
                      <a:pt x="49" y="283"/>
                      <a:pt x="55" y="283"/>
                    </a:cubicBezTo>
                    <a:lnTo>
                      <a:pt x="218" y="283"/>
                    </a:lnTo>
                    <a:cubicBezTo>
                      <a:pt x="224" y="283"/>
                      <a:pt x="229" y="278"/>
                      <a:pt x="229" y="272"/>
                    </a:cubicBezTo>
                    <a:cubicBezTo>
                      <a:pt x="229" y="266"/>
                      <a:pt x="224" y="261"/>
                      <a:pt x="218" y="261"/>
                    </a:cubicBezTo>
                    <a:lnTo>
                      <a:pt x="55" y="261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" name="Align Text Center"/>
              <p:cNvSpPr>
                <a:spLocks noEditPoints="1"/>
              </p:cNvSpPr>
              <p:nvPr/>
            </p:nvSpPr>
            <p:spPr bwMode="auto">
              <a:xfrm>
                <a:off x="3779912" y="3645024"/>
                <a:ext cx="1586900" cy="686192"/>
              </a:xfrm>
              <a:custGeom>
                <a:avLst/>
                <a:gdLst>
                  <a:gd name="T0" fmla="*/ 11 w 283"/>
                  <a:gd name="T1" fmla="*/ 0 h 283"/>
                  <a:gd name="T2" fmla="*/ 0 w 283"/>
                  <a:gd name="T3" fmla="*/ 11 h 283"/>
                  <a:gd name="T4" fmla="*/ 11 w 283"/>
                  <a:gd name="T5" fmla="*/ 21 h 283"/>
                  <a:gd name="T6" fmla="*/ 272 w 283"/>
                  <a:gd name="T7" fmla="*/ 21 h 283"/>
                  <a:gd name="T8" fmla="*/ 283 w 283"/>
                  <a:gd name="T9" fmla="*/ 11 h 283"/>
                  <a:gd name="T10" fmla="*/ 272 w 283"/>
                  <a:gd name="T11" fmla="*/ 0 h 283"/>
                  <a:gd name="T12" fmla="*/ 11 w 283"/>
                  <a:gd name="T13" fmla="*/ 0 h 283"/>
                  <a:gd name="T14" fmla="*/ 22 w 283"/>
                  <a:gd name="T15" fmla="*/ 65 h 283"/>
                  <a:gd name="T16" fmla="*/ 11 w 283"/>
                  <a:gd name="T17" fmla="*/ 76 h 283"/>
                  <a:gd name="T18" fmla="*/ 22 w 283"/>
                  <a:gd name="T19" fmla="*/ 87 h 283"/>
                  <a:gd name="T20" fmla="*/ 251 w 283"/>
                  <a:gd name="T21" fmla="*/ 87 h 283"/>
                  <a:gd name="T22" fmla="*/ 262 w 283"/>
                  <a:gd name="T23" fmla="*/ 76 h 283"/>
                  <a:gd name="T24" fmla="*/ 251 w 283"/>
                  <a:gd name="T25" fmla="*/ 65 h 283"/>
                  <a:gd name="T26" fmla="*/ 22 w 283"/>
                  <a:gd name="T27" fmla="*/ 65 h 283"/>
                  <a:gd name="T28" fmla="*/ 33 w 283"/>
                  <a:gd name="T29" fmla="*/ 130 h 283"/>
                  <a:gd name="T30" fmla="*/ 22 w 283"/>
                  <a:gd name="T31" fmla="*/ 141 h 283"/>
                  <a:gd name="T32" fmla="*/ 33 w 283"/>
                  <a:gd name="T33" fmla="*/ 152 h 283"/>
                  <a:gd name="T34" fmla="*/ 240 w 283"/>
                  <a:gd name="T35" fmla="*/ 152 h 283"/>
                  <a:gd name="T36" fmla="*/ 251 w 283"/>
                  <a:gd name="T37" fmla="*/ 141 h 283"/>
                  <a:gd name="T38" fmla="*/ 240 w 283"/>
                  <a:gd name="T39" fmla="*/ 130 h 283"/>
                  <a:gd name="T40" fmla="*/ 33 w 283"/>
                  <a:gd name="T41" fmla="*/ 130 h 283"/>
                  <a:gd name="T42" fmla="*/ 11 w 283"/>
                  <a:gd name="T43" fmla="*/ 196 h 283"/>
                  <a:gd name="T44" fmla="*/ 0 w 283"/>
                  <a:gd name="T45" fmla="*/ 207 h 283"/>
                  <a:gd name="T46" fmla="*/ 11 w 283"/>
                  <a:gd name="T47" fmla="*/ 217 h 283"/>
                  <a:gd name="T48" fmla="*/ 272 w 283"/>
                  <a:gd name="T49" fmla="*/ 217 h 283"/>
                  <a:gd name="T50" fmla="*/ 283 w 283"/>
                  <a:gd name="T51" fmla="*/ 207 h 283"/>
                  <a:gd name="T52" fmla="*/ 272 w 283"/>
                  <a:gd name="T53" fmla="*/ 196 h 283"/>
                  <a:gd name="T54" fmla="*/ 11 w 283"/>
                  <a:gd name="T55" fmla="*/ 196 h 283"/>
                  <a:gd name="T56" fmla="*/ 55 w 283"/>
                  <a:gd name="T57" fmla="*/ 261 h 283"/>
                  <a:gd name="T58" fmla="*/ 44 w 283"/>
                  <a:gd name="T59" fmla="*/ 272 h 283"/>
                  <a:gd name="T60" fmla="*/ 55 w 283"/>
                  <a:gd name="T61" fmla="*/ 283 h 283"/>
                  <a:gd name="T62" fmla="*/ 218 w 283"/>
                  <a:gd name="T63" fmla="*/ 283 h 283"/>
                  <a:gd name="T64" fmla="*/ 229 w 283"/>
                  <a:gd name="T65" fmla="*/ 272 h 283"/>
                  <a:gd name="T66" fmla="*/ 218 w 283"/>
                  <a:gd name="T67" fmla="*/ 261 h 283"/>
                  <a:gd name="T68" fmla="*/ 55 w 283"/>
                  <a:gd name="T69" fmla="*/ 261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8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lnTo>
                      <a:pt x="272" y="21"/>
                    </a:lnTo>
                    <a:cubicBezTo>
                      <a:pt x="278" y="21"/>
                      <a:pt x="283" y="17"/>
                      <a:pt x="283" y="11"/>
                    </a:cubicBezTo>
                    <a:cubicBezTo>
                      <a:pt x="283" y="5"/>
                      <a:pt x="278" y="0"/>
                      <a:pt x="272" y="0"/>
                    </a:cubicBezTo>
                    <a:lnTo>
                      <a:pt x="11" y="0"/>
                    </a:lnTo>
                    <a:close/>
                    <a:moveTo>
                      <a:pt x="22" y="65"/>
                    </a:moveTo>
                    <a:cubicBezTo>
                      <a:pt x="16" y="65"/>
                      <a:pt x="11" y="70"/>
                      <a:pt x="11" y="76"/>
                    </a:cubicBezTo>
                    <a:cubicBezTo>
                      <a:pt x="11" y="82"/>
                      <a:pt x="16" y="87"/>
                      <a:pt x="22" y="87"/>
                    </a:cubicBezTo>
                    <a:lnTo>
                      <a:pt x="251" y="87"/>
                    </a:lnTo>
                    <a:cubicBezTo>
                      <a:pt x="257" y="87"/>
                      <a:pt x="262" y="82"/>
                      <a:pt x="262" y="76"/>
                    </a:cubicBezTo>
                    <a:cubicBezTo>
                      <a:pt x="262" y="70"/>
                      <a:pt x="257" y="65"/>
                      <a:pt x="251" y="65"/>
                    </a:cubicBezTo>
                    <a:lnTo>
                      <a:pt x="22" y="65"/>
                    </a:lnTo>
                    <a:close/>
                    <a:moveTo>
                      <a:pt x="33" y="130"/>
                    </a:moveTo>
                    <a:cubicBezTo>
                      <a:pt x="27" y="130"/>
                      <a:pt x="22" y="135"/>
                      <a:pt x="22" y="141"/>
                    </a:cubicBezTo>
                    <a:cubicBezTo>
                      <a:pt x="22" y="147"/>
                      <a:pt x="27" y="152"/>
                      <a:pt x="33" y="152"/>
                    </a:cubicBezTo>
                    <a:lnTo>
                      <a:pt x="240" y="152"/>
                    </a:lnTo>
                    <a:cubicBezTo>
                      <a:pt x="246" y="152"/>
                      <a:pt x="251" y="147"/>
                      <a:pt x="251" y="141"/>
                    </a:cubicBezTo>
                    <a:cubicBezTo>
                      <a:pt x="251" y="135"/>
                      <a:pt x="246" y="130"/>
                      <a:pt x="240" y="130"/>
                    </a:cubicBezTo>
                    <a:lnTo>
                      <a:pt x="33" y="130"/>
                    </a:lnTo>
                    <a:close/>
                    <a:moveTo>
                      <a:pt x="11" y="196"/>
                    </a:moveTo>
                    <a:cubicBezTo>
                      <a:pt x="5" y="196"/>
                      <a:pt x="0" y="200"/>
                      <a:pt x="0" y="207"/>
                    </a:cubicBezTo>
                    <a:cubicBezTo>
                      <a:pt x="0" y="213"/>
                      <a:pt x="5" y="217"/>
                      <a:pt x="11" y="217"/>
                    </a:cubicBezTo>
                    <a:lnTo>
                      <a:pt x="272" y="217"/>
                    </a:lnTo>
                    <a:cubicBezTo>
                      <a:pt x="278" y="217"/>
                      <a:pt x="283" y="213"/>
                      <a:pt x="283" y="207"/>
                    </a:cubicBezTo>
                    <a:cubicBezTo>
                      <a:pt x="283" y="200"/>
                      <a:pt x="278" y="196"/>
                      <a:pt x="272" y="196"/>
                    </a:cubicBezTo>
                    <a:lnTo>
                      <a:pt x="11" y="196"/>
                    </a:lnTo>
                    <a:close/>
                    <a:moveTo>
                      <a:pt x="55" y="261"/>
                    </a:moveTo>
                    <a:cubicBezTo>
                      <a:pt x="49" y="261"/>
                      <a:pt x="44" y="266"/>
                      <a:pt x="44" y="272"/>
                    </a:cubicBezTo>
                    <a:cubicBezTo>
                      <a:pt x="44" y="278"/>
                      <a:pt x="49" y="283"/>
                      <a:pt x="55" y="283"/>
                    </a:cubicBezTo>
                    <a:lnTo>
                      <a:pt x="218" y="283"/>
                    </a:lnTo>
                    <a:cubicBezTo>
                      <a:pt x="224" y="283"/>
                      <a:pt x="229" y="278"/>
                      <a:pt x="229" y="272"/>
                    </a:cubicBezTo>
                    <a:cubicBezTo>
                      <a:pt x="229" y="266"/>
                      <a:pt x="224" y="261"/>
                      <a:pt x="218" y="261"/>
                    </a:cubicBezTo>
                    <a:lnTo>
                      <a:pt x="55" y="261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4" name="Align Text Center"/>
              <p:cNvSpPr>
                <a:spLocks noEditPoints="1"/>
              </p:cNvSpPr>
              <p:nvPr/>
            </p:nvSpPr>
            <p:spPr bwMode="auto">
              <a:xfrm>
                <a:off x="4195056" y="3645024"/>
                <a:ext cx="1586900" cy="686192"/>
              </a:xfrm>
              <a:custGeom>
                <a:avLst/>
                <a:gdLst>
                  <a:gd name="T0" fmla="*/ 11 w 283"/>
                  <a:gd name="T1" fmla="*/ 0 h 283"/>
                  <a:gd name="T2" fmla="*/ 0 w 283"/>
                  <a:gd name="T3" fmla="*/ 11 h 283"/>
                  <a:gd name="T4" fmla="*/ 11 w 283"/>
                  <a:gd name="T5" fmla="*/ 21 h 283"/>
                  <a:gd name="T6" fmla="*/ 272 w 283"/>
                  <a:gd name="T7" fmla="*/ 21 h 283"/>
                  <a:gd name="T8" fmla="*/ 283 w 283"/>
                  <a:gd name="T9" fmla="*/ 11 h 283"/>
                  <a:gd name="T10" fmla="*/ 272 w 283"/>
                  <a:gd name="T11" fmla="*/ 0 h 283"/>
                  <a:gd name="T12" fmla="*/ 11 w 283"/>
                  <a:gd name="T13" fmla="*/ 0 h 283"/>
                  <a:gd name="T14" fmla="*/ 22 w 283"/>
                  <a:gd name="T15" fmla="*/ 65 h 283"/>
                  <a:gd name="T16" fmla="*/ 11 w 283"/>
                  <a:gd name="T17" fmla="*/ 76 h 283"/>
                  <a:gd name="T18" fmla="*/ 22 w 283"/>
                  <a:gd name="T19" fmla="*/ 87 h 283"/>
                  <a:gd name="T20" fmla="*/ 251 w 283"/>
                  <a:gd name="T21" fmla="*/ 87 h 283"/>
                  <a:gd name="T22" fmla="*/ 262 w 283"/>
                  <a:gd name="T23" fmla="*/ 76 h 283"/>
                  <a:gd name="T24" fmla="*/ 251 w 283"/>
                  <a:gd name="T25" fmla="*/ 65 h 283"/>
                  <a:gd name="T26" fmla="*/ 22 w 283"/>
                  <a:gd name="T27" fmla="*/ 65 h 283"/>
                  <a:gd name="T28" fmla="*/ 33 w 283"/>
                  <a:gd name="T29" fmla="*/ 130 h 283"/>
                  <a:gd name="T30" fmla="*/ 22 w 283"/>
                  <a:gd name="T31" fmla="*/ 141 h 283"/>
                  <a:gd name="T32" fmla="*/ 33 w 283"/>
                  <a:gd name="T33" fmla="*/ 152 h 283"/>
                  <a:gd name="T34" fmla="*/ 240 w 283"/>
                  <a:gd name="T35" fmla="*/ 152 h 283"/>
                  <a:gd name="T36" fmla="*/ 251 w 283"/>
                  <a:gd name="T37" fmla="*/ 141 h 283"/>
                  <a:gd name="T38" fmla="*/ 240 w 283"/>
                  <a:gd name="T39" fmla="*/ 130 h 283"/>
                  <a:gd name="T40" fmla="*/ 33 w 283"/>
                  <a:gd name="T41" fmla="*/ 130 h 283"/>
                  <a:gd name="T42" fmla="*/ 11 w 283"/>
                  <a:gd name="T43" fmla="*/ 196 h 283"/>
                  <a:gd name="T44" fmla="*/ 0 w 283"/>
                  <a:gd name="T45" fmla="*/ 207 h 283"/>
                  <a:gd name="T46" fmla="*/ 11 w 283"/>
                  <a:gd name="T47" fmla="*/ 217 h 283"/>
                  <a:gd name="T48" fmla="*/ 272 w 283"/>
                  <a:gd name="T49" fmla="*/ 217 h 283"/>
                  <a:gd name="T50" fmla="*/ 283 w 283"/>
                  <a:gd name="T51" fmla="*/ 207 h 283"/>
                  <a:gd name="T52" fmla="*/ 272 w 283"/>
                  <a:gd name="T53" fmla="*/ 196 h 283"/>
                  <a:gd name="T54" fmla="*/ 11 w 283"/>
                  <a:gd name="T55" fmla="*/ 196 h 283"/>
                  <a:gd name="T56" fmla="*/ 55 w 283"/>
                  <a:gd name="T57" fmla="*/ 261 h 283"/>
                  <a:gd name="T58" fmla="*/ 44 w 283"/>
                  <a:gd name="T59" fmla="*/ 272 h 283"/>
                  <a:gd name="T60" fmla="*/ 55 w 283"/>
                  <a:gd name="T61" fmla="*/ 283 h 283"/>
                  <a:gd name="T62" fmla="*/ 218 w 283"/>
                  <a:gd name="T63" fmla="*/ 283 h 283"/>
                  <a:gd name="T64" fmla="*/ 229 w 283"/>
                  <a:gd name="T65" fmla="*/ 272 h 283"/>
                  <a:gd name="T66" fmla="*/ 218 w 283"/>
                  <a:gd name="T67" fmla="*/ 261 h 283"/>
                  <a:gd name="T68" fmla="*/ 55 w 283"/>
                  <a:gd name="T69" fmla="*/ 261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8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lnTo>
                      <a:pt x="272" y="21"/>
                    </a:lnTo>
                    <a:cubicBezTo>
                      <a:pt x="278" y="21"/>
                      <a:pt x="283" y="17"/>
                      <a:pt x="283" y="11"/>
                    </a:cubicBezTo>
                    <a:cubicBezTo>
                      <a:pt x="283" y="5"/>
                      <a:pt x="278" y="0"/>
                      <a:pt x="272" y="0"/>
                    </a:cubicBezTo>
                    <a:lnTo>
                      <a:pt x="11" y="0"/>
                    </a:lnTo>
                    <a:close/>
                    <a:moveTo>
                      <a:pt x="22" y="65"/>
                    </a:moveTo>
                    <a:cubicBezTo>
                      <a:pt x="16" y="65"/>
                      <a:pt x="11" y="70"/>
                      <a:pt x="11" y="76"/>
                    </a:cubicBezTo>
                    <a:cubicBezTo>
                      <a:pt x="11" y="82"/>
                      <a:pt x="16" y="87"/>
                      <a:pt x="22" y="87"/>
                    </a:cubicBezTo>
                    <a:lnTo>
                      <a:pt x="251" y="87"/>
                    </a:lnTo>
                    <a:cubicBezTo>
                      <a:pt x="257" y="87"/>
                      <a:pt x="262" y="82"/>
                      <a:pt x="262" y="76"/>
                    </a:cubicBezTo>
                    <a:cubicBezTo>
                      <a:pt x="262" y="70"/>
                      <a:pt x="257" y="65"/>
                      <a:pt x="251" y="65"/>
                    </a:cubicBezTo>
                    <a:lnTo>
                      <a:pt x="22" y="65"/>
                    </a:lnTo>
                    <a:close/>
                    <a:moveTo>
                      <a:pt x="33" y="130"/>
                    </a:moveTo>
                    <a:cubicBezTo>
                      <a:pt x="27" y="130"/>
                      <a:pt x="22" y="135"/>
                      <a:pt x="22" y="141"/>
                    </a:cubicBezTo>
                    <a:cubicBezTo>
                      <a:pt x="22" y="147"/>
                      <a:pt x="27" y="152"/>
                      <a:pt x="33" y="152"/>
                    </a:cubicBezTo>
                    <a:lnTo>
                      <a:pt x="240" y="152"/>
                    </a:lnTo>
                    <a:cubicBezTo>
                      <a:pt x="246" y="152"/>
                      <a:pt x="251" y="147"/>
                      <a:pt x="251" y="141"/>
                    </a:cubicBezTo>
                    <a:cubicBezTo>
                      <a:pt x="251" y="135"/>
                      <a:pt x="246" y="130"/>
                      <a:pt x="240" y="130"/>
                    </a:cubicBezTo>
                    <a:lnTo>
                      <a:pt x="33" y="130"/>
                    </a:lnTo>
                    <a:close/>
                    <a:moveTo>
                      <a:pt x="11" y="196"/>
                    </a:moveTo>
                    <a:cubicBezTo>
                      <a:pt x="5" y="196"/>
                      <a:pt x="0" y="200"/>
                      <a:pt x="0" y="207"/>
                    </a:cubicBezTo>
                    <a:cubicBezTo>
                      <a:pt x="0" y="213"/>
                      <a:pt x="5" y="217"/>
                      <a:pt x="11" y="217"/>
                    </a:cubicBezTo>
                    <a:lnTo>
                      <a:pt x="272" y="217"/>
                    </a:lnTo>
                    <a:cubicBezTo>
                      <a:pt x="278" y="217"/>
                      <a:pt x="283" y="213"/>
                      <a:pt x="283" y="207"/>
                    </a:cubicBezTo>
                    <a:cubicBezTo>
                      <a:pt x="283" y="200"/>
                      <a:pt x="278" y="196"/>
                      <a:pt x="272" y="196"/>
                    </a:cubicBezTo>
                    <a:lnTo>
                      <a:pt x="11" y="196"/>
                    </a:lnTo>
                    <a:close/>
                    <a:moveTo>
                      <a:pt x="55" y="261"/>
                    </a:moveTo>
                    <a:cubicBezTo>
                      <a:pt x="49" y="261"/>
                      <a:pt x="44" y="266"/>
                      <a:pt x="44" y="272"/>
                    </a:cubicBezTo>
                    <a:cubicBezTo>
                      <a:pt x="44" y="278"/>
                      <a:pt x="49" y="283"/>
                      <a:pt x="55" y="283"/>
                    </a:cubicBezTo>
                    <a:lnTo>
                      <a:pt x="218" y="283"/>
                    </a:lnTo>
                    <a:cubicBezTo>
                      <a:pt x="224" y="283"/>
                      <a:pt x="229" y="278"/>
                      <a:pt x="229" y="272"/>
                    </a:cubicBezTo>
                    <a:cubicBezTo>
                      <a:pt x="229" y="266"/>
                      <a:pt x="224" y="261"/>
                      <a:pt x="218" y="261"/>
                    </a:cubicBezTo>
                    <a:lnTo>
                      <a:pt x="55" y="261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4653799" y="1995308"/>
              <a:ext cx="990637" cy="929636"/>
              <a:chOff x="2915816" y="1628800"/>
              <a:chExt cx="504056" cy="504056"/>
            </a:xfrm>
          </p:grpSpPr>
          <p:sp>
            <p:nvSpPr>
              <p:cNvPr id="66" name="모서리가 둥근 직사각형 65"/>
              <p:cNvSpPr/>
              <p:nvPr/>
            </p:nvSpPr>
            <p:spPr>
              <a:xfrm>
                <a:off x="2915816" y="1628800"/>
                <a:ext cx="504056" cy="504056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3023840" y="1736824"/>
                <a:ext cx="108000" cy="108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8" name="자유형 67"/>
              <p:cNvSpPr/>
              <p:nvPr/>
            </p:nvSpPr>
            <p:spPr>
              <a:xfrm>
                <a:off x="2949724" y="1772816"/>
                <a:ext cx="432048" cy="284143"/>
              </a:xfrm>
              <a:custGeom>
                <a:avLst/>
                <a:gdLst>
                  <a:gd name="connsiteX0" fmla="*/ 50969 w 1076457"/>
                  <a:gd name="connsiteY0" fmla="*/ 571257 h 576466"/>
                  <a:gd name="connsiteX1" fmla="*/ 152569 w 1076457"/>
                  <a:gd name="connsiteY1" fmla="*/ 418857 h 576466"/>
                  <a:gd name="connsiteX2" fmla="*/ 311319 w 1076457"/>
                  <a:gd name="connsiteY2" fmla="*/ 456957 h 576466"/>
                  <a:gd name="connsiteX3" fmla="*/ 451019 w 1076457"/>
                  <a:gd name="connsiteY3" fmla="*/ 355357 h 576466"/>
                  <a:gd name="connsiteX4" fmla="*/ 641519 w 1076457"/>
                  <a:gd name="connsiteY4" fmla="*/ 469657 h 576466"/>
                  <a:gd name="connsiteX5" fmla="*/ 787569 w 1076457"/>
                  <a:gd name="connsiteY5" fmla="*/ 6107 h 576466"/>
                  <a:gd name="connsiteX6" fmla="*/ 901869 w 1076457"/>
                  <a:gd name="connsiteY6" fmla="*/ 196607 h 576466"/>
                  <a:gd name="connsiteX7" fmla="*/ 971719 w 1076457"/>
                  <a:gd name="connsiteY7" fmla="*/ 82307 h 576466"/>
                  <a:gd name="connsiteX8" fmla="*/ 1016169 w 1076457"/>
                  <a:gd name="connsiteY8" fmla="*/ 495057 h 576466"/>
                  <a:gd name="connsiteX9" fmla="*/ 50969 w 1076457"/>
                  <a:gd name="connsiteY9" fmla="*/ 571257 h 57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76457" h="576466">
                    <a:moveTo>
                      <a:pt x="50969" y="571257"/>
                    </a:moveTo>
                    <a:cubicBezTo>
                      <a:pt x="-92964" y="558557"/>
                      <a:pt x="109177" y="437907"/>
                      <a:pt x="152569" y="418857"/>
                    </a:cubicBezTo>
                    <a:cubicBezTo>
                      <a:pt x="195961" y="399807"/>
                      <a:pt x="261577" y="467540"/>
                      <a:pt x="311319" y="456957"/>
                    </a:cubicBezTo>
                    <a:cubicBezTo>
                      <a:pt x="361061" y="446374"/>
                      <a:pt x="395986" y="353240"/>
                      <a:pt x="451019" y="355357"/>
                    </a:cubicBezTo>
                    <a:cubicBezTo>
                      <a:pt x="506052" y="357474"/>
                      <a:pt x="585427" y="527865"/>
                      <a:pt x="641519" y="469657"/>
                    </a:cubicBezTo>
                    <a:cubicBezTo>
                      <a:pt x="697611" y="411449"/>
                      <a:pt x="744177" y="51615"/>
                      <a:pt x="787569" y="6107"/>
                    </a:cubicBezTo>
                    <a:cubicBezTo>
                      <a:pt x="830961" y="-39401"/>
                      <a:pt x="871177" y="183907"/>
                      <a:pt x="901869" y="196607"/>
                    </a:cubicBezTo>
                    <a:cubicBezTo>
                      <a:pt x="932561" y="209307"/>
                      <a:pt x="952669" y="32565"/>
                      <a:pt x="971719" y="82307"/>
                    </a:cubicBezTo>
                    <a:cubicBezTo>
                      <a:pt x="990769" y="132049"/>
                      <a:pt x="1166452" y="411449"/>
                      <a:pt x="1016169" y="495057"/>
                    </a:cubicBezTo>
                    <a:cubicBezTo>
                      <a:pt x="865886" y="578665"/>
                      <a:pt x="194902" y="583957"/>
                      <a:pt x="50969" y="57125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69" name="Button"/>
            <p:cNvSpPr>
              <a:spLocks/>
            </p:cNvSpPr>
            <p:nvPr/>
          </p:nvSpPr>
          <p:spPr bwMode="auto">
            <a:xfrm>
              <a:off x="4716016" y="3068960"/>
              <a:ext cx="864096" cy="205200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262626"/>
                  </a:solidFill>
                  <a:effectLst/>
                  <a:latin typeface="Calibri"/>
                </a:rPr>
                <a:t>Button text</a:t>
              </a:r>
              <a:endParaRPr lang="en-US" sz="900" dirty="0">
                <a:solidFill>
                  <a:srgbClr val="262626"/>
                </a:solidFill>
                <a:effectLst/>
                <a:latin typeface="Calibri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3257208" y="1412776"/>
              <a:ext cx="450696" cy="288032"/>
              <a:chOff x="3257208" y="1484784"/>
              <a:chExt cx="450696" cy="288032"/>
            </a:xfrm>
          </p:grpSpPr>
          <p:sp>
            <p:nvSpPr>
              <p:cNvPr id="71" name="모서리가 둥근 직사각형 70"/>
              <p:cNvSpPr/>
              <p:nvPr/>
            </p:nvSpPr>
            <p:spPr>
              <a:xfrm>
                <a:off x="3257208" y="1484784"/>
                <a:ext cx="450696" cy="28803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오른쪽 화살표 71"/>
              <p:cNvSpPr/>
              <p:nvPr/>
            </p:nvSpPr>
            <p:spPr>
              <a:xfrm rot="10800000">
                <a:off x="3294519" y="1520788"/>
                <a:ext cx="366537" cy="216024"/>
              </a:xfrm>
              <a:prstGeom prst="rightArrow">
                <a:avLst>
                  <a:gd name="adj1" fmla="val 50000"/>
                  <a:gd name="adj2" fmla="val 658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4" name="Rounded Rectangle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936226" y="2540115"/>
            <a:ext cx="1424292" cy="1012377"/>
          </a:xfrm>
          <a:prstGeom prst="roundRect">
            <a:avLst>
              <a:gd name="adj" fmla="val 331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dirty="0" smtClean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altLang="ko-KR" sz="10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altLang="ko-KR" sz="1000" dirty="0" smtClean="0">
                <a:solidFill>
                  <a:srgbClr val="262626"/>
                </a:solidFill>
                <a:latin typeface="+mj-lt"/>
                <a:ea typeface="PMingLiU" panose="02020500000000000000" pitchFamily="18" charset="-120"/>
                <a:cs typeface="Calibri" pitchFamily="34" charset="0"/>
              </a:rPr>
              <a:t>Rate</a:t>
            </a:r>
            <a:r>
              <a:rPr lang="en-US" altLang="ko-KR" sz="1000" dirty="0" smtClean="0">
                <a:solidFill>
                  <a:srgbClr val="262626"/>
                </a:solidFill>
                <a:latin typeface="바탕"/>
                <a:ea typeface="바탕"/>
                <a:cs typeface="Calibri" pitchFamily="34" charset="0"/>
              </a:rPr>
              <a:t> </a:t>
            </a:r>
            <a:r>
              <a:rPr lang="en-US" altLang="ko-KR" sz="1000" dirty="0" smtClean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/>
                <a:ea typeface="바탕"/>
                <a:cs typeface="Calibri" pitchFamily="34" charset="0"/>
              </a:rPr>
              <a:t>★ ★ ★ ★ ☆</a:t>
            </a:r>
            <a:endParaRPr lang="en-US" altLang="ko-KR" sz="1000" dirty="0" smtClean="0">
              <a:solidFill>
                <a:srgbClr val="2626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108000" lvl="1"/>
            <a:r>
              <a:rPr lang="en-US" altLang="ko-KR" sz="1000" b="1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Name : </a:t>
            </a:r>
            <a:r>
              <a:rPr lang="ko-KR" altLang="en-US" sz="10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양 </a:t>
            </a:r>
            <a:r>
              <a:rPr lang="en-US" altLang="ko-KR" sz="10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* *</a:t>
            </a:r>
            <a:endParaRPr lang="en-US" sz="1000" dirty="0" smtClean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  <a:p>
            <a:pPr marL="108000" lvl="1"/>
            <a:r>
              <a:rPr lang="en-US" sz="1000" b="1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Phone : </a:t>
            </a:r>
            <a:r>
              <a:rPr lang="en-US" sz="10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01075******</a:t>
            </a:r>
          </a:p>
          <a:p>
            <a:pPr algn="ctr"/>
            <a:endParaRPr lang="en-US" sz="10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5" name="Button"/>
          <p:cNvSpPr>
            <a:spLocks/>
          </p:cNvSpPr>
          <p:nvPr/>
        </p:nvSpPr>
        <p:spPr bwMode="auto">
          <a:xfrm>
            <a:off x="4899940" y="2071510"/>
            <a:ext cx="1238221" cy="589242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262626"/>
                </a:solidFill>
                <a:effectLst/>
                <a:latin typeface="Calibri"/>
              </a:rPr>
              <a:t>얼굴 정보 인증됨</a:t>
            </a:r>
            <a:endParaRPr lang="en-US" altLang="ko-KR" sz="900" dirty="0" smtClean="0">
              <a:solidFill>
                <a:srgbClr val="262626"/>
              </a:solidFill>
              <a:effectLst/>
              <a:latin typeface="Calibri"/>
            </a:endParaRPr>
          </a:p>
          <a:p>
            <a:pPr algn="ctr"/>
            <a:endParaRPr lang="en-US" altLang="ko-KR" sz="900" dirty="0" smtClean="0">
              <a:solidFill>
                <a:srgbClr val="262626"/>
              </a:solidFill>
              <a:effectLst/>
              <a:latin typeface="Calibri"/>
            </a:endParaRPr>
          </a:p>
          <a:p>
            <a:pPr algn="ctr"/>
            <a:r>
              <a:rPr lang="ko-KR" altLang="en-US" sz="900" dirty="0" smtClean="0">
                <a:solidFill>
                  <a:srgbClr val="262626"/>
                </a:solidFill>
                <a:latin typeface="Calibri"/>
              </a:rPr>
              <a:t>공개여부 </a:t>
            </a:r>
            <a:r>
              <a:rPr lang="en-US" altLang="ko-KR" sz="900" dirty="0" smtClean="0">
                <a:solidFill>
                  <a:srgbClr val="262626"/>
                </a:solidFill>
                <a:latin typeface="Calibri"/>
              </a:rPr>
              <a:t>: </a:t>
            </a:r>
            <a:r>
              <a:rPr lang="ko-KR" altLang="en-US" sz="900" dirty="0" smtClean="0">
                <a:solidFill>
                  <a:srgbClr val="262626"/>
                </a:solidFill>
                <a:latin typeface="Calibri"/>
              </a:rPr>
              <a:t>비공개</a:t>
            </a:r>
            <a:endParaRPr lang="en-US" sz="900" dirty="0">
              <a:solidFill>
                <a:srgbClr val="262626"/>
              </a:solidFill>
              <a:effectLst/>
              <a:latin typeface="Calibri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4872335" y="1462150"/>
            <a:ext cx="2387229" cy="3710528"/>
            <a:chOff x="3257208" y="1412776"/>
            <a:chExt cx="2387229" cy="3710528"/>
          </a:xfrm>
        </p:grpSpPr>
        <p:grpSp>
          <p:nvGrpSpPr>
            <p:cNvPr id="77" name="그룹 76"/>
            <p:cNvGrpSpPr/>
            <p:nvPr/>
          </p:nvGrpSpPr>
          <p:grpSpPr>
            <a:xfrm>
              <a:off x="3419872" y="3645024"/>
              <a:ext cx="2224565" cy="686192"/>
              <a:chOff x="3557391" y="3645024"/>
              <a:chExt cx="2224565" cy="686192"/>
            </a:xfrm>
          </p:grpSpPr>
          <p:sp>
            <p:nvSpPr>
              <p:cNvPr id="90" name="Align Text Center"/>
              <p:cNvSpPr>
                <a:spLocks noEditPoints="1"/>
              </p:cNvSpPr>
              <p:nvPr/>
            </p:nvSpPr>
            <p:spPr bwMode="auto">
              <a:xfrm>
                <a:off x="3557391" y="3645024"/>
                <a:ext cx="637665" cy="686192"/>
              </a:xfrm>
              <a:custGeom>
                <a:avLst/>
                <a:gdLst>
                  <a:gd name="T0" fmla="*/ 11 w 283"/>
                  <a:gd name="T1" fmla="*/ 0 h 283"/>
                  <a:gd name="T2" fmla="*/ 0 w 283"/>
                  <a:gd name="T3" fmla="*/ 11 h 283"/>
                  <a:gd name="T4" fmla="*/ 11 w 283"/>
                  <a:gd name="T5" fmla="*/ 21 h 283"/>
                  <a:gd name="T6" fmla="*/ 272 w 283"/>
                  <a:gd name="T7" fmla="*/ 21 h 283"/>
                  <a:gd name="T8" fmla="*/ 283 w 283"/>
                  <a:gd name="T9" fmla="*/ 11 h 283"/>
                  <a:gd name="T10" fmla="*/ 272 w 283"/>
                  <a:gd name="T11" fmla="*/ 0 h 283"/>
                  <a:gd name="T12" fmla="*/ 11 w 283"/>
                  <a:gd name="T13" fmla="*/ 0 h 283"/>
                  <a:gd name="T14" fmla="*/ 22 w 283"/>
                  <a:gd name="T15" fmla="*/ 65 h 283"/>
                  <a:gd name="T16" fmla="*/ 11 w 283"/>
                  <a:gd name="T17" fmla="*/ 76 h 283"/>
                  <a:gd name="T18" fmla="*/ 22 w 283"/>
                  <a:gd name="T19" fmla="*/ 87 h 283"/>
                  <a:gd name="T20" fmla="*/ 251 w 283"/>
                  <a:gd name="T21" fmla="*/ 87 h 283"/>
                  <a:gd name="T22" fmla="*/ 262 w 283"/>
                  <a:gd name="T23" fmla="*/ 76 h 283"/>
                  <a:gd name="T24" fmla="*/ 251 w 283"/>
                  <a:gd name="T25" fmla="*/ 65 h 283"/>
                  <a:gd name="T26" fmla="*/ 22 w 283"/>
                  <a:gd name="T27" fmla="*/ 65 h 283"/>
                  <a:gd name="T28" fmla="*/ 33 w 283"/>
                  <a:gd name="T29" fmla="*/ 130 h 283"/>
                  <a:gd name="T30" fmla="*/ 22 w 283"/>
                  <a:gd name="T31" fmla="*/ 141 h 283"/>
                  <a:gd name="T32" fmla="*/ 33 w 283"/>
                  <a:gd name="T33" fmla="*/ 152 h 283"/>
                  <a:gd name="T34" fmla="*/ 240 w 283"/>
                  <a:gd name="T35" fmla="*/ 152 h 283"/>
                  <a:gd name="T36" fmla="*/ 251 w 283"/>
                  <a:gd name="T37" fmla="*/ 141 h 283"/>
                  <a:gd name="T38" fmla="*/ 240 w 283"/>
                  <a:gd name="T39" fmla="*/ 130 h 283"/>
                  <a:gd name="T40" fmla="*/ 33 w 283"/>
                  <a:gd name="T41" fmla="*/ 130 h 283"/>
                  <a:gd name="T42" fmla="*/ 11 w 283"/>
                  <a:gd name="T43" fmla="*/ 196 h 283"/>
                  <a:gd name="T44" fmla="*/ 0 w 283"/>
                  <a:gd name="T45" fmla="*/ 207 h 283"/>
                  <a:gd name="T46" fmla="*/ 11 w 283"/>
                  <a:gd name="T47" fmla="*/ 217 h 283"/>
                  <a:gd name="T48" fmla="*/ 272 w 283"/>
                  <a:gd name="T49" fmla="*/ 217 h 283"/>
                  <a:gd name="T50" fmla="*/ 283 w 283"/>
                  <a:gd name="T51" fmla="*/ 207 h 283"/>
                  <a:gd name="T52" fmla="*/ 272 w 283"/>
                  <a:gd name="T53" fmla="*/ 196 h 283"/>
                  <a:gd name="T54" fmla="*/ 11 w 283"/>
                  <a:gd name="T55" fmla="*/ 196 h 283"/>
                  <a:gd name="T56" fmla="*/ 55 w 283"/>
                  <a:gd name="T57" fmla="*/ 261 h 283"/>
                  <a:gd name="T58" fmla="*/ 44 w 283"/>
                  <a:gd name="T59" fmla="*/ 272 h 283"/>
                  <a:gd name="T60" fmla="*/ 55 w 283"/>
                  <a:gd name="T61" fmla="*/ 283 h 283"/>
                  <a:gd name="T62" fmla="*/ 218 w 283"/>
                  <a:gd name="T63" fmla="*/ 283 h 283"/>
                  <a:gd name="T64" fmla="*/ 229 w 283"/>
                  <a:gd name="T65" fmla="*/ 272 h 283"/>
                  <a:gd name="T66" fmla="*/ 218 w 283"/>
                  <a:gd name="T67" fmla="*/ 261 h 283"/>
                  <a:gd name="T68" fmla="*/ 55 w 283"/>
                  <a:gd name="T69" fmla="*/ 261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8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lnTo>
                      <a:pt x="272" y="21"/>
                    </a:lnTo>
                    <a:cubicBezTo>
                      <a:pt x="278" y="21"/>
                      <a:pt x="283" y="17"/>
                      <a:pt x="283" y="11"/>
                    </a:cubicBezTo>
                    <a:cubicBezTo>
                      <a:pt x="283" y="5"/>
                      <a:pt x="278" y="0"/>
                      <a:pt x="272" y="0"/>
                    </a:cubicBezTo>
                    <a:lnTo>
                      <a:pt x="11" y="0"/>
                    </a:lnTo>
                    <a:close/>
                    <a:moveTo>
                      <a:pt x="22" y="65"/>
                    </a:moveTo>
                    <a:cubicBezTo>
                      <a:pt x="16" y="65"/>
                      <a:pt x="11" y="70"/>
                      <a:pt x="11" y="76"/>
                    </a:cubicBezTo>
                    <a:cubicBezTo>
                      <a:pt x="11" y="82"/>
                      <a:pt x="16" y="87"/>
                      <a:pt x="22" y="87"/>
                    </a:cubicBezTo>
                    <a:lnTo>
                      <a:pt x="251" y="87"/>
                    </a:lnTo>
                    <a:cubicBezTo>
                      <a:pt x="257" y="87"/>
                      <a:pt x="262" y="82"/>
                      <a:pt x="262" y="76"/>
                    </a:cubicBezTo>
                    <a:cubicBezTo>
                      <a:pt x="262" y="70"/>
                      <a:pt x="257" y="65"/>
                      <a:pt x="251" y="65"/>
                    </a:cubicBezTo>
                    <a:lnTo>
                      <a:pt x="22" y="65"/>
                    </a:lnTo>
                    <a:close/>
                    <a:moveTo>
                      <a:pt x="33" y="130"/>
                    </a:moveTo>
                    <a:cubicBezTo>
                      <a:pt x="27" y="130"/>
                      <a:pt x="22" y="135"/>
                      <a:pt x="22" y="141"/>
                    </a:cubicBezTo>
                    <a:cubicBezTo>
                      <a:pt x="22" y="147"/>
                      <a:pt x="27" y="152"/>
                      <a:pt x="33" y="152"/>
                    </a:cubicBezTo>
                    <a:lnTo>
                      <a:pt x="240" y="152"/>
                    </a:lnTo>
                    <a:cubicBezTo>
                      <a:pt x="246" y="152"/>
                      <a:pt x="251" y="147"/>
                      <a:pt x="251" y="141"/>
                    </a:cubicBezTo>
                    <a:cubicBezTo>
                      <a:pt x="251" y="135"/>
                      <a:pt x="246" y="130"/>
                      <a:pt x="240" y="130"/>
                    </a:cubicBezTo>
                    <a:lnTo>
                      <a:pt x="33" y="130"/>
                    </a:lnTo>
                    <a:close/>
                    <a:moveTo>
                      <a:pt x="11" y="196"/>
                    </a:moveTo>
                    <a:cubicBezTo>
                      <a:pt x="5" y="196"/>
                      <a:pt x="0" y="200"/>
                      <a:pt x="0" y="207"/>
                    </a:cubicBezTo>
                    <a:cubicBezTo>
                      <a:pt x="0" y="213"/>
                      <a:pt x="5" y="217"/>
                      <a:pt x="11" y="217"/>
                    </a:cubicBezTo>
                    <a:lnTo>
                      <a:pt x="272" y="217"/>
                    </a:lnTo>
                    <a:cubicBezTo>
                      <a:pt x="278" y="217"/>
                      <a:pt x="283" y="213"/>
                      <a:pt x="283" y="207"/>
                    </a:cubicBezTo>
                    <a:cubicBezTo>
                      <a:pt x="283" y="200"/>
                      <a:pt x="278" y="196"/>
                      <a:pt x="272" y="196"/>
                    </a:cubicBezTo>
                    <a:lnTo>
                      <a:pt x="11" y="196"/>
                    </a:lnTo>
                    <a:close/>
                    <a:moveTo>
                      <a:pt x="55" y="261"/>
                    </a:moveTo>
                    <a:cubicBezTo>
                      <a:pt x="49" y="261"/>
                      <a:pt x="44" y="266"/>
                      <a:pt x="44" y="272"/>
                    </a:cubicBezTo>
                    <a:cubicBezTo>
                      <a:pt x="44" y="278"/>
                      <a:pt x="49" y="283"/>
                      <a:pt x="55" y="283"/>
                    </a:cubicBezTo>
                    <a:lnTo>
                      <a:pt x="218" y="283"/>
                    </a:lnTo>
                    <a:cubicBezTo>
                      <a:pt x="224" y="283"/>
                      <a:pt x="229" y="278"/>
                      <a:pt x="229" y="272"/>
                    </a:cubicBezTo>
                    <a:cubicBezTo>
                      <a:pt x="229" y="266"/>
                      <a:pt x="224" y="261"/>
                      <a:pt x="218" y="261"/>
                    </a:cubicBezTo>
                    <a:lnTo>
                      <a:pt x="55" y="261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1" name="Align Text Center"/>
              <p:cNvSpPr>
                <a:spLocks noEditPoints="1"/>
              </p:cNvSpPr>
              <p:nvPr/>
            </p:nvSpPr>
            <p:spPr bwMode="auto">
              <a:xfrm>
                <a:off x="3779912" y="3645024"/>
                <a:ext cx="1586900" cy="686192"/>
              </a:xfrm>
              <a:custGeom>
                <a:avLst/>
                <a:gdLst>
                  <a:gd name="T0" fmla="*/ 11 w 283"/>
                  <a:gd name="T1" fmla="*/ 0 h 283"/>
                  <a:gd name="T2" fmla="*/ 0 w 283"/>
                  <a:gd name="T3" fmla="*/ 11 h 283"/>
                  <a:gd name="T4" fmla="*/ 11 w 283"/>
                  <a:gd name="T5" fmla="*/ 21 h 283"/>
                  <a:gd name="T6" fmla="*/ 272 w 283"/>
                  <a:gd name="T7" fmla="*/ 21 h 283"/>
                  <a:gd name="T8" fmla="*/ 283 w 283"/>
                  <a:gd name="T9" fmla="*/ 11 h 283"/>
                  <a:gd name="T10" fmla="*/ 272 w 283"/>
                  <a:gd name="T11" fmla="*/ 0 h 283"/>
                  <a:gd name="T12" fmla="*/ 11 w 283"/>
                  <a:gd name="T13" fmla="*/ 0 h 283"/>
                  <a:gd name="T14" fmla="*/ 22 w 283"/>
                  <a:gd name="T15" fmla="*/ 65 h 283"/>
                  <a:gd name="T16" fmla="*/ 11 w 283"/>
                  <a:gd name="T17" fmla="*/ 76 h 283"/>
                  <a:gd name="T18" fmla="*/ 22 w 283"/>
                  <a:gd name="T19" fmla="*/ 87 h 283"/>
                  <a:gd name="T20" fmla="*/ 251 w 283"/>
                  <a:gd name="T21" fmla="*/ 87 h 283"/>
                  <a:gd name="T22" fmla="*/ 262 w 283"/>
                  <a:gd name="T23" fmla="*/ 76 h 283"/>
                  <a:gd name="T24" fmla="*/ 251 w 283"/>
                  <a:gd name="T25" fmla="*/ 65 h 283"/>
                  <a:gd name="T26" fmla="*/ 22 w 283"/>
                  <a:gd name="T27" fmla="*/ 65 h 283"/>
                  <a:gd name="T28" fmla="*/ 33 w 283"/>
                  <a:gd name="T29" fmla="*/ 130 h 283"/>
                  <a:gd name="T30" fmla="*/ 22 w 283"/>
                  <a:gd name="T31" fmla="*/ 141 h 283"/>
                  <a:gd name="T32" fmla="*/ 33 w 283"/>
                  <a:gd name="T33" fmla="*/ 152 h 283"/>
                  <a:gd name="T34" fmla="*/ 240 w 283"/>
                  <a:gd name="T35" fmla="*/ 152 h 283"/>
                  <a:gd name="T36" fmla="*/ 251 w 283"/>
                  <a:gd name="T37" fmla="*/ 141 h 283"/>
                  <a:gd name="T38" fmla="*/ 240 w 283"/>
                  <a:gd name="T39" fmla="*/ 130 h 283"/>
                  <a:gd name="T40" fmla="*/ 33 w 283"/>
                  <a:gd name="T41" fmla="*/ 130 h 283"/>
                  <a:gd name="T42" fmla="*/ 11 w 283"/>
                  <a:gd name="T43" fmla="*/ 196 h 283"/>
                  <a:gd name="T44" fmla="*/ 0 w 283"/>
                  <a:gd name="T45" fmla="*/ 207 h 283"/>
                  <a:gd name="T46" fmla="*/ 11 w 283"/>
                  <a:gd name="T47" fmla="*/ 217 h 283"/>
                  <a:gd name="T48" fmla="*/ 272 w 283"/>
                  <a:gd name="T49" fmla="*/ 217 h 283"/>
                  <a:gd name="T50" fmla="*/ 283 w 283"/>
                  <a:gd name="T51" fmla="*/ 207 h 283"/>
                  <a:gd name="T52" fmla="*/ 272 w 283"/>
                  <a:gd name="T53" fmla="*/ 196 h 283"/>
                  <a:gd name="T54" fmla="*/ 11 w 283"/>
                  <a:gd name="T55" fmla="*/ 196 h 283"/>
                  <a:gd name="T56" fmla="*/ 55 w 283"/>
                  <a:gd name="T57" fmla="*/ 261 h 283"/>
                  <a:gd name="T58" fmla="*/ 44 w 283"/>
                  <a:gd name="T59" fmla="*/ 272 h 283"/>
                  <a:gd name="T60" fmla="*/ 55 w 283"/>
                  <a:gd name="T61" fmla="*/ 283 h 283"/>
                  <a:gd name="T62" fmla="*/ 218 w 283"/>
                  <a:gd name="T63" fmla="*/ 283 h 283"/>
                  <a:gd name="T64" fmla="*/ 229 w 283"/>
                  <a:gd name="T65" fmla="*/ 272 h 283"/>
                  <a:gd name="T66" fmla="*/ 218 w 283"/>
                  <a:gd name="T67" fmla="*/ 261 h 283"/>
                  <a:gd name="T68" fmla="*/ 55 w 283"/>
                  <a:gd name="T69" fmla="*/ 261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8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lnTo>
                      <a:pt x="272" y="21"/>
                    </a:lnTo>
                    <a:cubicBezTo>
                      <a:pt x="278" y="21"/>
                      <a:pt x="283" y="17"/>
                      <a:pt x="283" y="11"/>
                    </a:cubicBezTo>
                    <a:cubicBezTo>
                      <a:pt x="283" y="5"/>
                      <a:pt x="278" y="0"/>
                      <a:pt x="272" y="0"/>
                    </a:cubicBezTo>
                    <a:lnTo>
                      <a:pt x="11" y="0"/>
                    </a:lnTo>
                    <a:close/>
                    <a:moveTo>
                      <a:pt x="22" y="65"/>
                    </a:moveTo>
                    <a:cubicBezTo>
                      <a:pt x="16" y="65"/>
                      <a:pt x="11" y="70"/>
                      <a:pt x="11" y="76"/>
                    </a:cubicBezTo>
                    <a:cubicBezTo>
                      <a:pt x="11" y="82"/>
                      <a:pt x="16" y="87"/>
                      <a:pt x="22" y="87"/>
                    </a:cubicBezTo>
                    <a:lnTo>
                      <a:pt x="251" y="87"/>
                    </a:lnTo>
                    <a:cubicBezTo>
                      <a:pt x="257" y="87"/>
                      <a:pt x="262" y="82"/>
                      <a:pt x="262" y="76"/>
                    </a:cubicBezTo>
                    <a:cubicBezTo>
                      <a:pt x="262" y="70"/>
                      <a:pt x="257" y="65"/>
                      <a:pt x="251" y="65"/>
                    </a:cubicBezTo>
                    <a:lnTo>
                      <a:pt x="22" y="65"/>
                    </a:lnTo>
                    <a:close/>
                    <a:moveTo>
                      <a:pt x="33" y="130"/>
                    </a:moveTo>
                    <a:cubicBezTo>
                      <a:pt x="27" y="130"/>
                      <a:pt x="22" y="135"/>
                      <a:pt x="22" y="141"/>
                    </a:cubicBezTo>
                    <a:cubicBezTo>
                      <a:pt x="22" y="147"/>
                      <a:pt x="27" y="152"/>
                      <a:pt x="33" y="152"/>
                    </a:cubicBezTo>
                    <a:lnTo>
                      <a:pt x="240" y="152"/>
                    </a:lnTo>
                    <a:cubicBezTo>
                      <a:pt x="246" y="152"/>
                      <a:pt x="251" y="147"/>
                      <a:pt x="251" y="141"/>
                    </a:cubicBezTo>
                    <a:cubicBezTo>
                      <a:pt x="251" y="135"/>
                      <a:pt x="246" y="130"/>
                      <a:pt x="240" y="130"/>
                    </a:cubicBezTo>
                    <a:lnTo>
                      <a:pt x="33" y="130"/>
                    </a:lnTo>
                    <a:close/>
                    <a:moveTo>
                      <a:pt x="11" y="196"/>
                    </a:moveTo>
                    <a:cubicBezTo>
                      <a:pt x="5" y="196"/>
                      <a:pt x="0" y="200"/>
                      <a:pt x="0" y="207"/>
                    </a:cubicBezTo>
                    <a:cubicBezTo>
                      <a:pt x="0" y="213"/>
                      <a:pt x="5" y="217"/>
                      <a:pt x="11" y="217"/>
                    </a:cubicBezTo>
                    <a:lnTo>
                      <a:pt x="272" y="217"/>
                    </a:lnTo>
                    <a:cubicBezTo>
                      <a:pt x="278" y="217"/>
                      <a:pt x="283" y="213"/>
                      <a:pt x="283" y="207"/>
                    </a:cubicBezTo>
                    <a:cubicBezTo>
                      <a:pt x="283" y="200"/>
                      <a:pt x="278" y="196"/>
                      <a:pt x="272" y="196"/>
                    </a:cubicBezTo>
                    <a:lnTo>
                      <a:pt x="11" y="196"/>
                    </a:lnTo>
                    <a:close/>
                    <a:moveTo>
                      <a:pt x="55" y="261"/>
                    </a:moveTo>
                    <a:cubicBezTo>
                      <a:pt x="49" y="261"/>
                      <a:pt x="44" y="266"/>
                      <a:pt x="44" y="272"/>
                    </a:cubicBezTo>
                    <a:cubicBezTo>
                      <a:pt x="44" y="278"/>
                      <a:pt x="49" y="283"/>
                      <a:pt x="55" y="283"/>
                    </a:cubicBezTo>
                    <a:lnTo>
                      <a:pt x="218" y="283"/>
                    </a:lnTo>
                    <a:cubicBezTo>
                      <a:pt x="224" y="283"/>
                      <a:pt x="229" y="278"/>
                      <a:pt x="229" y="272"/>
                    </a:cubicBezTo>
                    <a:cubicBezTo>
                      <a:pt x="229" y="266"/>
                      <a:pt x="224" y="261"/>
                      <a:pt x="218" y="261"/>
                    </a:cubicBezTo>
                    <a:lnTo>
                      <a:pt x="55" y="261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2" name="Align Text Center"/>
              <p:cNvSpPr>
                <a:spLocks noEditPoints="1"/>
              </p:cNvSpPr>
              <p:nvPr/>
            </p:nvSpPr>
            <p:spPr bwMode="auto">
              <a:xfrm>
                <a:off x="4195056" y="3645024"/>
                <a:ext cx="1586900" cy="686192"/>
              </a:xfrm>
              <a:custGeom>
                <a:avLst/>
                <a:gdLst>
                  <a:gd name="T0" fmla="*/ 11 w 283"/>
                  <a:gd name="T1" fmla="*/ 0 h 283"/>
                  <a:gd name="T2" fmla="*/ 0 w 283"/>
                  <a:gd name="T3" fmla="*/ 11 h 283"/>
                  <a:gd name="T4" fmla="*/ 11 w 283"/>
                  <a:gd name="T5" fmla="*/ 21 h 283"/>
                  <a:gd name="T6" fmla="*/ 272 w 283"/>
                  <a:gd name="T7" fmla="*/ 21 h 283"/>
                  <a:gd name="T8" fmla="*/ 283 w 283"/>
                  <a:gd name="T9" fmla="*/ 11 h 283"/>
                  <a:gd name="T10" fmla="*/ 272 w 283"/>
                  <a:gd name="T11" fmla="*/ 0 h 283"/>
                  <a:gd name="T12" fmla="*/ 11 w 283"/>
                  <a:gd name="T13" fmla="*/ 0 h 283"/>
                  <a:gd name="T14" fmla="*/ 22 w 283"/>
                  <a:gd name="T15" fmla="*/ 65 h 283"/>
                  <a:gd name="T16" fmla="*/ 11 w 283"/>
                  <a:gd name="T17" fmla="*/ 76 h 283"/>
                  <a:gd name="T18" fmla="*/ 22 w 283"/>
                  <a:gd name="T19" fmla="*/ 87 h 283"/>
                  <a:gd name="T20" fmla="*/ 251 w 283"/>
                  <a:gd name="T21" fmla="*/ 87 h 283"/>
                  <a:gd name="T22" fmla="*/ 262 w 283"/>
                  <a:gd name="T23" fmla="*/ 76 h 283"/>
                  <a:gd name="T24" fmla="*/ 251 w 283"/>
                  <a:gd name="T25" fmla="*/ 65 h 283"/>
                  <a:gd name="T26" fmla="*/ 22 w 283"/>
                  <a:gd name="T27" fmla="*/ 65 h 283"/>
                  <a:gd name="T28" fmla="*/ 33 w 283"/>
                  <a:gd name="T29" fmla="*/ 130 h 283"/>
                  <a:gd name="T30" fmla="*/ 22 w 283"/>
                  <a:gd name="T31" fmla="*/ 141 h 283"/>
                  <a:gd name="T32" fmla="*/ 33 w 283"/>
                  <a:gd name="T33" fmla="*/ 152 h 283"/>
                  <a:gd name="T34" fmla="*/ 240 w 283"/>
                  <a:gd name="T35" fmla="*/ 152 h 283"/>
                  <a:gd name="T36" fmla="*/ 251 w 283"/>
                  <a:gd name="T37" fmla="*/ 141 h 283"/>
                  <a:gd name="T38" fmla="*/ 240 w 283"/>
                  <a:gd name="T39" fmla="*/ 130 h 283"/>
                  <a:gd name="T40" fmla="*/ 33 w 283"/>
                  <a:gd name="T41" fmla="*/ 130 h 283"/>
                  <a:gd name="T42" fmla="*/ 11 w 283"/>
                  <a:gd name="T43" fmla="*/ 196 h 283"/>
                  <a:gd name="T44" fmla="*/ 0 w 283"/>
                  <a:gd name="T45" fmla="*/ 207 h 283"/>
                  <a:gd name="T46" fmla="*/ 11 w 283"/>
                  <a:gd name="T47" fmla="*/ 217 h 283"/>
                  <a:gd name="T48" fmla="*/ 272 w 283"/>
                  <a:gd name="T49" fmla="*/ 217 h 283"/>
                  <a:gd name="T50" fmla="*/ 283 w 283"/>
                  <a:gd name="T51" fmla="*/ 207 h 283"/>
                  <a:gd name="T52" fmla="*/ 272 w 283"/>
                  <a:gd name="T53" fmla="*/ 196 h 283"/>
                  <a:gd name="T54" fmla="*/ 11 w 283"/>
                  <a:gd name="T55" fmla="*/ 196 h 283"/>
                  <a:gd name="T56" fmla="*/ 55 w 283"/>
                  <a:gd name="T57" fmla="*/ 261 h 283"/>
                  <a:gd name="T58" fmla="*/ 44 w 283"/>
                  <a:gd name="T59" fmla="*/ 272 h 283"/>
                  <a:gd name="T60" fmla="*/ 55 w 283"/>
                  <a:gd name="T61" fmla="*/ 283 h 283"/>
                  <a:gd name="T62" fmla="*/ 218 w 283"/>
                  <a:gd name="T63" fmla="*/ 283 h 283"/>
                  <a:gd name="T64" fmla="*/ 229 w 283"/>
                  <a:gd name="T65" fmla="*/ 272 h 283"/>
                  <a:gd name="T66" fmla="*/ 218 w 283"/>
                  <a:gd name="T67" fmla="*/ 261 h 283"/>
                  <a:gd name="T68" fmla="*/ 55 w 283"/>
                  <a:gd name="T69" fmla="*/ 261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8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lnTo>
                      <a:pt x="272" y="21"/>
                    </a:lnTo>
                    <a:cubicBezTo>
                      <a:pt x="278" y="21"/>
                      <a:pt x="283" y="17"/>
                      <a:pt x="283" y="11"/>
                    </a:cubicBezTo>
                    <a:cubicBezTo>
                      <a:pt x="283" y="5"/>
                      <a:pt x="278" y="0"/>
                      <a:pt x="272" y="0"/>
                    </a:cubicBezTo>
                    <a:lnTo>
                      <a:pt x="11" y="0"/>
                    </a:lnTo>
                    <a:close/>
                    <a:moveTo>
                      <a:pt x="22" y="65"/>
                    </a:moveTo>
                    <a:cubicBezTo>
                      <a:pt x="16" y="65"/>
                      <a:pt x="11" y="70"/>
                      <a:pt x="11" y="76"/>
                    </a:cubicBezTo>
                    <a:cubicBezTo>
                      <a:pt x="11" y="82"/>
                      <a:pt x="16" y="87"/>
                      <a:pt x="22" y="87"/>
                    </a:cubicBezTo>
                    <a:lnTo>
                      <a:pt x="251" y="87"/>
                    </a:lnTo>
                    <a:cubicBezTo>
                      <a:pt x="257" y="87"/>
                      <a:pt x="262" y="82"/>
                      <a:pt x="262" y="76"/>
                    </a:cubicBezTo>
                    <a:cubicBezTo>
                      <a:pt x="262" y="70"/>
                      <a:pt x="257" y="65"/>
                      <a:pt x="251" y="65"/>
                    </a:cubicBezTo>
                    <a:lnTo>
                      <a:pt x="22" y="65"/>
                    </a:lnTo>
                    <a:close/>
                    <a:moveTo>
                      <a:pt x="33" y="130"/>
                    </a:moveTo>
                    <a:cubicBezTo>
                      <a:pt x="27" y="130"/>
                      <a:pt x="22" y="135"/>
                      <a:pt x="22" y="141"/>
                    </a:cubicBezTo>
                    <a:cubicBezTo>
                      <a:pt x="22" y="147"/>
                      <a:pt x="27" y="152"/>
                      <a:pt x="33" y="152"/>
                    </a:cubicBezTo>
                    <a:lnTo>
                      <a:pt x="240" y="152"/>
                    </a:lnTo>
                    <a:cubicBezTo>
                      <a:pt x="246" y="152"/>
                      <a:pt x="251" y="147"/>
                      <a:pt x="251" y="141"/>
                    </a:cubicBezTo>
                    <a:cubicBezTo>
                      <a:pt x="251" y="135"/>
                      <a:pt x="246" y="130"/>
                      <a:pt x="240" y="130"/>
                    </a:cubicBezTo>
                    <a:lnTo>
                      <a:pt x="33" y="130"/>
                    </a:lnTo>
                    <a:close/>
                    <a:moveTo>
                      <a:pt x="11" y="196"/>
                    </a:moveTo>
                    <a:cubicBezTo>
                      <a:pt x="5" y="196"/>
                      <a:pt x="0" y="200"/>
                      <a:pt x="0" y="207"/>
                    </a:cubicBezTo>
                    <a:cubicBezTo>
                      <a:pt x="0" y="213"/>
                      <a:pt x="5" y="217"/>
                      <a:pt x="11" y="217"/>
                    </a:cubicBezTo>
                    <a:lnTo>
                      <a:pt x="272" y="217"/>
                    </a:lnTo>
                    <a:cubicBezTo>
                      <a:pt x="278" y="217"/>
                      <a:pt x="283" y="213"/>
                      <a:pt x="283" y="207"/>
                    </a:cubicBezTo>
                    <a:cubicBezTo>
                      <a:pt x="283" y="200"/>
                      <a:pt x="278" y="196"/>
                      <a:pt x="272" y="196"/>
                    </a:cubicBezTo>
                    <a:lnTo>
                      <a:pt x="11" y="196"/>
                    </a:lnTo>
                    <a:close/>
                    <a:moveTo>
                      <a:pt x="55" y="261"/>
                    </a:moveTo>
                    <a:cubicBezTo>
                      <a:pt x="49" y="261"/>
                      <a:pt x="44" y="266"/>
                      <a:pt x="44" y="272"/>
                    </a:cubicBezTo>
                    <a:cubicBezTo>
                      <a:pt x="44" y="278"/>
                      <a:pt x="49" y="283"/>
                      <a:pt x="55" y="283"/>
                    </a:cubicBezTo>
                    <a:lnTo>
                      <a:pt x="218" y="283"/>
                    </a:lnTo>
                    <a:cubicBezTo>
                      <a:pt x="224" y="283"/>
                      <a:pt x="229" y="278"/>
                      <a:pt x="229" y="272"/>
                    </a:cubicBezTo>
                    <a:cubicBezTo>
                      <a:pt x="229" y="266"/>
                      <a:pt x="224" y="261"/>
                      <a:pt x="218" y="261"/>
                    </a:cubicBezTo>
                    <a:lnTo>
                      <a:pt x="55" y="261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3419872" y="4437112"/>
              <a:ext cx="2224565" cy="686192"/>
              <a:chOff x="3557391" y="3645024"/>
              <a:chExt cx="2224565" cy="686192"/>
            </a:xfrm>
          </p:grpSpPr>
          <p:sp>
            <p:nvSpPr>
              <p:cNvPr id="87" name="Align Text Center"/>
              <p:cNvSpPr>
                <a:spLocks noEditPoints="1"/>
              </p:cNvSpPr>
              <p:nvPr/>
            </p:nvSpPr>
            <p:spPr bwMode="auto">
              <a:xfrm>
                <a:off x="3557391" y="3645024"/>
                <a:ext cx="637665" cy="686192"/>
              </a:xfrm>
              <a:custGeom>
                <a:avLst/>
                <a:gdLst>
                  <a:gd name="T0" fmla="*/ 11 w 283"/>
                  <a:gd name="T1" fmla="*/ 0 h 283"/>
                  <a:gd name="T2" fmla="*/ 0 w 283"/>
                  <a:gd name="T3" fmla="*/ 11 h 283"/>
                  <a:gd name="T4" fmla="*/ 11 w 283"/>
                  <a:gd name="T5" fmla="*/ 21 h 283"/>
                  <a:gd name="T6" fmla="*/ 272 w 283"/>
                  <a:gd name="T7" fmla="*/ 21 h 283"/>
                  <a:gd name="T8" fmla="*/ 283 w 283"/>
                  <a:gd name="T9" fmla="*/ 11 h 283"/>
                  <a:gd name="T10" fmla="*/ 272 w 283"/>
                  <a:gd name="T11" fmla="*/ 0 h 283"/>
                  <a:gd name="T12" fmla="*/ 11 w 283"/>
                  <a:gd name="T13" fmla="*/ 0 h 283"/>
                  <a:gd name="T14" fmla="*/ 22 w 283"/>
                  <a:gd name="T15" fmla="*/ 65 h 283"/>
                  <a:gd name="T16" fmla="*/ 11 w 283"/>
                  <a:gd name="T17" fmla="*/ 76 h 283"/>
                  <a:gd name="T18" fmla="*/ 22 w 283"/>
                  <a:gd name="T19" fmla="*/ 87 h 283"/>
                  <a:gd name="T20" fmla="*/ 251 w 283"/>
                  <a:gd name="T21" fmla="*/ 87 h 283"/>
                  <a:gd name="T22" fmla="*/ 262 w 283"/>
                  <a:gd name="T23" fmla="*/ 76 h 283"/>
                  <a:gd name="T24" fmla="*/ 251 w 283"/>
                  <a:gd name="T25" fmla="*/ 65 h 283"/>
                  <a:gd name="T26" fmla="*/ 22 w 283"/>
                  <a:gd name="T27" fmla="*/ 65 h 283"/>
                  <a:gd name="T28" fmla="*/ 33 w 283"/>
                  <a:gd name="T29" fmla="*/ 130 h 283"/>
                  <a:gd name="T30" fmla="*/ 22 w 283"/>
                  <a:gd name="T31" fmla="*/ 141 h 283"/>
                  <a:gd name="T32" fmla="*/ 33 w 283"/>
                  <a:gd name="T33" fmla="*/ 152 h 283"/>
                  <a:gd name="T34" fmla="*/ 240 w 283"/>
                  <a:gd name="T35" fmla="*/ 152 h 283"/>
                  <a:gd name="T36" fmla="*/ 251 w 283"/>
                  <a:gd name="T37" fmla="*/ 141 h 283"/>
                  <a:gd name="T38" fmla="*/ 240 w 283"/>
                  <a:gd name="T39" fmla="*/ 130 h 283"/>
                  <a:gd name="T40" fmla="*/ 33 w 283"/>
                  <a:gd name="T41" fmla="*/ 130 h 283"/>
                  <a:gd name="T42" fmla="*/ 11 w 283"/>
                  <a:gd name="T43" fmla="*/ 196 h 283"/>
                  <a:gd name="T44" fmla="*/ 0 w 283"/>
                  <a:gd name="T45" fmla="*/ 207 h 283"/>
                  <a:gd name="T46" fmla="*/ 11 w 283"/>
                  <a:gd name="T47" fmla="*/ 217 h 283"/>
                  <a:gd name="T48" fmla="*/ 272 w 283"/>
                  <a:gd name="T49" fmla="*/ 217 h 283"/>
                  <a:gd name="T50" fmla="*/ 283 w 283"/>
                  <a:gd name="T51" fmla="*/ 207 h 283"/>
                  <a:gd name="T52" fmla="*/ 272 w 283"/>
                  <a:gd name="T53" fmla="*/ 196 h 283"/>
                  <a:gd name="T54" fmla="*/ 11 w 283"/>
                  <a:gd name="T55" fmla="*/ 196 h 283"/>
                  <a:gd name="T56" fmla="*/ 55 w 283"/>
                  <a:gd name="T57" fmla="*/ 261 h 283"/>
                  <a:gd name="T58" fmla="*/ 44 w 283"/>
                  <a:gd name="T59" fmla="*/ 272 h 283"/>
                  <a:gd name="T60" fmla="*/ 55 w 283"/>
                  <a:gd name="T61" fmla="*/ 283 h 283"/>
                  <a:gd name="T62" fmla="*/ 218 w 283"/>
                  <a:gd name="T63" fmla="*/ 283 h 283"/>
                  <a:gd name="T64" fmla="*/ 229 w 283"/>
                  <a:gd name="T65" fmla="*/ 272 h 283"/>
                  <a:gd name="T66" fmla="*/ 218 w 283"/>
                  <a:gd name="T67" fmla="*/ 261 h 283"/>
                  <a:gd name="T68" fmla="*/ 55 w 283"/>
                  <a:gd name="T69" fmla="*/ 261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8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lnTo>
                      <a:pt x="272" y="21"/>
                    </a:lnTo>
                    <a:cubicBezTo>
                      <a:pt x="278" y="21"/>
                      <a:pt x="283" y="17"/>
                      <a:pt x="283" y="11"/>
                    </a:cubicBezTo>
                    <a:cubicBezTo>
                      <a:pt x="283" y="5"/>
                      <a:pt x="278" y="0"/>
                      <a:pt x="272" y="0"/>
                    </a:cubicBezTo>
                    <a:lnTo>
                      <a:pt x="11" y="0"/>
                    </a:lnTo>
                    <a:close/>
                    <a:moveTo>
                      <a:pt x="22" y="65"/>
                    </a:moveTo>
                    <a:cubicBezTo>
                      <a:pt x="16" y="65"/>
                      <a:pt x="11" y="70"/>
                      <a:pt x="11" y="76"/>
                    </a:cubicBezTo>
                    <a:cubicBezTo>
                      <a:pt x="11" y="82"/>
                      <a:pt x="16" y="87"/>
                      <a:pt x="22" y="87"/>
                    </a:cubicBezTo>
                    <a:lnTo>
                      <a:pt x="251" y="87"/>
                    </a:lnTo>
                    <a:cubicBezTo>
                      <a:pt x="257" y="87"/>
                      <a:pt x="262" y="82"/>
                      <a:pt x="262" y="76"/>
                    </a:cubicBezTo>
                    <a:cubicBezTo>
                      <a:pt x="262" y="70"/>
                      <a:pt x="257" y="65"/>
                      <a:pt x="251" y="65"/>
                    </a:cubicBezTo>
                    <a:lnTo>
                      <a:pt x="22" y="65"/>
                    </a:lnTo>
                    <a:close/>
                    <a:moveTo>
                      <a:pt x="33" y="130"/>
                    </a:moveTo>
                    <a:cubicBezTo>
                      <a:pt x="27" y="130"/>
                      <a:pt x="22" y="135"/>
                      <a:pt x="22" y="141"/>
                    </a:cubicBezTo>
                    <a:cubicBezTo>
                      <a:pt x="22" y="147"/>
                      <a:pt x="27" y="152"/>
                      <a:pt x="33" y="152"/>
                    </a:cubicBezTo>
                    <a:lnTo>
                      <a:pt x="240" y="152"/>
                    </a:lnTo>
                    <a:cubicBezTo>
                      <a:pt x="246" y="152"/>
                      <a:pt x="251" y="147"/>
                      <a:pt x="251" y="141"/>
                    </a:cubicBezTo>
                    <a:cubicBezTo>
                      <a:pt x="251" y="135"/>
                      <a:pt x="246" y="130"/>
                      <a:pt x="240" y="130"/>
                    </a:cubicBezTo>
                    <a:lnTo>
                      <a:pt x="33" y="130"/>
                    </a:lnTo>
                    <a:close/>
                    <a:moveTo>
                      <a:pt x="11" y="196"/>
                    </a:moveTo>
                    <a:cubicBezTo>
                      <a:pt x="5" y="196"/>
                      <a:pt x="0" y="200"/>
                      <a:pt x="0" y="207"/>
                    </a:cubicBezTo>
                    <a:cubicBezTo>
                      <a:pt x="0" y="213"/>
                      <a:pt x="5" y="217"/>
                      <a:pt x="11" y="217"/>
                    </a:cubicBezTo>
                    <a:lnTo>
                      <a:pt x="272" y="217"/>
                    </a:lnTo>
                    <a:cubicBezTo>
                      <a:pt x="278" y="217"/>
                      <a:pt x="283" y="213"/>
                      <a:pt x="283" y="207"/>
                    </a:cubicBezTo>
                    <a:cubicBezTo>
                      <a:pt x="283" y="200"/>
                      <a:pt x="278" y="196"/>
                      <a:pt x="272" y="196"/>
                    </a:cubicBezTo>
                    <a:lnTo>
                      <a:pt x="11" y="196"/>
                    </a:lnTo>
                    <a:close/>
                    <a:moveTo>
                      <a:pt x="55" y="261"/>
                    </a:moveTo>
                    <a:cubicBezTo>
                      <a:pt x="49" y="261"/>
                      <a:pt x="44" y="266"/>
                      <a:pt x="44" y="272"/>
                    </a:cubicBezTo>
                    <a:cubicBezTo>
                      <a:pt x="44" y="278"/>
                      <a:pt x="49" y="283"/>
                      <a:pt x="55" y="283"/>
                    </a:cubicBezTo>
                    <a:lnTo>
                      <a:pt x="218" y="283"/>
                    </a:lnTo>
                    <a:cubicBezTo>
                      <a:pt x="224" y="283"/>
                      <a:pt x="229" y="278"/>
                      <a:pt x="229" y="272"/>
                    </a:cubicBezTo>
                    <a:cubicBezTo>
                      <a:pt x="229" y="266"/>
                      <a:pt x="224" y="261"/>
                      <a:pt x="218" y="261"/>
                    </a:cubicBezTo>
                    <a:lnTo>
                      <a:pt x="55" y="261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8" name="Align Text Center"/>
              <p:cNvSpPr>
                <a:spLocks noEditPoints="1"/>
              </p:cNvSpPr>
              <p:nvPr/>
            </p:nvSpPr>
            <p:spPr bwMode="auto">
              <a:xfrm>
                <a:off x="3779912" y="3645024"/>
                <a:ext cx="1586900" cy="686192"/>
              </a:xfrm>
              <a:custGeom>
                <a:avLst/>
                <a:gdLst>
                  <a:gd name="T0" fmla="*/ 11 w 283"/>
                  <a:gd name="T1" fmla="*/ 0 h 283"/>
                  <a:gd name="T2" fmla="*/ 0 w 283"/>
                  <a:gd name="T3" fmla="*/ 11 h 283"/>
                  <a:gd name="T4" fmla="*/ 11 w 283"/>
                  <a:gd name="T5" fmla="*/ 21 h 283"/>
                  <a:gd name="T6" fmla="*/ 272 w 283"/>
                  <a:gd name="T7" fmla="*/ 21 h 283"/>
                  <a:gd name="T8" fmla="*/ 283 w 283"/>
                  <a:gd name="T9" fmla="*/ 11 h 283"/>
                  <a:gd name="T10" fmla="*/ 272 w 283"/>
                  <a:gd name="T11" fmla="*/ 0 h 283"/>
                  <a:gd name="T12" fmla="*/ 11 w 283"/>
                  <a:gd name="T13" fmla="*/ 0 h 283"/>
                  <a:gd name="T14" fmla="*/ 22 w 283"/>
                  <a:gd name="T15" fmla="*/ 65 h 283"/>
                  <a:gd name="T16" fmla="*/ 11 w 283"/>
                  <a:gd name="T17" fmla="*/ 76 h 283"/>
                  <a:gd name="T18" fmla="*/ 22 w 283"/>
                  <a:gd name="T19" fmla="*/ 87 h 283"/>
                  <a:gd name="T20" fmla="*/ 251 w 283"/>
                  <a:gd name="T21" fmla="*/ 87 h 283"/>
                  <a:gd name="T22" fmla="*/ 262 w 283"/>
                  <a:gd name="T23" fmla="*/ 76 h 283"/>
                  <a:gd name="T24" fmla="*/ 251 w 283"/>
                  <a:gd name="T25" fmla="*/ 65 h 283"/>
                  <a:gd name="T26" fmla="*/ 22 w 283"/>
                  <a:gd name="T27" fmla="*/ 65 h 283"/>
                  <a:gd name="T28" fmla="*/ 33 w 283"/>
                  <a:gd name="T29" fmla="*/ 130 h 283"/>
                  <a:gd name="T30" fmla="*/ 22 w 283"/>
                  <a:gd name="T31" fmla="*/ 141 h 283"/>
                  <a:gd name="T32" fmla="*/ 33 w 283"/>
                  <a:gd name="T33" fmla="*/ 152 h 283"/>
                  <a:gd name="T34" fmla="*/ 240 w 283"/>
                  <a:gd name="T35" fmla="*/ 152 h 283"/>
                  <a:gd name="T36" fmla="*/ 251 w 283"/>
                  <a:gd name="T37" fmla="*/ 141 h 283"/>
                  <a:gd name="T38" fmla="*/ 240 w 283"/>
                  <a:gd name="T39" fmla="*/ 130 h 283"/>
                  <a:gd name="T40" fmla="*/ 33 w 283"/>
                  <a:gd name="T41" fmla="*/ 130 h 283"/>
                  <a:gd name="T42" fmla="*/ 11 w 283"/>
                  <a:gd name="T43" fmla="*/ 196 h 283"/>
                  <a:gd name="T44" fmla="*/ 0 w 283"/>
                  <a:gd name="T45" fmla="*/ 207 h 283"/>
                  <a:gd name="T46" fmla="*/ 11 w 283"/>
                  <a:gd name="T47" fmla="*/ 217 h 283"/>
                  <a:gd name="T48" fmla="*/ 272 w 283"/>
                  <a:gd name="T49" fmla="*/ 217 h 283"/>
                  <a:gd name="T50" fmla="*/ 283 w 283"/>
                  <a:gd name="T51" fmla="*/ 207 h 283"/>
                  <a:gd name="T52" fmla="*/ 272 w 283"/>
                  <a:gd name="T53" fmla="*/ 196 h 283"/>
                  <a:gd name="T54" fmla="*/ 11 w 283"/>
                  <a:gd name="T55" fmla="*/ 196 h 283"/>
                  <a:gd name="T56" fmla="*/ 55 w 283"/>
                  <a:gd name="T57" fmla="*/ 261 h 283"/>
                  <a:gd name="T58" fmla="*/ 44 w 283"/>
                  <a:gd name="T59" fmla="*/ 272 h 283"/>
                  <a:gd name="T60" fmla="*/ 55 w 283"/>
                  <a:gd name="T61" fmla="*/ 283 h 283"/>
                  <a:gd name="T62" fmla="*/ 218 w 283"/>
                  <a:gd name="T63" fmla="*/ 283 h 283"/>
                  <a:gd name="T64" fmla="*/ 229 w 283"/>
                  <a:gd name="T65" fmla="*/ 272 h 283"/>
                  <a:gd name="T66" fmla="*/ 218 w 283"/>
                  <a:gd name="T67" fmla="*/ 261 h 283"/>
                  <a:gd name="T68" fmla="*/ 55 w 283"/>
                  <a:gd name="T69" fmla="*/ 261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8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lnTo>
                      <a:pt x="272" y="21"/>
                    </a:lnTo>
                    <a:cubicBezTo>
                      <a:pt x="278" y="21"/>
                      <a:pt x="283" y="17"/>
                      <a:pt x="283" y="11"/>
                    </a:cubicBezTo>
                    <a:cubicBezTo>
                      <a:pt x="283" y="5"/>
                      <a:pt x="278" y="0"/>
                      <a:pt x="272" y="0"/>
                    </a:cubicBezTo>
                    <a:lnTo>
                      <a:pt x="11" y="0"/>
                    </a:lnTo>
                    <a:close/>
                    <a:moveTo>
                      <a:pt x="22" y="65"/>
                    </a:moveTo>
                    <a:cubicBezTo>
                      <a:pt x="16" y="65"/>
                      <a:pt x="11" y="70"/>
                      <a:pt x="11" y="76"/>
                    </a:cubicBezTo>
                    <a:cubicBezTo>
                      <a:pt x="11" y="82"/>
                      <a:pt x="16" y="87"/>
                      <a:pt x="22" y="87"/>
                    </a:cubicBezTo>
                    <a:lnTo>
                      <a:pt x="251" y="87"/>
                    </a:lnTo>
                    <a:cubicBezTo>
                      <a:pt x="257" y="87"/>
                      <a:pt x="262" y="82"/>
                      <a:pt x="262" y="76"/>
                    </a:cubicBezTo>
                    <a:cubicBezTo>
                      <a:pt x="262" y="70"/>
                      <a:pt x="257" y="65"/>
                      <a:pt x="251" y="65"/>
                    </a:cubicBezTo>
                    <a:lnTo>
                      <a:pt x="22" y="65"/>
                    </a:lnTo>
                    <a:close/>
                    <a:moveTo>
                      <a:pt x="33" y="130"/>
                    </a:moveTo>
                    <a:cubicBezTo>
                      <a:pt x="27" y="130"/>
                      <a:pt x="22" y="135"/>
                      <a:pt x="22" y="141"/>
                    </a:cubicBezTo>
                    <a:cubicBezTo>
                      <a:pt x="22" y="147"/>
                      <a:pt x="27" y="152"/>
                      <a:pt x="33" y="152"/>
                    </a:cubicBezTo>
                    <a:lnTo>
                      <a:pt x="240" y="152"/>
                    </a:lnTo>
                    <a:cubicBezTo>
                      <a:pt x="246" y="152"/>
                      <a:pt x="251" y="147"/>
                      <a:pt x="251" y="141"/>
                    </a:cubicBezTo>
                    <a:cubicBezTo>
                      <a:pt x="251" y="135"/>
                      <a:pt x="246" y="130"/>
                      <a:pt x="240" y="130"/>
                    </a:cubicBezTo>
                    <a:lnTo>
                      <a:pt x="33" y="130"/>
                    </a:lnTo>
                    <a:close/>
                    <a:moveTo>
                      <a:pt x="11" y="196"/>
                    </a:moveTo>
                    <a:cubicBezTo>
                      <a:pt x="5" y="196"/>
                      <a:pt x="0" y="200"/>
                      <a:pt x="0" y="207"/>
                    </a:cubicBezTo>
                    <a:cubicBezTo>
                      <a:pt x="0" y="213"/>
                      <a:pt x="5" y="217"/>
                      <a:pt x="11" y="217"/>
                    </a:cubicBezTo>
                    <a:lnTo>
                      <a:pt x="272" y="217"/>
                    </a:lnTo>
                    <a:cubicBezTo>
                      <a:pt x="278" y="217"/>
                      <a:pt x="283" y="213"/>
                      <a:pt x="283" y="207"/>
                    </a:cubicBezTo>
                    <a:cubicBezTo>
                      <a:pt x="283" y="200"/>
                      <a:pt x="278" y="196"/>
                      <a:pt x="272" y="196"/>
                    </a:cubicBezTo>
                    <a:lnTo>
                      <a:pt x="11" y="196"/>
                    </a:lnTo>
                    <a:close/>
                    <a:moveTo>
                      <a:pt x="55" y="261"/>
                    </a:moveTo>
                    <a:cubicBezTo>
                      <a:pt x="49" y="261"/>
                      <a:pt x="44" y="266"/>
                      <a:pt x="44" y="272"/>
                    </a:cubicBezTo>
                    <a:cubicBezTo>
                      <a:pt x="44" y="278"/>
                      <a:pt x="49" y="283"/>
                      <a:pt x="55" y="283"/>
                    </a:cubicBezTo>
                    <a:lnTo>
                      <a:pt x="218" y="283"/>
                    </a:lnTo>
                    <a:cubicBezTo>
                      <a:pt x="224" y="283"/>
                      <a:pt x="229" y="278"/>
                      <a:pt x="229" y="272"/>
                    </a:cubicBezTo>
                    <a:cubicBezTo>
                      <a:pt x="229" y="266"/>
                      <a:pt x="224" y="261"/>
                      <a:pt x="218" y="261"/>
                    </a:cubicBezTo>
                    <a:lnTo>
                      <a:pt x="55" y="261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9" name="Align Text Center"/>
              <p:cNvSpPr>
                <a:spLocks noEditPoints="1"/>
              </p:cNvSpPr>
              <p:nvPr/>
            </p:nvSpPr>
            <p:spPr bwMode="auto">
              <a:xfrm>
                <a:off x="4195056" y="3645024"/>
                <a:ext cx="1586900" cy="686192"/>
              </a:xfrm>
              <a:custGeom>
                <a:avLst/>
                <a:gdLst>
                  <a:gd name="T0" fmla="*/ 11 w 283"/>
                  <a:gd name="T1" fmla="*/ 0 h 283"/>
                  <a:gd name="T2" fmla="*/ 0 w 283"/>
                  <a:gd name="T3" fmla="*/ 11 h 283"/>
                  <a:gd name="T4" fmla="*/ 11 w 283"/>
                  <a:gd name="T5" fmla="*/ 21 h 283"/>
                  <a:gd name="T6" fmla="*/ 272 w 283"/>
                  <a:gd name="T7" fmla="*/ 21 h 283"/>
                  <a:gd name="T8" fmla="*/ 283 w 283"/>
                  <a:gd name="T9" fmla="*/ 11 h 283"/>
                  <a:gd name="T10" fmla="*/ 272 w 283"/>
                  <a:gd name="T11" fmla="*/ 0 h 283"/>
                  <a:gd name="T12" fmla="*/ 11 w 283"/>
                  <a:gd name="T13" fmla="*/ 0 h 283"/>
                  <a:gd name="T14" fmla="*/ 22 w 283"/>
                  <a:gd name="T15" fmla="*/ 65 h 283"/>
                  <a:gd name="T16" fmla="*/ 11 w 283"/>
                  <a:gd name="T17" fmla="*/ 76 h 283"/>
                  <a:gd name="T18" fmla="*/ 22 w 283"/>
                  <a:gd name="T19" fmla="*/ 87 h 283"/>
                  <a:gd name="T20" fmla="*/ 251 w 283"/>
                  <a:gd name="T21" fmla="*/ 87 h 283"/>
                  <a:gd name="T22" fmla="*/ 262 w 283"/>
                  <a:gd name="T23" fmla="*/ 76 h 283"/>
                  <a:gd name="T24" fmla="*/ 251 w 283"/>
                  <a:gd name="T25" fmla="*/ 65 h 283"/>
                  <a:gd name="T26" fmla="*/ 22 w 283"/>
                  <a:gd name="T27" fmla="*/ 65 h 283"/>
                  <a:gd name="T28" fmla="*/ 33 w 283"/>
                  <a:gd name="T29" fmla="*/ 130 h 283"/>
                  <a:gd name="T30" fmla="*/ 22 w 283"/>
                  <a:gd name="T31" fmla="*/ 141 h 283"/>
                  <a:gd name="T32" fmla="*/ 33 w 283"/>
                  <a:gd name="T33" fmla="*/ 152 h 283"/>
                  <a:gd name="T34" fmla="*/ 240 w 283"/>
                  <a:gd name="T35" fmla="*/ 152 h 283"/>
                  <a:gd name="T36" fmla="*/ 251 w 283"/>
                  <a:gd name="T37" fmla="*/ 141 h 283"/>
                  <a:gd name="T38" fmla="*/ 240 w 283"/>
                  <a:gd name="T39" fmla="*/ 130 h 283"/>
                  <a:gd name="T40" fmla="*/ 33 w 283"/>
                  <a:gd name="T41" fmla="*/ 130 h 283"/>
                  <a:gd name="T42" fmla="*/ 11 w 283"/>
                  <a:gd name="T43" fmla="*/ 196 h 283"/>
                  <a:gd name="T44" fmla="*/ 0 w 283"/>
                  <a:gd name="T45" fmla="*/ 207 h 283"/>
                  <a:gd name="T46" fmla="*/ 11 w 283"/>
                  <a:gd name="T47" fmla="*/ 217 h 283"/>
                  <a:gd name="T48" fmla="*/ 272 w 283"/>
                  <a:gd name="T49" fmla="*/ 217 h 283"/>
                  <a:gd name="T50" fmla="*/ 283 w 283"/>
                  <a:gd name="T51" fmla="*/ 207 h 283"/>
                  <a:gd name="T52" fmla="*/ 272 w 283"/>
                  <a:gd name="T53" fmla="*/ 196 h 283"/>
                  <a:gd name="T54" fmla="*/ 11 w 283"/>
                  <a:gd name="T55" fmla="*/ 196 h 283"/>
                  <a:gd name="T56" fmla="*/ 55 w 283"/>
                  <a:gd name="T57" fmla="*/ 261 h 283"/>
                  <a:gd name="T58" fmla="*/ 44 w 283"/>
                  <a:gd name="T59" fmla="*/ 272 h 283"/>
                  <a:gd name="T60" fmla="*/ 55 w 283"/>
                  <a:gd name="T61" fmla="*/ 283 h 283"/>
                  <a:gd name="T62" fmla="*/ 218 w 283"/>
                  <a:gd name="T63" fmla="*/ 283 h 283"/>
                  <a:gd name="T64" fmla="*/ 229 w 283"/>
                  <a:gd name="T65" fmla="*/ 272 h 283"/>
                  <a:gd name="T66" fmla="*/ 218 w 283"/>
                  <a:gd name="T67" fmla="*/ 261 h 283"/>
                  <a:gd name="T68" fmla="*/ 55 w 283"/>
                  <a:gd name="T69" fmla="*/ 261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8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lnTo>
                      <a:pt x="272" y="21"/>
                    </a:lnTo>
                    <a:cubicBezTo>
                      <a:pt x="278" y="21"/>
                      <a:pt x="283" y="17"/>
                      <a:pt x="283" y="11"/>
                    </a:cubicBezTo>
                    <a:cubicBezTo>
                      <a:pt x="283" y="5"/>
                      <a:pt x="278" y="0"/>
                      <a:pt x="272" y="0"/>
                    </a:cubicBezTo>
                    <a:lnTo>
                      <a:pt x="11" y="0"/>
                    </a:lnTo>
                    <a:close/>
                    <a:moveTo>
                      <a:pt x="22" y="65"/>
                    </a:moveTo>
                    <a:cubicBezTo>
                      <a:pt x="16" y="65"/>
                      <a:pt x="11" y="70"/>
                      <a:pt x="11" y="76"/>
                    </a:cubicBezTo>
                    <a:cubicBezTo>
                      <a:pt x="11" y="82"/>
                      <a:pt x="16" y="87"/>
                      <a:pt x="22" y="87"/>
                    </a:cubicBezTo>
                    <a:lnTo>
                      <a:pt x="251" y="87"/>
                    </a:lnTo>
                    <a:cubicBezTo>
                      <a:pt x="257" y="87"/>
                      <a:pt x="262" y="82"/>
                      <a:pt x="262" y="76"/>
                    </a:cubicBezTo>
                    <a:cubicBezTo>
                      <a:pt x="262" y="70"/>
                      <a:pt x="257" y="65"/>
                      <a:pt x="251" y="65"/>
                    </a:cubicBezTo>
                    <a:lnTo>
                      <a:pt x="22" y="65"/>
                    </a:lnTo>
                    <a:close/>
                    <a:moveTo>
                      <a:pt x="33" y="130"/>
                    </a:moveTo>
                    <a:cubicBezTo>
                      <a:pt x="27" y="130"/>
                      <a:pt x="22" y="135"/>
                      <a:pt x="22" y="141"/>
                    </a:cubicBezTo>
                    <a:cubicBezTo>
                      <a:pt x="22" y="147"/>
                      <a:pt x="27" y="152"/>
                      <a:pt x="33" y="152"/>
                    </a:cubicBezTo>
                    <a:lnTo>
                      <a:pt x="240" y="152"/>
                    </a:lnTo>
                    <a:cubicBezTo>
                      <a:pt x="246" y="152"/>
                      <a:pt x="251" y="147"/>
                      <a:pt x="251" y="141"/>
                    </a:cubicBezTo>
                    <a:cubicBezTo>
                      <a:pt x="251" y="135"/>
                      <a:pt x="246" y="130"/>
                      <a:pt x="240" y="130"/>
                    </a:cubicBezTo>
                    <a:lnTo>
                      <a:pt x="33" y="130"/>
                    </a:lnTo>
                    <a:close/>
                    <a:moveTo>
                      <a:pt x="11" y="196"/>
                    </a:moveTo>
                    <a:cubicBezTo>
                      <a:pt x="5" y="196"/>
                      <a:pt x="0" y="200"/>
                      <a:pt x="0" y="207"/>
                    </a:cubicBezTo>
                    <a:cubicBezTo>
                      <a:pt x="0" y="213"/>
                      <a:pt x="5" y="217"/>
                      <a:pt x="11" y="217"/>
                    </a:cubicBezTo>
                    <a:lnTo>
                      <a:pt x="272" y="217"/>
                    </a:lnTo>
                    <a:cubicBezTo>
                      <a:pt x="278" y="217"/>
                      <a:pt x="283" y="213"/>
                      <a:pt x="283" y="207"/>
                    </a:cubicBezTo>
                    <a:cubicBezTo>
                      <a:pt x="283" y="200"/>
                      <a:pt x="278" y="196"/>
                      <a:pt x="272" y="196"/>
                    </a:cubicBezTo>
                    <a:lnTo>
                      <a:pt x="11" y="196"/>
                    </a:lnTo>
                    <a:close/>
                    <a:moveTo>
                      <a:pt x="55" y="261"/>
                    </a:moveTo>
                    <a:cubicBezTo>
                      <a:pt x="49" y="261"/>
                      <a:pt x="44" y="266"/>
                      <a:pt x="44" y="272"/>
                    </a:cubicBezTo>
                    <a:cubicBezTo>
                      <a:pt x="44" y="278"/>
                      <a:pt x="49" y="283"/>
                      <a:pt x="55" y="283"/>
                    </a:cubicBezTo>
                    <a:lnTo>
                      <a:pt x="218" y="283"/>
                    </a:lnTo>
                    <a:cubicBezTo>
                      <a:pt x="224" y="283"/>
                      <a:pt x="229" y="278"/>
                      <a:pt x="229" y="272"/>
                    </a:cubicBezTo>
                    <a:cubicBezTo>
                      <a:pt x="229" y="266"/>
                      <a:pt x="224" y="261"/>
                      <a:pt x="218" y="261"/>
                    </a:cubicBezTo>
                    <a:lnTo>
                      <a:pt x="55" y="261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4653799" y="1995308"/>
              <a:ext cx="990637" cy="929636"/>
              <a:chOff x="2915816" y="1628800"/>
              <a:chExt cx="504056" cy="504056"/>
            </a:xfrm>
          </p:grpSpPr>
          <p:sp>
            <p:nvSpPr>
              <p:cNvPr id="84" name="모서리가 둥근 직사각형 83"/>
              <p:cNvSpPr/>
              <p:nvPr/>
            </p:nvSpPr>
            <p:spPr>
              <a:xfrm>
                <a:off x="2915816" y="1628800"/>
                <a:ext cx="504056" cy="504056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3023840" y="1736824"/>
                <a:ext cx="108000" cy="108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6" name="자유형 85"/>
              <p:cNvSpPr/>
              <p:nvPr/>
            </p:nvSpPr>
            <p:spPr>
              <a:xfrm>
                <a:off x="2949724" y="1772816"/>
                <a:ext cx="432048" cy="284143"/>
              </a:xfrm>
              <a:custGeom>
                <a:avLst/>
                <a:gdLst>
                  <a:gd name="connsiteX0" fmla="*/ 50969 w 1076457"/>
                  <a:gd name="connsiteY0" fmla="*/ 571257 h 576466"/>
                  <a:gd name="connsiteX1" fmla="*/ 152569 w 1076457"/>
                  <a:gd name="connsiteY1" fmla="*/ 418857 h 576466"/>
                  <a:gd name="connsiteX2" fmla="*/ 311319 w 1076457"/>
                  <a:gd name="connsiteY2" fmla="*/ 456957 h 576466"/>
                  <a:gd name="connsiteX3" fmla="*/ 451019 w 1076457"/>
                  <a:gd name="connsiteY3" fmla="*/ 355357 h 576466"/>
                  <a:gd name="connsiteX4" fmla="*/ 641519 w 1076457"/>
                  <a:gd name="connsiteY4" fmla="*/ 469657 h 576466"/>
                  <a:gd name="connsiteX5" fmla="*/ 787569 w 1076457"/>
                  <a:gd name="connsiteY5" fmla="*/ 6107 h 576466"/>
                  <a:gd name="connsiteX6" fmla="*/ 901869 w 1076457"/>
                  <a:gd name="connsiteY6" fmla="*/ 196607 h 576466"/>
                  <a:gd name="connsiteX7" fmla="*/ 971719 w 1076457"/>
                  <a:gd name="connsiteY7" fmla="*/ 82307 h 576466"/>
                  <a:gd name="connsiteX8" fmla="*/ 1016169 w 1076457"/>
                  <a:gd name="connsiteY8" fmla="*/ 495057 h 576466"/>
                  <a:gd name="connsiteX9" fmla="*/ 50969 w 1076457"/>
                  <a:gd name="connsiteY9" fmla="*/ 571257 h 57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76457" h="576466">
                    <a:moveTo>
                      <a:pt x="50969" y="571257"/>
                    </a:moveTo>
                    <a:cubicBezTo>
                      <a:pt x="-92964" y="558557"/>
                      <a:pt x="109177" y="437907"/>
                      <a:pt x="152569" y="418857"/>
                    </a:cubicBezTo>
                    <a:cubicBezTo>
                      <a:pt x="195961" y="399807"/>
                      <a:pt x="261577" y="467540"/>
                      <a:pt x="311319" y="456957"/>
                    </a:cubicBezTo>
                    <a:cubicBezTo>
                      <a:pt x="361061" y="446374"/>
                      <a:pt x="395986" y="353240"/>
                      <a:pt x="451019" y="355357"/>
                    </a:cubicBezTo>
                    <a:cubicBezTo>
                      <a:pt x="506052" y="357474"/>
                      <a:pt x="585427" y="527865"/>
                      <a:pt x="641519" y="469657"/>
                    </a:cubicBezTo>
                    <a:cubicBezTo>
                      <a:pt x="697611" y="411449"/>
                      <a:pt x="744177" y="51615"/>
                      <a:pt x="787569" y="6107"/>
                    </a:cubicBezTo>
                    <a:cubicBezTo>
                      <a:pt x="830961" y="-39401"/>
                      <a:pt x="871177" y="183907"/>
                      <a:pt x="901869" y="196607"/>
                    </a:cubicBezTo>
                    <a:cubicBezTo>
                      <a:pt x="932561" y="209307"/>
                      <a:pt x="952669" y="32565"/>
                      <a:pt x="971719" y="82307"/>
                    </a:cubicBezTo>
                    <a:cubicBezTo>
                      <a:pt x="990769" y="132049"/>
                      <a:pt x="1166452" y="411449"/>
                      <a:pt x="1016169" y="495057"/>
                    </a:cubicBezTo>
                    <a:cubicBezTo>
                      <a:pt x="865886" y="578665"/>
                      <a:pt x="194902" y="583957"/>
                      <a:pt x="50969" y="57125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80" name="Button"/>
            <p:cNvSpPr>
              <a:spLocks/>
            </p:cNvSpPr>
            <p:nvPr/>
          </p:nvSpPr>
          <p:spPr bwMode="auto">
            <a:xfrm>
              <a:off x="4716016" y="3068960"/>
              <a:ext cx="864096" cy="205200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262626"/>
                  </a:solidFill>
                  <a:effectLst/>
                  <a:latin typeface="Calibri"/>
                </a:rPr>
                <a:t>Button text</a:t>
              </a:r>
              <a:endParaRPr lang="en-US" sz="900" dirty="0">
                <a:solidFill>
                  <a:srgbClr val="262626"/>
                </a:solidFill>
                <a:effectLst/>
                <a:latin typeface="Calibri"/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3257208" y="1412776"/>
              <a:ext cx="450696" cy="288032"/>
              <a:chOff x="3257208" y="1484784"/>
              <a:chExt cx="450696" cy="288032"/>
            </a:xfrm>
          </p:grpSpPr>
          <p:sp>
            <p:nvSpPr>
              <p:cNvPr id="82" name="모서리가 둥근 직사각형 81"/>
              <p:cNvSpPr/>
              <p:nvPr/>
            </p:nvSpPr>
            <p:spPr>
              <a:xfrm>
                <a:off x="3257208" y="1484784"/>
                <a:ext cx="450696" cy="28803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오른쪽 화살표 82"/>
              <p:cNvSpPr/>
              <p:nvPr/>
            </p:nvSpPr>
            <p:spPr>
              <a:xfrm rot="10800000">
                <a:off x="3294519" y="1520788"/>
                <a:ext cx="366537" cy="216024"/>
              </a:xfrm>
              <a:prstGeom prst="rightArrow">
                <a:avLst>
                  <a:gd name="adj1" fmla="val 50000"/>
                  <a:gd name="adj2" fmla="val 658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Rounded Rectangle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8536782" y="2540115"/>
            <a:ext cx="1424292" cy="1012377"/>
          </a:xfrm>
          <a:prstGeom prst="roundRect">
            <a:avLst>
              <a:gd name="adj" fmla="val 331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dirty="0" smtClean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altLang="ko-KR" sz="10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altLang="ko-KR" sz="1000" dirty="0" smtClean="0">
                <a:solidFill>
                  <a:srgbClr val="262626"/>
                </a:solidFill>
                <a:latin typeface="+mj-lt"/>
                <a:ea typeface="PMingLiU" panose="02020500000000000000" pitchFamily="18" charset="-120"/>
                <a:cs typeface="Calibri" pitchFamily="34" charset="0"/>
              </a:rPr>
              <a:t>Rate</a:t>
            </a:r>
            <a:r>
              <a:rPr lang="en-US" altLang="ko-KR" sz="1000" dirty="0" smtClean="0">
                <a:solidFill>
                  <a:srgbClr val="262626"/>
                </a:solidFill>
                <a:latin typeface="바탕"/>
                <a:ea typeface="바탕"/>
                <a:cs typeface="Calibri" pitchFamily="34" charset="0"/>
              </a:rPr>
              <a:t> </a:t>
            </a:r>
            <a:r>
              <a:rPr lang="en-US" altLang="ko-KR" sz="1000" dirty="0" smtClean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/>
                <a:ea typeface="바탕"/>
                <a:cs typeface="Calibri" pitchFamily="34" charset="0"/>
              </a:rPr>
              <a:t>★ ★ ★ ★ ☆</a:t>
            </a:r>
            <a:endParaRPr lang="en-US" altLang="ko-KR" sz="1000" dirty="0" smtClean="0">
              <a:solidFill>
                <a:srgbClr val="2626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108000" lvl="1"/>
            <a:r>
              <a:rPr lang="en-US" altLang="ko-KR" sz="1000" b="1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Name : </a:t>
            </a:r>
            <a:r>
              <a:rPr lang="ko-KR" altLang="en-US" sz="10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양 </a:t>
            </a:r>
            <a:r>
              <a:rPr lang="en-US" altLang="ko-KR" sz="10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* *</a:t>
            </a:r>
            <a:endParaRPr lang="en-US" sz="1000" dirty="0" smtClean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  <a:p>
            <a:pPr marL="108000" lvl="1"/>
            <a:r>
              <a:rPr lang="en-US" sz="1000" b="1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Phone : </a:t>
            </a:r>
            <a:r>
              <a:rPr lang="en-US" sz="10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01075******</a:t>
            </a:r>
          </a:p>
          <a:p>
            <a:pPr algn="ctr"/>
            <a:endParaRPr lang="en-US" sz="10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5" name="Button"/>
          <p:cNvSpPr>
            <a:spLocks/>
          </p:cNvSpPr>
          <p:nvPr/>
        </p:nvSpPr>
        <p:spPr bwMode="auto">
          <a:xfrm>
            <a:off x="8500496" y="2071510"/>
            <a:ext cx="1238221" cy="589242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262626"/>
                </a:solidFill>
                <a:effectLst/>
                <a:latin typeface="Calibri"/>
              </a:rPr>
              <a:t>얼굴 정보 인증됨</a:t>
            </a:r>
            <a:endParaRPr lang="en-US" altLang="ko-KR" sz="900" dirty="0" smtClean="0">
              <a:solidFill>
                <a:srgbClr val="262626"/>
              </a:solidFill>
              <a:effectLst/>
              <a:latin typeface="Calibri"/>
            </a:endParaRPr>
          </a:p>
          <a:p>
            <a:pPr algn="ctr"/>
            <a:endParaRPr lang="en-US" altLang="ko-KR" sz="900" dirty="0" smtClean="0">
              <a:solidFill>
                <a:srgbClr val="262626"/>
              </a:solidFill>
              <a:effectLst/>
              <a:latin typeface="Calibri"/>
            </a:endParaRPr>
          </a:p>
          <a:p>
            <a:pPr algn="ctr"/>
            <a:r>
              <a:rPr lang="ko-KR" altLang="en-US" sz="900" dirty="0" smtClean="0">
                <a:solidFill>
                  <a:srgbClr val="262626"/>
                </a:solidFill>
                <a:latin typeface="Calibri"/>
              </a:rPr>
              <a:t>공개여부 </a:t>
            </a:r>
            <a:r>
              <a:rPr lang="en-US" altLang="ko-KR" sz="900" dirty="0" smtClean="0">
                <a:solidFill>
                  <a:srgbClr val="262626"/>
                </a:solidFill>
                <a:latin typeface="Calibri"/>
              </a:rPr>
              <a:t>: </a:t>
            </a:r>
            <a:r>
              <a:rPr lang="ko-KR" altLang="en-US" sz="900" dirty="0" smtClean="0">
                <a:solidFill>
                  <a:srgbClr val="262626"/>
                </a:solidFill>
                <a:latin typeface="Calibri"/>
              </a:rPr>
              <a:t>비공개</a:t>
            </a:r>
            <a:endParaRPr lang="en-US" sz="900" dirty="0">
              <a:solidFill>
                <a:srgbClr val="262626"/>
              </a:solidFill>
              <a:effectLst/>
              <a:latin typeface="Calibri"/>
            </a:endParaRPr>
          </a:p>
        </p:txBody>
      </p:sp>
      <p:grpSp>
        <p:nvGrpSpPr>
          <p:cNvPr id="96" name="Message Box"/>
          <p:cNvGrpSpPr/>
          <p:nvPr>
            <p:custDataLst>
              <p:tags r:id="rId3"/>
            </p:custDataLst>
          </p:nvPr>
        </p:nvGrpSpPr>
        <p:grpSpPr>
          <a:xfrm>
            <a:off x="8396719" y="2569813"/>
            <a:ext cx="2889173" cy="1337672"/>
            <a:chOff x="1343946" y="928640"/>
            <a:chExt cx="2917456" cy="1337672"/>
          </a:xfrm>
        </p:grpSpPr>
        <p:sp>
          <p:nvSpPr>
            <p:cNvPr id="97" name="Dialog Outer"/>
            <p:cNvSpPr/>
            <p:nvPr>
              <p:custDataLst>
                <p:tags r:id="rId4"/>
              </p:custDataLst>
            </p:nvPr>
          </p:nvSpPr>
          <p:spPr>
            <a:xfrm>
              <a:off x="1343946" y="928640"/>
              <a:ext cx="2917456" cy="1337672"/>
            </a:xfrm>
            <a:prstGeom prst="roundRect">
              <a:avLst>
                <a:gd name="adj" fmla="val 1508"/>
              </a:avLst>
            </a:prstGeom>
            <a:solidFill>
              <a:schemeClr val="bg1">
                <a:lumMod val="50000"/>
              </a:schemeClr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28800" rIns="72000" bIns="2880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8" name="Dialog Inner"/>
            <p:cNvSpPr/>
            <p:nvPr>
              <p:custDataLst>
                <p:tags r:id="rId5"/>
              </p:custDataLst>
            </p:nvPr>
          </p:nvSpPr>
          <p:spPr>
            <a:xfrm>
              <a:off x="1372506" y="964855"/>
              <a:ext cx="2860336" cy="127097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9" name="Dialog Text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1624235" y="1120628"/>
              <a:ext cx="2276494" cy="55707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2000" tIns="32399" rIns="72000" bIns="32399" rtlCol="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500" b="1" dirty="0" smtClean="0">
                  <a:solidFill>
                    <a:srgbClr val="262626"/>
                  </a:solidFill>
                  <a:effectLst/>
                  <a:latin typeface="Calibri" pitchFamily="34" charset="0"/>
                  <a:cs typeface="Calibri" pitchFamily="34" charset="0"/>
                </a:rPr>
                <a:t>인증 요청이 전송되었습니다</a:t>
              </a:r>
              <a:r>
                <a:rPr lang="en-US" altLang="ko-KR" sz="1500" b="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.</a:t>
              </a:r>
              <a:endParaRPr lang="de-DE" sz="1500" b="1" dirty="0">
                <a:solidFill>
                  <a:srgbClr val="262626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00" name="Dialog Buttons"/>
            <p:cNvGrpSpPr/>
            <p:nvPr/>
          </p:nvGrpSpPr>
          <p:grpSpPr>
            <a:xfrm>
              <a:off x="1509810" y="1771718"/>
              <a:ext cx="2639049" cy="356377"/>
              <a:chOff x="1509810" y="1771718"/>
              <a:chExt cx="2639049" cy="356377"/>
            </a:xfrm>
          </p:grpSpPr>
          <p:sp>
            <p:nvSpPr>
              <p:cNvPr id="104" name="Dialog Button 3" hidden="1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957376" y="1922895"/>
                <a:ext cx="702557" cy="205200"/>
              </a:xfrm>
              <a:prstGeom prst="roundRect">
                <a:avLst>
                  <a:gd name="adj" fmla="val 8776"/>
                </a:avLst>
              </a:prstGeom>
              <a:solidFill>
                <a:srgbClr val="F2F2F2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de-DE" sz="900" dirty="0" smtClean="0">
                    <a:solidFill>
                      <a:srgbClr val="262626"/>
                    </a:solidFill>
                    <a:effectLst/>
                    <a:latin typeface="Calibri" pitchFamily="34" charset="0"/>
                    <a:cs typeface="Calibri" pitchFamily="34" charset="0"/>
                  </a:rPr>
                  <a:t>Abort</a:t>
                </a:r>
                <a:endParaRPr lang="en-US" sz="900" dirty="0">
                  <a:solidFill>
                    <a:srgbClr val="262626"/>
                  </a:solidFill>
                  <a:effectLst/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5" name="Dialog Button 2" hidden="1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701839" y="1922895"/>
                <a:ext cx="702557" cy="205200"/>
              </a:xfrm>
              <a:prstGeom prst="roundRect">
                <a:avLst>
                  <a:gd name="adj" fmla="val 8776"/>
                </a:avLst>
              </a:prstGeom>
              <a:solidFill>
                <a:srgbClr val="F2F2F2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de-DE" sz="900" dirty="0" smtClean="0">
                    <a:solidFill>
                      <a:srgbClr val="262626"/>
                    </a:solidFill>
                    <a:effectLst/>
                    <a:latin typeface="Calibri" pitchFamily="34" charset="0"/>
                    <a:cs typeface="Calibri" pitchFamily="34" charset="0"/>
                  </a:rPr>
                  <a:t>Cancel</a:t>
                </a:r>
                <a:endParaRPr lang="en-US" sz="900" dirty="0">
                  <a:solidFill>
                    <a:srgbClr val="262626"/>
                  </a:solidFill>
                  <a:effectLst/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6" name="Dialog Button 1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509810" y="1771718"/>
                <a:ext cx="2639049" cy="356377"/>
              </a:xfrm>
              <a:prstGeom prst="roundRect">
                <a:avLst>
                  <a:gd name="adj" fmla="val 8776"/>
                </a:avLst>
              </a:prstGeom>
              <a:solidFill>
                <a:srgbClr val="F2F2F2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 smtClean="0">
                    <a:solidFill>
                      <a:srgbClr val="262626"/>
                    </a:solidFill>
                    <a:effectLst/>
                    <a:latin typeface="Calibri" pitchFamily="34" charset="0"/>
                    <a:cs typeface="Calibri" pitchFamily="34" charset="0"/>
                  </a:rPr>
                  <a:t>승인</a:t>
                </a:r>
                <a:endParaRPr lang="en-US" sz="1400" dirty="0">
                  <a:solidFill>
                    <a:srgbClr val="262626"/>
                  </a:solidFill>
                  <a:effectLst/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01" name="Dialog Icons"/>
            <p:cNvGrpSpPr/>
            <p:nvPr/>
          </p:nvGrpSpPr>
          <p:grpSpPr>
            <a:xfrm>
              <a:off x="1520430" y="1351413"/>
              <a:ext cx="250074" cy="246063"/>
              <a:chOff x="684485" y="1839617"/>
              <a:chExt cx="250074" cy="246063"/>
            </a:xfrm>
          </p:grpSpPr>
          <p:sp>
            <p:nvSpPr>
              <p:cNvPr id="102" name="Error Icon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85286" y="1839617"/>
                <a:ext cx="248472" cy="246063"/>
              </a:xfrm>
              <a:custGeom>
                <a:avLst/>
                <a:gdLst>
                  <a:gd name="T0" fmla="*/ 114 w 395"/>
                  <a:gd name="T1" fmla="*/ 3 h 395"/>
                  <a:gd name="T2" fmla="*/ 0 w 395"/>
                  <a:gd name="T3" fmla="*/ 120 h 395"/>
                  <a:gd name="T4" fmla="*/ 3 w 395"/>
                  <a:gd name="T5" fmla="*/ 282 h 395"/>
                  <a:gd name="T6" fmla="*/ 120 w 395"/>
                  <a:gd name="T7" fmla="*/ 395 h 395"/>
                  <a:gd name="T8" fmla="*/ 282 w 395"/>
                  <a:gd name="T9" fmla="*/ 393 h 395"/>
                  <a:gd name="T10" fmla="*/ 395 w 395"/>
                  <a:gd name="T11" fmla="*/ 276 h 395"/>
                  <a:gd name="T12" fmla="*/ 393 w 395"/>
                  <a:gd name="T13" fmla="*/ 114 h 395"/>
                  <a:gd name="T14" fmla="*/ 276 w 395"/>
                  <a:gd name="T15" fmla="*/ 0 h 395"/>
                  <a:gd name="T16" fmla="*/ 123 w 395"/>
                  <a:gd name="T17" fmla="*/ 17 h 395"/>
                  <a:gd name="T18" fmla="*/ 378 w 395"/>
                  <a:gd name="T19" fmla="*/ 123 h 395"/>
                  <a:gd name="T20" fmla="*/ 272 w 395"/>
                  <a:gd name="T21" fmla="*/ 378 h 395"/>
                  <a:gd name="T22" fmla="*/ 17 w 395"/>
                  <a:gd name="T23" fmla="*/ 272 h 395"/>
                  <a:gd name="T24" fmla="*/ 123 w 395"/>
                  <a:gd name="T25" fmla="*/ 17 h 395"/>
                  <a:gd name="T26" fmla="*/ 112 w 395"/>
                  <a:gd name="T27" fmla="*/ 89 h 395"/>
                  <a:gd name="T28" fmla="*/ 88 w 395"/>
                  <a:gd name="T29" fmla="*/ 112 h 395"/>
                  <a:gd name="T30" fmla="*/ 89 w 395"/>
                  <a:gd name="T31" fmla="*/ 140 h 395"/>
                  <a:gd name="T32" fmla="*/ 89 w 395"/>
                  <a:gd name="T33" fmla="*/ 256 h 395"/>
                  <a:gd name="T34" fmla="*/ 112 w 395"/>
                  <a:gd name="T35" fmla="*/ 307 h 395"/>
                  <a:gd name="T36" fmla="*/ 198 w 395"/>
                  <a:gd name="T37" fmla="*/ 248 h 395"/>
                  <a:gd name="T38" fmla="*/ 284 w 395"/>
                  <a:gd name="T39" fmla="*/ 307 h 395"/>
                  <a:gd name="T40" fmla="*/ 306 w 395"/>
                  <a:gd name="T41" fmla="*/ 256 h 395"/>
                  <a:gd name="T42" fmla="*/ 306 w 395"/>
                  <a:gd name="T43" fmla="*/ 140 h 395"/>
                  <a:gd name="T44" fmla="*/ 306 w 395"/>
                  <a:gd name="T45" fmla="*/ 111 h 395"/>
                  <a:gd name="T46" fmla="*/ 270 w 395"/>
                  <a:gd name="T47" fmla="*/ 83 h 395"/>
                  <a:gd name="T48" fmla="*/ 198 w 395"/>
                  <a:gd name="T49" fmla="*/ 147 h 395"/>
                  <a:gd name="T50" fmla="*/ 125 w 395"/>
                  <a:gd name="T51" fmla="*/ 83 h 395"/>
                  <a:gd name="T52" fmla="*/ 272 w 395"/>
                  <a:gd name="T53" fmla="*/ 102 h 395"/>
                  <a:gd name="T54" fmla="*/ 294 w 395"/>
                  <a:gd name="T55" fmla="*/ 127 h 395"/>
                  <a:gd name="T56" fmla="*/ 294 w 395"/>
                  <a:gd name="T57" fmla="*/ 269 h 395"/>
                  <a:gd name="T58" fmla="*/ 272 w 395"/>
                  <a:gd name="T59" fmla="*/ 294 h 395"/>
                  <a:gd name="T60" fmla="*/ 198 w 395"/>
                  <a:gd name="T61" fmla="*/ 223 h 395"/>
                  <a:gd name="T62" fmla="*/ 124 w 395"/>
                  <a:gd name="T63" fmla="*/ 294 h 395"/>
                  <a:gd name="T64" fmla="*/ 101 w 395"/>
                  <a:gd name="T65" fmla="*/ 269 h 395"/>
                  <a:gd name="T66" fmla="*/ 102 w 395"/>
                  <a:gd name="T67" fmla="*/ 128 h 395"/>
                  <a:gd name="T68" fmla="*/ 124 w 395"/>
                  <a:gd name="T69" fmla="*/ 102 h 395"/>
                  <a:gd name="T70" fmla="*/ 198 w 395"/>
                  <a:gd name="T71" fmla="*/ 172 h 395"/>
                  <a:gd name="T72" fmla="*/ 270 w 395"/>
                  <a:gd name="T73" fmla="*/ 101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5" h="395">
                    <a:moveTo>
                      <a:pt x="120" y="0"/>
                    </a:moveTo>
                    <a:cubicBezTo>
                      <a:pt x="118" y="0"/>
                      <a:pt x="115" y="1"/>
                      <a:pt x="114" y="3"/>
                    </a:cubicBezTo>
                    <a:lnTo>
                      <a:pt x="3" y="114"/>
                    </a:lnTo>
                    <a:cubicBezTo>
                      <a:pt x="1" y="115"/>
                      <a:pt x="0" y="118"/>
                      <a:pt x="0" y="120"/>
                    </a:cubicBezTo>
                    <a:lnTo>
                      <a:pt x="0" y="276"/>
                    </a:lnTo>
                    <a:cubicBezTo>
                      <a:pt x="0" y="278"/>
                      <a:pt x="1" y="280"/>
                      <a:pt x="3" y="282"/>
                    </a:cubicBezTo>
                    <a:lnTo>
                      <a:pt x="114" y="393"/>
                    </a:lnTo>
                    <a:cubicBezTo>
                      <a:pt x="115" y="394"/>
                      <a:pt x="118" y="395"/>
                      <a:pt x="120" y="395"/>
                    </a:cubicBezTo>
                    <a:lnTo>
                      <a:pt x="276" y="395"/>
                    </a:lnTo>
                    <a:cubicBezTo>
                      <a:pt x="278" y="395"/>
                      <a:pt x="280" y="394"/>
                      <a:pt x="282" y="393"/>
                    </a:cubicBezTo>
                    <a:lnTo>
                      <a:pt x="393" y="282"/>
                    </a:lnTo>
                    <a:cubicBezTo>
                      <a:pt x="394" y="280"/>
                      <a:pt x="395" y="278"/>
                      <a:pt x="395" y="276"/>
                    </a:cubicBezTo>
                    <a:lnTo>
                      <a:pt x="395" y="120"/>
                    </a:lnTo>
                    <a:cubicBezTo>
                      <a:pt x="395" y="118"/>
                      <a:pt x="394" y="115"/>
                      <a:pt x="393" y="114"/>
                    </a:cubicBezTo>
                    <a:lnTo>
                      <a:pt x="282" y="3"/>
                    </a:lnTo>
                    <a:cubicBezTo>
                      <a:pt x="280" y="1"/>
                      <a:pt x="278" y="0"/>
                      <a:pt x="276" y="0"/>
                    </a:cubicBezTo>
                    <a:lnTo>
                      <a:pt x="120" y="0"/>
                    </a:lnTo>
                    <a:close/>
                    <a:moveTo>
                      <a:pt x="123" y="17"/>
                    </a:moveTo>
                    <a:lnTo>
                      <a:pt x="272" y="17"/>
                    </a:lnTo>
                    <a:lnTo>
                      <a:pt x="378" y="123"/>
                    </a:lnTo>
                    <a:lnTo>
                      <a:pt x="378" y="272"/>
                    </a:lnTo>
                    <a:lnTo>
                      <a:pt x="272" y="378"/>
                    </a:lnTo>
                    <a:lnTo>
                      <a:pt x="123" y="378"/>
                    </a:lnTo>
                    <a:lnTo>
                      <a:pt x="17" y="272"/>
                    </a:lnTo>
                    <a:lnTo>
                      <a:pt x="17" y="123"/>
                    </a:lnTo>
                    <a:lnTo>
                      <a:pt x="123" y="17"/>
                    </a:lnTo>
                    <a:close/>
                    <a:moveTo>
                      <a:pt x="125" y="83"/>
                    </a:moveTo>
                    <a:cubicBezTo>
                      <a:pt x="120" y="83"/>
                      <a:pt x="116" y="85"/>
                      <a:pt x="112" y="89"/>
                    </a:cubicBezTo>
                    <a:lnTo>
                      <a:pt x="89" y="111"/>
                    </a:lnTo>
                    <a:lnTo>
                      <a:pt x="88" y="112"/>
                    </a:lnTo>
                    <a:cubicBezTo>
                      <a:pt x="82" y="120"/>
                      <a:pt x="82" y="131"/>
                      <a:pt x="88" y="139"/>
                    </a:cubicBezTo>
                    <a:lnTo>
                      <a:pt x="89" y="140"/>
                    </a:lnTo>
                    <a:lnTo>
                      <a:pt x="147" y="198"/>
                    </a:lnTo>
                    <a:lnTo>
                      <a:pt x="89" y="256"/>
                    </a:lnTo>
                    <a:cubicBezTo>
                      <a:pt x="81" y="264"/>
                      <a:pt x="81" y="276"/>
                      <a:pt x="89" y="284"/>
                    </a:cubicBezTo>
                    <a:lnTo>
                      <a:pt x="112" y="307"/>
                    </a:lnTo>
                    <a:cubicBezTo>
                      <a:pt x="119" y="314"/>
                      <a:pt x="132" y="314"/>
                      <a:pt x="139" y="307"/>
                    </a:cubicBezTo>
                    <a:lnTo>
                      <a:pt x="198" y="248"/>
                    </a:lnTo>
                    <a:lnTo>
                      <a:pt x="256" y="307"/>
                    </a:lnTo>
                    <a:cubicBezTo>
                      <a:pt x="264" y="314"/>
                      <a:pt x="276" y="314"/>
                      <a:pt x="284" y="307"/>
                    </a:cubicBezTo>
                    <a:lnTo>
                      <a:pt x="306" y="284"/>
                    </a:lnTo>
                    <a:cubicBezTo>
                      <a:pt x="314" y="277"/>
                      <a:pt x="314" y="263"/>
                      <a:pt x="306" y="256"/>
                    </a:cubicBezTo>
                    <a:lnTo>
                      <a:pt x="248" y="198"/>
                    </a:lnTo>
                    <a:lnTo>
                      <a:pt x="306" y="140"/>
                    </a:lnTo>
                    <a:cubicBezTo>
                      <a:pt x="310" y="136"/>
                      <a:pt x="313" y="131"/>
                      <a:pt x="313" y="126"/>
                    </a:cubicBezTo>
                    <a:cubicBezTo>
                      <a:pt x="313" y="120"/>
                      <a:pt x="310" y="115"/>
                      <a:pt x="306" y="111"/>
                    </a:cubicBezTo>
                    <a:lnTo>
                      <a:pt x="284" y="89"/>
                    </a:lnTo>
                    <a:cubicBezTo>
                      <a:pt x="280" y="86"/>
                      <a:pt x="275" y="83"/>
                      <a:pt x="270" y="83"/>
                    </a:cubicBezTo>
                    <a:cubicBezTo>
                      <a:pt x="265" y="83"/>
                      <a:pt x="260" y="86"/>
                      <a:pt x="256" y="89"/>
                    </a:cubicBezTo>
                    <a:lnTo>
                      <a:pt x="198" y="147"/>
                    </a:lnTo>
                    <a:lnTo>
                      <a:pt x="139" y="90"/>
                    </a:lnTo>
                    <a:cubicBezTo>
                      <a:pt x="135" y="86"/>
                      <a:pt x="130" y="83"/>
                      <a:pt x="125" y="83"/>
                    </a:cubicBezTo>
                    <a:close/>
                    <a:moveTo>
                      <a:pt x="270" y="101"/>
                    </a:moveTo>
                    <a:cubicBezTo>
                      <a:pt x="271" y="101"/>
                      <a:pt x="271" y="101"/>
                      <a:pt x="272" y="102"/>
                    </a:cubicBezTo>
                    <a:lnTo>
                      <a:pt x="294" y="124"/>
                    </a:lnTo>
                    <a:cubicBezTo>
                      <a:pt x="295" y="125"/>
                      <a:pt x="295" y="126"/>
                      <a:pt x="294" y="127"/>
                    </a:cubicBezTo>
                    <a:cubicBezTo>
                      <a:pt x="270" y="151"/>
                      <a:pt x="247" y="174"/>
                      <a:pt x="224" y="198"/>
                    </a:cubicBezTo>
                    <a:cubicBezTo>
                      <a:pt x="247" y="221"/>
                      <a:pt x="270" y="245"/>
                      <a:pt x="294" y="269"/>
                    </a:cubicBezTo>
                    <a:cubicBezTo>
                      <a:pt x="295" y="270"/>
                      <a:pt x="295" y="270"/>
                      <a:pt x="294" y="272"/>
                    </a:cubicBezTo>
                    <a:lnTo>
                      <a:pt x="272" y="294"/>
                    </a:lnTo>
                    <a:cubicBezTo>
                      <a:pt x="270" y="295"/>
                      <a:pt x="270" y="295"/>
                      <a:pt x="268" y="294"/>
                    </a:cubicBezTo>
                    <a:cubicBezTo>
                      <a:pt x="245" y="270"/>
                      <a:pt x="221" y="247"/>
                      <a:pt x="198" y="223"/>
                    </a:cubicBezTo>
                    <a:lnTo>
                      <a:pt x="127" y="294"/>
                    </a:lnTo>
                    <a:cubicBezTo>
                      <a:pt x="126" y="295"/>
                      <a:pt x="125" y="295"/>
                      <a:pt x="124" y="294"/>
                    </a:cubicBezTo>
                    <a:lnTo>
                      <a:pt x="101" y="271"/>
                    </a:lnTo>
                    <a:lnTo>
                      <a:pt x="101" y="269"/>
                    </a:lnTo>
                    <a:lnTo>
                      <a:pt x="172" y="198"/>
                    </a:lnTo>
                    <a:cubicBezTo>
                      <a:pt x="150" y="174"/>
                      <a:pt x="125" y="151"/>
                      <a:pt x="102" y="128"/>
                    </a:cubicBezTo>
                    <a:cubicBezTo>
                      <a:pt x="100" y="126"/>
                      <a:pt x="100" y="125"/>
                      <a:pt x="102" y="123"/>
                    </a:cubicBezTo>
                    <a:lnTo>
                      <a:pt x="124" y="102"/>
                    </a:lnTo>
                    <a:cubicBezTo>
                      <a:pt x="125" y="101"/>
                      <a:pt x="126" y="101"/>
                      <a:pt x="127" y="102"/>
                    </a:cubicBezTo>
                    <a:cubicBezTo>
                      <a:pt x="151" y="125"/>
                      <a:pt x="174" y="149"/>
                      <a:pt x="198" y="172"/>
                    </a:cubicBezTo>
                    <a:lnTo>
                      <a:pt x="268" y="102"/>
                    </a:lnTo>
                    <a:cubicBezTo>
                      <a:pt x="269" y="101"/>
                      <a:pt x="269" y="101"/>
                      <a:pt x="270" y="101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prstClr val="black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3" name="Warning Icon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4485" y="1845173"/>
                <a:ext cx="250074" cy="234950"/>
              </a:xfrm>
              <a:custGeom>
                <a:avLst/>
                <a:gdLst>
                  <a:gd name="T0" fmla="*/ 199 w 400"/>
                  <a:gd name="T1" fmla="*/ 0 h 380"/>
                  <a:gd name="T2" fmla="*/ 158 w 400"/>
                  <a:gd name="T3" fmla="*/ 25 h 380"/>
                  <a:gd name="T4" fmla="*/ 158 w 400"/>
                  <a:gd name="T5" fmla="*/ 25 h 380"/>
                  <a:gd name="T6" fmla="*/ 7 w 400"/>
                  <a:gd name="T7" fmla="*/ 310 h 380"/>
                  <a:gd name="T8" fmla="*/ 7 w 400"/>
                  <a:gd name="T9" fmla="*/ 310 h 380"/>
                  <a:gd name="T10" fmla="*/ 7 w 400"/>
                  <a:gd name="T11" fmla="*/ 311 h 380"/>
                  <a:gd name="T12" fmla="*/ 10 w 400"/>
                  <a:gd name="T13" fmla="*/ 357 h 380"/>
                  <a:gd name="T14" fmla="*/ 49 w 400"/>
                  <a:gd name="T15" fmla="*/ 380 h 380"/>
                  <a:gd name="T16" fmla="*/ 350 w 400"/>
                  <a:gd name="T17" fmla="*/ 380 h 380"/>
                  <a:gd name="T18" fmla="*/ 391 w 400"/>
                  <a:gd name="T19" fmla="*/ 357 h 380"/>
                  <a:gd name="T20" fmla="*/ 392 w 400"/>
                  <a:gd name="T21" fmla="*/ 311 h 380"/>
                  <a:gd name="T22" fmla="*/ 242 w 400"/>
                  <a:gd name="T23" fmla="*/ 25 h 380"/>
                  <a:gd name="T24" fmla="*/ 242 w 400"/>
                  <a:gd name="T25" fmla="*/ 25 h 380"/>
                  <a:gd name="T26" fmla="*/ 242 w 400"/>
                  <a:gd name="T27" fmla="*/ 25 h 380"/>
                  <a:gd name="T28" fmla="*/ 199 w 400"/>
                  <a:gd name="T29" fmla="*/ 0 h 380"/>
                  <a:gd name="T30" fmla="*/ 199 w 400"/>
                  <a:gd name="T31" fmla="*/ 17 h 380"/>
                  <a:gd name="T32" fmla="*/ 226 w 400"/>
                  <a:gd name="T33" fmla="*/ 34 h 380"/>
                  <a:gd name="T34" fmla="*/ 376 w 400"/>
                  <a:gd name="T35" fmla="*/ 318 h 380"/>
                  <a:gd name="T36" fmla="*/ 376 w 400"/>
                  <a:gd name="T37" fmla="*/ 348 h 380"/>
                  <a:gd name="T38" fmla="*/ 350 w 400"/>
                  <a:gd name="T39" fmla="*/ 363 h 380"/>
                  <a:gd name="T40" fmla="*/ 49 w 400"/>
                  <a:gd name="T41" fmla="*/ 363 h 380"/>
                  <a:gd name="T42" fmla="*/ 23 w 400"/>
                  <a:gd name="T43" fmla="*/ 346 h 380"/>
                  <a:gd name="T44" fmla="*/ 23 w 400"/>
                  <a:gd name="T45" fmla="*/ 318 h 380"/>
                  <a:gd name="T46" fmla="*/ 174 w 400"/>
                  <a:gd name="T47" fmla="*/ 33 h 380"/>
                  <a:gd name="T48" fmla="*/ 199 w 400"/>
                  <a:gd name="T49" fmla="*/ 17 h 380"/>
                  <a:gd name="T50" fmla="*/ 183 w 400"/>
                  <a:gd name="T51" fmla="*/ 81 h 380"/>
                  <a:gd name="T52" fmla="*/ 167 w 400"/>
                  <a:gd name="T53" fmla="*/ 88 h 380"/>
                  <a:gd name="T54" fmla="*/ 163 w 400"/>
                  <a:gd name="T55" fmla="*/ 103 h 380"/>
                  <a:gd name="T56" fmla="*/ 170 w 400"/>
                  <a:gd name="T57" fmla="*/ 228 h 380"/>
                  <a:gd name="T58" fmla="*/ 177 w 400"/>
                  <a:gd name="T59" fmla="*/ 243 h 380"/>
                  <a:gd name="T60" fmla="*/ 191 w 400"/>
                  <a:gd name="T61" fmla="*/ 247 h 380"/>
                  <a:gd name="T62" fmla="*/ 208 w 400"/>
                  <a:gd name="T63" fmla="*/ 247 h 380"/>
                  <a:gd name="T64" fmla="*/ 222 w 400"/>
                  <a:gd name="T65" fmla="*/ 243 h 380"/>
                  <a:gd name="T66" fmla="*/ 229 w 400"/>
                  <a:gd name="T67" fmla="*/ 228 h 380"/>
                  <a:gd name="T68" fmla="*/ 236 w 400"/>
                  <a:gd name="T69" fmla="*/ 107 h 380"/>
                  <a:gd name="T70" fmla="*/ 236 w 400"/>
                  <a:gd name="T71" fmla="*/ 100 h 380"/>
                  <a:gd name="T72" fmla="*/ 232 w 400"/>
                  <a:gd name="T73" fmla="*/ 88 h 380"/>
                  <a:gd name="T74" fmla="*/ 216 w 400"/>
                  <a:gd name="T75" fmla="*/ 81 h 380"/>
                  <a:gd name="T76" fmla="*/ 183 w 400"/>
                  <a:gd name="T77" fmla="*/ 81 h 380"/>
                  <a:gd name="T78" fmla="*/ 218 w 400"/>
                  <a:gd name="T79" fmla="*/ 102 h 380"/>
                  <a:gd name="T80" fmla="*/ 211 w 400"/>
                  <a:gd name="T81" fmla="*/ 227 h 380"/>
                  <a:gd name="T82" fmla="*/ 208 w 400"/>
                  <a:gd name="T83" fmla="*/ 230 h 380"/>
                  <a:gd name="T84" fmla="*/ 191 w 400"/>
                  <a:gd name="T85" fmla="*/ 230 h 380"/>
                  <a:gd name="T86" fmla="*/ 187 w 400"/>
                  <a:gd name="T87" fmla="*/ 227 h 380"/>
                  <a:gd name="T88" fmla="*/ 181 w 400"/>
                  <a:gd name="T89" fmla="*/ 102 h 380"/>
                  <a:gd name="T90" fmla="*/ 183 w 400"/>
                  <a:gd name="T91" fmla="*/ 99 h 380"/>
                  <a:gd name="T92" fmla="*/ 216 w 400"/>
                  <a:gd name="T93" fmla="*/ 99 h 380"/>
                  <a:gd name="T94" fmla="*/ 218 w 400"/>
                  <a:gd name="T95" fmla="*/ 102 h 380"/>
                  <a:gd name="T96" fmla="*/ 200 w 400"/>
                  <a:gd name="T97" fmla="*/ 257 h 380"/>
                  <a:gd name="T98" fmla="*/ 160 w 400"/>
                  <a:gd name="T99" fmla="*/ 298 h 380"/>
                  <a:gd name="T100" fmla="*/ 200 w 400"/>
                  <a:gd name="T101" fmla="*/ 338 h 380"/>
                  <a:gd name="T102" fmla="*/ 240 w 400"/>
                  <a:gd name="T103" fmla="*/ 298 h 380"/>
                  <a:gd name="T104" fmla="*/ 200 w 400"/>
                  <a:gd name="T105" fmla="*/ 257 h 380"/>
                  <a:gd name="T106" fmla="*/ 200 w 400"/>
                  <a:gd name="T107" fmla="*/ 275 h 380"/>
                  <a:gd name="T108" fmla="*/ 222 w 400"/>
                  <a:gd name="T109" fmla="*/ 298 h 380"/>
                  <a:gd name="T110" fmla="*/ 200 w 400"/>
                  <a:gd name="T111" fmla="*/ 320 h 380"/>
                  <a:gd name="T112" fmla="*/ 178 w 400"/>
                  <a:gd name="T113" fmla="*/ 298 h 380"/>
                  <a:gd name="T114" fmla="*/ 200 w 400"/>
                  <a:gd name="T115" fmla="*/ 27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00" h="380">
                    <a:moveTo>
                      <a:pt x="199" y="0"/>
                    </a:moveTo>
                    <a:cubicBezTo>
                      <a:pt x="182" y="0"/>
                      <a:pt x="166" y="9"/>
                      <a:pt x="158" y="25"/>
                    </a:cubicBezTo>
                    <a:lnTo>
                      <a:pt x="158" y="25"/>
                    </a:lnTo>
                    <a:lnTo>
                      <a:pt x="7" y="310"/>
                    </a:lnTo>
                    <a:lnTo>
                      <a:pt x="7" y="310"/>
                    </a:lnTo>
                    <a:lnTo>
                      <a:pt x="7" y="311"/>
                    </a:lnTo>
                    <a:cubicBezTo>
                      <a:pt x="0" y="325"/>
                      <a:pt x="1" y="343"/>
                      <a:pt x="10" y="357"/>
                    </a:cubicBezTo>
                    <a:cubicBezTo>
                      <a:pt x="21" y="373"/>
                      <a:pt x="35" y="380"/>
                      <a:pt x="49" y="380"/>
                    </a:cubicBezTo>
                    <a:lnTo>
                      <a:pt x="350" y="380"/>
                    </a:lnTo>
                    <a:cubicBezTo>
                      <a:pt x="367" y="380"/>
                      <a:pt x="382" y="371"/>
                      <a:pt x="391" y="357"/>
                    </a:cubicBezTo>
                    <a:cubicBezTo>
                      <a:pt x="400" y="343"/>
                      <a:pt x="399" y="325"/>
                      <a:pt x="392" y="311"/>
                    </a:cubicBezTo>
                    <a:cubicBezTo>
                      <a:pt x="340" y="211"/>
                      <a:pt x="287" y="110"/>
                      <a:pt x="242" y="25"/>
                    </a:cubicBezTo>
                    <a:lnTo>
                      <a:pt x="242" y="25"/>
                    </a:lnTo>
                    <a:lnTo>
                      <a:pt x="242" y="25"/>
                    </a:lnTo>
                    <a:cubicBezTo>
                      <a:pt x="233" y="9"/>
                      <a:pt x="217" y="0"/>
                      <a:pt x="199" y="0"/>
                    </a:cubicBezTo>
                    <a:close/>
                    <a:moveTo>
                      <a:pt x="199" y="17"/>
                    </a:moveTo>
                    <a:cubicBezTo>
                      <a:pt x="210" y="17"/>
                      <a:pt x="221" y="24"/>
                      <a:pt x="226" y="34"/>
                    </a:cubicBezTo>
                    <a:cubicBezTo>
                      <a:pt x="276" y="129"/>
                      <a:pt x="326" y="223"/>
                      <a:pt x="376" y="318"/>
                    </a:cubicBezTo>
                    <a:cubicBezTo>
                      <a:pt x="383" y="332"/>
                      <a:pt x="380" y="340"/>
                      <a:pt x="376" y="348"/>
                    </a:cubicBezTo>
                    <a:cubicBezTo>
                      <a:pt x="370" y="356"/>
                      <a:pt x="360" y="363"/>
                      <a:pt x="350" y="363"/>
                    </a:cubicBezTo>
                    <a:lnTo>
                      <a:pt x="49" y="363"/>
                    </a:lnTo>
                    <a:cubicBezTo>
                      <a:pt x="35" y="362"/>
                      <a:pt x="28" y="353"/>
                      <a:pt x="23" y="346"/>
                    </a:cubicBezTo>
                    <a:cubicBezTo>
                      <a:pt x="19" y="340"/>
                      <a:pt x="19" y="327"/>
                      <a:pt x="23" y="318"/>
                    </a:cubicBezTo>
                    <a:lnTo>
                      <a:pt x="174" y="33"/>
                    </a:lnTo>
                    <a:cubicBezTo>
                      <a:pt x="179" y="23"/>
                      <a:pt x="189" y="17"/>
                      <a:pt x="199" y="17"/>
                    </a:cubicBezTo>
                    <a:close/>
                    <a:moveTo>
                      <a:pt x="183" y="81"/>
                    </a:moveTo>
                    <a:cubicBezTo>
                      <a:pt x="176" y="81"/>
                      <a:pt x="170" y="84"/>
                      <a:pt x="167" y="88"/>
                    </a:cubicBezTo>
                    <a:cubicBezTo>
                      <a:pt x="164" y="93"/>
                      <a:pt x="163" y="95"/>
                      <a:pt x="163" y="103"/>
                    </a:cubicBezTo>
                    <a:lnTo>
                      <a:pt x="170" y="228"/>
                    </a:lnTo>
                    <a:cubicBezTo>
                      <a:pt x="170" y="234"/>
                      <a:pt x="173" y="240"/>
                      <a:pt x="177" y="243"/>
                    </a:cubicBezTo>
                    <a:cubicBezTo>
                      <a:pt x="181" y="247"/>
                      <a:pt x="186" y="247"/>
                      <a:pt x="191" y="247"/>
                    </a:cubicBezTo>
                    <a:lnTo>
                      <a:pt x="208" y="247"/>
                    </a:lnTo>
                    <a:cubicBezTo>
                      <a:pt x="212" y="247"/>
                      <a:pt x="218" y="247"/>
                      <a:pt x="222" y="243"/>
                    </a:cubicBezTo>
                    <a:cubicBezTo>
                      <a:pt x="226" y="239"/>
                      <a:pt x="228" y="236"/>
                      <a:pt x="229" y="228"/>
                    </a:cubicBezTo>
                    <a:lnTo>
                      <a:pt x="236" y="107"/>
                    </a:lnTo>
                    <a:lnTo>
                      <a:pt x="236" y="100"/>
                    </a:lnTo>
                    <a:cubicBezTo>
                      <a:pt x="236" y="97"/>
                      <a:pt x="236" y="92"/>
                      <a:pt x="232" y="88"/>
                    </a:cubicBezTo>
                    <a:cubicBezTo>
                      <a:pt x="229" y="84"/>
                      <a:pt x="223" y="81"/>
                      <a:pt x="216" y="81"/>
                    </a:cubicBezTo>
                    <a:lnTo>
                      <a:pt x="183" y="81"/>
                    </a:lnTo>
                    <a:close/>
                    <a:moveTo>
                      <a:pt x="218" y="102"/>
                    </a:moveTo>
                    <a:cubicBezTo>
                      <a:pt x="216" y="144"/>
                      <a:pt x="214" y="185"/>
                      <a:pt x="211" y="227"/>
                    </a:cubicBezTo>
                    <a:cubicBezTo>
                      <a:pt x="211" y="230"/>
                      <a:pt x="211" y="230"/>
                      <a:pt x="208" y="230"/>
                    </a:cubicBezTo>
                    <a:lnTo>
                      <a:pt x="191" y="230"/>
                    </a:lnTo>
                    <a:cubicBezTo>
                      <a:pt x="187" y="230"/>
                      <a:pt x="188" y="229"/>
                      <a:pt x="187" y="227"/>
                    </a:cubicBezTo>
                    <a:cubicBezTo>
                      <a:pt x="187" y="227"/>
                      <a:pt x="181" y="103"/>
                      <a:pt x="181" y="102"/>
                    </a:cubicBezTo>
                    <a:cubicBezTo>
                      <a:pt x="181" y="100"/>
                      <a:pt x="181" y="99"/>
                      <a:pt x="183" y="99"/>
                    </a:cubicBezTo>
                    <a:lnTo>
                      <a:pt x="216" y="99"/>
                    </a:lnTo>
                    <a:cubicBezTo>
                      <a:pt x="219" y="99"/>
                      <a:pt x="218" y="100"/>
                      <a:pt x="218" y="102"/>
                    </a:cubicBezTo>
                    <a:close/>
                    <a:moveTo>
                      <a:pt x="200" y="257"/>
                    </a:moveTo>
                    <a:cubicBezTo>
                      <a:pt x="177" y="257"/>
                      <a:pt x="160" y="276"/>
                      <a:pt x="160" y="298"/>
                    </a:cubicBezTo>
                    <a:cubicBezTo>
                      <a:pt x="160" y="320"/>
                      <a:pt x="178" y="338"/>
                      <a:pt x="200" y="338"/>
                    </a:cubicBezTo>
                    <a:cubicBezTo>
                      <a:pt x="221" y="338"/>
                      <a:pt x="240" y="320"/>
                      <a:pt x="240" y="298"/>
                    </a:cubicBezTo>
                    <a:cubicBezTo>
                      <a:pt x="240" y="276"/>
                      <a:pt x="222" y="257"/>
                      <a:pt x="200" y="257"/>
                    </a:cubicBezTo>
                    <a:close/>
                    <a:moveTo>
                      <a:pt x="200" y="275"/>
                    </a:moveTo>
                    <a:cubicBezTo>
                      <a:pt x="212" y="275"/>
                      <a:pt x="222" y="285"/>
                      <a:pt x="222" y="298"/>
                    </a:cubicBezTo>
                    <a:cubicBezTo>
                      <a:pt x="222" y="309"/>
                      <a:pt x="211" y="320"/>
                      <a:pt x="200" y="320"/>
                    </a:cubicBezTo>
                    <a:cubicBezTo>
                      <a:pt x="187" y="320"/>
                      <a:pt x="178" y="311"/>
                      <a:pt x="178" y="298"/>
                    </a:cubicBezTo>
                    <a:cubicBezTo>
                      <a:pt x="178" y="285"/>
                      <a:pt x="187" y="275"/>
                      <a:pt x="200" y="27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prstClr val="black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314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257208" y="1412776"/>
            <a:ext cx="450696" cy="288032"/>
            <a:chOff x="3257208" y="1484784"/>
            <a:chExt cx="450696" cy="288032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257208" y="1484784"/>
              <a:ext cx="450696" cy="2880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오른쪽 화살표 16"/>
            <p:cNvSpPr/>
            <p:nvPr/>
          </p:nvSpPr>
          <p:spPr>
            <a:xfrm rot="10800000">
              <a:off x="3294519" y="1520788"/>
              <a:ext cx="366537" cy="216024"/>
            </a:xfrm>
            <a:prstGeom prst="rightArrow">
              <a:avLst>
                <a:gd name="adj1" fmla="val 50000"/>
                <a:gd name="adj2" fmla="val 6587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21010" y="374072"/>
            <a:ext cx="3396808" cy="5796524"/>
            <a:chOff x="2907010" y="144633"/>
            <a:chExt cx="3321174" cy="6524727"/>
          </a:xfrm>
        </p:grpSpPr>
        <p:sp>
          <p:nvSpPr>
            <p:cNvPr id="26" name="Case"/>
            <p:cNvSpPr>
              <a:spLocks/>
            </p:cNvSpPr>
            <p:nvPr/>
          </p:nvSpPr>
          <p:spPr bwMode="auto">
            <a:xfrm>
              <a:off x="2907010" y="144633"/>
              <a:ext cx="3321174" cy="6524727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Display"/>
            <p:cNvSpPr>
              <a:spLocks/>
            </p:cNvSpPr>
            <p:nvPr/>
          </p:nvSpPr>
          <p:spPr bwMode="auto">
            <a:xfrm>
              <a:off x="3100744" y="1235548"/>
              <a:ext cx="2933705" cy="439363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Speaker"/>
            <p:cNvSpPr>
              <a:spLocks/>
            </p:cNvSpPr>
            <p:nvPr/>
          </p:nvSpPr>
          <p:spPr bwMode="auto">
            <a:xfrm>
              <a:off x="4251624" y="640505"/>
              <a:ext cx="631946" cy="12223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9" name="Camera"/>
            <p:cNvGrpSpPr/>
            <p:nvPr/>
          </p:nvGrpSpPr>
          <p:grpSpPr>
            <a:xfrm>
              <a:off x="3876224" y="635891"/>
              <a:ext cx="131467" cy="131467"/>
              <a:chOff x="1175120" y="1735138"/>
              <a:chExt cx="90490" cy="90490"/>
            </a:xfrm>
          </p:grpSpPr>
          <p:sp>
            <p:nvSpPr>
              <p:cNvPr id="33" name="Camera Outer"/>
              <p:cNvSpPr>
                <a:spLocks/>
              </p:cNvSpPr>
              <p:nvPr/>
            </p:nvSpPr>
            <p:spPr bwMode="auto">
              <a:xfrm>
                <a:off x="1175120" y="1735138"/>
                <a:ext cx="90490" cy="9049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" name="Camera Inner"/>
              <p:cNvSpPr>
                <a:spLocks/>
              </p:cNvSpPr>
              <p:nvPr/>
            </p:nvSpPr>
            <p:spPr bwMode="auto">
              <a:xfrm>
                <a:off x="1205965" y="1765983"/>
                <a:ext cx="28800" cy="28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30" name="Button"/>
            <p:cNvGrpSpPr/>
            <p:nvPr/>
          </p:nvGrpSpPr>
          <p:grpSpPr>
            <a:xfrm>
              <a:off x="4272381" y="5862130"/>
              <a:ext cx="590431" cy="590431"/>
              <a:chOff x="1447799" y="5332413"/>
              <a:chExt cx="406400" cy="406400"/>
            </a:xfrm>
          </p:grpSpPr>
          <p:sp>
            <p:nvSpPr>
              <p:cNvPr id="31" name="Button Outer"/>
              <p:cNvSpPr>
                <a:spLocks/>
              </p:cNvSpPr>
              <p:nvPr/>
            </p:nvSpPr>
            <p:spPr bwMode="auto">
              <a:xfrm>
                <a:off x="1447799" y="5332413"/>
                <a:ext cx="406400" cy="4064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" name="Button Inner"/>
              <p:cNvSpPr>
                <a:spLocks/>
              </p:cNvSpPr>
              <p:nvPr/>
            </p:nvSpPr>
            <p:spPr bwMode="auto">
              <a:xfrm>
                <a:off x="1583245" y="5467213"/>
                <a:ext cx="135508" cy="136800"/>
              </a:xfrm>
              <a:prstGeom prst="roundRect">
                <a:avLst>
                  <a:gd name="adj" fmla="val 32086"/>
                </a:avLst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14" name="Button"/>
          <p:cNvSpPr>
            <a:spLocks/>
          </p:cNvSpPr>
          <p:nvPr/>
        </p:nvSpPr>
        <p:spPr bwMode="auto">
          <a:xfrm>
            <a:off x="1593289" y="4586020"/>
            <a:ext cx="1300191" cy="43204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solidFill>
                  <a:srgbClr val="262626"/>
                </a:solidFill>
                <a:effectLst/>
                <a:latin typeface="Calibri"/>
              </a:rPr>
              <a:t>Send</a:t>
            </a:r>
            <a:endParaRPr lang="en-US" sz="1600" b="1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39936" y="1633692"/>
            <a:ext cx="235760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b="1" dirty="0" smtClean="0">
                <a:latin typeface="+mj-ea"/>
                <a:ea typeface="+mj-ea"/>
              </a:rPr>
              <a:t>검색 결과가</a:t>
            </a:r>
            <a:endParaRPr lang="en-US" altLang="ko-KR" sz="26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2600" b="1" dirty="0" smtClean="0">
                <a:latin typeface="+mj-ea"/>
                <a:ea typeface="+mj-ea"/>
              </a:rPr>
              <a:t>없습니다</a:t>
            </a:r>
            <a:r>
              <a:rPr lang="en-US" altLang="ko-KR" sz="2600" b="1" dirty="0" smtClean="0">
                <a:latin typeface="+mj-ea"/>
                <a:ea typeface="+mj-ea"/>
              </a:rPr>
              <a:t>.</a:t>
            </a:r>
          </a:p>
          <a:p>
            <a:pPr algn="ctr"/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ko-KR" altLang="en-US" dirty="0" smtClean="0">
                <a:latin typeface="+mj-ea"/>
                <a:ea typeface="+mj-ea"/>
              </a:rPr>
              <a:t>해당 </a:t>
            </a:r>
            <a:r>
              <a:rPr lang="ko-KR" altLang="en-US" dirty="0" err="1" smtClean="0">
                <a:latin typeface="+mj-ea"/>
                <a:ea typeface="+mj-ea"/>
              </a:rPr>
              <a:t>판매자에게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ko-KR" altLang="en-US" dirty="0" smtClean="0">
                <a:latin typeface="+mj-ea"/>
                <a:ea typeface="+mj-ea"/>
              </a:rPr>
              <a:t>인증 요청 문자를 보내시겠습니까</a:t>
            </a:r>
            <a:r>
              <a:rPr lang="en-US" altLang="ko-KR" dirty="0" smtClean="0">
                <a:latin typeface="+mj-ea"/>
                <a:ea typeface="+mj-ea"/>
              </a:rPr>
              <a:t>?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092650" y="3856648"/>
            <a:ext cx="2304887" cy="369332"/>
            <a:chOff x="3419241" y="4273088"/>
            <a:chExt cx="2304887" cy="369332"/>
          </a:xfrm>
        </p:grpSpPr>
        <p:sp>
          <p:nvSpPr>
            <p:cNvPr id="20" name="Rounded Rectangle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3419241" y="4334381"/>
              <a:ext cx="576380" cy="246747"/>
            </a:xfrm>
            <a:prstGeom prst="roundRect">
              <a:avLst>
                <a:gd name="adj" fmla="val 2597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Rounded Rectangle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4283653" y="4334381"/>
              <a:ext cx="576380" cy="246747"/>
            </a:xfrm>
            <a:prstGeom prst="roundRect">
              <a:avLst>
                <a:gd name="adj" fmla="val 2597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Rounded Rectangle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5147748" y="4334381"/>
              <a:ext cx="576380" cy="246747"/>
            </a:xfrm>
            <a:prstGeom prst="roundRect">
              <a:avLst>
                <a:gd name="adj" fmla="val 2597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5621" y="4273088"/>
              <a:ext cx="310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60033" y="4273088"/>
              <a:ext cx="310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476550" y="396612"/>
            <a:ext cx="3396808" cy="5796524"/>
            <a:chOff x="2907010" y="144633"/>
            <a:chExt cx="3321174" cy="6524727"/>
          </a:xfrm>
        </p:grpSpPr>
        <p:sp>
          <p:nvSpPr>
            <p:cNvPr id="46" name="Case"/>
            <p:cNvSpPr>
              <a:spLocks/>
            </p:cNvSpPr>
            <p:nvPr/>
          </p:nvSpPr>
          <p:spPr bwMode="auto">
            <a:xfrm>
              <a:off x="2907010" y="144633"/>
              <a:ext cx="3321174" cy="6524727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Display"/>
            <p:cNvSpPr>
              <a:spLocks/>
            </p:cNvSpPr>
            <p:nvPr/>
          </p:nvSpPr>
          <p:spPr bwMode="auto">
            <a:xfrm>
              <a:off x="3100744" y="1235548"/>
              <a:ext cx="2933705" cy="439363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Speaker"/>
            <p:cNvSpPr>
              <a:spLocks/>
            </p:cNvSpPr>
            <p:nvPr/>
          </p:nvSpPr>
          <p:spPr bwMode="auto">
            <a:xfrm>
              <a:off x="4251624" y="640505"/>
              <a:ext cx="631946" cy="12223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49" name="Camera"/>
            <p:cNvGrpSpPr/>
            <p:nvPr/>
          </p:nvGrpSpPr>
          <p:grpSpPr>
            <a:xfrm>
              <a:off x="3876224" y="635891"/>
              <a:ext cx="131467" cy="131467"/>
              <a:chOff x="1175120" y="1735138"/>
              <a:chExt cx="90490" cy="90490"/>
            </a:xfrm>
          </p:grpSpPr>
          <p:sp>
            <p:nvSpPr>
              <p:cNvPr id="53" name="Camera Outer"/>
              <p:cNvSpPr>
                <a:spLocks/>
              </p:cNvSpPr>
              <p:nvPr/>
            </p:nvSpPr>
            <p:spPr bwMode="auto">
              <a:xfrm>
                <a:off x="1175120" y="1735138"/>
                <a:ext cx="90490" cy="9049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4" name="Camera Inner"/>
              <p:cNvSpPr>
                <a:spLocks/>
              </p:cNvSpPr>
              <p:nvPr/>
            </p:nvSpPr>
            <p:spPr bwMode="auto">
              <a:xfrm>
                <a:off x="1205965" y="1765983"/>
                <a:ext cx="28800" cy="28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50" name="Button"/>
            <p:cNvGrpSpPr/>
            <p:nvPr/>
          </p:nvGrpSpPr>
          <p:grpSpPr>
            <a:xfrm>
              <a:off x="4272381" y="5862130"/>
              <a:ext cx="590431" cy="590431"/>
              <a:chOff x="1447799" y="5332413"/>
              <a:chExt cx="406400" cy="406400"/>
            </a:xfrm>
          </p:grpSpPr>
          <p:sp>
            <p:nvSpPr>
              <p:cNvPr id="51" name="Button Outer"/>
              <p:cNvSpPr>
                <a:spLocks/>
              </p:cNvSpPr>
              <p:nvPr/>
            </p:nvSpPr>
            <p:spPr bwMode="auto">
              <a:xfrm>
                <a:off x="1447799" y="5332413"/>
                <a:ext cx="406400" cy="4064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2" name="Button Inner"/>
              <p:cNvSpPr>
                <a:spLocks/>
              </p:cNvSpPr>
              <p:nvPr/>
            </p:nvSpPr>
            <p:spPr bwMode="auto">
              <a:xfrm>
                <a:off x="1583245" y="5467213"/>
                <a:ext cx="135508" cy="136800"/>
              </a:xfrm>
              <a:prstGeom prst="roundRect">
                <a:avLst>
                  <a:gd name="adj" fmla="val 32086"/>
                </a:avLst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55" name="그룹 54"/>
          <p:cNvGrpSpPr/>
          <p:nvPr/>
        </p:nvGrpSpPr>
        <p:grpSpPr>
          <a:xfrm>
            <a:off x="8157883" y="374072"/>
            <a:ext cx="3396808" cy="5796524"/>
            <a:chOff x="2907010" y="144633"/>
            <a:chExt cx="3321174" cy="6524727"/>
          </a:xfrm>
        </p:grpSpPr>
        <p:sp>
          <p:nvSpPr>
            <p:cNvPr id="56" name="Case"/>
            <p:cNvSpPr>
              <a:spLocks/>
            </p:cNvSpPr>
            <p:nvPr/>
          </p:nvSpPr>
          <p:spPr bwMode="auto">
            <a:xfrm>
              <a:off x="2907010" y="144633"/>
              <a:ext cx="3321174" cy="6524727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Display"/>
            <p:cNvSpPr>
              <a:spLocks/>
            </p:cNvSpPr>
            <p:nvPr/>
          </p:nvSpPr>
          <p:spPr bwMode="auto">
            <a:xfrm>
              <a:off x="3100744" y="1235548"/>
              <a:ext cx="2933705" cy="439363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" name="Speaker"/>
            <p:cNvSpPr>
              <a:spLocks/>
            </p:cNvSpPr>
            <p:nvPr/>
          </p:nvSpPr>
          <p:spPr bwMode="auto">
            <a:xfrm>
              <a:off x="4251624" y="640505"/>
              <a:ext cx="631946" cy="12223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59" name="Camera"/>
            <p:cNvGrpSpPr/>
            <p:nvPr/>
          </p:nvGrpSpPr>
          <p:grpSpPr>
            <a:xfrm>
              <a:off x="3876224" y="635891"/>
              <a:ext cx="131467" cy="131467"/>
              <a:chOff x="1175120" y="1735138"/>
              <a:chExt cx="90490" cy="90490"/>
            </a:xfrm>
          </p:grpSpPr>
          <p:sp>
            <p:nvSpPr>
              <p:cNvPr id="63" name="Camera Outer"/>
              <p:cNvSpPr>
                <a:spLocks/>
              </p:cNvSpPr>
              <p:nvPr/>
            </p:nvSpPr>
            <p:spPr bwMode="auto">
              <a:xfrm>
                <a:off x="1175120" y="1735138"/>
                <a:ext cx="90490" cy="9049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4" name="Camera Inner"/>
              <p:cNvSpPr>
                <a:spLocks/>
              </p:cNvSpPr>
              <p:nvPr/>
            </p:nvSpPr>
            <p:spPr bwMode="auto">
              <a:xfrm>
                <a:off x="1205965" y="1765983"/>
                <a:ext cx="28800" cy="28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60" name="Button"/>
            <p:cNvGrpSpPr/>
            <p:nvPr/>
          </p:nvGrpSpPr>
          <p:grpSpPr>
            <a:xfrm>
              <a:off x="4272381" y="5862130"/>
              <a:ext cx="590431" cy="590431"/>
              <a:chOff x="1447799" y="5332413"/>
              <a:chExt cx="406400" cy="406400"/>
            </a:xfrm>
          </p:grpSpPr>
          <p:sp>
            <p:nvSpPr>
              <p:cNvPr id="61" name="Button Outer"/>
              <p:cNvSpPr>
                <a:spLocks/>
              </p:cNvSpPr>
              <p:nvPr/>
            </p:nvSpPr>
            <p:spPr bwMode="auto">
              <a:xfrm>
                <a:off x="1447799" y="5332413"/>
                <a:ext cx="406400" cy="4064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2" name="Button Inner"/>
              <p:cNvSpPr>
                <a:spLocks/>
              </p:cNvSpPr>
              <p:nvPr/>
            </p:nvSpPr>
            <p:spPr bwMode="auto">
              <a:xfrm>
                <a:off x="1583245" y="5467213"/>
                <a:ext cx="135508" cy="136800"/>
              </a:xfrm>
              <a:prstGeom prst="roundRect">
                <a:avLst>
                  <a:gd name="adj" fmla="val 32086"/>
                </a:avLst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65" name="모서리가 둥근 사각형 설명선 64"/>
          <p:cNvSpPr/>
          <p:nvPr/>
        </p:nvSpPr>
        <p:spPr>
          <a:xfrm>
            <a:off x="4842805" y="1625854"/>
            <a:ext cx="2664296" cy="1008112"/>
          </a:xfrm>
          <a:prstGeom prst="wedgeRoundRectCallout">
            <a:avLst>
              <a:gd name="adj1" fmla="val -46347"/>
              <a:gd name="adj2" fmla="val 78745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….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지금 </a:t>
            </a:r>
            <a:r>
              <a:rPr lang="en-US" altLang="ko-KR" sz="1500" dirty="0" smtClean="0">
                <a:solidFill>
                  <a:schemeClr val="tx1"/>
                </a:solidFill>
              </a:rPr>
              <a:t>SAGIMARA</a:t>
            </a:r>
            <a:r>
              <a:rPr lang="ko-KR" altLang="en-US" sz="1500" dirty="0" smtClean="0">
                <a:solidFill>
                  <a:schemeClr val="tx1"/>
                </a:solidFill>
              </a:rPr>
              <a:t>에 등록하세요</a:t>
            </a:r>
            <a:r>
              <a:rPr lang="en-US" altLang="ko-KR" sz="1500" dirty="0" smtClean="0">
                <a:solidFill>
                  <a:schemeClr val="tx1"/>
                </a:solidFill>
              </a:rPr>
              <a:t>!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앱스토어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바로가기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: </a:t>
            </a:r>
            <a:r>
              <a:rPr lang="en-US" altLang="ko-KR" sz="1500" u="sng" dirty="0" smtClean="0">
                <a:solidFill>
                  <a:srgbClr val="0000FF"/>
                </a:solidFill>
              </a:rPr>
              <a:t>http://bit.ly/sgmra1</a:t>
            </a:r>
            <a:endParaRPr lang="ko-KR" altLang="en-US" sz="1500" u="sng" dirty="0">
              <a:solidFill>
                <a:srgbClr val="0000FF"/>
              </a:solidFill>
            </a:endParaRPr>
          </a:p>
        </p:txBody>
      </p:sp>
      <p:sp>
        <p:nvSpPr>
          <p:cNvPr id="66" name="Label"/>
          <p:cNvSpPr>
            <a:spLocks/>
          </p:cNvSpPr>
          <p:nvPr/>
        </p:nvSpPr>
        <p:spPr bwMode="auto">
          <a:xfrm>
            <a:off x="8883069" y="1771145"/>
            <a:ext cx="2036950" cy="1450427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500" dirty="0" smtClean="0">
                <a:solidFill>
                  <a:srgbClr val="262626"/>
                </a:solidFill>
                <a:effectLst/>
                <a:latin typeface="Arial Black" panose="020B0A04020102020204" pitchFamily="34" charset="0"/>
              </a:rPr>
              <a:t>SAGI</a:t>
            </a:r>
          </a:p>
          <a:p>
            <a:pPr algn="ctr"/>
            <a:r>
              <a:rPr lang="en-US" sz="4500" dirty="0" smtClean="0">
                <a:solidFill>
                  <a:srgbClr val="262626"/>
                </a:solidFill>
                <a:effectLst/>
                <a:latin typeface="Arial Black" panose="020B0A04020102020204" pitchFamily="34" charset="0"/>
              </a:rPr>
              <a:t>MARA</a:t>
            </a:r>
            <a:endParaRPr lang="en-US" sz="4500" dirty="0">
              <a:solidFill>
                <a:srgbClr val="262626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67" name="Button"/>
          <p:cNvSpPr>
            <a:spLocks/>
          </p:cNvSpPr>
          <p:nvPr/>
        </p:nvSpPr>
        <p:spPr bwMode="auto">
          <a:xfrm>
            <a:off x="9239061" y="4085668"/>
            <a:ext cx="1300191" cy="43204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effectLst/>
                <a:latin typeface="Calibri"/>
              </a:rPr>
              <a:t>가입하기</a:t>
            </a:r>
            <a:endParaRPr lang="en-US" sz="1600" b="1" dirty="0">
              <a:solidFill>
                <a:srgbClr val="262626"/>
              </a:solidFill>
              <a:effectLst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373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21010" y="374072"/>
            <a:ext cx="3396808" cy="5796524"/>
            <a:chOff x="2907010" y="144633"/>
            <a:chExt cx="3321174" cy="6524727"/>
          </a:xfrm>
        </p:grpSpPr>
        <p:sp>
          <p:nvSpPr>
            <p:cNvPr id="5" name="Case"/>
            <p:cNvSpPr>
              <a:spLocks/>
            </p:cNvSpPr>
            <p:nvPr/>
          </p:nvSpPr>
          <p:spPr bwMode="auto">
            <a:xfrm>
              <a:off x="2907010" y="144633"/>
              <a:ext cx="3321174" cy="6524727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Display"/>
            <p:cNvSpPr>
              <a:spLocks/>
            </p:cNvSpPr>
            <p:nvPr/>
          </p:nvSpPr>
          <p:spPr bwMode="auto">
            <a:xfrm>
              <a:off x="3100744" y="1235548"/>
              <a:ext cx="2933705" cy="439363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Speaker"/>
            <p:cNvSpPr>
              <a:spLocks/>
            </p:cNvSpPr>
            <p:nvPr/>
          </p:nvSpPr>
          <p:spPr bwMode="auto">
            <a:xfrm>
              <a:off x="4251624" y="640505"/>
              <a:ext cx="631946" cy="12223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8" name="Camera"/>
            <p:cNvGrpSpPr/>
            <p:nvPr/>
          </p:nvGrpSpPr>
          <p:grpSpPr>
            <a:xfrm>
              <a:off x="3876224" y="635891"/>
              <a:ext cx="131467" cy="131467"/>
              <a:chOff x="1175120" y="1735138"/>
              <a:chExt cx="90490" cy="90490"/>
            </a:xfrm>
          </p:grpSpPr>
          <p:sp>
            <p:nvSpPr>
              <p:cNvPr id="12" name="Camera Outer"/>
              <p:cNvSpPr>
                <a:spLocks/>
              </p:cNvSpPr>
              <p:nvPr/>
            </p:nvSpPr>
            <p:spPr bwMode="auto">
              <a:xfrm>
                <a:off x="1175120" y="1735138"/>
                <a:ext cx="90490" cy="9049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" name="Camera Inner"/>
              <p:cNvSpPr>
                <a:spLocks/>
              </p:cNvSpPr>
              <p:nvPr/>
            </p:nvSpPr>
            <p:spPr bwMode="auto">
              <a:xfrm>
                <a:off x="1205965" y="1765983"/>
                <a:ext cx="28800" cy="28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9" name="Button"/>
            <p:cNvGrpSpPr/>
            <p:nvPr/>
          </p:nvGrpSpPr>
          <p:grpSpPr>
            <a:xfrm>
              <a:off x="4272381" y="5862130"/>
              <a:ext cx="590431" cy="590431"/>
              <a:chOff x="1447799" y="5332413"/>
              <a:chExt cx="406400" cy="406400"/>
            </a:xfrm>
          </p:grpSpPr>
          <p:sp>
            <p:nvSpPr>
              <p:cNvPr id="10" name="Button Outer"/>
              <p:cNvSpPr>
                <a:spLocks/>
              </p:cNvSpPr>
              <p:nvPr/>
            </p:nvSpPr>
            <p:spPr bwMode="auto">
              <a:xfrm>
                <a:off x="1447799" y="5332413"/>
                <a:ext cx="406400" cy="4064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" name="Button Inner"/>
              <p:cNvSpPr>
                <a:spLocks/>
              </p:cNvSpPr>
              <p:nvPr/>
            </p:nvSpPr>
            <p:spPr bwMode="auto">
              <a:xfrm>
                <a:off x="1583245" y="5467213"/>
                <a:ext cx="135508" cy="136800"/>
              </a:xfrm>
              <a:prstGeom prst="roundRect">
                <a:avLst>
                  <a:gd name="adj" fmla="val 32086"/>
                </a:avLst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4" name="그룹 13"/>
          <p:cNvGrpSpPr/>
          <p:nvPr/>
        </p:nvGrpSpPr>
        <p:grpSpPr>
          <a:xfrm>
            <a:off x="4476550" y="396612"/>
            <a:ext cx="3396808" cy="5796524"/>
            <a:chOff x="2907010" y="144633"/>
            <a:chExt cx="3321174" cy="6524727"/>
          </a:xfrm>
        </p:grpSpPr>
        <p:sp>
          <p:nvSpPr>
            <p:cNvPr id="15" name="Case"/>
            <p:cNvSpPr>
              <a:spLocks/>
            </p:cNvSpPr>
            <p:nvPr/>
          </p:nvSpPr>
          <p:spPr bwMode="auto">
            <a:xfrm>
              <a:off x="2907010" y="144633"/>
              <a:ext cx="3321174" cy="6524727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Display"/>
            <p:cNvSpPr>
              <a:spLocks/>
            </p:cNvSpPr>
            <p:nvPr/>
          </p:nvSpPr>
          <p:spPr bwMode="auto">
            <a:xfrm>
              <a:off x="3100744" y="1235548"/>
              <a:ext cx="2933705" cy="439363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Speaker"/>
            <p:cNvSpPr>
              <a:spLocks/>
            </p:cNvSpPr>
            <p:nvPr/>
          </p:nvSpPr>
          <p:spPr bwMode="auto">
            <a:xfrm>
              <a:off x="4251624" y="640505"/>
              <a:ext cx="631946" cy="12223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8" name="Camera"/>
            <p:cNvGrpSpPr/>
            <p:nvPr/>
          </p:nvGrpSpPr>
          <p:grpSpPr>
            <a:xfrm>
              <a:off x="3876224" y="635891"/>
              <a:ext cx="131467" cy="131467"/>
              <a:chOff x="1175120" y="1735138"/>
              <a:chExt cx="90490" cy="90490"/>
            </a:xfrm>
          </p:grpSpPr>
          <p:sp>
            <p:nvSpPr>
              <p:cNvPr id="22" name="Camera Outer"/>
              <p:cNvSpPr>
                <a:spLocks/>
              </p:cNvSpPr>
              <p:nvPr/>
            </p:nvSpPr>
            <p:spPr bwMode="auto">
              <a:xfrm>
                <a:off x="1175120" y="1735138"/>
                <a:ext cx="90490" cy="9049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" name="Camera Inner"/>
              <p:cNvSpPr>
                <a:spLocks/>
              </p:cNvSpPr>
              <p:nvPr/>
            </p:nvSpPr>
            <p:spPr bwMode="auto">
              <a:xfrm>
                <a:off x="1205965" y="1765983"/>
                <a:ext cx="28800" cy="28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9" name="Button"/>
            <p:cNvGrpSpPr/>
            <p:nvPr/>
          </p:nvGrpSpPr>
          <p:grpSpPr>
            <a:xfrm>
              <a:off x="4272381" y="5862130"/>
              <a:ext cx="590431" cy="590431"/>
              <a:chOff x="1447799" y="5332413"/>
              <a:chExt cx="406400" cy="406400"/>
            </a:xfrm>
          </p:grpSpPr>
          <p:sp>
            <p:nvSpPr>
              <p:cNvPr id="20" name="Button Outer"/>
              <p:cNvSpPr>
                <a:spLocks/>
              </p:cNvSpPr>
              <p:nvPr/>
            </p:nvSpPr>
            <p:spPr bwMode="auto">
              <a:xfrm>
                <a:off x="1447799" y="5332413"/>
                <a:ext cx="406400" cy="4064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" name="Button Inner"/>
              <p:cNvSpPr>
                <a:spLocks/>
              </p:cNvSpPr>
              <p:nvPr/>
            </p:nvSpPr>
            <p:spPr bwMode="auto">
              <a:xfrm>
                <a:off x="1583245" y="5467213"/>
                <a:ext cx="135508" cy="136800"/>
              </a:xfrm>
              <a:prstGeom prst="roundRect">
                <a:avLst>
                  <a:gd name="adj" fmla="val 32086"/>
                </a:avLst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8157883" y="374072"/>
            <a:ext cx="3396808" cy="5796524"/>
            <a:chOff x="2907010" y="144633"/>
            <a:chExt cx="3321174" cy="6524727"/>
          </a:xfrm>
        </p:grpSpPr>
        <p:sp>
          <p:nvSpPr>
            <p:cNvPr id="25" name="Case"/>
            <p:cNvSpPr>
              <a:spLocks/>
            </p:cNvSpPr>
            <p:nvPr/>
          </p:nvSpPr>
          <p:spPr bwMode="auto">
            <a:xfrm>
              <a:off x="2907010" y="144633"/>
              <a:ext cx="3321174" cy="6524727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Display"/>
            <p:cNvSpPr>
              <a:spLocks/>
            </p:cNvSpPr>
            <p:nvPr/>
          </p:nvSpPr>
          <p:spPr bwMode="auto">
            <a:xfrm>
              <a:off x="3100744" y="1235548"/>
              <a:ext cx="2933705" cy="439363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Speaker"/>
            <p:cNvSpPr>
              <a:spLocks/>
            </p:cNvSpPr>
            <p:nvPr/>
          </p:nvSpPr>
          <p:spPr bwMode="auto">
            <a:xfrm>
              <a:off x="4251624" y="640505"/>
              <a:ext cx="631946" cy="12223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8" name="Camera"/>
            <p:cNvGrpSpPr/>
            <p:nvPr/>
          </p:nvGrpSpPr>
          <p:grpSpPr>
            <a:xfrm>
              <a:off x="3876224" y="635891"/>
              <a:ext cx="131467" cy="131467"/>
              <a:chOff x="1175120" y="1735138"/>
              <a:chExt cx="90490" cy="90490"/>
            </a:xfrm>
          </p:grpSpPr>
          <p:sp>
            <p:nvSpPr>
              <p:cNvPr id="32" name="Camera Outer"/>
              <p:cNvSpPr>
                <a:spLocks/>
              </p:cNvSpPr>
              <p:nvPr/>
            </p:nvSpPr>
            <p:spPr bwMode="auto">
              <a:xfrm>
                <a:off x="1175120" y="1735138"/>
                <a:ext cx="90490" cy="9049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" name="Camera Inner"/>
              <p:cNvSpPr>
                <a:spLocks/>
              </p:cNvSpPr>
              <p:nvPr/>
            </p:nvSpPr>
            <p:spPr bwMode="auto">
              <a:xfrm>
                <a:off x="1205965" y="1765983"/>
                <a:ext cx="28800" cy="28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9" name="Button"/>
            <p:cNvGrpSpPr/>
            <p:nvPr/>
          </p:nvGrpSpPr>
          <p:grpSpPr>
            <a:xfrm>
              <a:off x="4272381" y="5862130"/>
              <a:ext cx="590431" cy="590431"/>
              <a:chOff x="1447799" y="5332413"/>
              <a:chExt cx="406400" cy="406400"/>
            </a:xfrm>
          </p:grpSpPr>
          <p:sp>
            <p:nvSpPr>
              <p:cNvPr id="30" name="Button Outer"/>
              <p:cNvSpPr>
                <a:spLocks/>
              </p:cNvSpPr>
              <p:nvPr/>
            </p:nvSpPr>
            <p:spPr bwMode="auto">
              <a:xfrm>
                <a:off x="1447799" y="5332413"/>
                <a:ext cx="406400" cy="4064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" name="Button Inner"/>
              <p:cNvSpPr>
                <a:spLocks/>
              </p:cNvSpPr>
              <p:nvPr/>
            </p:nvSpPr>
            <p:spPr bwMode="auto">
              <a:xfrm>
                <a:off x="1583245" y="5467213"/>
                <a:ext cx="135508" cy="136800"/>
              </a:xfrm>
              <a:prstGeom prst="roundRect">
                <a:avLst>
                  <a:gd name="adj" fmla="val 32086"/>
                </a:avLst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34" name="Label"/>
          <p:cNvSpPr>
            <a:spLocks/>
          </p:cNvSpPr>
          <p:nvPr/>
        </p:nvSpPr>
        <p:spPr bwMode="auto">
          <a:xfrm>
            <a:off x="1185603" y="1388302"/>
            <a:ext cx="2182529" cy="450154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 smtClean="0">
                <a:solidFill>
                  <a:srgbClr val="262626"/>
                </a:solidFill>
                <a:effectLst/>
                <a:latin typeface="Arial Black" panose="020B0A04020102020204" pitchFamily="34" charset="0"/>
              </a:rPr>
              <a:t>SAGIMARA</a:t>
            </a:r>
            <a:endParaRPr lang="en-US" sz="2500" dirty="0">
              <a:solidFill>
                <a:srgbClr val="262626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35" name="Rounded Rectangle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991868" y="1892358"/>
            <a:ext cx="2592288" cy="1248914"/>
          </a:xfrm>
          <a:prstGeom prst="roundRect">
            <a:avLst>
              <a:gd name="adj" fmla="val 12089"/>
            </a:avLst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제 </a:t>
            </a:r>
            <a:r>
              <a:rPr lang="en-US" altLang="ko-KR" sz="9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ko-KR" altLang="en-US" sz="9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조 어쩌고저쩌고 개인정보보호법</a:t>
            </a:r>
            <a:r>
              <a:rPr lang="en-US" altLang="ko-KR" sz="9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제 </a:t>
            </a:r>
            <a:r>
              <a:rPr lang="en-US" altLang="ko-KR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ko-KR" alt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조 어쩌고저쩌고 </a:t>
            </a:r>
            <a:r>
              <a:rPr lang="ko-KR" altLang="en-US" sz="9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개인정보보호법 정보 보호 개인정보 </a:t>
            </a:r>
            <a:r>
              <a:rPr lang="en-US" sz="9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제 </a:t>
            </a:r>
            <a:r>
              <a:rPr lang="en-US" altLang="ko-KR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ko-KR" alt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조 </a:t>
            </a:r>
            <a:r>
              <a:rPr lang="ko-KR" altLang="en-US" sz="9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어쩌고저쩌고 정보 수집  </a:t>
            </a:r>
            <a:r>
              <a:rPr lang="ko-KR" altLang="en-US" sz="900" dirty="0" err="1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객개인정보보호법</a:t>
            </a:r>
            <a:r>
              <a:rPr lang="ko-KR" altLang="en-US" sz="9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 제 </a:t>
            </a:r>
            <a:r>
              <a:rPr lang="en-US" altLang="ko-KR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ko-KR" alt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조 어쩌고저쩌고 </a:t>
            </a:r>
            <a:r>
              <a:rPr lang="ko-KR" altLang="en-US" sz="9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위치 수집 개인정보보호법 제 </a:t>
            </a:r>
            <a:r>
              <a:rPr lang="en-US" altLang="ko-KR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ko-KR" alt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조 어쩌고저쩌고 </a:t>
            </a:r>
            <a:r>
              <a:rPr lang="ko-KR" altLang="en-US" sz="9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개인정보보호법 제 </a:t>
            </a:r>
            <a:r>
              <a:rPr lang="en-US" altLang="ko-KR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ko-KR" alt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조 </a:t>
            </a:r>
            <a:r>
              <a:rPr lang="ko-KR" altLang="en-US" sz="9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어쩌고저쩌고 다 수집 개인정보보호법 제 </a:t>
            </a:r>
            <a:r>
              <a:rPr lang="en-US" altLang="ko-KR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ko-KR" alt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조 어쩌고저쩌고 </a:t>
            </a:r>
            <a:r>
              <a:rPr lang="ko-KR" altLang="en-US" sz="9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전화번호 수집 모두 수집 수집개인정보보호법</a:t>
            </a:r>
            <a:endParaRPr lang="en-US" altLang="ko-KR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Button"/>
          <p:cNvSpPr>
            <a:spLocks/>
          </p:cNvSpPr>
          <p:nvPr/>
        </p:nvSpPr>
        <p:spPr bwMode="auto">
          <a:xfrm>
            <a:off x="1635923" y="4854563"/>
            <a:ext cx="1300191" cy="34390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Calibri"/>
              </a:rPr>
              <a:t>다</a:t>
            </a:r>
            <a:r>
              <a:rPr lang="ko-KR" altLang="en-US" sz="1600" b="1" dirty="0">
                <a:solidFill>
                  <a:srgbClr val="262626"/>
                </a:solidFill>
                <a:latin typeface="Calibri"/>
              </a:rPr>
              <a:t>음</a:t>
            </a:r>
            <a:endParaRPr lang="en-US" sz="1600" b="1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7" name="Rounded Rectangle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991868" y="3260510"/>
            <a:ext cx="2592288" cy="1248914"/>
          </a:xfrm>
          <a:prstGeom prst="roundRect">
            <a:avLst>
              <a:gd name="adj" fmla="val 12089"/>
            </a:avLst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제 </a:t>
            </a:r>
            <a:r>
              <a:rPr lang="en-US" altLang="ko-KR" sz="9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ko-KR" altLang="en-US" sz="9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조 어쩌고저쩌고 개인정보보호법</a:t>
            </a:r>
            <a:r>
              <a:rPr lang="en-US" altLang="ko-KR" sz="9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제 </a:t>
            </a:r>
            <a:r>
              <a:rPr lang="en-US" altLang="ko-KR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ko-KR" alt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조 어쩌고저쩌고 </a:t>
            </a:r>
            <a:r>
              <a:rPr lang="ko-KR" altLang="en-US" sz="9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개인정보보호법 정보 보호 개인정보 </a:t>
            </a:r>
            <a:r>
              <a:rPr lang="en-US" sz="9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제 </a:t>
            </a:r>
            <a:r>
              <a:rPr lang="en-US" altLang="ko-KR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ko-KR" alt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조 </a:t>
            </a:r>
            <a:r>
              <a:rPr lang="ko-KR" altLang="en-US" sz="9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어쩌고저쩌고 정보 수집  </a:t>
            </a:r>
            <a:r>
              <a:rPr lang="ko-KR" altLang="en-US" sz="900" dirty="0" err="1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객개인정보보호법</a:t>
            </a:r>
            <a:r>
              <a:rPr lang="ko-KR" altLang="en-US" sz="9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 제 </a:t>
            </a:r>
            <a:r>
              <a:rPr lang="en-US" altLang="ko-KR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ko-KR" alt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조 어쩌고저쩌고 </a:t>
            </a:r>
            <a:r>
              <a:rPr lang="ko-KR" altLang="en-US" sz="9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위치 수집 개인정보보호법 제 </a:t>
            </a:r>
            <a:r>
              <a:rPr lang="en-US" altLang="ko-KR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ko-KR" alt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조 어쩌고저쩌고 </a:t>
            </a:r>
            <a:r>
              <a:rPr lang="ko-KR" altLang="en-US" sz="9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개인정보보호법 제 </a:t>
            </a:r>
            <a:r>
              <a:rPr lang="en-US" altLang="ko-KR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ko-KR" alt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조 </a:t>
            </a:r>
            <a:r>
              <a:rPr lang="ko-KR" altLang="en-US" sz="9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어쩌고저쩌고 다 수집 개인정보보호법 제 </a:t>
            </a:r>
            <a:r>
              <a:rPr lang="en-US" altLang="ko-KR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ko-KR" alt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조 어쩌고저쩌고 </a:t>
            </a:r>
            <a:r>
              <a:rPr lang="ko-KR" altLang="en-US" sz="9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전화번호 수집 모두 수집 수집개인정보보호법</a:t>
            </a:r>
            <a:endParaRPr lang="en-US" altLang="ko-KR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8" name="Check Mark"/>
          <p:cNvGrpSpPr/>
          <p:nvPr/>
        </p:nvGrpSpPr>
        <p:grpSpPr>
          <a:xfrm>
            <a:off x="1657620" y="4604247"/>
            <a:ext cx="172269" cy="178288"/>
            <a:chOff x="2294674" y="1263920"/>
            <a:chExt cx="21504" cy="13249"/>
          </a:xfrm>
        </p:grpSpPr>
        <p:sp>
          <p:nvSpPr>
            <p:cNvPr id="39" name="Check Mark Rectangle"/>
            <p:cNvSpPr/>
            <p:nvPr>
              <p:custDataLst>
                <p:tags r:id="rId14"/>
              </p:custDataLst>
            </p:nvPr>
          </p:nvSpPr>
          <p:spPr>
            <a:xfrm>
              <a:off x="2294674" y="1263920"/>
              <a:ext cx="21504" cy="1324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u="sng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0" name="Check Mark Line 2"/>
            <p:cNvCxnSpPr/>
            <p:nvPr>
              <p:custDataLst>
                <p:tags r:id="rId15"/>
              </p:custDataLst>
            </p:nvPr>
          </p:nvCxnSpPr>
          <p:spPr>
            <a:xfrm>
              <a:off x="2298872" y="1266438"/>
              <a:ext cx="13348" cy="8224"/>
            </a:xfrm>
            <a:prstGeom prst="line">
              <a:avLst/>
            </a:prstGeom>
            <a:ln w="127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heck Mark Line 1"/>
            <p:cNvCxnSpPr/>
            <p:nvPr>
              <p:custDataLst>
                <p:tags r:id="rId16"/>
              </p:custDataLst>
            </p:nvPr>
          </p:nvCxnSpPr>
          <p:spPr>
            <a:xfrm flipH="1">
              <a:off x="2298624" y="1266437"/>
              <a:ext cx="13348" cy="8224"/>
            </a:xfrm>
            <a:prstGeom prst="line">
              <a:avLst/>
            </a:prstGeom>
            <a:ln w="127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heck Box Label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922280" y="4567069"/>
            <a:ext cx="1063246" cy="252643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6800" tIns="10800" rIns="10800" bIns="1080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약관에 동의</a:t>
            </a:r>
            <a:endParaRPr lang="en-US" sz="1500" dirty="0">
              <a:solidFill>
                <a:srgbClr val="262626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Label"/>
          <p:cNvSpPr>
            <a:spLocks/>
          </p:cNvSpPr>
          <p:nvPr/>
        </p:nvSpPr>
        <p:spPr bwMode="auto">
          <a:xfrm>
            <a:off x="5047726" y="1464744"/>
            <a:ext cx="2182529" cy="450154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 smtClean="0">
                <a:solidFill>
                  <a:srgbClr val="262626"/>
                </a:solidFill>
                <a:effectLst/>
                <a:latin typeface="Arial Black" panose="020B0A04020102020204" pitchFamily="34" charset="0"/>
              </a:rPr>
              <a:t>SAGIMARA</a:t>
            </a:r>
            <a:endParaRPr lang="en-US" sz="2500" dirty="0">
              <a:solidFill>
                <a:srgbClr val="262626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44" name="Button"/>
          <p:cNvSpPr>
            <a:spLocks/>
          </p:cNvSpPr>
          <p:nvPr/>
        </p:nvSpPr>
        <p:spPr bwMode="auto">
          <a:xfrm>
            <a:off x="5502063" y="4579194"/>
            <a:ext cx="1300191" cy="43204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Calibri"/>
              </a:rPr>
              <a:t>다</a:t>
            </a:r>
            <a:r>
              <a:rPr lang="ko-KR" altLang="en-US" sz="1600" b="1" dirty="0">
                <a:solidFill>
                  <a:srgbClr val="262626"/>
                </a:solidFill>
                <a:latin typeface="Calibri"/>
              </a:rPr>
              <a:t>음</a:t>
            </a:r>
            <a:endParaRPr lang="en-US" sz="1600" b="1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5" name="Rounded Rectangle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868402" y="2477814"/>
            <a:ext cx="2537737" cy="1843568"/>
          </a:xfrm>
          <a:prstGeom prst="roundRect">
            <a:avLst>
              <a:gd name="adj" fmla="val 1273"/>
            </a:avLst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인증과정 진행</a:t>
            </a:r>
            <a:endParaRPr lang="en-US" altLang="ko-KR" dirty="0" smtClean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ko-KR" altLang="en-US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생략</a:t>
            </a:r>
            <a:r>
              <a:rPr lang="en-US" altLang="ko-KR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US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갈매기형 수장 45"/>
          <p:cNvSpPr/>
          <p:nvPr/>
        </p:nvSpPr>
        <p:spPr>
          <a:xfrm>
            <a:off x="4908364" y="2088883"/>
            <a:ext cx="839085" cy="288056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step1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갈매기형 수장 46"/>
          <p:cNvSpPr/>
          <p:nvPr/>
        </p:nvSpPr>
        <p:spPr>
          <a:xfrm>
            <a:off x="5727969" y="2088883"/>
            <a:ext cx="839085" cy="288056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step2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갈매기형 수장 47"/>
          <p:cNvSpPr/>
          <p:nvPr/>
        </p:nvSpPr>
        <p:spPr>
          <a:xfrm>
            <a:off x="6567054" y="2088883"/>
            <a:ext cx="839085" cy="288056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완료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Label"/>
          <p:cNvSpPr>
            <a:spLocks/>
          </p:cNvSpPr>
          <p:nvPr/>
        </p:nvSpPr>
        <p:spPr bwMode="auto">
          <a:xfrm>
            <a:off x="8759790" y="1464744"/>
            <a:ext cx="2182529" cy="450154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 smtClean="0">
                <a:solidFill>
                  <a:srgbClr val="262626"/>
                </a:solidFill>
                <a:effectLst/>
                <a:latin typeface="Arial Black" panose="020B0A04020102020204" pitchFamily="34" charset="0"/>
              </a:rPr>
              <a:t>SAGIMARA</a:t>
            </a:r>
            <a:endParaRPr lang="en-US" sz="2500" dirty="0">
              <a:solidFill>
                <a:srgbClr val="262626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50" name="Button"/>
          <p:cNvSpPr>
            <a:spLocks/>
          </p:cNvSpPr>
          <p:nvPr/>
        </p:nvSpPr>
        <p:spPr bwMode="auto">
          <a:xfrm>
            <a:off x="9214127" y="4579194"/>
            <a:ext cx="1300191" cy="43204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rgbClr val="262626"/>
                </a:solidFill>
                <a:latin typeface="Calibri"/>
              </a:rPr>
              <a:t>완료</a:t>
            </a:r>
            <a:endParaRPr lang="en-US" sz="1600" b="1" dirty="0">
              <a:solidFill>
                <a:srgbClr val="262626"/>
              </a:solidFill>
              <a:effectLst/>
              <a:latin typeface="Calibri"/>
            </a:endParaRPr>
          </a:p>
        </p:txBody>
      </p:sp>
      <p:grpSp>
        <p:nvGrpSpPr>
          <p:cNvPr id="51" name="Message Box"/>
          <p:cNvGrpSpPr/>
          <p:nvPr>
            <p:custDataLst>
              <p:tags r:id="rId5"/>
            </p:custDataLst>
          </p:nvPr>
        </p:nvGrpSpPr>
        <p:grpSpPr>
          <a:xfrm>
            <a:off x="8413186" y="2058912"/>
            <a:ext cx="2889173" cy="2520278"/>
            <a:chOff x="1343946" y="928638"/>
            <a:chExt cx="2917456" cy="1337672"/>
          </a:xfrm>
        </p:grpSpPr>
        <p:sp>
          <p:nvSpPr>
            <p:cNvPr id="52" name="Dialog Outer"/>
            <p:cNvSpPr/>
            <p:nvPr>
              <p:custDataLst>
                <p:tags r:id="rId6"/>
              </p:custDataLst>
            </p:nvPr>
          </p:nvSpPr>
          <p:spPr>
            <a:xfrm>
              <a:off x="1343946" y="928638"/>
              <a:ext cx="2917456" cy="1337672"/>
            </a:xfrm>
            <a:prstGeom prst="roundRect">
              <a:avLst>
                <a:gd name="adj" fmla="val 1508"/>
              </a:avLst>
            </a:prstGeom>
            <a:solidFill>
              <a:schemeClr val="bg1">
                <a:lumMod val="50000"/>
              </a:schemeClr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28800" rIns="72000" bIns="2880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Dialog Inner"/>
            <p:cNvSpPr/>
            <p:nvPr>
              <p:custDataLst>
                <p:tags r:id="rId7"/>
              </p:custDataLst>
            </p:nvPr>
          </p:nvSpPr>
          <p:spPr>
            <a:xfrm>
              <a:off x="1372506" y="947861"/>
              <a:ext cx="2860336" cy="13022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" name="Dialog Text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1624235" y="1030539"/>
              <a:ext cx="2276494" cy="92336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2000" tIns="32399" rIns="72000" bIns="32399" rtlCol="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500" b="1" dirty="0" smtClean="0">
                  <a:solidFill>
                    <a:srgbClr val="262626"/>
                  </a:solidFill>
                  <a:effectLst/>
                  <a:latin typeface="Calibri" pitchFamily="34" charset="0"/>
                  <a:cs typeface="Calibri" pitchFamily="34" charset="0"/>
                </a:rPr>
                <a:t>인증이 </a:t>
              </a:r>
              <a:r>
                <a:rPr lang="ko-KR" altLang="en-US" sz="1500" b="1" dirty="0" smtClean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승인되는 즉시 알림이 도착합</a:t>
              </a:r>
              <a:r>
                <a:rPr lang="ko-KR" altLang="en-US" sz="1500" b="1" dirty="0" smtClean="0">
                  <a:solidFill>
                    <a:srgbClr val="262626"/>
                  </a:solidFill>
                  <a:effectLst/>
                  <a:latin typeface="Calibri" pitchFamily="34" charset="0"/>
                  <a:cs typeface="Calibri" pitchFamily="34" charset="0"/>
                </a:rPr>
                <a:t>니다</a:t>
              </a:r>
              <a:r>
                <a:rPr lang="en-US" altLang="ko-KR" sz="1500" b="1" dirty="0" smtClean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.</a:t>
              </a:r>
            </a:p>
            <a:p>
              <a:pPr algn="ctr"/>
              <a:endParaRPr lang="en-US" sz="15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ko-KR" altLang="en-US" sz="1500" b="1" dirty="0" smtClean="0">
                  <a:solidFill>
                    <a:srgbClr val="262626"/>
                  </a:solidFill>
                  <a:effectLst/>
                  <a:latin typeface="Calibri" pitchFamily="34" charset="0"/>
                  <a:cs typeface="Calibri" pitchFamily="34" charset="0"/>
                </a:rPr>
                <a:t>인증 확인 작업은 약 </a:t>
              </a:r>
              <a:r>
                <a:rPr lang="en-US" altLang="ko-KR" sz="1500" b="1" dirty="0" smtClean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6</a:t>
              </a:r>
              <a:r>
                <a:rPr lang="ko-KR" altLang="en-US" sz="1500" b="1" dirty="0" smtClean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시간 </a:t>
              </a:r>
              <a:r>
                <a:rPr lang="en-US" altLang="ko-KR" sz="1500" b="1" dirty="0" smtClean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~ 1</a:t>
              </a:r>
              <a:r>
                <a:rPr lang="ko-KR" altLang="en-US" sz="1500" b="1" dirty="0" smtClean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일 안에 처리됩니다</a:t>
              </a:r>
              <a:r>
                <a:rPr lang="en-US" altLang="ko-KR" sz="1500" b="1" dirty="0" smtClean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.</a:t>
              </a:r>
              <a:r>
                <a:rPr lang="ko-KR" altLang="en-US" sz="1500" b="1" dirty="0" smtClean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de-DE" sz="1500" b="1" dirty="0">
                <a:solidFill>
                  <a:srgbClr val="262626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55" name="Dialog Buttons"/>
            <p:cNvGrpSpPr/>
            <p:nvPr/>
          </p:nvGrpSpPr>
          <p:grpSpPr>
            <a:xfrm>
              <a:off x="1509810" y="2003799"/>
              <a:ext cx="2639049" cy="189153"/>
              <a:chOff x="1509810" y="2003799"/>
              <a:chExt cx="2639049" cy="189153"/>
            </a:xfrm>
          </p:grpSpPr>
          <p:sp>
            <p:nvSpPr>
              <p:cNvPr id="59" name="Dialog Button 3" hidden="1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957376" y="2084039"/>
                <a:ext cx="702557" cy="108913"/>
              </a:xfrm>
              <a:prstGeom prst="roundRect">
                <a:avLst>
                  <a:gd name="adj" fmla="val 8776"/>
                </a:avLst>
              </a:prstGeom>
              <a:solidFill>
                <a:srgbClr val="F2F2F2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de-DE" sz="900" dirty="0" smtClean="0">
                    <a:solidFill>
                      <a:srgbClr val="262626"/>
                    </a:solidFill>
                    <a:effectLst/>
                    <a:latin typeface="Calibri" pitchFamily="34" charset="0"/>
                    <a:cs typeface="Calibri" pitchFamily="34" charset="0"/>
                  </a:rPr>
                  <a:t>Abort</a:t>
                </a:r>
                <a:endParaRPr lang="en-US" sz="900" dirty="0">
                  <a:solidFill>
                    <a:srgbClr val="262626"/>
                  </a:solidFill>
                  <a:effectLst/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0" name="Dialog Button 2" hidden="1"/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2701839" y="2084039"/>
                <a:ext cx="702557" cy="108913"/>
              </a:xfrm>
              <a:prstGeom prst="roundRect">
                <a:avLst>
                  <a:gd name="adj" fmla="val 8776"/>
                </a:avLst>
              </a:prstGeom>
              <a:solidFill>
                <a:srgbClr val="F2F2F2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de-DE" sz="900" dirty="0" smtClean="0">
                    <a:solidFill>
                      <a:srgbClr val="262626"/>
                    </a:solidFill>
                    <a:effectLst/>
                    <a:latin typeface="Calibri" pitchFamily="34" charset="0"/>
                    <a:cs typeface="Calibri" pitchFamily="34" charset="0"/>
                  </a:rPr>
                  <a:t>Cancel</a:t>
                </a:r>
                <a:endParaRPr lang="en-US" sz="900" dirty="0">
                  <a:solidFill>
                    <a:srgbClr val="262626"/>
                  </a:solidFill>
                  <a:effectLst/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1" name="Dialog Button 1"/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509810" y="2003799"/>
                <a:ext cx="2639049" cy="189152"/>
              </a:xfrm>
              <a:prstGeom prst="roundRect">
                <a:avLst>
                  <a:gd name="adj" fmla="val 8776"/>
                </a:avLst>
              </a:prstGeom>
              <a:solidFill>
                <a:srgbClr val="F2F2F2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 smtClean="0">
                    <a:solidFill>
                      <a:srgbClr val="262626"/>
                    </a:solidFill>
                    <a:effectLst/>
                    <a:latin typeface="Calibri" pitchFamily="34" charset="0"/>
                    <a:cs typeface="Calibri" pitchFamily="34" charset="0"/>
                  </a:rPr>
                  <a:t>승인</a:t>
                </a:r>
                <a:endParaRPr lang="en-US" sz="1400" dirty="0">
                  <a:solidFill>
                    <a:srgbClr val="262626"/>
                  </a:solidFill>
                  <a:effectLst/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56" name="Dialog Icons"/>
            <p:cNvGrpSpPr/>
            <p:nvPr/>
          </p:nvGrpSpPr>
          <p:grpSpPr>
            <a:xfrm>
              <a:off x="1520430" y="1153033"/>
              <a:ext cx="250074" cy="130602"/>
              <a:chOff x="684485" y="1641237"/>
              <a:chExt cx="250074" cy="130602"/>
            </a:xfrm>
          </p:grpSpPr>
          <p:sp>
            <p:nvSpPr>
              <p:cNvPr id="57" name="Error Icon" hidden="1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85286" y="1641237"/>
                <a:ext cx="248472" cy="130602"/>
              </a:xfrm>
              <a:custGeom>
                <a:avLst/>
                <a:gdLst>
                  <a:gd name="T0" fmla="*/ 114 w 395"/>
                  <a:gd name="T1" fmla="*/ 3 h 395"/>
                  <a:gd name="T2" fmla="*/ 0 w 395"/>
                  <a:gd name="T3" fmla="*/ 120 h 395"/>
                  <a:gd name="T4" fmla="*/ 3 w 395"/>
                  <a:gd name="T5" fmla="*/ 282 h 395"/>
                  <a:gd name="T6" fmla="*/ 120 w 395"/>
                  <a:gd name="T7" fmla="*/ 395 h 395"/>
                  <a:gd name="T8" fmla="*/ 282 w 395"/>
                  <a:gd name="T9" fmla="*/ 393 h 395"/>
                  <a:gd name="T10" fmla="*/ 395 w 395"/>
                  <a:gd name="T11" fmla="*/ 276 h 395"/>
                  <a:gd name="T12" fmla="*/ 393 w 395"/>
                  <a:gd name="T13" fmla="*/ 114 h 395"/>
                  <a:gd name="T14" fmla="*/ 276 w 395"/>
                  <a:gd name="T15" fmla="*/ 0 h 395"/>
                  <a:gd name="T16" fmla="*/ 123 w 395"/>
                  <a:gd name="T17" fmla="*/ 17 h 395"/>
                  <a:gd name="T18" fmla="*/ 378 w 395"/>
                  <a:gd name="T19" fmla="*/ 123 h 395"/>
                  <a:gd name="T20" fmla="*/ 272 w 395"/>
                  <a:gd name="T21" fmla="*/ 378 h 395"/>
                  <a:gd name="T22" fmla="*/ 17 w 395"/>
                  <a:gd name="T23" fmla="*/ 272 h 395"/>
                  <a:gd name="T24" fmla="*/ 123 w 395"/>
                  <a:gd name="T25" fmla="*/ 17 h 395"/>
                  <a:gd name="T26" fmla="*/ 112 w 395"/>
                  <a:gd name="T27" fmla="*/ 89 h 395"/>
                  <a:gd name="T28" fmla="*/ 88 w 395"/>
                  <a:gd name="T29" fmla="*/ 112 h 395"/>
                  <a:gd name="T30" fmla="*/ 89 w 395"/>
                  <a:gd name="T31" fmla="*/ 140 h 395"/>
                  <a:gd name="T32" fmla="*/ 89 w 395"/>
                  <a:gd name="T33" fmla="*/ 256 h 395"/>
                  <a:gd name="T34" fmla="*/ 112 w 395"/>
                  <a:gd name="T35" fmla="*/ 307 h 395"/>
                  <a:gd name="T36" fmla="*/ 198 w 395"/>
                  <a:gd name="T37" fmla="*/ 248 h 395"/>
                  <a:gd name="T38" fmla="*/ 284 w 395"/>
                  <a:gd name="T39" fmla="*/ 307 h 395"/>
                  <a:gd name="T40" fmla="*/ 306 w 395"/>
                  <a:gd name="T41" fmla="*/ 256 h 395"/>
                  <a:gd name="T42" fmla="*/ 306 w 395"/>
                  <a:gd name="T43" fmla="*/ 140 h 395"/>
                  <a:gd name="T44" fmla="*/ 306 w 395"/>
                  <a:gd name="T45" fmla="*/ 111 h 395"/>
                  <a:gd name="T46" fmla="*/ 270 w 395"/>
                  <a:gd name="T47" fmla="*/ 83 h 395"/>
                  <a:gd name="T48" fmla="*/ 198 w 395"/>
                  <a:gd name="T49" fmla="*/ 147 h 395"/>
                  <a:gd name="T50" fmla="*/ 125 w 395"/>
                  <a:gd name="T51" fmla="*/ 83 h 395"/>
                  <a:gd name="T52" fmla="*/ 272 w 395"/>
                  <a:gd name="T53" fmla="*/ 102 h 395"/>
                  <a:gd name="T54" fmla="*/ 294 w 395"/>
                  <a:gd name="T55" fmla="*/ 127 h 395"/>
                  <a:gd name="T56" fmla="*/ 294 w 395"/>
                  <a:gd name="T57" fmla="*/ 269 h 395"/>
                  <a:gd name="T58" fmla="*/ 272 w 395"/>
                  <a:gd name="T59" fmla="*/ 294 h 395"/>
                  <a:gd name="T60" fmla="*/ 198 w 395"/>
                  <a:gd name="T61" fmla="*/ 223 h 395"/>
                  <a:gd name="T62" fmla="*/ 124 w 395"/>
                  <a:gd name="T63" fmla="*/ 294 h 395"/>
                  <a:gd name="T64" fmla="*/ 101 w 395"/>
                  <a:gd name="T65" fmla="*/ 269 h 395"/>
                  <a:gd name="T66" fmla="*/ 102 w 395"/>
                  <a:gd name="T67" fmla="*/ 128 h 395"/>
                  <a:gd name="T68" fmla="*/ 124 w 395"/>
                  <a:gd name="T69" fmla="*/ 102 h 395"/>
                  <a:gd name="T70" fmla="*/ 198 w 395"/>
                  <a:gd name="T71" fmla="*/ 172 h 395"/>
                  <a:gd name="T72" fmla="*/ 270 w 395"/>
                  <a:gd name="T73" fmla="*/ 101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5" h="395">
                    <a:moveTo>
                      <a:pt x="120" y="0"/>
                    </a:moveTo>
                    <a:cubicBezTo>
                      <a:pt x="118" y="0"/>
                      <a:pt x="115" y="1"/>
                      <a:pt x="114" y="3"/>
                    </a:cubicBezTo>
                    <a:lnTo>
                      <a:pt x="3" y="114"/>
                    </a:lnTo>
                    <a:cubicBezTo>
                      <a:pt x="1" y="115"/>
                      <a:pt x="0" y="118"/>
                      <a:pt x="0" y="120"/>
                    </a:cubicBezTo>
                    <a:lnTo>
                      <a:pt x="0" y="276"/>
                    </a:lnTo>
                    <a:cubicBezTo>
                      <a:pt x="0" y="278"/>
                      <a:pt x="1" y="280"/>
                      <a:pt x="3" y="282"/>
                    </a:cubicBezTo>
                    <a:lnTo>
                      <a:pt x="114" y="393"/>
                    </a:lnTo>
                    <a:cubicBezTo>
                      <a:pt x="115" y="394"/>
                      <a:pt x="118" y="395"/>
                      <a:pt x="120" y="395"/>
                    </a:cubicBezTo>
                    <a:lnTo>
                      <a:pt x="276" y="395"/>
                    </a:lnTo>
                    <a:cubicBezTo>
                      <a:pt x="278" y="395"/>
                      <a:pt x="280" y="394"/>
                      <a:pt x="282" y="393"/>
                    </a:cubicBezTo>
                    <a:lnTo>
                      <a:pt x="393" y="282"/>
                    </a:lnTo>
                    <a:cubicBezTo>
                      <a:pt x="394" y="280"/>
                      <a:pt x="395" y="278"/>
                      <a:pt x="395" y="276"/>
                    </a:cubicBezTo>
                    <a:lnTo>
                      <a:pt x="395" y="120"/>
                    </a:lnTo>
                    <a:cubicBezTo>
                      <a:pt x="395" y="118"/>
                      <a:pt x="394" y="115"/>
                      <a:pt x="393" y="114"/>
                    </a:cubicBezTo>
                    <a:lnTo>
                      <a:pt x="282" y="3"/>
                    </a:lnTo>
                    <a:cubicBezTo>
                      <a:pt x="280" y="1"/>
                      <a:pt x="278" y="0"/>
                      <a:pt x="276" y="0"/>
                    </a:cubicBezTo>
                    <a:lnTo>
                      <a:pt x="120" y="0"/>
                    </a:lnTo>
                    <a:close/>
                    <a:moveTo>
                      <a:pt x="123" y="17"/>
                    </a:moveTo>
                    <a:lnTo>
                      <a:pt x="272" y="17"/>
                    </a:lnTo>
                    <a:lnTo>
                      <a:pt x="378" y="123"/>
                    </a:lnTo>
                    <a:lnTo>
                      <a:pt x="378" y="272"/>
                    </a:lnTo>
                    <a:lnTo>
                      <a:pt x="272" y="378"/>
                    </a:lnTo>
                    <a:lnTo>
                      <a:pt x="123" y="378"/>
                    </a:lnTo>
                    <a:lnTo>
                      <a:pt x="17" y="272"/>
                    </a:lnTo>
                    <a:lnTo>
                      <a:pt x="17" y="123"/>
                    </a:lnTo>
                    <a:lnTo>
                      <a:pt x="123" y="17"/>
                    </a:lnTo>
                    <a:close/>
                    <a:moveTo>
                      <a:pt x="125" y="83"/>
                    </a:moveTo>
                    <a:cubicBezTo>
                      <a:pt x="120" y="83"/>
                      <a:pt x="116" y="85"/>
                      <a:pt x="112" y="89"/>
                    </a:cubicBezTo>
                    <a:lnTo>
                      <a:pt x="89" y="111"/>
                    </a:lnTo>
                    <a:lnTo>
                      <a:pt x="88" y="112"/>
                    </a:lnTo>
                    <a:cubicBezTo>
                      <a:pt x="82" y="120"/>
                      <a:pt x="82" y="131"/>
                      <a:pt x="88" y="139"/>
                    </a:cubicBezTo>
                    <a:lnTo>
                      <a:pt x="89" y="140"/>
                    </a:lnTo>
                    <a:lnTo>
                      <a:pt x="147" y="198"/>
                    </a:lnTo>
                    <a:lnTo>
                      <a:pt x="89" y="256"/>
                    </a:lnTo>
                    <a:cubicBezTo>
                      <a:pt x="81" y="264"/>
                      <a:pt x="81" y="276"/>
                      <a:pt x="89" y="284"/>
                    </a:cubicBezTo>
                    <a:lnTo>
                      <a:pt x="112" y="307"/>
                    </a:lnTo>
                    <a:cubicBezTo>
                      <a:pt x="119" y="314"/>
                      <a:pt x="132" y="314"/>
                      <a:pt x="139" y="307"/>
                    </a:cubicBezTo>
                    <a:lnTo>
                      <a:pt x="198" y="248"/>
                    </a:lnTo>
                    <a:lnTo>
                      <a:pt x="256" y="307"/>
                    </a:lnTo>
                    <a:cubicBezTo>
                      <a:pt x="264" y="314"/>
                      <a:pt x="276" y="314"/>
                      <a:pt x="284" y="307"/>
                    </a:cubicBezTo>
                    <a:lnTo>
                      <a:pt x="306" y="284"/>
                    </a:lnTo>
                    <a:cubicBezTo>
                      <a:pt x="314" y="277"/>
                      <a:pt x="314" y="263"/>
                      <a:pt x="306" y="256"/>
                    </a:cubicBezTo>
                    <a:lnTo>
                      <a:pt x="248" y="198"/>
                    </a:lnTo>
                    <a:lnTo>
                      <a:pt x="306" y="140"/>
                    </a:lnTo>
                    <a:cubicBezTo>
                      <a:pt x="310" y="136"/>
                      <a:pt x="313" y="131"/>
                      <a:pt x="313" y="126"/>
                    </a:cubicBezTo>
                    <a:cubicBezTo>
                      <a:pt x="313" y="120"/>
                      <a:pt x="310" y="115"/>
                      <a:pt x="306" y="111"/>
                    </a:cubicBezTo>
                    <a:lnTo>
                      <a:pt x="284" y="89"/>
                    </a:lnTo>
                    <a:cubicBezTo>
                      <a:pt x="280" y="86"/>
                      <a:pt x="275" y="83"/>
                      <a:pt x="270" y="83"/>
                    </a:cubicBezTo>
                    <a:cubicBezTo>
                      <a:pt x="265" y="83"/>
                      <a:pt x="260" y="86"/>
                      <a:pt x="256" y="89"/>
                    </a:cubicBezTo>
                    <a:lnTo>
                      <a:pt x="198" y="147"/>
                    </a:lnTo>
                    <a:lnTo>
                      <a:pt x="139" y="90"/>
                    </a:lnTo>
                    <a:cubicBezTo>
                      <a:pt x="135" y="86"/>
                      <a:pt x="130" y="83"/>
                      <a:pt x="125" y="83"/>
                    </a:cubicBezTo>
                    <a:close/>
                    <a:moveTo>
                      <a:pt x="270" y="101"/>
                    </a:moveTo>
                    <a:cubicBezTo>
                      <a:pt x="271" y="101"/>
                      <a:pt x="271" y="101"/>
                      <a:pt x="272" y="102"/>
                    </a:cubicBezTo>
                    <a:lnTo>
                      <a:pt x="294" y="124"/>
                    </a:lnTo>
                    <a:cubicBezTo>
                      <a:pt x="295" y="125"/>
                      <a:pt x="295" y="126"/>
                      <a:pt x="294" y="127"/>
                    </a:cubicBezTo>
                    <a:cubicBezTo>
                      <a:pt x="270" y="151"/>
                      <a:pt x="247" y="174"/>
                      <a:pt x="224" y="198"/>
                    </a:cubicBezTo>
                    <a:cubicBezTo>
                      <a:pt x="247" y="221"/>
                      <a:pt x="270" y="245"/>
                      <a:pt x="294" y="269"/>
                    </a:cubicBezTo>
                    <a:cubicBezTo>
                      <a:pt x="295" y="270"/>
                      <a:pt x="295" y="270"/>
                      <a:pt x="294" y="272"/>
                    </a:cubicBezTo>
                    <a:lnTo>
                      <a:pt x="272" y="294"/>
                    </a:lnTo>
                    <a:cubicBezTo>
                      <a:pt x="270" y="295"/>
                      <a:pt x="270" y="295"/>
                      <a:pt x="268" y="294"/>
                    </a:cubicBezTo>
                    <a:cubicBezTo>
                      <a:pt x="245" y="270"/>
                      <a:pt x="221" y="247"/>
                      <a:pt x="198" y="223"/>
                    </a:cubicBezTo>
                    <a:lnTo>
                      <a:pt x="127" y="294"/>
                    </a:lnTo>
                    <a:cubicBezTo>
                      <a:pt x="126" y="295"/>
                      <a:pt x="125" y="295"/>
                      <a:pt x="124" y="294"/>
                    </a:cubicBezTo>
                    <a:lnTo>
                      <a:pt x="101" y="271"/>
                    </a:lnTo>
                    <a:lnTo>
                      <a:pt x="101" y="269"/>
                    </a:lnTo>
                    <a:lnTo>
                      <a:pt x="172" y="198"/>
                    </a:lnTo>
                    <a:cubicBezTo>
                      <a:pt x="150" y="174"/>
                      <a:pt x="125" y="151"/>
                      <a:pt x="102" y="128"/>
                    </a:cubicBezTo>
                    <a:cubicBezTo>
                      <a:pt x="100" y="126"/>
                      <a:pt x="100" y="125"/>
                      <a:pt x="102" y="123"/>
                    </a:cubicBezTo>
                    <a:lnTo>
                      <a:pt x="124" y="102"/>
                    </a:lnTo>
                    <a:cubicBezTo>
                      <a:pt x="125" y="101"/>
                      <a:pt x="126" y="101"/>
                      <a:pt x="127" y="102"/>
                    </a:cubicBezTo>
                    <a:cubicBezTo>
                      <a:pt x="151" y="125"/>
                      <a:pt x="174" y="149"/>
                      <a:pt x="198" y="172"/>
                    </a:cubicBezTo>
                    <a:lnTo>
                      <a:pt x="268" y="102"/>
                    </a:lnTo>
                    <a:cubicBezTo>
                      <a:pt x="269" y="101"/>
                      <a:pt x="269" y="101"/>
                      <a:pt x="270" y="101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prstClr val="black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8" name="Warning Icon" hidden="1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84485" y="1644186"/>
                <a:ext cx="250074" cy="124703"/>
              </a:xfrm>
              <a:custGeom>
                <a:avLst/>
                <a:gdLst>
                  <a:gd name="T0" fmla="*/ 199 w 400"/>
                  <a:gd name="T1" fmla="*/ 0 h 380"/>
                  <a:gd name="T2" fmla="*/ 158 w 400"/>
                  <a:gd name="T3" fmla="*/ 25 h 380"/>
                  <a:gd name="T4" fmla="*/ 158 w 400"/>
                  <a:gd name="T5" fmla="*/ 25 h 380"/>
                  <a:gd name="T6" fmla="*/ 7 w 400"/>
                  <a:gd name="T7" fmla="*/ 310 h 380"/>
                  <a:gd name="T8" fmla="*/ 7 w 400"/>
                  <a:gd name="T9" fmla="*/ 310 h 380"/>
                  <a:gd name="T10" fmla="*/ 7 w 400"/>
                  <a:gd name="T11" fmla="*/ 311 h 380"/>
                  <a:gd name="T12" fmla="*/ 10 w 400"/>
                  <a:gd name="T13" fmla="*/ 357 h 380"/>
                  <a:gd name="T14" fmla="*/ 49 w 400"/>
                  <a:gd name="T15" fmla="*/ 380 h 380"/>
                  <a:gd name="T16" fmla="*/ 350 w 400"/>
                  <a:gd name="T17" fmla="*/ 380 h 380"/>
                  <a:gd name="T18" fmla="*/ 391 w 400"/>
                  <a:gd name="T19" fmla="*/ 357 h 380"/>
                  <a:gd name="T20" fmla="*/ 392 w 400"/>
                  <a:gd name="T21" fmla="*/ 311 h 380"/>
                  <a:gd name="T22" fmla="*/ 242 w 400"/>
                  <a:gd name="T23" fmla="*/ 25 h 380"/>
                  <a:gd name="T24" fmla="*/ 242 w 400"/>
                  <a:gd name="T25" fmla="*/ 25 h 380"/>
                  <a:gd name="T26" fmla="*/ 242 w 400"/>
                  <a:gd name="T27" fmla="*/ 25 h 380"/>
                  <a:gd name="T28" fmla="*/ 199 w 400"/>
                  <a:gd name="T29" fmla="*/ 0 h 380"/>
                  <a:gd name="T30" fmla="*/ 199 w 400"/>
                  <a:gd name="T31" fmla="*/ 17 h 380"/>
                  <a:gd name="T32" fmla="*/ 226 w 400"/>
                  <a:gd name="T33" fmla="*/ 34 h 380"/>
                  <a:gd name="T34" fmla="*/ 376 w 400"/>
                  <a:gd name="T35" fmla="*/ 318 h 380"/>
                  <a:gd name="T36" fmla="*/ 376 w 400"/>
                  <a:gd name="T37" fmla="*/ 348 h 380"/>
                  <a:gd name="T38" fmla="*/ 350 w 400"/>
                  <a:gd name="T39" fmla="*/ 363 h 380"/>
                  <a:gd name="T40" fmla="*/ 49 w 400"/>
                  <a:gd name="T41" fmla="*/ 363 h 380"/>
                  <a:gd name="T42" fmla="*/ 23 w 400"/>
                  <a:gd name="T43" fmla="*/ 346 h 380"/>
                  <a:gd name="T44" fmla="*/ 23 w 400"/>
                  <a:gd name="T45" fmla="*/ 318 h 380"/>
                  <a:gd name="T46" fmla="*/ 174 w 400"/>
                  <a:gd name="T47" fmla="*/ 33 h 380"/>
                  <a:gd name="T48" fmla="*/ 199 w 400"/>
                  <a:gd name="T49" fmla="*/ 17 h 380"/>
                  <a:gd name="T50" fmla="*/ 183 w 400"/>
                  <a:gd name="T51" fmla="*/ 81 h 380"/>
                  <a:gd name="T52" fmla="*/ 167 w 400"/>
                  <a:gd name="T53" fmla="*/ 88 h 380"/>
                  <a:gd name="T54" fmla="*/ 163 w 400"/>
                  <a:gd name="T55" fmla="*/ 103 h 380"/>
                  <a:gd name="T56" fmla="*/ 170 w 400"/>
                  <a:gd name="T57" fmla="*/ 228 h 380"/>
                  <a:gd name="T58" fmla="*/ 177 w 400"/>
                  <a:gd name="T59" fmla="*/ 243 h 380"/>
                  <a:gd name="T60" fmla="*/ 191 w 400"/>
                  <a:gd name="T61" fmla="*/ 247 h 380"/>
                  <a:gd name="T62" fmla="*/ 208 w 400"/>
                  <a:gd name="T63" fmla="*/ 247 h 380"/>
                  <a:gd name="T64" fmla="*/ 222 w 400"/>
                  <a:gd name="T65" fmla="*/ 243 h 380"/>
                  <a:gd name="T66" fmla="*/ 229 w 400"/>
                  <a:gd name="T67" fmla="*/ 228 h 380"/>
                  <a:gd name="T68" fmla="*/ 236 w 400"/>
                  <a:gd name="T69" fmla="*/ 107 h 380"/>
                  <a:gd name="T70" fmla="*/ 236 w 400"/>
                  <a:gd name="T71" fmla="*/ 100 h 380"/>
                  <a:gd name="T72" fmla="*/ 232 w 400"/>
                  <a:gd name="T73" fmla="*/ 88 h 380"/>
                  <a:gd name="T74" fmla="*/ 216 w 400"/>
                  <a:gd name="T75" fmla="*/ 81 h 380"/>
                  <a:gd name="T76" fmla="*/ 183 w 400"/>
                  <a:gd name="T77" fmla="*/ 81 h 380"/>
                  <a:gd name="T78" fmla="*/ 218 w 400"/>
                  <a:gd name="T79" fmla="*/ 102 h 380"/>
                  <a:gd name="T80" fmla="*/ 211 w 400"/>
                  <a:gd name="T81" fmla="*/ 227 h 380"/>
                  <a:gd name="T82" fmla="*/ 208 w 400"/>
                  <a:gd name="T83" fmla="*/ 230 h 380"/>
                  <a:gd name="T84" fmla="*/ 191 w 400"/>
                  <a:gd name="T85" fmla="*/ 230 h 380"/>
                  <a:gd name="T86" fmla="*/ 187 w 400"/>
                  <a:gd name="T87" fmla="*/ 227 h 380"/>
                  <a:gd name="T88" fmla="*/ 181 w 400"/>
                  <a:gd name="T89" fmla="*/ 102 h 380"/>
                  <a:gd name="T90" fmla="*/ 183 w 400"/>
                  <a:gd name="T91" fmla="*/ 99 h 380"/>
                  <a:gd name="T92" fmla="*/ 216 w 400"/>
                  <a:gd name="T93" fmla="*/ 99 h 380"/>
                  <a:gd name="T94" fmla="*/ 218 w 400"/>
                  <a:gd name="T95" fmla="*/ 102 h 380"/>
                  <a:gd name="T96" fmla="*/ 200 w 400"/>
                  <a:gd name="T97" fmla="*/ 257 h 380"/>
                  <a:gd name="T98" fmla="*/ 160 w 400"/>
                  <a:gd name="T99" fmla="*/ 298 h 380"/>
                  <a:gd name="T100" fmla="*/ 200 w 400"/>
                  <a:gd name="T101" fmla="*/ 338 h 380"/>
                  <a:gd name="T102" fmla="*/ 240 w 400"/>
                  <a:gd name="T103" fmla="*/ 298 h 380"/>
                  <a:gd name="T104" fmla="*/ 200 w 400"/>
                  <a:gd name="T105" fmla="*/ 257 h 380"/>
                  <a:gd name="T106" fmla="*/ 200 w 400"/>
                  <a:gd name="T107" fmla="*/ 275 h 380"/>
                  <a:gd name="T108" fmla="*/ 222 w 400"/>
                  <a:gd name="T109" fmla="*/ 298 h 380"/>
                  <a:gd name="T110" fmla="*/ 200 w 400"/>
                  <a:gd name="T111" fmla="*/ 320 h 380"/>
                  <a:gd name="T112" fmla="*/ 178 w 400"/>
                  <a:gd name="T113" fmla="*/ 298 h 380"/>
                  <a:gd name="T114" fmla="*/ 200 w 400"/>
                  <a:gd name="T115" fmla="*/ 27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00" h="380">
                    <a:moveTo>
                      <a:pt x="199" y="0"/>
                    </a:moveTo>
                    <a:cubicBezTo>
                      <a:pt x="182" y="0"/>
                      <a:pt x="166" y="9"/>
                      <a:pt x="158" y="25"/>
                    </a:cubicBezTo>
                    <a:lnTo>
                      <a:pt x="158" y="25"/>
                    </a:lnTo>
                    <a:lnTo>
                      <a:pt x="7" y="310"/>
                    </a:lnTo>
                    <a:lnTo>
                      <a:pt x="7" y="310"/>
                    </a:lnTo>
                    <a:lnTo>
                      <a:pt x="7" y="311"/>
                    </a:lnTo>
                    <a:cubicBezTo>
                      <a:pt x="0" y="325"/>
                      <a:pt x="1" y="343"/>
                      <a:pt x="10" y="357"/>
                    </a:cubicBezTo>
                    <a:cubicBezTo>
                      <a:pt x="21" y="373"/>
                      <a:pt x="35" y="380"/>
                      <a:pt x="49" y="380"/>
                    </a:cubicBezTo>
                    <a:lnTo>
                      <a:pt x="350" y="380"/>
                    </a:lnTo>
                    <a:cubicBezTo>
                      <a:pt x="367" y="380"/>
                      <a:pt x="382" y="371"/>
                      <a:pt x="391" y="357"/>
                    </a:cubicBezTo>
                    <a:cubicBezTo>
                      <a:pt x="400" y="343"/>
                      <a:pt x="399" y="325"/>
                      <a:pt x="392" y="311"/>
                    </a:cubicBezTo>
                    <a:cubicBezTo>
                      <a:pt x="340" y="211"/>
                      <a:pt x="287" y="110"/>
                      <a:pt x="242" y="25"/>
                    </a:cubicBezTo>
                    <a:lnTo>
                      <a:pt x="242" y="25"/>
                    </a:lnTo>
                    <a:lnTo>
                      <a:pt x="242" y="25"/>
                    </a:lnTo>
                    <a:cubicBezTo>
                      <a:pt x="233" y="9"/>
                      <a:pt x="217" y="0"/>
                      <a:pt x="199" y="0"/>
                    </a:cubicBezTo>
                    <a:close/>
                    <a:moveTo>
                      <a:pt x="199" y="17"/>
                    </a:moveTo>
                    <a:cubicBezTo>
                      <a:pt x="210" y="17"/>
                      <a:pt x="221" y="24"/>
                      <a:pt x="226" y="34"/>
                    </a:cubicBezTo>
                    <a:cubicBezTo>
                      <a:pt x="276" y="129"/>
                      <a:pt x="326" y="223"/>
                      <a:pt x="376" y="318"/>
                    </a:cubicBezTo>
                    <a:cubicBezTo>
                      <a:pt x="383" y="332"/>
                      <a:pt x="380" y="340"/>
                      <a:pt x="376" y="348"/>
                    </a:cubicBezTo>
                    <a:cubicBezTo>
                      <a:pt x="370" y="356"/>
                      <a:pt x="360" y="363"/>
                      <a:pt x="350" y="363"/>
                    </a:cubicBezTo>
                    <a:lnTo>
                      <a:pt x="49" y="363"/>
                    </a:lnTo>
                    <a:cubicBezTo>
                      <a:pt x="35" y="362"/>
                      <a:pt x="28" y="353"/>
                      <a:pt x="23" y="346"/>
                    </a:cubicBezTo>
                    <a:cubicBezTo>
                      <a:pt x="19" y="340"/>
                      <a:pt x="19" y="327"/>
                      <a:pt x="23" y="318"/>
                    </a:cubicBezTo>
                    <a:lnTo>
                      <a:pt x="174" y="33"/>
                    </a:lnTo>
                    <a:cubicBezTo>
                      <a:pt x="179" y="23"/>
                      <a:pt x="189" y="17"/>
                      <a:pt x="199" y="17"/>
                    </a:cubicBezTo>
                    <a:close/>
                    <a:moveTo>
                      <a:pt x="183" y="81"/>
                    </a:moveTo>
                    <a:cubicBezTo>
                      <a:pt x="176" y="81"/>
                      <a:pt x="170" y="84"/>
                      <a:pt x="167" y="88"/>
                    </a:cubicBezTo>
                    <a:cubicBezTo>
                      <a:pt x="164" y="93"/>
                      <a:pt x="163" y="95"/>
                      <a:pt x="163" y="103"/>
                    </a:cubicBezTo>
                    <a:lnTo>
                      <a:pt x="170" y="228"/>
                    </a:lnTo>
                    <a:cubicBezTo>
                      <a:pt x="170" y="234"/>
                      <a:pt x="173" y="240"/>
                      <a:pt x="177" y="243"/>
                    </a:cubicBezTo>
                    <a:cubicBezTo>
                      <a:pt x="181" y="247"/>
                      <a:pt x="186" y="247"/>
                      <a:pt x="191" y="247"/>
                    </a:cubicBezTo>
                    <a:lnTo>
                      <a:pt x="208" y="247"/>
                    </a:lnTo>
                    <a:cubicBezTo>
                      <a:pt x="212" y="247"/>
                      <a:pt x="218" y="247"/>
                      <a:pt x="222" y="243"/>
                    </a:cubicBezTo>
                    <a:cubicBezTo>
                      <a:pt x="226" y="239"/>
                      <a:pt x="228" y="236"/>
                      <a:pt x="229" y="228"/>
                    </a:cubicBezTo>
                    <a:lnTo>
                      <a:pt x="236" y="107"/>
                    </a:lnTo>
                    <a:lnTo>
                      <a:pt x="236" y="100"/>
                    </a:lnTo>
                    <a:cubicBezTo>
                      <a:pt x="236" y="97"/>
                      <a:pt x="236" y="92"/>
                      <a:pt x="232" y="88"/>
                    </a:cubicBezTo>
                    <a:cubicBezTo>
                      <a:pt x="229" y="84"/>
                      <a:pt x="223" y="81"/>
                      <a:pt x="216" y="81"/>
                    </a:cubicBezTo>
                    <a:lnTo>
                      <a:pt x="183" y="81"/>
                    </a:lnTo>
                    <a:close/>
                    <a:moveTo>
                      <a:pt x="218" y="102"/>
                    </a:moveTo>
                    <a:cubicBezTo>
                      <a:pt x="216" y="144"/>
                      <a:pt x="214" y="185"/>
                      <a:pt x="211" y="227"/>
                    </a:cubicBezTo>
                    <a:cubicBezTo>
                      <a:pt x="211" y="230"/>
                      <a:pt x="211" y="230"/>
                      <a:pt x="208" y="230"/>
                    </a:cubicBezTo>
                    <a:lnTo>
                      <a:pt x="191" y="230"/>
                    </a:lnTo>
                    <a:cubicBezTo>
                      <a:pt x="187" y="230"/>
                      <a:pt x="188" y="229"/>
                      <a:pt x="187" y="227"/>
                    </a:cubicBezTo>
                    <a:cubicBezTo>
                      <a:pt x="187" y="227"/>
                      <a:pt x="181" y="103"/>
                      <a:pt x="181" y="102"/>
                    </a:cubicBezTo>
                    <a:cubicBezTo>
                      <a:pt x="181" y="100"/>
                      <a:pt x="181" y="99"/>
                      <a:pt x="183" y="99"/>
                    </a:cubicBezTo>
                    <a:lnTo>
                      <a:pt x="216" y="99"/>
                    </a:lnTo>
                    <a:cubicBezTo>
                      <a:pt x="219" y="99"/>
                      <a:pt x="218" y="100"/>
                      <a:pt x="218" y="102"/>
                    </a:cubicBezTo>
                    <a:close/>
                    <a:moveTo>
                      <a:pt x="200" y="257"/>
                    </a:moveTo>
                    <a:cubicBezTo>
                      <a:pt x="177" y="257"/>
                      <a:pt x="160" y="276"/>
                      <a:pt x="160" y="298"/>
                    </a:cubicBezTo>
                    <a:cubicBezTo>
                      <a:pt x="160" y="320"/>
                      <a:pt x="178" y="338"/>
                      <a:pt x="200" y="338"/>
                    </a:cubicBezTo>
                    <a:cubicBezTo>
                      <a:pt x="221" y="338"/>
                      <a:pt x="240" y="320"/>
                      <a:pt x="240" y="298"/>
                    </a:cubicBezTo>
                    <a:cubicBezTo>
                      <a:pt x="240" y="276"/>
                      <a:pt x="222" y="257"/>
                      <a:pt x="200" y="257"/>
                    </a:cubicBezTo>
                    <a:close/>
                    <a:moveTo>
                      <a:pt x="200" y="275"/>
                    </a:moveTo>
                    <a:cubicBezTo>
                      <a:pt x="212" y="275"/>
                      <a:pt x="222" y="285"/>
                      <a:pt x="222" y="298"/>
                    </a:cubicBezTo>
                    <a:cubicBezTo>
                      <a:pt x="222" y="309"/>
                      <a:pt x="211" y="320"/>
                      <a:pt x="200" y="320"/>
                    </a:cubicBezTo>
                    <a:cubicBezTo>
                      <a:pt x="187" y="320"/>
                      <a:pt x="178" y="311"/>
                      <a:pt x="178" y="298"/>
                    </a:cubicBezTo>
                    <a:cubicBezTo>
                      <a:pt x="178" y="285"/>
                      <a:pt x="187" y="275"/>
                      <a:pt x="200" y="27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prstClr val="black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62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21010" y="374072"/>
            <a:ext cx="3396808" cy="5796524"/>
            <a:chOff x="2907010" y="144633"/>
            <a:chExt cx="3321174" cy="6524727"/>
          </a:xfrm>
        </p:grpSpPr>
        <p:sp>
          <p:nvSpPr>
            <p:cNvPr id="5" name="Case"/>
            <p:cNvSpPr>
              <a:spLocks/>
            </p:cNvSpPr>
            <p:nvPr/>
          </p:nvSpPr>
          <p:spPr bwMode="auto">
            <a:xfrm>
              <a:off x="2907010" y="144633"/>
              <a:ext cx="3321174" cy="6524727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Display"/>
            <p:cNvSpPr>
              <a:spLocks/>
            </p:cNvSpPr>
            <p:nvPr/>
          </p:nvSpPr>
          <p:spPr bwMode="auto">
            <a:xfrm>
              <a:off x="3100744" y="1235548"/>
              <a:ext cx="2933705" cy="439363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Speaker"/>
            <p:cNvSpPr>
              <a:spLocks/>
            </p:cNvSpPr>
            <p:nvPr/>
          </p:nvSpPr>
          <p:spPr bwMode="auto">
            <a:xfrm>
              <a:off x="4251624" y="640505"/>
              <a:ext cx="631946" cy="12223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8" name="Camera"/>
            <p:cNvGrpSpPr/>
            <p:nvPr/>
          </p:nvGrpSpPr>
          <p:grpSpPr>
            <a:xfrm>
              <a:off x="3876224" y="635891"/>
              <a:ext cx="131467" cy="131467"/>
              <a:chOff x="1175120" y="1735138"/>
              <a:chExt cx="90490" cy="90490"/>
            </a:xfrm>
          </p:grpSpPr>
          <p:sp>
            <p:nvSpPr>
              <p:cNvPr id="12" name="Camera Outer"/>
              <p:cNvSpPr>
                <a:spLocks/>
              </p:cNvSpPr>
              <p:nvPr/>
            </p:nvSpPr>
            <p:spPr bwMode="auto">
              <a:xfrm>
                <a:off x="1175120" y="1735138"/>
                <a:ext cx="90490" cy="9049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" name="Camera Inner"/>
              <p:cNvSpPr>
                <a:spLocks/>
              </p:cNvSpPr>
              <p:nvPr/>
            </p:nvSpPr>
            <p:spPr bwMode="auto">
              <a:xfrm>
                <a:off x="1205965" y="1765983"/>
                <a:ext cx="28800" cy="28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9" name="Button"/>
            <p:cNvGrpSpPr/>
            <p:nvPr/>
          </p:nvGrpSpPr>
          <p:grpSpPr>
            <a:xfrm>
              <a:off x="4272381" y="5862130"/>
              <a:ext cx="590431" cy="590431"/>
              <a:chOff x="1447799" y="5332413"/>
              <a:chExt cx="406400" cy="406400"/>
            </a:xfrm>
          </p:grpSpPr>
          <p:sp>
            <p:nvSpPr>
              <p:cNvPr id="10" name="Button Outer"/>
              <p:cNvSpPr>
                <a:spLocks/>
              </p:cNvSpPr>
              <p:nvPr/>
            </p:nvSpPr>
            <p:spPr bwMode="auto">
              <a:xfrm>
                <a:off x="1447799" y="5332413"/>
                <a:ext cx="406400" cy="4064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" name="Button Inner"/>
              <p:cNvSpPr>
                <a:spLocks/>
              </p:cNvSpPr>
              <p:nvPr/>
            </p:nvSpPr>
            <p:spPr bwMode="auto">
              <a:xfrm>
                <a:off x="1583245" y="5467213"/>
                <a:ext cx="135508" cy="136800"/>
              </a:xfrm>
              <a:prstGeom prst="roundRect">
                <a:avLst>
                  <a:gd name="adj" fmla="val 32086"/>
                </a:avLst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4" name="그룹 13"/>
          <p:cNvGrpSpPr/>
          <p:nvPr/>
        </p:nvGrpSpPr>
        <p:grpSpPr>
          <a:xfrm>
            <a:off x="4476550" y="396612"/>
            <a:ext cx="3396808" cy="5796524"/>
            <a:chOff x="2907010" y="144633"/>
            <a:chExt cx="3321174" cy="6524727"/>
          </a:xfrm>
        </p:grpSpPr>
        <p:sp>
          <p:nvSpPr>
            <p:cNvPr id="15" name="Case"/>
            <p:cNvSpPr>
              <a:spLocks/>
            </p:cNvSpPr>
            <p:nvPr/>
          </p:nvSpPr>
          <p:spPr bwMode="auto">
            <a:xfrm>
              <a:off x="2907010" y="144633"/>
              <a:ext cx="3321174" cy="6524727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Display"/>
            <p:cNvSpPr>
              <a:spLocks/>
            </p:cNvSpPr>
            <p:nvPr/>
          </p:nvSpPr>
          <p:spPr bwMode="auto">
            <a:xfrm>
              <a:off x="3100744" y="1235548"/>
              <a:ext cx="2933705" cy="439363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Speaker"/>
            <p:cNvSpPr>
              <a:spLocks/>
            </p:cNvSpPr>
            <p:nvPr/>
          </p:nvSpPr>
          <p:spPr bwMode="auto">
            <a:xfrm>
              <a:off x="4251624" y="640505"/>
              <a:ext cx="631946" cy="12223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8" name="Camera"/>
            <p:cNvGrpSpPr/>
            <p:nvPr/>
          </p:nvGrpSpPr>
          <p:grpSpPr>
            <a:xfrm>
              <a:off x="3876224" y="635891"/>
              <a:ext cx="131467" cy="131467"/>
              <a:chOff x="1175120" y="1735138"/>
              <a:chExt cx="90490" cy="90490"/>
            </a:xfrm>
          </p:grpSpPr>
          <p:sp>
            <p:nvSpPr>
              <p:cNvPr id="22" name="Camera Outer"/>
              <p:cNvSpPr>
                <a:spLocks/>
              </p:cNvSpPr>
              <p:nvPr/>
            </p:nvSpPr>
            <p:spPr bwMode="auto">
              <a:xfrm>
                <a:off x="1175120" y="1735138"/>
                <a:ext cx="90490" cy="9049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" name="Camera Inner"/>
              <p:cNvSpPr>
                <a:spLocks/>
              </p:cNvSpPr>
              <p:nvPr/>
            </p:nvSpPr>
            <p:spPr bwMode="auto">
              <a:xfrm>
                <a:off x="1205965" y="1765983"/>
                <a:ext cx="28800" cy="28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9" name="Button"/>
            <p:cNvGrpSpPr/>
            <p:nvPr/>
          </p:nvGrpSpPr>
          <p:grpSpPr>
            <a:xfrm>
              <a:off x="4272381" y="5862130"/>
              <a:ext cx="590431" cy="590431"/>
              <a:chOff x="1447799" y="5332413"/>
              <a:chExt cx="406400" cy="406400"/>
            </a:xfrm>
          </p:grpSpPr>
          <p:sp>
            <p:nvSpPr>
              <p:cNvPr id="20" name="Button Outer"/>
              <p:cNvSpPr>
                <a:spLocks/>
              </p:cNvSpPr>
              <p:nvPr/>
            </p:nvSpPr>
            <p:spPr bwMode="auto">
              <a:xfrm>
                <a:off x="1447799" y="5332413"/>
                <a:ext cx="406400" cy="4064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" name="Button Inner"/>
              <p:cNvSpPr>
                <a:spLocks/>
              </p:cNvSpPr>
              <p:nvPr/>
            </p:nvSpPr>
            <p:spPr bwMode="auto">
              <a:xfrm>
                <a:off x="1583245" y="5467213"/>
                <a:ext cx="135508" cy="136800"/>
              </a:xfrm>
              <a:prstGeom prst="roundRect">
                <a:avLst>
                  <a:gd name="adj" fmla="val 32086"/>
                </a:avLst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1369639" y="1391042"/>
            <a:ext cx="2232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/>
              <a:t>4:22</a:t>
            </a:r>
            <a:endParaRPr lang="ko-KR" altLang="en-US" sz="80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153615" y="2831202"/>
            <a:ext cx="237626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ounded Rectangle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131838" y="3025676"/>
            <a:ext cx="2470048" cy="957654"/>
          </a:xfrm>
          <a:prstGeom prst="roundRect">
            <a:avLst>
              <a:gd name="adj" fmla="val 1273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SAGIMARA : </a:t>
            </a:r>
            <a:r>
              <a:rPr lang="ko-KR" altLang="en-US" sz="12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인증 승인되었습니다</a:t>
            </a:r>
            <a:r>
              <a:rPr lang="en-US" altLang="ko-KR" sz="12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algn="r"/>
            <a:r>
              <a:rPr lang="en-US" altLang="ko-KR" sz="1200" b="1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3</a:t>
            </a:r>
            <a:r>
              <a:rPr lang="ko-KR" altLang="en-US" sz="1200" b="1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분 전</a:t>
            </a:r>
            <a:endParaRPr lang="en-US" sz="1200" b="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ounded Rectangle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119731" y="4430004"/>
            <a:ext cx="2470048" cy="648072"/>
          </a:xfrm>
          <a:prstGeom prst="roundRect">
            <a:avLst>
              <a:gd name="adj" fmla="val 1273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&gt; </a:t>
            </a:r>
            <a:r>
              <a:rPr lang="ko-KR" altLang="en-US" b="1" dirty="0" smtClean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밀어서 </a:t>
            </a:r>
            <a:r>
              <a:rPr lang="ko-KR" altLang="en-US" b="1" dirty="0" err="1" smtClean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잠금해제</a:t>
            </a:r>
            <a:endParaRPr lang="en-US" altLang="ko-KR" b="1" dirty="0" smtClean="0">
              <a:solidFill>
                <a:srgbClr val="2626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59507" y="1358975"/>
            <a:ext cx="2232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/>
              <a:t>4:25</a:t>
            </a:r>
            <a:endParaRPr lang="ko-KR" altLang="en-US" sz="800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4943483" y="2799135"/>
            <a:ext cx="237626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921706" y="2993609"/>
            <a:ext cx="2470048" cy="957654"/>
          </a:xfrm>
          <a:prstGeom prst="roundRect">
            <a:avLst>
              <a:gd name="adj" fmla="val 1273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SAGIMARA : </a:t>
            </a:r>
            <a:r>
              <a:rPr lang="ko-KR" altLang="en-US" sz="12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판매자의 인증 확인이 완료되었습니다</a:t>
            </a:r>
            <a:r>
              <a:rPr lang="en-US" altLang="ko-KR" sz="12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. </a:t>
            </a:r>
            <a:r>
              <a:rPr lang="ko-KR" altLang="en-US" sz="12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지금 바로 확인하세요</a:t>
            </a:r>
            <a:r>
              <a:rPr lang="en-US" altLang="ko-KR" sz="12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!</a:t>
            </a:r>
            <a:r>
              <a:rPr lang="ko-KR" altLang="en-US" sz="12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altLang="ko-KR" sz="1200" dirty="0" smtClean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n-US" altLang="ko-KR" sz="12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6</a:t>
            </a:r>
            <a:r>
              <a:rPr lang="ko-KR" altLang="en-US" sz="1200" b="1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분 전</a:t>
            </a:r>
            <a:endParaRPr lang="en-US" sz="1200" b="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ounded Rectangle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943483" y="3951263"/>
            <a:ext cx="2470048" cy="957654"/>
          </a:xfrm>
          <a:prstGeom prst="roundRect">
            <a:avLst>
              <a:gd name="adj" fmla="val 1273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SAGIMARA : </a:t>
            </a:r>
            <a:r>
              <a:rPr lang="ko-KR" altLang="en-US" sz="12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인증 요청하신 판매자가 인증 신청을 완료했습니다</a:t>
            </a:r>
            <a:r>
              <a:rPr lang="en-US" altLang="ko-KR" sz="12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. </a:t>
            </a:r>
            <a:r>
              <a:rPr lang="ko-KR" altLang="en-US" sz="12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인증이 완료되면 바로 알림이 도착합니다</a:t>
            </a:r>
            <a:r>
              <a:rPr lang="en-US" altLang="ko-KR" sz="12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ko-KR" altLang="en-US" sz="12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altLang="ko-KR" sz="1200" dirty="0" smtClean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n-US" sz="1200" b="1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ko-KR" altLang="en-US" sz="1200" b="1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분 전</a:t>
            </a:r>
            <a:endParaRPr lang="en-US" sz="1200" b="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Rounded Rectangle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921706" y="4599335"/>
            <a:ext cx="2470048" cy="648072"/>
          </a:xfrm>
          <a:prstGeom prst="roundRect">
            <a:avLst>
              <a:gd name="adj" fmla="val 1273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&gt; </a:t>
            </a:r>
            <a:r>
              <a:rPr lang="ko-KR" altLang="en-US" b="1" dirty="0" smtClean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밀어서 </a:t>
            </a:r>
            <a:r>
              <a:rPr lang="ko-KR" altLang="en-US" b="1" dirty="0" err="1" smtClean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잠금해제</a:t>
            </a:r>
            <a:endParaRPr lang="en-US" altLang="ko-KR" b="1" dirty="0" smtClean="0">
              <a:solidFill>
                <a:srgbClr val="2626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1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920" y="25292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Feature buckets (categories)/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주요 기능</a:t>
            </a:r>
          </a:p>
        </p:txBody>
      </p:sp>
    </p:spTree>
    <p:extLst>
      <p:ext uri="{BB962C8B-B14F-4D97-AF65-F5344CB8AC3E}">
        <p14:creationId xmlns:p14="http://schemas.microsoft.com/office/powerpoint/2010/main" val="10415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거래 내역</a:t>
            </a:r>
            <a:r>
              <a:rPr lang="en-US" altLang="ko-KR" dirty="0"/>
              <a:t> </a:t>
            </a:r>
            <a:r>
              <a:rPr lang="ko-KR" altLang="en-US" dirty="0" smtClean="0"/>
              <a:t>등을 서버에 보내고 받을 수 있어야 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동영상을 규칙에 맞춰 </a:t>
            </a:r>
            <a:r>
              <a:rPr lang="ko-KR" altLang="en-US" dirty="0" err="1" smtClean="0"/>
              <a:t>네이밍하고</a:t>
            </a:r>
            <a:r>
              <a:rPr lang="ko-KR" altLang="en-US" dirty="0" smtClean="0"/>
              <a:t> 이를 웹 상에서 볼 수 있는 </a:t>
            </a:r>
            <a:r>
              <a:rPr lang="ko-KR" altLang="en-US" dirty="0" err="1" smtClean="0"/>
              <a:t>뷰페이지</a:t>
            </a:r>
            <a:r>
              <a:rPr lang="ko-KR" altLang="en-US" dirty="0" smtClean="0"/>
              <a:t> 구현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위의 기능을 일부 포함하고 서비스의 유지 보수에 필요한 관리자 웹 구현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기타 </a:t>
            </a:r>
            <a:r>
              <a:rPr lang="en-US" altLang="ko-KR" dirty="0" smtClean="0"/>
              <a:t>SMS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푸시</a:t>
            </a:r>
            <a:r>
              <a:rPr lang="ko-KR" altLang="en-US" dirty="0" smtClean="0"/>
              <a:t> 서버 구현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거래 이후에 서로가 평가 수준을 매기고 반영해서 개인별 점수 관리 기능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수집하는 정보와</a:t>
            </a:r>
            <a:r>
              <a:rPr lang="en-US" altLang="ko-KR" dirty="0"/>
              <a:t> </a:t>
            </a:r>
            <a:r>
              <a:rPr lang="ko-KR" altLang="en-US" dirty="0"/>
              <a:t>보여주는 정보의 수치</a:t>
            </a:r>
            <a:r>
              <a:rPr lang="en-US" altLang="ko-KR" dirty="0"/>
              <a:t>(</a:t>
            </a:r>
            <a:r>
              <a:rPr lang="ko-KR" altLang="en-US" dirty="0"/>
              <a:t>필요</a:t>
            </a:r>
            <a:r>
              <a:rPr lang="en-US" altLang="ko-KR" dirty="0"/>
              <a:t>, </a:t>
            </a:r>
            <a:r>
              <a:rPr lang="ko-KR" altLang="en-US" dirty="0"/>
              <a:t>불필요 정보</a:t>
            </a:r>
            <a:r>
              <a:rPr lang="en-US" altLang="ko-KR" dirty="0"/>
              <a:t>)</a:t>
            </a:r>
            <a:r>
              <a:rPr lang="ko-KR" altLang="en-US" dirty="0"/>
              <a:t>를 적절히 조절 </a:t>
            </a:r>
            <a:r>
              <a:rPr lang="en-US" altLang="ko-KR" dirty="0"/>
              <a:t>(Detail Development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31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920" y="25292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Vision Statement/Mission Statement/Product Purpose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93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4182" y="310419"/>
            <a:ext cx="1842654" cy="908782"/>
          </a:xfrm>
        </p:spPr>
        <p:txBody>
          <a:bodyPr/>
          <a:lstStyle/>
          <a:p>
            <a:r>
              <a:rPr lang="ko-KR" altLang="en-US" dirty="0" smtClean="0"/>
              <a:t>첨부</a:t>
            </a: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161810"/>
              </p:ext>
            </p:extLst>
          </p:nvPr>
        </p:nvGraphicFramePr>
        <p:xfrm>
          <a:off x="779317" y="1610448"/>
          <a:ext cx="5663045" cy="43633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2609"/>
                <a:gridCol w="1132609"/>
                <a:gridCol w="1132609"/>
                <a:gridCol w="1132609"/>
                <a:gridCol w="1132609"/>
              </a:tblGrid>
              <a:tr h="3772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그룹</a:t>
                      </a:r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그룹</a:t>
                      </a:r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altLang="ko-KR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그룹</a:t>
                      </a:r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altLang="ko-KR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그룹</a:t>
                      </a:r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altLang="ko-KR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6087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이름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 dirty="0">
                          <a:effectLst/>
                        </a:rPr>
                        <a:t>4.92</a:t>
                      </a:r>
                      <a:endParaRPr lang="en-US" altLang="ko-KR" sz="1600" b="0" i="0" u="none" strike="noStrike" dirty="0">
                        <a:solidFill>
                          <a:srgbClr val="9C000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 dirty="0">
                          <a:effectLst/>
                        </a:rPr>
                        <a:t>4.95</a:t>
                      </a:r>
                      <a:endParaRPr lang="en-US" altLang="ko-KR" sz="1600" b="0" i="0" u="none" strike="noStrike" dirty="0">
                        <a:solidFill>
                          <a:srgbClr val="9C000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>
                          <a:effectLst/>
                        </a:rPr>
                        <a:t>2.50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 dirty="0">
                          <a:effectLst/>
                        </a:rPr>
                        <a:t>1.00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087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성별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>
                          <a:effectLst/>
                        </a:rPr>
                        <a:t>6.08</a:t>
                      </a:r>
                      <a:endParaRPr lang="en-US" altLang="ko-KR" sz="1600" b="0" i="0" u="none" strike="noStrike">
                        <a:solidFill>
                          <a:srgbClr val="9C000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 dirty="0">
                          <a:effectLst/>
                        </a:rPr>
                        <a:t>4.84</a:t>
                      </a:r>
                      <a:endParaRPr lang="en-US" altLang="ko-KR" sz="1600" b="0" i="0" u="none" strike="noStrike" dirty="0">
                        <a:solidFill>
                          <a:srgbClr val="9C000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>
                          <a:effectLst/>
                        </a:rPr>
                        <a:t>3.50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>
                          <a:effectLst/>
                        </a:rPr>
                        <a:t>2.67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6087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직업</a:t>
                      </a:r>
                      <a:endParaRPr lang="ko-KR" altLang="en-US" sz="1600" b="0" i="0" u="none" strike="noStrike"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 dirty="0">
                          <a:effectLst/>
                        </a:rPr>
                        <a:t>5.42</a:t>
                      </a:r>
                      <a:endParaRPr lang="en-US" altLang="ko-KR" sz="1600" b="0" i="0" u="none" strike="noStrike" dirty="0">
                        <a:solidFill>
                          <a:srgbClr val="9C000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>
                          <a:effectLst/>
                        </a:rPr>
                        <a:t>3.95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>
                          <a:effectLst/>
                        </a:rPr>
                        <a:t>2.00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 dirty="0">
                          <a:effectLst/>
                        </a:rPr>
                        <a:t>1.00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087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주소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>
                          <a:effectLst/>
                        </a:rPr>
                        <a:t>3.79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>
                          <a:effectLst/>
                        </a:rPr>
                        <a:t>3.79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>
                          <a:effectLst/>
                        </a:rPr>
                        <a:t>2.00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 dirty="0">
                          <a:effectLst/>
                        </a:rPr>
                        <a:t>1.00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087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연령</a:t>
                      </a:r>
                      <a:endParaRPr lang="ko-KR" altLang="en-US" sz="1600" b="0" i="0" u="none" strike="noStrike"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 dirty="0">
                          <a:effectLst/>
                        </a:rPr>
                        <a:t>5.63</a:t>
                      </a:r>
                      <a:endParaRPr lang="en-US" altLang="ko-KR" sz="1600" b="0" i="0" u="none" strike="noStrike" dirty="0">
                        <a:solidFill>
                          <a:srgbClr val="9C000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 dirty="0">
                          <a:effectLst/>
                        </a:rPr>
                        <a:t>4.79</a:t>
                      </a:r>
                      <a:endParaRPr lang="en-US" altLang="ko-KR" sz="1600" b="0" i="0" u="none" strike="noStrike" dirty="0">
                        <a:solidFill>
                          <a:srgbClr val="9C000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>
                          <a:effectLst/>
                        </a:rPr>
                        <a:t>2.50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 dirty="0">
                          <a:effectLst/>
                        </a:rPr>
                        <a:t>1.00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087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얼굴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 dirty="0">
                          <a:effectLst/>
                        </a:rPr>
                        <a:t>4.13</a:t>
                      </a:r>
                      <a:endParaRPr lang="en-US" altLang="ko-KR" sz="1600" b="0" i="0" u="none" strike="noStrike" dirty="0">
                        <a:solidFill>
                          <a:srgbClr val="9C000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>
                          <a:effectLst/>
                        </a:rPr>
                        <a:t>2.16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 dirty="0">
                          <a:effectLst/>
                        </a:rPr>
                        <a:t>1.00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>
                          <a:effectLst/>
                        </a:rPr>
                        <a:t>1.00</a:t>
                      </a:r>
                      <a:endParaRPr lang="en-US" altLang="ko-KR" sz="1600" b="0" i="0" u="none" strike="noStrike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087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주민번호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>
                          <a:effectLst/>
                        </a:rPr>
                        <a:t>3.42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 dirty="0">
                          <a:effectLst/>
                        </a:rPr>
                        <a:t>1.58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 dirty="0">
                          <a:effectLst/>
                        </a:rPr>
                        <a:t>1.00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 dirty="0">
                          <a:effectLst/>
                        </a:rPr>
                        <a:t>1.00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087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현재위치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 dirty="0">
                          <a:effectLst/>
                        </a:rPr>
                        <a:t>4.38</a:t>
                      </a:r>
                      <a:endParaRPr lang="en-US" altLang="ko-KR" sz="1600" b="0" i="0" u="none" strike="noStrike" dirty="0">
                        <a:solidFill>
                          <a:srgbClr val="9C000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>
                          <a:effectLst/>
                        </a:rPr>
                        <a:t>2.53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>
                          <a:effectLst/>
                        </a:rPr>
                        <a:t>1.67</a:t>
                      </a:r>
                      <a:endParaRPr lang="en-US" altLang="ko-KR" sz="1600" b="0" i="0" u="none" strike="noStrike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 dirty="0">
                          <a:effectLst/>
                        </a:rPr>
                        <a:t>1.00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087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아이디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 dirty="0">
                          <a:effectLst/>
                        </a:rPr>
                        <a:t>5.79</a:t>
                      </a:r>
                      <a:endParaRPr lang="en-US" altLang="ko-KR" sz="1600" b="0" i="0" u="none" strike="noStrike" dirty="0">
                        <a:solidFill>
                          <a:srgbClr val="9C000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 dirty="0">
                          <a:effectLst/>
                        </a:rPr>
                        <a:t>5.53</a:t>
                      </a:r>
                      <a:endParaRPr lang="en-US" altLang="ko-KR" sz="1600" b="0" i="0" u="none" strike="noStrike" dirty="0">
                        <a:solidFill>
                          <a:srgbClr val="9C000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>
                          <a:effectLst/>
                        </a:rPr>
                        <a:t>2.50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 dirty="0">
                          <a:effectLst/>
                        </a:rPr>
                        <a:t>6.67</a:t>
                      </a:r>
                      <a:endParaRPr lang="en-US" altLang="ko-KR" sz="1600" b="0" i="0" u="none" strike="noStrike" dirty="0">
                        <a:solidFill>
                          <a:srgbClr val="9C000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087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거래내역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 dirty="0">
                          <a:effectLst/>
                        </a:rPr>
                        <a:t>6.46</a:t>
                      </a:r>
                      <a:endParaRPr lang="en-US" altLang="ko-KR" sz="1600" b="0" i="0" u="none" strike="noStrike" dirty="0">
                        <a:solidFill>
                          <a:srgbClr val="9C000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 dirty="0">
                          <a:effectLst/>
                        </a:rPr>
                        <a:t>5.63</a:t>
                      </a:r>
                      <a:endParaRPr lang="en-US" altLang="ko-KR" sz="1600" b="0" i="0" u="none" strike="noStrike" dirty="0">
                        <a:solidFill>
                          <a:srgbClr val="9C000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>
                          <a:effectLst/>
                        </a:rPr>
                        <a:t>3.83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>
                          <a:effectLst/>
                        </a:rPr>
                        <a:t>6.67</a:t>
                      </a:r>
                      <a:endParaRPr lang="en-US" altLang="ko-KR" sz="1600" b="0" i="0" u="none" strike="noStrike">
                        <a:solidFill>
                          <a:srgbClr val="9C000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7279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휴대폰 번호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 dirty="0">
                          <a:effectLst/>
                        </a:rPr>
                        <a:t>5.75</a:t>
                      </a:r>
                      <a:endParaRPr lang="en-US" altLang="ko-KR" sz="1600" b="0" i="0" u="none" strike="noStrike" dirty="0">
                        <a:solidFill>
                          <a:srgbClr val="9C000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 dirty="0">
                          <a:effectLst/>
                        </a:rPr>
                        <a:t>4.21</a:t>
                      </a:r>
                      <a:endParaRPr lang="en-US" altLang="ko-KR" sz="1600" b="0" i="0" u="none" strike="noStrike" dirty="0">
                        <a:solidFill>
                          <a:srgbClr val="9C000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>
                          <a:effectLst/>
                        </a:rPr>
                        <a:t>2.67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u="none" strike="noStrike" dirty="0">
                          <a:effectLst/>
                        </a:rPr>
                        <a:t>6.67</a:t>
                      </a:r>
                      <a:endParaRPr lang="en-US" altLang="ko-KR" sz="1600" b="0" i="0" u="none" strike="noStrike" dirty="0">
                        <a:solidFill>
                          <a:srgbClr val="9C000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71158"/>
              </p:ext>
            </p:extLst>
          </p:nvPr>
        </p:nvGraphicFramePr>
        <p:xfrm>
          <a:off x="6483927" y="1533382"/>
          <a:ext cx="5292436" cy="4592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37164" y="958417"/>
            <a:ext cx="563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온라인 개인거래 판매자시 개인정보 노출 범위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(7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점척도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783168" y="1440189"/>
            <a:ext cx="2511741" cy="4713683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39636" y="6295790"/>
            <a:ext cx="561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대부분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자신의 신용증명을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위해 공개 가능하다고 답변함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3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801" b="43881"/>
          <a:stretch/>
        </p:blipFill>
        <p:spPr>
          <a:xfrm>
            <a:off x="1818711" y="336605"/>
            <a:ext cx="10373289" cy="15125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4874" y="2333072"/>
            <a:ext cx="1124040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중고물품 거래량이 빠르게 늘고 있다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/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네이버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카페 ‘중고나라’의 회원 수는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2014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기준 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천만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 이상이다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우리나라 인구의 약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분의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이용하고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있는셈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중고시장의 규모는 공식적으로 알려진 바가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없지만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2009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통계청이 온라인 제외 중고시장의 규모가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1272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억원이라고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발표하였고 이는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2008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년보다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10.6%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상승한 수치이다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중고시장이 </a:t>
            </a: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뜨는이유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lvl="1" algn="just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경기침체로 인해 소비심리가 위축되면서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실속형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소비가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늘어나고 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3R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값싸게 사고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Refurb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중고로 사고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(Re-use)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빌려 쓰는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(Rental)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소비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트렌드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특히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분야에서는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한달이면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구형이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되고마는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신제품 밀어내기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여파로 이 같은 현상이 가장 심하다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algn="just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환경의 변화로 인해 개인 간의 소통이 활발해지고 물품 배송이 수월해진 것도 중고시장이 확대되는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요인중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하나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just"/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중고물품 거래사이트도 다양하게 나타난다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algn="just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오픈마켓에서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중고나라와 같은 중고물품 거래 카페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품목 전문 거래사이트와 같은 중고물품 판매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사이트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게임아이템 거래 등 다양하게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이용되고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algn="just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인터넷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상품몰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번가는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2013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상반기 중고상품의 매출이 전년도 대비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70%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증가했다고 밝혔다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1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3698" y="604435"/>
            <a:ext cx="10515600" cy="3750590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중고물품 거래의 대부분은 대학생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중고나라의 경우 대학생은 전체 가입자의 약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52%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달한다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아직 경제력이 없지만 시장에서 주요 소비계층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 중고물품 거래의 이용이유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간편성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제약없는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시공간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비대면적 관계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저렴한 가격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r">
              <a:buNone/>
            </a:pP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이대학보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(http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://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inews.ewha.ac.kr/news/articleView.html?idxno=18127)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09289" y="4835471"/>
            <a:ext cx="36487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</a:t>
            </a:r>
            <a:r>
              <a:rPr lang="en-US" altLang="ko-KR" sz="6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 </a:t>
            </a:r>
            <a:endParaRPr lang="ko-KR" altLang="en-US" sz="6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74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11053"/>
              </p:ext>
            </p:extLst>
          </p:nvPr>
        </p:nvGraphicFramePr>
        <p:xfrm>
          <a:off x="393337" y="528079"/>
          <a:ext cx="5997303" cy="1854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999101"/>
                <a:gridCol w="1999101"/>
                <a:gridCol w="199910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피해당한적</a:t>
                      </a:r>
                      <a:r>
                        <a:rPr lang="ko-KR" altLang="en-US" sz="1400" dirty="0" smtClean="0"/>
                        <a:t> 없음 </a:t>
                      </a:r>
                      <a:r>
                        <a:rPr lang="en-US" altLang="ko-KR" sz="1400" dirty="0" smtClean="0"/>
                        <a:t>(%)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피해당함</a:t>
                      </a:r>
                      <a:r>
                        <a:rPr lang="en-US" altLang="ko-KR" sz="1400" dirty="0" smtClean="0"/>
                        <a:t>(%)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오픈마켓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57.1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42.9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블로그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61.3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38.7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중소중개몰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개인몰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66.9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33.1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전체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58.6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41.4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286233"/>
              </p:ext>
            </p:extLst>
          </p:nvPr>
        </p:nvGraphicFramePr>
        <p:xfrm>
          <a:off x="4497977" y="2996958"/>
          <a:ext cx="6840582" cy="29667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619863"/>
                <a:gridCol w="1595120"/>
                <a:gridCol w="16255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  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빈도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사례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구성비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하자있는</a:t>
                      </a:r>
                      <a:r>
                        <a:rPr lang="ko-KR" altLang="en-US" sz="1400" dirty="0" smtClean="0"/>
                        <a:t> 상품도착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36.3 %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겉은 멀쩡한데 </a:t>
                      </a:r>
                      <a:r>
                        <a:rPr lang="ko-KR" altLang="en-US" sz="1400" dirty="0" err="1" smtClean="0"/>
                        <a:t>사용중</a:t>
                      </a:r>
                      <a:r>
                        <a:rPr lang="ko-KR" altLang="en-US" sz="1400" dirty="0" smtClean="0"/>
                        <a:t> 하자 발생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18.4 %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주문 상품과 다른 엉뚱한 상품 도착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23.6 %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상품이 도착하지 않음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6.1 %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일부 상품만 도착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11.2 %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반품했는데도 대금환급 </a:t>
                      </a:r>
                      <a:r>
                        <a:rPr lang="ko-KR" altLang="en-US" sz="1400" dirty="0" err="1" smtClean="0"/>
                        <a:t>안해줌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4.5 %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합 계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626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100.0 %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15862" y="1035058"/>
            <a:ext cx="5028942" cy="1112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온라인 거래 피해 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경험율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42.9%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3245" y="6268088"/>
            <a:ext cx="41104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인터넷상 개인간 거래의 소비자문제 및 개선방안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(2012.8) </a:t>
            </a:r>
          </a:p>
          <a:p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한국소비자원 </a:t>
            </a:r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시장조사국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거래조사팀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거래조사보고서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(p36~p37)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7200" y="111760"/>
            <a:ext cx="2916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온라인 개인간 거래상 피해 경험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28981" y="2529840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개인간 거래 피해 유형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33782" y="4154178"/>
            <a:ext cx="5028942" cy="1112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서로 해결 가능하다면 괜찮지만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그렇지 못하면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…?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437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74" y="1208420"/>
            <a:ext cx="5126064" cy="26820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5835" y="4506250"/>
            <a:ext cx="4548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일간 평균 사기거래 신고 건수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여건 이상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2009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년부터 누적 피해 사례 건수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만여건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315572"/>
              </p:ext>
            </p:extLst>
          </p:nvPr>
        </p:nvGraphicFramePr>
        <p:xfrm>
          <a:off x="6559071" y="11472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88587" y="4506249"/>
            <a:ext cx="3818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2006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년부터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까지 총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404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억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매년 증가하는 추세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97924" y="5272477"/>
            <a:ext cx="2912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출처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더치트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www.thecheat.co.kr)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6686" y="6128598"/>
            <a:ext cx="7503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개인간 거래 규모가 증가하면서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거래 불만 피해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급증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하고 있다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118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0985" y="2222219"/>
            <a:ext cx="34387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Why?</a:t>
            </a:r>
            <a:endParaRPr lang="ko-KR" altLang="en-US" sz="9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63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230"/>
  <p:tag name="MINHEIGHT" val="4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230"/>
  <p:tag name="MINHEIGHT" val="4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90"/>
  <p:tag name="MINHEIGHT" val="7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Absolu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Absolu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Absolu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90"/>
  <p:tag name="MINHEIGHT" val="7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Absolu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Absolu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Absolu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3337</TotalTime>
  <Words>1927</Words>
  <Application>Microsoft Office PowerPoint</Application>
  <PresentationFormat>와이드스크린</PresentationFormat>
  <Paragraphs>637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PMingLiU</vt:lpstr>
      <vt:lpstr>나눔고딕</vt:lpstr>
      <vt:lpstr>돋움</vt:lpstr>
      <vt:lpstr>맑은 고딕</vt:lpstr>
      <vt:lpstr>바탕</vt:lpstr>
      <vt:lpstr>Arial</vt:lpstr>
      <vt:lpstr>Arial Black</vt:lpstr>
      <vt:lpstr>Calibri</vt:lpstr>
      <vt:lpstr>Wingdings</vt:lpstr>
      <vt:lpstr>Office 테마</vt:lpstr>
      <vt:lpstr>범국민 온라인 중고거래 사기방지 프로젝트</vt:lpstr>
      <vt:lpstr>목차</vt:lpstr>
      <vt:lpstr>문서 이력 (Revision History)</vt:lpstr>
      <vt:lpstr>Vision Statement/Mission Statement/Product Purpose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Scope/Product Principles</vt:lpstr>
      <vt:lpstr>PowerPoint 프레젠테이션</vt:lpstr>
      <vt:lpstr>PowerPoint 프레젠테이션</vt:lpstr>
      <vt:lpstr>PowerPoint 프레젠테이션</vt:lpstr>
      <vt:lpstr>User Profile/Persona</vt:lpstr>
      <vt:lpstr>PowerPoint 프레젠테이션</vt:lpstr>
      <vt:lpstr>User Interface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Feature buckets (categories)/주요 기능</vt:lpstr>
      <vt:lpstr>기능 정리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범국민 온라인 사기방지 프로젝트</dc:title>
  <dc:creator>Win7</dc:creator>
  <cp:lastModifiedBy>Win7</cp:lastModifiedBy>
  <cp:revision>88</cp:revision>
  <dcterms:created xsi:type="dcterms:W3CDTF">2014-02-20T09:28:32Z</dcterms:created>
  <dcterms:modified xsi:type="dcterms:W3CDTF">2014-03-14T11:43:28Z</dcterms:modified>
</cp:coreProperties>
</file>