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gif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ko-KR" sz="1920" b="0" i="0" u="none" strike="noStrike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  <a:cs typeface="+mn-cs"/>
              </a:defRPr>
            </a:pP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VR 및 MR 시장규모(단위:억원)</a:t>
            </a:r>
          </a:p>
        </c:rich>
      </c:tx>
      <c:layout/>
      <c:overlay val="0"/>
      <c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lang="en-US" altLang="ko-KR" sz="1920" b="0" i="0" u="none" strike="noStrike" kern="1200" spc="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궁서" panose="02030600000101010101" pitchFamily="18" charset="-127"/>
              <a:ea typeface="궁서" panose="02030600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5531779035433071"/>
          <c:y val="0.1587151393533206"/>
          <c:w val="0.73206754429133858"/>
          <c:h val="0.659532593733876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2014년</c:v>
                </c:pt>
                <c:pt idx="1">
                  <c:v>2015년</c:v>
                </c:pt>
                <c:pt idx="2">
                  <c:v>2016년</c:v>
                </c:pt>
                <c:pt idx="3">
                  <c:v>2017년</c:v>
                </c:pt>
                <c:pt idx="4">
                  <c:v>2018년</c:v>
                </c:pt>
              </c:strCache>
            </c:strRef>
          </c:cat>
          <c:val>
            <c:numRef>
              <c:f>Sheet1!$B$2:$F$2</c:f>
              <c:numCache>
                <c:formatCode>#,##0_ </c:formatCode>
                <c:ptCount val="5"/>
                <c:pt idx="0">
                  <c:v>20340</c:v>
                </c:pt>
                <c:pt idx="1">
                  <c:v>41000</c:v>
                </c:pt>
                <c:pt idx="2">
                  <c:v>74000</c:v>
                </c:pt>
                <c:pt idx="3">
                  <c:v>133000</c:v>
                </c:pt>
                <c:pt idx="4">
                  <c:v>240000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9-48CB-8401-3E820DC6A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axId val="413163680"/>
        <c:axId val="413167424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MR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34D9-48CB-8401-3E820DC6A0B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34D9-48CB-8401-3E820DC6A0B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34D9-48CB-8401-3E820DC6A0B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34D9-48CB-8401-3E820DC6A0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2014년</c:v>
                </c:pt>
                <c:pt idx="1">
                  <c:v>2015년</c:v>
                </c:pt>
                <c:pt idx="2">
                  <c:v>2016년</c:v>
                </c:pt>
                <c:pt idx="3">
                  <c:v>2017년</c:v>
                </c:pt>
                <c:pt idx="4">
                  <c:v>2018년</c:v>
                </c:pt>
              </c:strCache>
            </c:strRef>
          </c:cat>
          <c:val>
            <c:numRef>
              <c:f>Sheet1!$B$3:$F$3</c:f>
              <c:numCache>
                <c:formatCode>#,##0_ </c:formatCode>
                <c:ptCount val="5"/>
                <c:pt idx="0">
                  <c:v>2015</c:v>
                </c:pt>
                <c:pt idx="1">
                  <c:v>4500</c:v>
                </c:pt>
                <c:pt idx="2">
                  <c:v>7792</c:v>
                </c:pt>
                <c:pt idx="3">
                  <c:v>13226</c:v>
                </c:pt>
                <c:pt idx="4">
                  <c:v>22451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D9-48CB-8401-3E820DC6A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3167840"/>
        <c:axId val="413172416"/>
      </c:lineChart>
      <c:catAx>
        <c:axId val="41316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413167424"/>
        <c:crosses val="autoZero"/>
        <c:auto val="1"/>
        <c:lblAlgn val="ctr"/>
        <c:lblOffset val="100"/>
        <c:noMultiLvlLbl val="0"/>
      </c:catAx>
      <c:valAx>
        <c:axId val="413167424"/>
        <c:scaling>
          <c:orientation val="minMax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 w="952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413163680"/>
        <c:crosses val="autoZero"/>
        <c:crossBetween val="between"/>
      </c:valAx>
      <c:valAx>
        <c:axId val="413172416"/>
        <c:scaling>
          <c:orientation val="minMax"/>
          <c:max val="30000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413167840"/>
        <c:crosses val="max"/>
        <c:crossBetween val="between"/>
        <c:majorUnit val="10000"/>
      </c:valAx>
      <c:catAx>
        <c:axId val="413167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3172416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rgbClr val="FFFF00"/>
    </a:solidFill>
    <a:ln w="12700">
      <a:solidFill>
        <a:schemeClr val="tx1"/>
      </a:solidFill>
    </a:ln>
    <a:effectLst/>
  </c:spPr>
  <c:txPr>
    <a:bodyPr/>
    <a:lstStyle/>
    <a:p>
      <a:pPr>
        <a:defRPr sz="1600">
          <a:latin typeface="돋움" panose="020B0600000101010101" pitchFamily="50" charset="-127"/>
          <a:ea typeface="돋움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0B6-B74B-46B6-B1D1-E0E93A7CEFCC}" type="datetimeFigureOut">
              <a:rPr lang="ko-KR" altLang="en-US" smtClean="0"/>
              <a:t>2023-05-22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8D6-3B1A-47E0-9C96-7644830223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62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0B6-B74B-46B6-B1D1-E0E93A7CEFCC}" type="datetimeFigureOut">
              <a:rPr lang="ko-KR" altLang="en-US" smtClean="0"/>
              <a:t>2023-05-22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8D6-3B1A-47E0-9C96-7644830223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8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0B6-B74B-46B6-B1D1-E0E93A7CEFCC}" type="datetimeFigureOut">
              <a:rPr lang="ko-KR" altLang="en-US" smtClean="0"/>
              <a:t>2023-05-22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8D6-3B1A-47E0-9C96-7644830223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54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0B6-B74B-46B6-B1D1-E0E93A7CEFCC}" type="datetimeFigureOut">
              <a:rPr lang="ko-KR" altLang="en-US" smtClean="0"/>
              <a:t>2023-05-22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8D6-3B1A-47E0-9C96-7644830223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99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0B6-B74B-46B6-B1D1-E0E93A7CEFCC}" type="datetimeFigureOut">
              <a:rPr lang="ko-KR" altLang="en-US" smtClean="0"/>
              <a:t>2023-05-22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8D6-3B1A-47E0-9C96-7644830223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61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0B6-B74B-46B6-B1D1-E0E93A7CEFCC}" type="datetimeFigureOut">
              <a:rPr lang="ko-KR" altLang="en-US" smtClean="0"/>
              <a:t>2023-05-22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8D6-3B1A-47E0-9C96-7644830223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97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0B6-B74B-46B6-B1D1-E0E93A7CEFCC}" type="datetimeFigureOut">
              <a:rPr lang="ko-KR" altLang="en-US" smtClean="0"/>
              <a:t>2023-05-22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8D6-3B1A-47E0-9C96-7644830223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41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0B6-B74B-46B6-B1D1-E0E93A7CEFCC}" type="datetimeFigureOut">
              <a:rPr lang="ko-KR" altLang="en-US" smtClean="0"/>
              <a:t>2023-05-22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8D6-3B1A-47E0-9C96-7644830223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86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0B6-B74B-46B6-B1D1-E0E93A7CEFCC}" type="datetimeFigureOut">
              <a:rPr lang="ko-KR" altLang="en-US" smtClean="0"/>
              <a:t>2023-05-22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8D6-3B1A-47E0-9C96-7644830223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50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0B6-B74B-46B6-B1D1-E0E93A7CEFCC}" type="datetimeFigureOut">
              <a:rPr lang="ko-KR" altLang="en-US" smtClean="0"/>
              <a:t>2023-05-22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8D6-3B1A-47E0-9C96-7644830223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46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0B6-B74B-46B6-B1D1-E0E93A7CEFCC}" type="datetimeFigureOut">
              <a:rPr lang="ko-KR" altLang="en-US" smtClean="0"/>
              <a:t>2023-05-22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8D6-3B1A-47E0-9C96-7644830223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34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7A0B6-B74B-46B6-B1D1-E0E93A7CEFCC}" type="datetimeFigureOut">
              <a:rPr lang="ko-KR" altLang="en-US" smtClean="0"/>
              <a:t>2023-05-22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B8D6-3B1A-47E0-9C96-7644830223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57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5952931" cy="6783185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92939" y="2146041"/>
            <a:ext cx="4919981" cy="197780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altLang="ko-KR" sz="5400" dirty="0" smtClean="0">
                <a:ln w="0"/>
                <a:solidFill>
                  <a:sysClr val="windowText" lastClr="0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Mixed Reality</a:t>
            </a:r>
            <a:endParaRPr lang="en-US" altLang="ko-KR" sz="5400" b="0" cap="none" spc="0" dirty="0">
              <a:ln w="0"/>
              <a:solidFill>
                <a:sysClr val="windowText" lastClr="0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663" y="109148"/>
            <a:ext cx="32194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0767527" cy="1147665"/>
          </a:xfrm>
          <a:prstGeom prst="round1Rect">
            <a:avLst>
              <a:gd name="adj" fmla="val 3832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dirty="0" smtClean="0"/>
              <a:t>  목차</a:t>
            </a:r>
            <a:endParaRPr lang="ko-KR" altLang="en-US" sz="4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767527" y="522514"/>
            <a:ext cx="1424473" cy="62515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6894" r="58387" b="72996"/>
          <a:stretch/>
        </p:blipFill>
        <p:spPr>
          <a:xfrm>
            <a:off x="223935" y="4516016"/>
            <a:ext cx="1775681" cy="13902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5" y="5978103"/>
            <a:ext cx="1775681" cy="656687"/>
          </a:xfrm>
          <a:prstGeom prst="rect">
            <a:avLst/>
          </a:prstGeom>
        </p:spPr>
      </p:pic>
      <p:sp>
        <p:nvSpPr>
          <p:cNvPr id="11" name="한쪽 모서리가 잘린 사각형 10"/>
          <p:cNvSpPr/>
          <p:nvPr/>
        </p:nvSpPr>
        <p:spPr>
          <a:xfrm>
            <a:off x="3275045" y="1492897"/>
            <a:ext cx="1632858" cy="815019"/>
          </a:xfrm>
          <a:prstGeom prst="snip1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I</a:t>
            </a:r>
            <a:endParaRPr lang="ko-KR" altLang="en-US" sz="3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07903" y="2146041"/>
            <a:ext cx="5141167" cy="161876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3275045" y="2747864"/>
            <a:ext cx="1632858" cy="815019"/>
          </a:xfrm>
          <a:prstGeom prst="snip1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II</a:t>
            </a:r>
            <a:endParaRPr lang="ko-KR" altLang="en-US" sz="3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07903" y="3401008"/>
            <a:ext cx="5141167" cy="161876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3275045" y="4002830"/>
            <a:ext cx="1632858" cy="815019"/>
          </a:xfrm>
          <a:prstGeom prst="snip1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III</a:t>
            </a:r>
            <a:endParaRPr lang="ko-KR" altLang="en-US" sz="3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07903" y="4655974"/>
            <a:ext cx="5141167" cy="161876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>
            <a:off x="3275045" y="5257795"/>
            <a:ext cx="1632858" cy="815019"/>
          </a:xfrm>
          <a:prstGeom prst="snip1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IV</a:t>
            </a:r>
            <a:endParaRPr lang="ko-KR" altLang="en-US" sz="3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07903" y="5910939"/>
            <a:ext cx="5141167" cy="161876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57192" y="1634803"/>
            <a:ext cx="46559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err="1" smtClean="0"/>
              <a:t>혼합현실</a:t>
            </a:r>
            <a:r>
              <a:rPr lang="en-US" altLang="ko-KR" dirty="0" smtClean="0"/>
              <a:t>(MR)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57192" y="2889770"/>
            <a:ext cx="46559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/>
              <a:t>VR, AR, </a:t>
            </a:r>
            <a:r>
              <a:rPr lang="en-US" altLang="ko-KR" smtClean="0"/>
              <a:t>MR </a:t>
            </a:r>
            <a:r>
              <a:rPr lang="ko-KR" altLang="en-US" dirty="0" smtClean="0"/>
              <a:t>기술 비교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57192" y="4144736"/>
            <a:ext cx="46559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/>
              <a:t>글로벌 </a:t>
            </a:r>
            <a:r>
              <a:rPr lang="en-US" altLang="ko-KR" dirty="0" smtClean="0"/>
              <a:t>VR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MR </a:t>
            </a:r>
            <a:r>
              <a:rPr lang="ko-KR" altLang="en-US" dirty="0" smtClean="0"/>
              <a:t>시장 규모</a:t>
            </a:r>
            <a:endParaRPr lang="ko-KR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5057192" y="5399701"/>
            <a:ext cx="46559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err="1" smtClean="0"/>
              <a:t>혼합현실</a:t>
            </a:r>
            <a:r>
              <a:rPr lang="ko-KR" altLang="en-US" dirty="0" smtClean="0"/>
              <a:t> 이해와 </a:t>
            </a:r>
            <a:r>
              <a:rPr lang="ko-KR" altLang="en-US" dirty="0" err="1" smtClean="0"/>
              <a:t>기술사례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0"/>
            <a:ext cx="10767527" cy="1147665"/>
          </a:xfrm>
          <a:prstGeom prst="round1Rect">
            <a:avLst>
              <a:gd name="adj" fmla="val 3832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dirty="0" smtClean="0"/>
              <a:t>  </a:t>
            </a:r>
            <a:r>
              <a:rPr lang="en-US" altLang="ko-KR" sz="4400" dirty="0" smtClean="0"/>
              <a:t>II . VR, AR, MR </a:t>
            </a:r>
            <a:r>
              <a:rPr lang="ko-KR" altLang="en-US" sz="4400" dirty="0" smtClean="0"/>
              <a:t>기술 비교</a:t>
            </a:r>
            <a:endParaRPr lang="ko-KR" altLang="en-US" sz="4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67527" y="522514"/>
            <a:ext cx="1424473" cy="62515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68944"/>
              </p:ext>
            </p:extLst>
          </p:nvPr>
        </p:nvGraphicFramePr>
        <p:xfrm>
          <a:off x="2478832" y="2272586"/>
          <a:ext cx="8755034" cy="378822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923187">
                  <a:extLst>
                    <a:ext uri="{9D8B030D-6E8A-4147-A177-3AD203B41FA5}">
                      <a16:colId xmlns:a16="http://schemas.microsoft.com/office/drawing/2014/main" val="4289205323"/>
                    </a:ext>
                  </a:extLst>
                </a:gridCol>
                <a:gridCol w="2926413">
                  <a:extLst>
                    <a:ext uri="{9D8B030D-6E8A-4147-A177-3AD203B41FA5}">
                      <a16:colId xmlns:a16="http://schemas.microsoft.com/office/drawing/2014/main" val="650780753"/>
                    </a:ext>
                  </a:extLst>
                </a:gridCol>
                <a:gridCol w="2905434">
                  <a:extLst>
                    <a:ext uri="{9D8B030D-6E8A-4147-A177-3AD203B41FA5}">
                      <a16:colId xmlns:a16="http://schemas.microsoft.com/office/drawing/2014/main" val="2948352861"/>
                    </a:ext>
                  </a:extLst>
                </a:gridCol>
              </a:tblGrid>
              <a:tr h="1262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현실세계를 차단하고 디지털 환경만 구축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현실 정보 위에 </a:t>
                      </a:r>
                      <a:r>
                        <a:rPr lang="ko-KR" altLang="en-US" sz="1800" dirty="0" err="1" smtClean="0">
                          <a:latin typeface="+mj-lt"/>
                        </a:rPr>
                        <a:t>가상정보를</a:t>
                      </a:r>
                      <a:r>
                        <a:rPr lang="ko-KR" altLang="en-US" sz="1800" dirty="0" smtClean="0">
                          <a:latin typeface="+mj-lt"/>
                        </a:rPr>
                        <a:t> 겹쳐서 보여주는 기술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현실 정보 기반에 가상 정보를 융합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251420"/>
                  </a:ext>
                </a:extLst>
              </a:tr>
              <a:tr h="1262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+mj-lt"/>
                        </a:rPr>
                        <a:t>몰입감</a:t>
                      </a:r>
                      <a:r>
                        <a:rPr lang="ko-KR" altLang="en-US" sz="1800" dirty="0" smtClean="0">
                          <a:latin typeface="+mj-lt"/>
                        </a:rPr>
                        <a:t> 뛰어남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현실과 상호작용 가능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교수님 너무 빠릅니다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23575"/>
                  </a:ext>
                </a:extLst>
              </a:tr>
              <a:tr h="1262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교수님 너무 빠릅니다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다 못 </a:t>
                      </a:r>
                      <a:r>
                        <a:rPr lang="ko-KR" altLang="en-US" sz="1800" dirty="0" err="1" smtClean="0">
                          <a:latin typeface="+mj-lt"/>
                        </a:rPr>
                        <a:t>적겠어요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결국 다 못 적었습니다</a:t>
                      </a:r>
                      <a:r>
                        <a:rPr lang="en-US" altLang="ko-KR" sz="1800" dirty="0" smtClean="0">
                          <a:latin typeface="+mj-lt"/>
                        </a:rPr>
                        <a:t>.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448596"/>
                  </a:ext>
                </a:extLst>
              </a:tr>
            </a:tbl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2478831" y="1264881"/>
            <a:ext cx="8755035" cy="1007705"/>
            <a:chOff x="4907706" y="1264881"/>
            <a:chExt cx="6326160" cy="1007705"/>
          </a:xfrm>
        </p:grpSpPr>
        <p:sp>
          <p:nvSpPr>
            <p:cNvPr id="7" name="한쪽 모서리가 잘린 사각형 6"/>
            <p:cNvSpPr/>
            <p:nvPr/>
          </p:nvSpPr>
          <p:spPr>
            <a:xfrm>
              <a:off x="4907706" y="1264881"/>
              <a:ext cx="2108720" cy="100770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십자형 9"/>
            <p:cNvSpPr/>
            <p:nvPr/>
          </p:nvSpPr>
          <p:spPr>
            <a:xfrm>
              <a:off x="4907706" y="1264881"/>
              <a:ext cx="2108720" cy="998371"/>
            </a:xfrm>
            <a:prstGeom prst="plu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가상현실</a:t>
              </a:r>
              <a:r>
                <a:rPr lang="en-US" altLang="ko-KR" sz="1600" dirty="0" smtClean="0">
                  <a:solidFill>
                    <a:sysClr val="windowText" lastClr="000000"/>
                  </a:solidFill>
                </a:rPr>
                <a:t>(VR)</a:t>
              </a:r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한쪽 모서리가 잘린 사각형 25"/>
            <p:cNvSpPr/>
            <p:nvPr/>
          </p:nvSpPr>
          <p:spPr>
            <a:xfrm>
              <a:off x="7016426" y="1264881"/>
              <a:ext cx="2108720" cy="100770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십자형 26"/>
            <p:cNvSpPr/>
            <p:nvPr/>
          </p:nvSpPr>
          <p:spPr>
            <a:xfrm>
              <a:off x="7016426" y="1264881"/>
              <a:ext cx="2108720" cy="998371"/>
            </a:xfrm>
            <a:prstGeom prst="plu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가상현실</a:t>
              </a:r>
              <a:r>
                <a:rPr lang="en-US" altLang="ko-KR" sz="1600" dirty="0" smtClean="0">
                  <a:solidFill>
                    <a:sysClr val="windowText" lastClr="000000"/>
                  </a:solidFill>
                </a:rPr>
                <a:t>(VR)</a:t>
              </a:r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한쪽 모서리가 잘린 사각형 27"/>
            <p:cNvSpPr/>
            <p:nvPr/>
          </p:nvSpPr>
          <p:spPr>
            <a:xfrm>
              <a:off x="9125146" y="1264881"/>
              <a:ext cx="2108720" cy="100770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십자형 28"/>
            <p:cNvSpPr/>
            <p:nvPr/>
          </p:nvSpPr>
          <p:spPr>
            <a:xfrm>
              <a:off x="9125146" y="1264881"/>
              <a:ext cx="2108720" cy="998371"/>
            </a:xfrm>
            <a:prstGeom prst="plu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증강현실</a:t>
              </a:r>
              <a:r>
                <a:rPr lang="en-US" altLang="ko-KR" sz="1600" dirty="0" smtClean="0">
                  <a:solidFill>
                    <a:sysClr val="windowText" lastClr="000000"/>
                  </a:solidFill>
                </a:rPr>
                <a:t>(AR)</a:t>
              </a:r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" name="오각형 31"/>
          <p:cNvSpPr/>
          <p:nvPr/>
        </p:nvSpPr>
        <p:spPr>
          <a:xfrm flipH="1">
            <a:off x="1412031" y="2263252"/>
            <a:ext cx="1066800" cy="1260998"/>
          </a:xfrm>
          <a:prstGeom prst="homePlat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구현방식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오각형 32"/>
          <p:cNvSpPr/>
          <p:nvPr/>
        </p:nvSpPr>
        <p:spPr>
          <a:xfrm flipH="1">
            <a:off x="1412031" y="3533584"/>
            <a:ext cx="1066800" cy="1260998"/>
          </a:xfrm>
          <a:prstGeom prst="homePlat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장점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오각형 33"/>
          <p:cNvSpPr/>
          <p:nvPr/>
        </p:nvSpPr>
        <p:spPr>
          <a:xfrm flipH="1">
            <a:off x="1412031" y="4809151"/>
            <a:ext cx="1066800" cy="1260998"/>
          </a:xfrm>
          <a:prstGeom prst="homePlat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단점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5" y="5978103"/>
            <a:ext cx="1775681" cy="65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0"/>
            <a:ext cx="10767527" cy="1147665"/>
          </a:xfrm>
          <a:prstGeom prst="round1Rect">
            <a:avLst>
              <a:gd name="adj" fmla="val 3832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dirty="0" smtClean="0"/>
              <a:t>  </a:t>
            </a:r>
            <a:r>
              <a:rPr lang="en-US" altLang="ko-KR" sz="4400" dirty="0" smtClean="0"/>
              <a:t>III . </a:t>
            </a:r>
            <a:r>
              <a:rPr lang="ko-KR" altLang="en-US" sz="4400" dirty="0" smtClean="0"/>
              <a:t>글로벌 </a:t>
            </a:r>
            <a:r>
              <a:rPr lang="en-US" altLang="ko-KR" sz="4400" dirty="0" smtClean="0"/>
              <a:t>VR </a:t>
            </a:r>
            <a:r>
              <a:rPr lang="ko-KR" altLang="en-US" sz="4400" dirty="0" smtClean="0"/>
              <a:t>및 </a:t>
            </a:r>
            <a:r>
              <a:rPr lang="en-US" altLang="ko-KR" sz="4400" dirty="0" smtClean="0"/>
              <a:t>MR </a:t>
            </a:r>
            <a:r>
              <a:rPr lang="ko-KR" altLang="en-US" sz="4400" dirty="0" smtClean="0"/>
              <a:t>시장규모</a:t>
            </a:r>
            <a:endParaRPr lang="ko-KR" altLang="en-US" sz="4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67527" y="522514"/>
            <a:ext cx="1424473" cy="62515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3825208941"/>
              </p:ext>
            </p:extLst>
          </p:nvPr>
        </p:nvGraphicFramePr>
        <p:xfrm>
          <a:off x="2032000" y="1272117"/>
          <a:ext cx="8128000" cy="4480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5" y="5978103"/>
            <a:ext cx="1775681" cy="65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0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108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궁서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14</cp:revision>
  <dcterms:created xsi:type="dcterms:W3CDTF">2023-05-22T05:19:01Z</dcterms:created>
  <dcterms:modified xsi:type="dcterms:W3CDTF">2023-05-22T06:46:58Z</dcterms:modified>
</cp:coreProperties>
</file>