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346F9-70E9-450D-9983-2ECED3567258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8E7B4-ED29-4897-8869-1799AFE8E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8E7B4-ED29-4897-8869-1799AFE8E4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04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DBA2-D322-4FCA-A20A-AA2D7EBAD49D}" type="datetime1">
              <a:rPr lang="en-US" smtClean="0"/>
              <a:t>4/9/2014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B552-02B6-4405-A1E5-5E6560829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F422-4111-4F17-8550-3C2D9459218C}" type="datetime1">
              <a:rPr lang="en-US" smtClean="0"/>
              <a:t>4/9/2014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B552-02B6-4405-A1E5-5E6560829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3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907C-FA23-48EB-8DE5-35B41AF874E6}" type="datetime1">
              <a:rPr lang="en-US" smtClean="0"/>
              <a:t>4/9/2014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B552-02B6-4405-A1E5-5E6560829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EC02-BDE4-4B5C-968D-28D82C209BC4}" type="datetime1">
              <a:rPr lang="en-US" smtClean="0"/>
              <a:t>4/9/2014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B552-02B6-4405-A1E5-5E6560829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2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027D-2C5C-441E-93D2-2AE5695AF355}" type="datetime1">
              <a:rPr lang="en-US" smtClean="0"/>
              <a:t>4/9/2014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B552-02B6-4405-A1E5-5E6560829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6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C238-1688-4B41-A0F3-0A56FF9FE661}" type="datetime1">
              <a:rPr lang="en-US" smtClean="0"/>
              <a:t>4/9/2014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B552-02B6-4405-A1E5-5E6560829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2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32C1-261F-4735-9C9F-DC38465794BA}" type="datetime1">
              <a:rPr lang="en-US" smtClean="0"/>
              <a:t>4/9/2014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B552-02B6-4405-A1E5-5E6560829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5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8311-D01D-422E-B3B1-CD548AF8128F}" type="datetime1">
              <a:rPr lang="en-US" smtClean="0"/>
              <a:t>4/9/2014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B552-02B6-4405-A1E5-5E6560829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6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6F0A-4DB7-47A1-8692-CF243FEF3525}" type="datetime1">
              <a:rPr lang="en-US" smtClean="0"/>
              <a:t>4/9/2014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B552-02B6-4405-A1E5-5E6560829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4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961C-8AB8-40F5-9C38-88BC4700F76F}" type="datetime1">
              <a:rPr lang="en-US" smtClean="0"/>
              <a:t>4/9/2014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B552-02B6-4405-A1E5-5E6560829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93B2-94BC-4169-AA79-ED706CFDFF46}" type="datetime1">
              <a:rPr lang="en-US" smtClean="0"/>
              <a:t>4/9/2014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B552-02B6-4405-A1E5-5E6560829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8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D8551-7BE8-4A7D-94D6-856A6D76CDD7}" type="datetime1">
              <a:rPr lang="en-US" smtClean="0"/>
              <a:t>4/9/2014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BB552-02B6-4405-A1E5-5E6560829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1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eeexplore.ieee.org/xpl/mostRecentIssue.jsp?punumber=9248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ieeexplore.ieee.org/xpl/login.jsp?tp=&amp;arnumber=1327130&amp;url=http://ieeexplore.ieee.org/xpls/abs_all.jsp?arnumber=132713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HIGH CAPACITY WATERMARKING TECHNIQUE FOR STEREO AUDIO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Acoustics, Speech, and Signal Processing, 2004. Proceedings. (ICASSP '04). </a:t>
            </a:r>
            <a:r>
              <a:rPr lang="en-US">
                <a:hlinkClick r:id="rId2"/>
              </a:rPr>
              <a:t>IEEE International Conference on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B552-02B6-4405-A1E5-5E65608294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0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PROPOSED </a:t>
            </a:r>
            <a:r>
              <a:rPr lang="en-US" b="1" dirty="0" smtClean="0"/>
              <a:t>SYSTEM</a:t>
            </a:r>
          </a:p>
          <a:p>
            <a:r>
              <a:rPr lang="en-US" b="1" dirty="0" err="1"/>
              <a:t>Interaural</a:t>
            </a:r>
            <a:r>
              <a:rPr lang="en-US" b="1" dirty="0"/>
              <a:t> Phase Difference (IPD) </a:t>
            </a:r>
            <a:r>
              <a:rPr lang="en-US" b="1" dirty="0" smtClean="0"/>
              <a:t>Relationships</a:t>
            </a:r>
          </a:p>
          <a:p>
            <a:r>
              <a:rPr lang="en-US" b="1" dirty="0"/>
              <a:t>Watermarking </a:t>
            </a:r>
            <a:r>
              <a:rPr lang="en-US" b="1" dirty="0" smtClean="0"/>
              <a:t>Encoder</a:t>
            </a:r>
          </a:p>
          <a:p>
            <a:r>
              <a:rPr lang="en-US" b="1" dirty="0"/>
              <a:t>Watermarking </a:t>
            </a:r>
            <a:r>
              <a:rPr lang="en-US" b="1" dirty="0" smtClean="0"/>
              <a:t>Decoder</a:t>
            </a:r>
          </a:p>
          <a:p>
            <a:r>
              <a:rPr lang="en-US" b="1" dirty="0"/>
              <a:t>PERFORMANCE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B552-02B6-4405-A1E5-5E65608294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3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PROPOSED SYSTEM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346731" y="597851"/>
            <a:ext cx="4367048" cy="5834479"/>
          </a:xfrm>
        </p:spPr>
        <p:txBody>
          <a:bodyPr/>
          <a:lstStyle/>
          <a:p>
            <a:r>
              <a:rPr lang="en-US" dirty="0" smtClean="0"/>
              <a:t>Stereo audio</a:t>
            </a:r>
            <a:r>
              <a:rPr lang="zh-TW" altLang="en-US" dirty="0" smtClean="0"/>
              <a:t>兩個聲道會經過</a:t>
            </a:r>
            <a:r>
              <a:rPr lang="en-US" altLang="zh-TW" dirty="0" smtClean="0"/>
              <a:t>encoder</a:t>
            </a:r>
            <a:r>
              <a:rPr lang="zh-TW" altLang="en-US" dirty="0" smtClean="0"/>
              <a:t>，</a:t>
            </a:r>
            <a:r>
              <a:rPr lang="en-US" altLang="zh-TW" dirty="0" smtClean="0"/>
              <a:t>encoder</a:t>
            </a:r>
            <a:r>
              <a:rPr lang="zh-TW" altLang="en-US" dirty="0" smtClean="0"/>
              <a:t>決定會嵌入多少</a:t>
            </a:r>
            <a:r>
              <a:rPr lang="en-US" altLang="zh-TW" dirty="0" smtClean="0"/>
              <a:t>auxiliary channel</a:t>
            </a:r>
            <a:r>
              <a:rPr lang="zh-TW" altLang="en-US" dirty="0" smtClean="0"/>
              <a:t>的資料。</a:t>
            </a:r>
            <a:endParaRPr lang="en-US" altLang="zh-TW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TW" altLang="en-US" dirty="0" smtClean="0"/>
              <a:t>新的兩個聲道會進入</a:t>
            </a:r>
            <a:r>
              <a:rPr lang="en-US" altLang="zh-TW" dirty="0" smtClean="0"/>
              <a:t>decoder</a:t>
            </a:r>
            <a:r>
              <a:rPr lang="zh-TW" altLang="en-US" dirty="0" smtClean="0"/>
              <a:t>，然後將</a:t>
            </a:r>
            <a:r>
              <a:rPr lang="en-US" altLang="zh-TW" dirty="0" smtClean="0"/>
              <a:t>auxiliary channel</a:t>
            </a:r>
            <a:r>
              <a:rPr lang="zh-TW" altLang="en-US" dirty="0" smtClean="0"/>
              <a:t>取出。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21" y="1364726"/>
            <a:ext cx="6779296" cy="483112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B552-02B6-4405-A1E5-5E65608294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8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Interaural</a:t>
            </a:r>
            <a:r>
              <a:rPr lang="en-US" b="1" dirty="0" smtClean="0"/>
              <a:t> Phase Difference (IPD) Relationships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" y="1008993"/>
            <a:ext cx="5975131" cy="5849007"/>
          </a:xfrm>
        </p:spPr>
        <p:txBody>
          <a:bodyPr>
            <a:normAutofit fontScale="92500"/>
          </a:bodyPr>
          <a:lstStyle/>
          <a:p>
            <a:r>
              <a:rPr lang="zh-TW" altLang="en-US" dirty="0"/>
              <a:t>人耳在分辨聲音的方向是透過聲音來源到兩耳距離不同來區分，如</a:t>
            </a:r>
            <a:r>
              <a:rPr lang="zh-TW" altLang="en-US" dirty="0" smtClean="0"/>
              <a:t>圖所示</a:t>
            </a:r>
            <a:r>
              <a:rPr lang="zh-TW" altLang="en-US" dirty="0"/>
              <a:t>，</a:t>
            </a:r>
            <a:r>
              <a:rPr lang="en-US" dirty="0"/>
              <a:t>∆l</a:t>
            </a:r>
            <a:r>
              <a:rPr lang="zh-TW" altLang="en-US" dirty="0"/>
              <a:t>為聲音來源到左耳的距離，</a:t>
            </a:r>
            <a:r>
              <a:rPr lang="en-US" dirty="0"/>
              <a:t>∆r</a:t>
            </a:r>
            <a:r>
              <a:rPr lang="zh-TW" altLang="en-US" dirty="0"/>
              <a:t>為聲音來源到右耳的距離，</a:t>
            </a:r>
            <a:r>
              <a:rPr lang="en-US" dirty="0"/>
              <a:t>∆d</a:t>
            </a:r>
            <a:r>
              <a:rPr lang="zh-TW" altLang="en-US" dirty="0"/>
              <a:t>為兩者的距離差，</a:t>
            </a:r>
            <a:r>
              <a:rPr lang="en-US" dirty="0"/>
              <a:t>d</a:t>
            </a:r>
            <a:r>
              <a:rPr lang="zh-TW" altLang="en-US" dirty="0"/>
              <a:t>為左耳到右耳的距離，</a:t>
            </a:r>
            <a:r>
              <a:rPr lang="en-US" dirty="0"/>
              <a:t>r</a:t>
            </a:r>
            <a:r>
              <a:rPr lang="zh-TW" altLang="en-US" dirty="0"/>
              <a:t>為聲音來源到中心點位置。假設目前方位角為</a:t>
            </a:r>
            <a:r>
              <a:rPr lang="en-US" dirty="0"/>
              <a:t>θ</a:t>
            </a:r>
            <a:r>
              <a:rPr lang="zh-TW" altLang="en-US" dirty="0"/>
              <a:t>，則：</a:t>
            </a:r>
            <a:endParaRPr lang="en-US" dirty="0"/>
          </a:p>
          <a:p>
            <a:pPr marL="0" indent="0">
              <a:buNone/>
            </a:pPr>
            <a:r>
              <a:rPr lang="zh-TW" altLang="en-US" dirty="0" smtClean="0"/>
              <a:t>   </a:t>
            </a:r>
            <a:r>
              <a:rPr lang="en-US" dirty="0" smtClean="0"/>
              <a:t>∆</a:t>
            </a: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(r*</a:t>
            </a:r>
            <a:r>
              <a:rPr lang="en-US" dirty="0" err="1"/>
              <a:t>cosθ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 + (r*</a:t>
            </a:r>
            <a:r>
              <a:rPr lang="en-US" dirty="0" err="1"/>
              <a:t>sinθ</a:t>
            </a:r>
            <a:r>
              <a:rPr lang="en-US" b="1" dirty="0"/>
              <a:t> </a:t>
            </a:r>
            <a:r>
              <a:rPr lang="en-US" dirty="0"/>
              <a:t>– d/2)</a:t>
            </a:r>
            <a:r>
              <a:rPr lang="en-US" baseline="30000" dirty="0"/>
              <a:t>2</a:t>
            </a:r>
            <a:endParaRPr lang="en-US" dirty="0"/>
          </a:p>
          <a:p>
            <a:pPr marL="0" indent="0">
              <a:buNone/>
            </a:pPr>
            <a:r>
              <a:rPr lang="zh-TW" altLang="en-US" dirty="0" smtClean="0"/>
              <a:t>   </a:t>
            </a:r>
            <a:r>
              <a:rPr lang="en-US" dirty="0" smtClean="0"/>
              <a:t>∆</a:t>
            </a:r>
            <a:r>
              <a:rPr lang="en-US" dirty="0"/>
              <a:t>l</a:t>
            </a:r>
            <a:r>
              <a:rPr lang="en-US" baseline="30000" dirty="0"/>
              <a:t>2</a:t>
            </a:r>
            <a:r>
              <a:rPr lang="en-US" dirty="0"/>
              <a:t> = (r*</a:t>
            </a:r>
            <a:r>
              <a:rPr lang="en-US" dirty="0" err="1"/>
              <a:t>cosθ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 + (r*</a:t>
            </a:r>
            <a:r>
              <a:rPr lang="en-US" dirty="0" err="1"/>
              <a:t>sinθ</a:t>
            </a:r>
            <a:r>
              <a:rPr lang="en-US" dirty="0"/>
              <a:t> + d/2)</a:t>
            </a:r>
            <a:r>
              <a:rPr lang="en-US" baseline="30000" dirty="0"/>
              <a:t>2</a:t>
            </a:r>
            <a:endParaRPr lang="en-US" dirty="0"/>
          </a:p>
          <a:p>
            <a:pPr marL="0" indent="0">
              <a:buNone/>
            </a:pPr>
            <a:r>
              <a:rPr lang="zh-TW" altLang="en-US" dirty="0" smtClean="0"/>
              <a:t>   </a:t>
            </a:r>
            <a:r>
              <a:rPr lang="en-US" dirty="0" smtClean="0"/>
              <a:t>∆</a:t>
            </a:r>
            <a:r>
              <a:rPr lang="en-US" dirty="0"/>
              <a:t>d = |∆r - ∆l|</a:t>
            </a:r>
          </a:p>
          <a:p>
            <a:pPr marL="0" indent="0">
              <a:buNone/>
            </a:pPr>
            <a:r>
              <a:rPr lang="zh-TW" altLang="en-US" dirty="0" smtClean="0"/>
              <a:t>   </a:t>
            </a:r>
            <a:r>
              <a:rPr lang="en-US" dirty="0" smtClean="0"/>
              <a:t>IPD</a:t>
            </a:r>
            <a:r>
              <a:rPr lang="en-US" dirty="0"/>
              <a:t>(</a:t>
            </a:r>
            <a:r>
              <a:rPr lang="zh-TW" altLang="en-US" dirty="0"/>
              <a:t>這裡假設為</a:t>
            </a:r>
            <a:r>
              <a:rPr lang="en-US" dirty="0"/>
              <a:t>Φ)</a:t>
            </a:r>
            <a:r>
              <a:rPr lang="zh-TW" altLang="en-US" dirty="0"/>
              <a:t>值的算法為：</a:t>
            </a:r>
            <a:endParaRPr lang="en-US" dirty="0"/>
          </a:p>
          <a:p>
            <a:pPr marL="0" indent="0">
              <a:buNone/>
            </a:pPr>
            <a:r>
              <a:rPr lang="zh-TW" altLang="en-US" dirty="0" smtClean="0"/>
              <a:t>   </a:t>
            </a:r>
            <a:r>
              <a:rPr lang="en-US" dirty="0" smtClean="0"/>
              <a:t>Φ </a:t>
            </a:r>
            <a:r>
              <a:rPr lang="en-US" dirty="0"/>
              <a:t>=  ∆d *( f / c ) *360º</a:t>
            </a:r>
          </a:p>
          <a:p>
            <a:r>
              <a:rPr lang="zh-TW" altLang="en-US" dirty="0"/>
              <a:t>有了</a:t>
            </a:r>
            <a:r>
              <a:rPr lang="en-US" dirty="0" err="1"/>
              <a:t>Interaural</a:t>
            </a:r>
            <a:r>
              <a:rPr lang="en-US" dirty="0"/>
              <a:t> Phase Difference</a:t>
            </a:r>
            <a:r>
              <a:rPr lang="zh-TW" altLang="en-US" dirty="0"/>
              <a:t>值，就可以進行以下</a:t>
            </a:r>
            <a:r>
              <a:rPr lang="zh-TW" altLang="en-US" dirty="0" smtClean="0"/>
              <a:t>的</a:t>
            </a:r>
            <a:r>
              <a:rPr lang="en-US" dirty="0" smtClean="0"/>
              <a:t>energy </a:t>
            </a:r>
            <a:r>
              <a:rPr lang="en-US" dirty="0"/>
              <a:t>threshold</a:t>
            </a:r>
            <a:r>
              <a:rPr lang="zh-TW" altLang="en-US" dirty="0"/>
              <a:t>計算</a:t>
            </a:r>
            <a:r>
              <a:rPr lang="zh-TW" altLang="en-US" b="1" dirty="0"/>
              <a:t>。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130" y="1285763"/>
            <a:ext cx="5754415" cy="55722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B552-02B6-4405-A1E5-5E65608294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4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Watermarking Encoder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166648"/>
            <a:ext cx="10515600" cy="5580993"/>
          </a:xfrm>
        </p:spPr>
        <p:txBody>
          <a:bodyPr>
            <a:normAutofit/>
          </a:bodyPr>
          <a:lstStyle/>
          <a:p>
            <a:r>
              <a:rPr lang="en-US" b="1" dirty="0" err="1"/>
              <a:t>psychoacoustical</a:t>
            </a:r>
            <a:r>
              <a:rPr lang="en-US" b="1" dirty="0"/>
              <a:t> phase threshold</a:t>
            </a:r>
            <a:r>
              <a:rPr lang="zh-TW" altLang="en-US" b="1" dirty="0"/>
              <a:t>：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dirty="0" err="1"/>
              <a:t>psychoacoustical</a:t>
            </a:r>
            <a:r>
              <a:rPr lang="en-US" dirty="0"/>
              <a:t> phase threshold</a:t>
            </a:r>
            <a:r>
              <a:rPr lang="zh-TW" altLang="en-US" dirty="0"/>
              <a:t>決定資料在什麼時候嵌入，在頻率</a:t>
            </a:r>
            <a:r>
              <a:rPr lang="en-US" dirty="0"/>
              <a:t>(Fourier analysis</a:t>
            </a:r>
            <a:r>
              <a:rPr lang="zh-TW" altLang="en-US" dirty="0"/>
              <a:t>提供</a:t>
            </a:r>
            <a:r>
              <a:rPr lang="en-US" dirty="0"/>
              <a:t>)</a:t>
            </a:r>
            <a:r>
              <a:rPr lang="zh-TW" altLang="en-US" dirty="0"/>
              <a:t>滿足下列式子時，可以進行</a:t>
            </a:r>
            <a:r>
              <a:rPr lang="en-US" dirty="0"/>
              <a:t>watermark</a:t>
            </a:r>
            <a:r>
              <a:rPr lang="zh-TW" altLang="en-US" b="1" dirty="0"/>
              <a:t>。</a:t>
            </a:r>
            <a:endParaRPr lang="en-US" dirty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dirty="0" smtClean="0"/>
              <a:t>cos</a:t>
            </a:r>
            <a:r>
              <a:rPr lang="en-US" dirty="0"/>
              <a:t>{(phase[X</a:t>
            </a:r>
            <a:r>
              <a:rPr lang="en-US" baseline="-25000" dirty="0"/>
              <a:t>L</a:t>
            </a:r>
            <a:r>
              <a:rPr lang="en-US" dirty="0"/>
              <a:t>(f</a:t>
            </a:r>
            <a:r>
              <a:rPr lang="en-US" baseline="-25000" dirty="0"/>
              <a:t>i</a:t>
            </a:r>
            <a:r>
              <a:rPr lang="en-US" dirty="0"/>
              <a:t>)] - phase[X</a:t>
            </a:r>
            <a:r>
              <a:rPr lang="en-US" baseline="-25000" dirty="0"/>
              <a:t>R</a:t>
            </a:r>
            <a:r>
              <a:rPr lang="en-US" dirty="0"/>
              <a:t>(f</a:t>
            </a:r>
            <a:r>
              <a:rPr lang="en-US" baseline="-25000" dirty="0"/>
              <a:t>i</a:t>
            </a:r>
            <a:r>
              <a:rPr lang="en-US" dirty="0"/>
              <a:t>)]} &lt; cos (-0.003104*f</a:t>
            </a:r>
            <a:r>
              <a:rPr lang="en-US" baseline="-25000" dirty="0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energy threshold</a:t>
            </a:r>
            <a:r>
              <a:rPr lang="zh-TW" altLang="en-US" b="1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在</a:t>
            </a:r>
            <a:r>
              <a:rPr lang="zh-TW" altLang="en-US" dirty="0"/>
              <a:t>特定頻率依照下列不同情況嵌入相對的值，嵌入時改變的是左邊的聲道：</a:t>
            </a:r>
            <a:endParaRPr lang="en-US" dirty="0"/>
          </a:p>
          <a:p>
            <a:pPr marL="0" indent="0">
              <a:buNone/>
            </a:pPr>
            <a:r>
              <a:rPr lang="zh-TW" altLang="en-US" dirty="0" smtClean="0"/>
              <a:t>  </a:t>
            </a:r>
            <a:r>
              <a:rPr lang="en-US" dirty="0" smtClean="0"/>
              <a:t>phase[X</a:t>
            </a:r>
            <a:r>
              <a:rPr lang="en-US" baseline="-25000" dirty="0" smtClean="0"/>
              <a:t>L</a:t>
            </a:r>
            <a:r>
              <a:rPr lang="en-US" dirty="0" smtClean="0"/>
              <a:t>(f</a:t>
            </a:r>
            <a:r>
              <a:rPr lang="en-US" baseline="-25000" dirty="0" smtClean="0"/>
              <a:t>i</a:t>
            </a:r>
            <a:r>
              <a:rPr lang="en-US" dirty="0"/>
              <a:t>)] = phase[X</a:t>
            </a:r>
            <a:r>
              <a:rPr lang="en-US" baseline="-25000" dirty="0"/>
              <a:t>R</a:t>
            </a:r>
            <a:r>
              <a:rPr lang="en-US" dirty="0"/>
              <a:t>(f</a:t>
            </a:r>
            <a:r>
              <a:rPr lang="en-US" baseline="-25000" dirty="0"/>
              <a:t>i</a:t>
            </a:r>
            <a:r>
              <a:rPr lang="en-US" dirty="0"/>
              <a:t>)] → logical 0</a:t>
            </a:r>
          </a:p>
          <a:p>
            <a:pPr marL="0" indent="0">
              <a:buNone/>
            </a:pPr>
            <a:r>
              <a:rPr lang="zh-TW" altLang="en-US" dirty="0" smtClean="0"/>
              <a:t>  </a:t>
            </a:r>
            <a:r>
              <a:rPr lang="en-US" dirty="0" smtClean="0"/>
              <a:t>phase[X</a:t>
            </a:r>
            <a:r>
              <a:rPr lang="en-US" baseline="-25000" dirty="0" smtClean="0"/>
              <a:t>L</a:t>
            </a:r>
            <a:r>
              <a:rPr lang="en-US" dirty="0" smtClean="0"/>
              <a:t>(f</a:t>
            </a:r>
            <a:r>
              <a:rPr lang="en-US" baseline="-25000" dirty="0" smtClean="0"/>
              <a:t>i</a:t>
            </a:r>
            <a:r>
              <a:rPr lang="en-US" dirty="0"/>
              <a:t>)] = 1/2 * </a:t>
            </a:r>
            <a:r>
              <a:rPr lang="en-US" dirty="0" err="1"/>
              <a:t>IPD</a:t>
            </a:r>
            <a:r>
              <a:rPr lang="en-US" baseline="-25000" dirty="0" err="1"/>
              <a:t>max</a:t>
            </a:r>
            <a:r>
              <a:rPr lang="en-US" dirty="0"/>
              <a:t>(f</a:t>
            </a:r>
            <a:r>
              <a:rPr lang="en-US" baseline="-25000" dirty="0"/>
              <a:t>i</a:t>
            </a:r>
            <a:r>
              <a:rPr lang="en-US" dirty="0"/>
              <a:t>) → logical 1</a:t>
            </a:r>
          </a:p>
          <a:p>
            <a:pPr marL="0" indent="0">
              <a:buNone/>
            </a:pPr>
            <a:r>
              <a:rPr lang="zh-TW" altLang="en-US" dirty="0" smtClean="0"/>
              <a:t>  </a:t>
            </a:r>
            <a:r>
              <a:rPr lang="en-US" dirty="0" smtClean="0"/>
              <a:t>phase[X</a:t>
            </a:r>
            <a:r>
              <a:rPr lang="en-US" baseline="-25000" dirty="0" smtClean="0"/>
              <a:t>L</a:t>
            </a:r>
            <a:r>
              <a:rPr lang="en-US" dirty="0" smtClean="0"/>
              <a:t>(f</a:t>
            </a:r>
            <a:r>
              <a:rPr lang="en-US" baseline="-25000" dirty="0" smtClean="0"/>
              <a:t>i</a:t>
            </a:r>
            <a:r>
              <a:rPr lang="en-US" dirty="0"/>
              <a:t>)] &gt;= </a:t>
            </a:r>
            <a:r>
              <a:rPr lang="en-US" dirty="0" err="1"/>
              <a:t>IPD</a:t>
            </a:r>
            <a:r>
              <a:rPr lang="en-US" baseline="-25000" dirty="0" err="1"/>
              <a:t>max</a:t>
            </a:r>
            <a:r>
              <a:rPr lang="en-US" dirty="0"/>
              <a:t>(f</a:t>
            </a:r>
            <a:r>
              <a:rPr lang="en-US" baseline="-25000" dirty="0"/>
              <a:t>i</a:t>
            </a:r>
            <a:r>
              <a:rPr lang="en-US" dirty="0"/>
              <a:t>) → no encoding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B552-02B6-4405-A1E5-5E65608294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Watermarking Decoder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4458"/>
          </a:xfrm>
        </p:spPr>
        <p:txBody>
          <a:bodyPr/>
          <a:lstStyle/>
          <a:p>
            <a:r>
              <a:rPr lang="zh-TW" altLang="en-US" dirty="0"/>
              <a:t>在取資料時，會先經由</a:t>
            </a:r>
            <a:r>
              <a:rPr lang="en-US" dirty="0" err="1"/>
              <a:t>psychoacoustical</a:t>
            </a:r>
            <a:r>
              <a:rPr lang="en-US" dirty="0"/>
              <a:t> phase threshold</a:t>
            </a:r>
            <a:r>
              <a:rPr lang="zh-TW" altLang="en-US" dirty="0"/>
              <a:t>比較與偵測，在利用下列式子決定取出的訊息為多少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TW" altLang="en-US" dirty="0" smtClean="0"/>
              <a:t>  </a:t>
            </a:r>
            <a:r>
              <a:rPr lang="en-US" dirty="0" smtClean="0"/>
              <a:t>| </a:t>
            </a:r>
            <a:r>
              <a:rPr lang="en-US" dirty="0"/>
              <a:t>phase[X</a:t>
            </a:r>
            <a:r>
              <a:rPr lang="en-US" baseline="-25000" dirty="0"/>
              <a:t>L</a:t>
            </a:r>
            <a:r>
              <a:rPr lang="en-US" dirty="0"/>
              <a:t>(f</a:t>
            </a:r>
            <a:r>
              <a:rPr lang="en-US" baseline="-25000" dirty="0"/>
              <a:t>i</a:t>
            </a:r>
            <a:r>
              <a:rPr lang="en-US" dirty="0"/>
              <a:t>)] - </a:t>
            </a:r>
            <a:r>
              <a:rPr lang="en-US" dirty="0" smtClean="0"/>
              <a:t>phase[X</a:t>
            </a:r>
            <a:r>
              <a:rPr lang="en-US" baseline="-25000" dirty="0" smtClean="0"/>
              <a:t>R</a:t>
            </a:r>
            <a:r>
              <a:rPr lang="en-US" dirty="0" smtClean="0"/>
              <a:t>(f</a:t>
            </a:r>
            <a:r>
              <a:rPr lang="en-US" baseline="-25000" dirty="0"/>
              <a:t>i</a:t>
            </a:r>
            <a:r>
              <a:rPr lang="en-US" dirty="0" smtClean="0"/>
              <a:t>)] </a:t>
            </a:r>
            <a:r>
              <a:rPr lang="en-US" dirty="0"/>
              <a:t>| =&lt; </a:t>
            </a:r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IPD</a:t>
            </a:r>
            <a:r>
              <a:rPr lang="en-US" baseline="-25000" dirty="0" smtClean="0"/>
              <a:t>max</a:t>
            </a:r>
            <a:r>
              <a:rPr lang="en-US" dirty="0" smtClean="0"/>
              <a:t>(f</a:t>
            </a:r>
            <a:r>
              <a:rPr lang="en-US" baseline="-25000" dirty="0"/>
              <a:t>i</a:t>
            </a:r>
            <a:r>
              <a:rPr lang="en-US" dirty="0" smtClean="0"/>
              <a:t>) </a:t>
            </a:r>
            <a:r>
              <a:rPr lang="en-US" dirty="0"/>
              <a:t>→ logical </a:t>
            </a:r>
            <a:r>
              <a:rPr lang="en-US" dirty="0" smtClean="0"/>
              <a:t>0</a:t>
            </a:r>
            <a:endParaRPr lang="en-US" dirty="0"/>
          </a:p>
          <a:p>
            <a:pPr marL="0" indent="0">
              <a:buNone/>
            </a:pPr>
            <a:r>
              <a:rPr lang="zh-TW" altLang="en-US" dirty="0" smtClean="0"/>
              <a:t>   </a:t>
            </a:r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IPD</a:t>
            </a:r>
            <a:r>
              <a:rPr lang="en-US" baseline="-25000" dirty="0" smtClean="0"/>
              <a:t>max</a:t>
            </a:r>
            <a:r>
              <a:rPr lang="en-US" dirty="0" smtClean="0"/>
              <a:t>(f</a:t>
            </a:r>
            <a:r>
              <a:rPr lang="en-US" baseline="-25000" dirty="0"/>
              <a:t>i</a:t>
            </a:r>
            <a:r>
              <a:rPr lang="en-US" dirty="0" smtClean="0"/>
              <a:t>) </a:t>
            </a:r>
            <a:r>
              <a:rPr lang="en-US" dirty="0"/>
              <a:t>&lt; | phase[X</a:t>
            </a:r>
            <a:r>
              <a:rPr lang="en-US" baseline="-25000" dirty="0"/>
              <a:t>L</a:t>
            </a:r>
            <a:r>
              <a:rPr lang="en-US" dirty="0"/>
              <a:t>(f</a:t>
            </a:r>
            <a:r>
              <a:rPr lang="en-US" baseline="-25000" dirty="0"/>
              <a:t>i</a:t>
            </a:r>
            <a:r>
              <a:rPr lang="en-US" dirty="0"/>
              <a:t>)] - </a:t>
            </a:r>
            <a:r>
              <a:rPr lang="en-US" dirty="0" smtClean="0"/>
              <a:t>phase[X</a:t>
            </a:r>
            <a:r>
              <a:rPr lang="en-US" baseline="-25000" dirty="0" smtClean="0"/>
              <a:t>R</a:t>
            </a:r>
            <a:r>
              <a:rPr lang="en-US" dirty="0" smtClean="0"/>
              <a:t>(f</a:t>
            </a:r>
            <a:r>
              <a:rPr lang="en-US" baseline="-25000" dirty="0"/>
              <a:t>i</a:t>
            </a:r>
            <a:r>
              <a:rPr lang="en-US" dirty="0" smtClean="0"/>
              <a:t>)] </a:t>
            </a:r>
            <a:r>
              <a:rPr lang="en-US" dirty="0"/>
              <a:t>| =&lt; </a:t>
            </a:r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IPD</a:t>
            </a:r>
            <a:r>
              <a:rPr lang="en-US" baseline="-25000" dirty="0" smtClean="0"/>
              <a:t>max</a:t>
            </a:r>
            <a:r>
              <a:rPr lang="en-US" dirty="0" smtClean="0"/>
              <a:t>(f</a:t>
            </a:r>
            <a:r>
              <a:rPr lang="en-US" baseline="-25000" dirty="0"/>
              <a:t>i</a:t>
            </a:r>
            <a:r>
              <a:rPr lang="en-US" dirty="0" smtClean="0"/>
              <a:t>) </a:t>
            </a:r>
            <a:r>
              <a:rPr lang="en-US" dirty="0"/>
              <a:t>→ logical 1</a:t>
            </a:r>
          </a:p>
          <a:p>
            <a:pPr marL="0" indent="0">
              <a:buNone/>
            </a:pPr>
            <a:r>
              <a:rPr lang="zh-TW" altLang="en-US" dirty="0" smtClean="0"/>
              <a:t>  </a:t>
            </a:r>
            <a:r>
              <a:rPr lang="en-US" dirty="0" smtClean="0"/>
              <a:t>| </a:t>
            </a:r>
            <a:r>
              <a:rPr lang="en-US" dirty="0"/>
              <a:t>phase[X</a:t>
            </a:r>
            <a:r>
              <a:rPr lang="en-US" baseline="-25000" dirty="0"/>
              <a:t>L</a:t>
            </a:r>
            <a:r>
              <a:rPr lang="en-US" dirty="0"/>
              <a:t>(f</a:t>
            </a:r>
            <a:r>
              <a:rPr lang="en-US" baseline="-25000" dirty="0"/>
              <a:t>i</a:t>
            </a:r>
            <a:r>
              <a:rPr lang="en-US" dirty="0"/>
              <a:t>)] - </a:t>
            </a:r>
            <a:r>
              <a:rPr lang="en-US" dirty="0" smtClean="0"/>
              <a:t>phase[X</a:t>
            </a:r>
            <a:r>
              <a:rPr lang="en-US" baseline="-25000" dirty="0" smtClean="0"/>
              <a:t>R</a:t>
            </a:r>
            <a:r>
              <a:rPr lang="en-US" dirty="0" smtClean="0"/>
              <a:t>(f</a:t>
            </a:r>
            <a:r>
              <a:rPr lang="en-US" baseline="-25000" dirty="0"/>
              <a:t>i</a:t>
            </a:r>
            <a:r>
              <a:rPr lang="en-US" dirty="0" smtClean="0"/>
              <a:t>)] </a:t>
            </a:r>
            <a:r>
              <a:rPr lang="en-US" dirty="0"/>
              <a:t>| &gt; </a:t>
            </a:r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IPD</a:t>
            </a:r>
            <a:r>
              <a:rPr lang="en-US" baseline="-25000" dirty="0" smtClean="0"/>
              <a:t>max</a:t>
            </a:r>
            <a:r>
              <a:rPr lang="en-US" dirty="0" smtClean="0"/>
              <a:t>(f</a:t>
            </a:r>
            <a:r>
              <a:rPr lang="en-US" baseline="-25000" dirty="0"/>
              <a:t>i</a:t>
            </a:r>
            <a:r>
              <a:rPr lang="en-US" dirty="0" smtClean="0"/>
              <a:t>) </a:t>
            </a:r>
            <a:r>
              <a:rPr lang="en-US" dirty="0"/>
              <a:t>→ no 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TW" altLang="en-US" dirty="0" smtClean="0"/>
              <a:t>   </a:t>
            </a:r>
            <a:r>
              <a:rPr lang="en-US" dirty="0" smtClean="0"/>
              <a:t>(</a:t>
            </a:r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 = 1/4, r</a:t>
            </a:r>
            <a:r>
              <a:rPr lang="en-US" baseline="-25000" dirty="0"/>
              <a:t>2</a:t>
            </a:r>
            <a:r>
              <a:rPr lang="en-US" dirty="0"/>
              <a:t> = 3/4 )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B552-02B6-4405-A1E5-5E65608294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5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System </a:t>
            </a:r>
            <a:r>
              <a:rPr lang="en-US" b="1" dirty="0" smtClean="0"/>
              <a:t>Robustness</a:t>
            </a:r>
          </a:p>
          <a:p>
            <a:endParaRPr lang="en-US" i="1" dirty="0" smtClean="0"/>
          </a:p>
          <a:p>
            <a:r>
              <a:rPr lang="en-US" i="1" dirty="0" smtClean="0"/>
              <a:t>Cutting </a:t>
            </a:r>
            <a:r>
              <a:rPr lang="en-US" i="1" dirty="0"/>
              <a:t>and </a:t>
            </a:r>
            <a:r>
              <a:rPr lang="en-US" i="1" dirty="0" smtClean="0"/>
              <a:t>splicing</a:t>
            </a:r>
          </a:p>
          <a:p>
            <a:r>
              <a:rPr lang="en-US" i="1" dirty="0"/>
              <a:t>Temporal </a:t>
            </a:r>
            <a:r>
              <a:rPr lang="en-US" i="1" dirty="0" smtClean="0"/>
              <a:t>shifting</a:t>
            </a:r>
          </a:p>
          <a:p>
            <a:r>
              <a:rPr lang="en-US" i="1" dirty="0" err="1"/>
              <a:t>Downsampling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B552-02B6-4405-A1E5-5E65608294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 high capacity watermarking technique for stereo audio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B552-02B6-4405-A1E5-5E65608294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1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451</Words>
  <Application>Microsoft Office PowerPoint</Application>
  <PresentationFormat>寬螢幕</PresentationFormat>
  <Paragraphs>56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A HIGH CAPACITY WATERMARKING TECHNIQUE FOR STEREO AUDIO</vt:lpstr>
      <vt:lpstr>outline</vt:lpstr>
      <vt:lpstr>THE PROPOSED SYSTEM </vt:lpstr>
      <vt:lpstr>Interaural Phase Difference (IPD) Relationships </vt:lpstr>
      <vt:lpstr>Watermarking Encoder </vt:lpstr>
      <vt:lpstr>Watermarking Decoder </vt:lpstr>
      <vt:lpstr>PERFORMANCE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HIGH CAPACITY WATERMARKING TECHNIQUE FOR STEREO AUDIO</dc:title>
  <dc:creator>dvan</dc:creator>
  <cp:lastModifiedBy>dvan</cp:lastModifiedBy>
  <cp:revision>14</cp:revision>
  <dcterms:created xsi:type="dcterms:W3CDTF">2014-02-18T11:13:36Z</dcterms:created>
  <dcterms:modified xsi:type="dcterms:W3CDTF">2014-04-08T23:28:58Z</dcterms:modified>
</cp:coreProperties>
</file>