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258" r:id="rId5"/>
    <p:sldId id="260" r:id="rId6"/>
    <p:sldId id="261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3C0D8-E798-45DD-8F93-1C8FC63BD504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2006A-A8F9-4C00-B163-1907E7D3A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26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2006A-A8F9-4C00-B163-1907E7D3AA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67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4F0C-E10A-4972-B1F5-BC925C3DFE79}" type="datetime1">
              <a:rPr lang="en-US" smtClean="0"/>
              <a:t>8/3/2014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E67C-3282-49BF-A354-ABBFE950C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6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CA22-6F1F-4938-9E68-C92E6D0FD1FD}" type="datetime1">
              <a:rPr lang="en-US" smtClean="0"/>
              <a:t>8/3/2014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E67C-3282-49BF-A354-ABBFE950C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2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61FE-947B-41B0-B6DF-3A9C78CE1D15}" type="datetime1">
              <a:rPr lang="en-US" smtClean="0"/>
              <a:t>8/3/2014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E67C-3282-49BF-A354-ABBFE950C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1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E355-D850-4E96-8C81-E6C657F2CBCC}" type="datetime1">
              <a:rPr lang="en-US" smtClean="0"/>
              <a:t>8/3/2014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E67C-3282-49BF-A354-ABBFE950C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1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45FE-BD2E-49E0-84B9-529C9F21063D}" type="datetime1">
              <a:rPr lang="en-US" smtClean="0"/>
              <a:t>8/3/2014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E67C-3282-49BF-A354-ABBFE950C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8183-D2EE-472A-99B2-115C925F597B}" type="datetime1">
              <a:rPr lang="en-US" smtClean="0"/>
              <a:t>8/3/2014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E67C-3282-49BF-A354-ABBFE950C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544F-776E-43E7-B57A-922F8554D5FB}" type="datetime1">
              <a:rPr lang="en-US" smtClean="0"/>
              <a:t>8/3/2014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E67C-3282-49BF-A354-ABBFE950C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7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3A8A-37B4-4D93-A853-C7E72F96CC79}" type="datetime1">
              <a:rPr lang="en-US" smtClean="0"/>
              <a:t>8/3/2014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E67C-3282-49BF-A354-ABBFE950C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8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AD2C-987B-416F-91D0-7F33D1DDC405}" type="datetime1">
              <a:rPr lang="en-US" smtClean="0"/>
              <a:t>8/3/2014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E67C-3282-49BF-A354-ABBFE950C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2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DD0F-49F7-4E36-B39C-481DD83A1D1D}" type="datetime1">
              <a:rPr lang="en-US" smtClean="0"/>
              <a:t>8/3/2014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E67C-3282-49BF-A354-ABBFE950C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8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93A2-EF59-40B6-9656-8A9FAA97C9A3}" type="datetime1">
              <a:rPr lang="en-US" smtClean="0"/>
              <a:t>8/3/2014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E67C-3282-49BF-A354-ABBFE950C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7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408F9-5DFC-4940-8446-D5A9F460D0EA}" type="datetime1">
              <a:rPr lang="en-US" smtClean="0"/>
              <a:t>8/3/2014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CE67C-3282-49BF-A354-ABBFE950C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4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PVD in </a:t>
            </a:r>
            <a:br>
              <a:rPr lang="en-US" dirty="0" smtClean="0"/>
            </a:br>
            <a:r>
              <a:rPr lang="en-US" smtClean="0"/>
              <a:t>Discrete </a:t>
            </a:r>
            <a:r>
              <a:rPr lang="en-US" smtClean="0"/>
              <a:t>Fourier Transform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E67C-3282-49BF-A354-ABBFE950CD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65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Discrete Fourier Transform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E67C-3282-49BF-A354-ABBFE950CDF1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3180413" y="1690688"/>
                <a:ext cx="5831174" cy="703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IDFT</a:t>
                </a:r>
                <a:r>
                  <a:rPr lang="zh-TW" altLang="en-US" sz="2800" dirty="0" smtClean="0"/>
                  <a:t>公式： </a:t>
                </a:r>
                <a:r>
                  <a:rPr lang="en-US" altLang="zh-TW" sz="2800" dirty="0" err="1" smtClean="0"/>
                  <a:t>x</a:t>
                </a:r>
                <a:r>
                  <a:rPr lang="en-US" altLang="zh-TW" sz="2800" baseline="-25000" dirty="0" err="1" smtClean="0"/>
                  <a:t>j</a:t>
                </a:r>
                <a:r>
                  <a:rPr lang="en-US" altLang="zh-TW" sz="2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l-GR" altLang="zh-TW" sz="2800" b="0" i="1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𝑖𝑘𝑗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413" y="1690688"/>
                <a:ext cx="5831174" cy="703013"/>
              </a:xfrm>
              <a:prstGeom prst="rect">
                <a:avLst/>
              </a:prstGeom>
              <a:blipFill rotWithShape="0">
                <a:blip r:embed="rId2"/>
                <a:stretch>
                  <a:fillRect l="-2197" b="-11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211735" y="3011526"/>
            <a:ext cx="62071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左聲道</a:t>
            </a:r>
            <a:endParaRPr lang="en-US" altLang="zh-TW" sz="2400" dirty="0" smtClean="0"/>
          </a:p>
          <a:p>
            <a:r>
              <a:rPr lang="en-US" sz="2400" dirty="0"/>
              <a:t>y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140 y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21.92 – 21.92i y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21 y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= -20 -20i </a:t>
            </a:r>
          </a:p>
          <a:p>
            <a:endParaRPr lang="en-US" sz="2400" dirty="0"/>
          </a:p>
          <a:p>
            <a:r>
              <a:rPr lang="en-US" sz="2400" dirty="0"/>
              <a:t>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(119.08 +1.92i) / 4</a:t>
            </a:r>
          </a:p>
          <a:p>
            <a:endParaRPr 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766810" y="2716509"/>
            <a:ext cx="45869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這邊出了</a:t>
            </a:r>
            <a:r>
              <a:rPr lang="zh-TW" altLang="en-US" sz="2400" dirty="0" smtClean="0"/>
              <a:t>問題，</a:t>
            </a:r>
            <a:r>
              <a:rPr lang="zh-TW" altLang="en-US" sz="2400" dirty="0"/>
              <a:t>由於在作</a:t>
            </a:r>
            <a:r>
              <a:rPr lang="en-US" altLang="zh-TW" sz="2400" dirty="0"/>
              <a:t>PVD</a:t>
            </a:r>
            <a:r>
              <a:rPr lang="zh-TW" altLang="en-US" sz="2400" dirty="0"/>
              <a:t>時更改了某些頻率的振幅，破壞了原本傅立葉轉換後的對秤性，因此會有虛部出現</a:t>
            </a:r>
            <a:r>
              <a:rPr lang="en-US" altLang="zh-TW" sz="2400" dirty="0"/>
              <a:t>(</a:t>
            </a:r>
            <a:r>
              <a:rPr lang="zh-TW" altLang="en-US" sz="2400" dirty="0"/>
              <a:t>在聲音的資料裡面不該有虛數</a:t>
            </a:r>
            <a:r>
              <a:rPr lang="en-US" altLang="zh-TW" sz="2400" dirty="0"/>
              <a:t>)</a:t>
            </a:r>
            <a:r>
              <a:rPr lang="zh-TW" altLang="en-US" sz="2400" dirty="0"/>
              <a:t>，另外在整個過程中也為了隱藏的需求而把某些小數點取近似值，這是否會影響到之後取資料時機密資料的失真，還需要進一步釐清，這邊目前在思考如何解決這些問題。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495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隱藏流程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左右聲道進行離散傅立葉轉換</a:t>
            </a:r>
            <a:endParaRPr lang="en-US" altLang="zh-TW" dirty="0" smtClean="0"/>
          </a:p>
          <a:p>
            <a:r>
              <a:rPr lang="zh-TW" altLang="en-US" dirty="0" smtClean="0"/>
              <a:t>計算出振幅與相位角</a:t>
            </a:r>
            <a:endParaRPr lang="en-US" altLang="zh-TW" dirty="0" smtClean="0"/>
          </a:p>
          <a:p>
            <a:r>
              <a:rPr lang="en-US" dirty="0" err="1"/>
              <a:t>psychoacoustical</a:t>
            </a:r>
            <a:r>
              <a:rPr lang="en-US" dirty="0"/>
              <a:t> phase </a:t>
            </a:r>
            <a:r>
              <a:rPr lang="en-US" dirty="0" smtClean="0"/>
              <a:t>threshold</a:t>
            </a:r>
            <a:r>
              <a:rPr lang="zh-TW" altLang="en-US" dirty="0" smtClean="0"/>
              <a:t>檢測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zh-TW" altLang="en-US" dirty="0" smtClean="0"/>
              <a:t>能夠</a:t>
            </a:r>
            <a:r>
              <a:rPr lang="zh-TW" altLang="en-US" dirty="0"/>
              <a:t>嵌</a:t>
            </a:r>
            <a:r>
              <a:rPr lang="zh-TW" altLang="en-US" dirty="0" smtClean="0"/>
              <a:t>入資料的頻率上將該頻率振幅進行</a:t>
            </a:r>
            <a:r>
              <a:rPr lang="en-US" altLang="zh-TW" dirty="0" smtClean="0"/>
              <a:t>PVD</a:t>
            </a:r>
            <a:r>
              <a:rPr lang="zh-TW" altLang="en-US" dirty="0" smtClean="0"/>
              <a:t>資料隱藏</a:t>
            </a:r>
            <a:endParaRPr lang="en-US" altLang="zh-TW" dirty="0" smtClean="0"/>
          </a:p>
          <a:p>
            <a:r>
              <a:rPr lang="zh-TW" altLang="en-US" dirty="0" smtClean="0"/>
              <a:t>透過振幅與相位角將極式轉回一般複數表達式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a+bi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左右聲道進行逆離散傅立葉轉換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E67C-3282-49BF-A354-ABBFE950CD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5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測試資</a:t>
            </a:r>
            <a:r>
              <a:rPr lang="zh-TW" altLang="en-US" dirty="0"/>
              <a:t>料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左聲道：</a:t>
            </a:r>
            <a:r>
              <a:rPr lang="en-US" altLang="zh-TW" dirty="0" smtClean="0"/>
              <a:t>20</a:t>
            </a:r>
            <a:r>
              <a:rPr lang="zh-TW" altLang="en-US" dirty="0" smtClean="0"/>
              <a:t> </a:t>
            </a:r>
            <a:r>
              <a:rPr lang="en-US" altLang="zh-TW" dirty="0" smtClean="0"/>
              <a:t>30</a:t>
            </a:r>
            <a:r>
              <a:rPr lang="zh-TW" altLang="en-US" dirty="0" smtClean="0"/>
              <a:t> </a:t>
            </a:r>
            <a:r>
              <a:rPr lang="en-US" altLang="zh-TW" dirty="0" smtClean="0"/>
              <a:t>40</a:t>
            </a:r>
            <a:r>
              <a:rPr lang="zh-TW" altLang="en-US" dirty="0" smtClean="0"/>
              <a:t> </a:t>
            </a:r>
            <a:r>
              <a:rPr lang="en-US" altLang="zh-TW" dirty="0" smtClean="0"/>
              <a:t>50</a:t>
            </a:r>
          </a:p>
          <a:p>
            <a:r>
              <a:rPr lang="zh-TW" altLang="en-US" dirty="0"/>
              <a:t>右</a:t>
            </a:r>
            <a:r>
              <a:rPr lang="zh-TW" altLang="en-US" dirty="0" smtClean="0"/>
              <a:t>聲道：</a:t>
            </a:r>
            <a:r>
              <a:rPr lang="en-US" altLang="zh-TW" dirty="0" smtClean="0"/>
              <a:t>90</a:t>
            </a:r>
            <a:r>
              <a:rPr lang="zh-TW" altLang="en-US" dirty="0" smtClean="0"/>
              <a:t> </a:t>
            </a:r>
            <a:r>
              <a:rPr lang="en-US" altLang="zh-TW" dirty="0" smtClean="0"/>
              <a:t>80</a:t>
            </a:r>
            <a:r>
              <a:rPr lang="zh-TW" altLang="en-US" dirty="0" smtClean="0"/>
              <a:t> </a:t>
            </a:r>
            <a:r>
              <a:rPr lang="en-US" altLang="zh-TW" dirty="0" smtClean="0"/>
              <a:t>70</a:t>
            </a:r>
            <a:r>
              <a:rPr lang="zh-TW" altLang="en-US" dirty="0" smtClean="0"/>
              <a:t> </a:t>
            </a:r>
            <a:r>
              <a:rPr lang="en-US" altLang="zh-TW" dirty="0" smtClean="0"/>
              <a:t>60</a:t>
            </a:r>
          </a:p>
          <a:p>
            <a:r>
              <a:rPr lang="zh-TW" altLang="en-US" dirty="0" smtClean="0"/>
              <a:t>嵌入資料：</a:t>
            </a:r>
            <a:r>
              <a:rPr lang="en-US" altLang="zh-TW" dirty="0" smtClean="0"/>
              <a:t>1100101001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E67C-3282-49BF-A354-ABBFE950CD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1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662" y="140273"/>
            <a:ext cx="10515600" cy="1325563"/>
          </a:xfrm>
        </p:spPr>
        <p:txBody>
          <a:bodyPr/>
          <a:lstStyle/>
          <a:p>
            <a:r>
              <a:rPr lang="en-US"/>
              <a:t>Discrete </a:t>
            </a:r>
            <a:r>
              <a:rPr lang="en-US" smtClean="0"/>
              <a:t>Fourier Transform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2225565"/>
            <a:ext cx="6731833" cy="2967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zh-TW" altLang="en-US" sz="2400" dirty="0" smtClean="0"/>
              <a:t>   左聲道資料進行</a:t>
            </a:r>
            <a:r>
              <a:rPr lang="en-US" altLang="zh-TW" sz="2400" dirty="0" smtClean="0"/>
              <a:t>DFT</a:t>
            </a:r>
            <a:r>
              <a:rPr lang="en-US" sz="2400" dirty="0" smtClean="0"/>
              <a:t>    </a:t>
            </a:r>
            <a:endParaRPr lang="en-US" sz="2400" dirty="0" smtClean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zh-TW" altLang="en-US" sz="2400" dirty="0" smtClean="0"/>
              <a:t>   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20 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30 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40  x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= 50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y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20 + 30 + 40 + 50 = 140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y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= 20 + 30e</a:t>
            </a:r>
            <a:r>
              <a:rPr lang="en-US" sz="2400" baseline="30000" dirty="0" smtClean="0"/>
              <a:t>-2</a:t>
            </a:r>
            <a:r>
              <a:rPr lang="el-GR" sz="2400" baseline="30000" dirty="0" smtClean="0"/>
              <a:t>π</a:t>
            </a:r>
            <a:r>
              <a:rPr lang="en-US" sz="2400" baseline="30000" dirty="0" err="1" smtClean="0"/>
              <a:t>i</a:t>
            </a:r>
            <a:r>
              <a:rPr lang="en-US" sz="2400" baseline="30000" dirty="0" smtClean="0"/>
              <a:t>/4</a:t>
            </a:r>
            <a:r>
              <a:rPr lang="en-US" sz="2400" dirty="0" smtClean="0"/>
              <a:t> + 40e</a:t>
            </a:r>
            <a:r>
              <a:rPr lang="en-US" sz="2400" baseline="30000" dirty="0" smtClean="0"/>
              <a:t>-4</a:t>
            </a:r>
            <a:r>
              <a:rPr lang="el-GR" sz="2400" baseline="30000" dirty="0" smtClean="0"/>
              <a:t>π</a:t>
            </a:r>
            <a:r>
              <a:rPr lang="en-US" sz="2400" baseline="30000" dirty="0" err="1" smtClean="0"/>
              <a:t>i</a:t>
            </a:r>
            <a:r>
              <a:rPr lang="en-US" sz="2400" baseline="30000" dirty="0" smtClean="0"/>
              <a:t>/4</a:t>
            </a:r>
            <a:r>
              <a:rPr lang="en-US" sz="2400" dirty="0" smtClean="0"/>
              <a:t> + 50e</a:t>
            </a:r>
            <a:r>
              <a:rPr lang="en-US" sz="2400" baseline="30000" dirty="0" smtClean="0"/>
              <a:t>-6</a:t>
            </a:r>
            <a:r>
              <a:rPr lang="el-GR" sz="2400" baseline="30000" dirty="0" smtClean="0"/>
              <a:t>π</a:t>
            </a:r>
            <a:r>
              <a:rPr lang="en-US" sz="2400" baseline="30000" dirty="0" err="1" smtClean="0"/>
              <a:t>i</a:t>
            </a:r>
            <a:r>
              <a:rPr lang="en-US" sz="2400" baseline="30000" dirty="0" smtClean="0"/>
              <a:t>/4</a:t>
            </a:r>
            <a:r>
              <a:rPr lang="en-US" sz="2400" dirty="0" smtClean="0"/>
              <a:t>  = -20 + 20i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y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20 + 30e</a:t>
            </a:r>
            <a:r>
              <a:rPr lang="en-US" sz="2400" baseline="30000" dirty="0" smtClean="0"/>
              <a:t>-4</a:t>
            </a:r>
            <a:r>
              <a:rPr lang="el-GR" sz="2400" baseline="30000" dirty="0" smtClean="0"/>
              <a:t>π</a:t>
            </a:r>
            <a:r>
              <a:rPr lang="en-US" sz="2400" baseline="30000" dirty="0" err="1" smtClean="0"/>
              <a:t>i</a:t>
            </a:r>
            <a:r>
              <a:rPr lang="en-US" sz="2400" baseline="30000" dirty="0" smtClean="0"/>
              <a:t>/4</a:t>
            </a:r>
            <a:r>
              <a:rPr lang="en-US" sz="2400" dirty="0" smtClean="0"/>
              <a:t> + 40e</a:t>
            </a:r>
            <a:r>
              <a:rPr lang="en-US" sz="2400" baseline="30000" dirty="0" smtClean="0"/>
              <a:t>-4</a:t>
            </a:r>
            <a:r>
              <a:rPr lang="el-GR" sz="2400" baseline="30000" dirty="0" smtClean="0"/>
              <a:t>π</a:t>
            </a:r>
            <a:r>
              <a:rPr lang="en-US" sz="2400" baseline="30000" dirty="0" err="1" smtClean="0"/>
              <a:t>i</a:t>
            </a:r>
            <a:r>
              <a:rPr lang="en-US" sz="2400" baseline="30000" dirty="0" smtClean="0"/>
              <a:t>*2/4</a:t>
            </a:r>
            <a:r>
              <a:rPr lang="en-US" sz="2400" dirty="0" smtClean="0"/>
              <a:t> + 50e</a:t>
            </a:r>
            <a:r>
              <a:rPr lang="en-US" sz="2400" baseline="30000" dirty="0" smtClean="0"/>
              <a:t>-4</a:t>
            </a:r>
            <a:r>
              <a:rPr lang="el-GR" sz="2400" baseline="30000" dirty="0" smtClean="0"/>
              <a:t>π</a:t>
            </a:r>
            <a:r>
              <a:rPr lang="en-US" sz="2400" baseline="30000" dirty="0" err="1" smtClean="0"/>
              <a:t>i</a:t>
            </a:r>
            <a:r>
              <a:rPr lang="en-US" sz="2400" baseline="30000" dirty="0" smtClean="0"/>
              <a:t>*3/4</a:t>
            </a:r>
            <a:r>
              <a:rPr lang="en-US" sz="2400" dirty="0" smtClean="0"/>
              <a:t> = -20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y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= 20 + 30e</a:t>
            </a:r>
            <a:r>
              <a:rPr lang="en-US" sz="2400" baseline="30000" dirty="0" smtClean="0"/>
              <a:t>-6</a:t>
            </a:r>
            <a:r>
              <a:rPr lang="el-GR" sz="2400" baseline="30000" dirty="0" smtClean="0"/>
              <a:t>π</a:t>
            </a:r>
            <a:r>
              <a:rPr lang="en-US" sz="2400" baseline="30000" dirty="0" err="1" smtClean="0"/>
              <a:t>i</a:t>
            </a:r>
            <a:r>
              <a:rPr lang="en-US" sz="2400" baseline="30000" dirty="0" smtClean="0"/>
              <a:t>/2</a:t>
            </a:r>
            <a:r>
              <a:rPr lang="en-US" sz="2400" dirty="0" smtClean="0"/>
              <a:t> + 40e</a:t>
            </a:r>
            <a:r>
              <a:rPr lang="en-US" sz="2400" baseline="30000" dirty="0" smtClean="0"/>
              <a:t>-6</a:t>
            </a:r>
            <a:r>
              <a:rPr lang="el-GR" sz="2400" baseline="30000" dirty="0" smtClean="0"/>
              <a:t>π</a:t>
            </a:r>
            <a:r>
              <a:rPr lang="en-US" sz="2400" baseline="30000" dirty="0" err="1" smtClean="0"/>
              <a:t>i</a:t>
            </a:r>
            <a:r>
              <a:rPr lang="en-US" sz="2400" baseline="30000" dirty="0" smtClean="0"/>
              <a:t>*2/4</a:t>
            </a:r>
            <a:r>
              <a:rPr lang="en-US" sz="2400" dirty="0" smtClean="0"/>
              <a:t> + 50e</a:t>
            </a:r>
            <a:r>
              <a:rPr lang="en-US" sz="2400" baseline="30000" dirty="0" smtClean="0"/>
              <a:t>-6</a:t>
            </a:r>
            <a:r>
              <a:rPr lang="el-GR" sz="2400" baseline="30000" dirty="0" smtClean="0"/>
              <a:t>π</a:t>
            </a:r>
            <a:r>
              <a:rPr lang="en-US" sz="2400" baseline="30000" dirty="0" err="1" smtClean="0"/>
              <a:t>i</a:t>
            </a:r>
            <a:r>
              <a:rPr lang="en-US" sz="2400" baseline="30000" dirty="0" smtClean="0"/>
              <a:t>*3/4</a:t>
            </a:r>
            <a:r>
              <a:rPr lang="en-US" sz="2400" dirty="0" smtClean="0"/>
              <a:t> = -20 -20i</a:t>
            </a:r>
            <a:endParaRPr 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E67C-3282-49BF-A354-ABBFE950CDF1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254738" y="1316494"/>
                <a:ext cx="6242155" cy="527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/>
                  <a:t>離散傅立葉公式</a:t>
                </a:r>
                <a:r>
                  <a:rPr lang="en-US" altLang="zh-TW" sz="2400"/>
                  <a:t>(</a:t>
                </a:r>
                <a:r>
                  <a:rPr lang="en-US" altLang="zh-TW" sz="2400" smtClean="0"/>
                  <a:t>DFT</a:t>
                </a:r>
                <a:r>
                  <a:rPr lang="en-US" altLang="zh-TW" sz="2400" dirty="0"/>
                  <a:t>)</a:t>
                </a:r>
                <a:r>
                  <a:rPr lang="zh-TW" altLang="en-US" sz="2400" dirty="0"/>
                  <a:t>： </a:t>
                </a:r>
                <a:r>
                  <a:rPr lang="en-US" altLang="zh-TW" sz="2400" dirty="0" err="1"/>
                  <a:t>y</a:t>
                </a:r>
                <a:r>
                  <a:rPr lang="en-US" altLang="zh-TW" sz="2400" baseline="-25000" dirty="0" err="1"/>
                  <a:t>k</a:t>
                </a:r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m:rPr>
                                <m:sty m:val="p"/>
                              </m:rPr>
                              <a:rPr lang="el-GR" altLang="zh-TW" sz="2400" i="1">
                                <a:latin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𝑖𝑘𝑗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738" y="1316494"/>
                <a:ext cx="6242155" cy="527067"/>
              </a:xfrm>
              <a:prstGeom prst="rect">
                <a:avLst/>
              </a:prstGeom>
              <a:blipFill rotWithShape="0">
                <a:blip r:embed="rId2"/>
                <a:stretch>
                  <a:fillRect l="-1563" t="-5814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7038506" y="2391795"/>
            <a:ext cx="49167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右聲道</a:t>
            </a:r>
            <a:r>
              <a:rPr lang="zh-TW" altLang="en-US" sz="2400"/>
              <a:t>進行</a:t>
            </a:r>
            <a:r>
              <a:rPr lang="en-US" altLang="zh-TW" sz="2400" smtClean="0"/>
              <a:t>DFT</a:t>
            </a:r>
            <a:endParaRPr lang="en-US" altLang="zh-TW" sz="2400" dirty="0"/>
          </a:p>
          <a:p>
            <a:r>
              <a:rPr lang="en-US" sz="2400" dirty="0"/>
              <a:t> x</a:t>
            </a:r>
            <a:r>
              <a:rPr lang="en-US" sz="2400" baseline="-25000" dirty="0"/>
              <a:t>0</a:t>
            </a:r>
            <a:r>
              <a:rPr lang="en-US" sz="2400" dirty="0"/>
              <a:t> = </a:t>
            </a:r>
            <a:r>
              <a:rPr lang="en-US" altLang="zh-TW" sz="2400" dirty="0"/>
              <a:t>9</a:t>
            </a:r>
            <a:r>
              <a:rPr lang="en-US" sz="2400" dirty="0"/>
              <a:t>0  x</a:t>
            </a:r>
            <a:r>
              <a:rPr lang="en-US" sz="2400" baseline="-25000" dirty="0"/>
              <a:t>1</a:t>
            </a:r>
            <a:r>
              <a:rPr lang="en-US" sz="2400" dirty="0"/>
              <a:t> = </a:t>
            </a:r>
            <a:r>
              <a:rPr lang="en-US" altLang="zh-TW" sz="2400" dirty="0"/>
              <a:t>8</a:t>
            </a:r>
            <a:r>
              <a:rPr lang="en-US" sz="2400" dirty="0"/>
              <a:t>0  x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en-US" altLang="zh-TW" sz="2400" dirty="0"/>
              <a:t>7</a:t>
            </a:r>
            <a:r>
              <a:rPr lang="en-US" sz="2400" dirty="0"/>
              <a:t>0  x</a:t>
            </a:r>
            <a:r>
              <a:rPr lang="en-US" sz="2400" baseline="-25000" dirty="0"/>
              <a:t>3</a:t>
            </a:r>
            <a:r>
              <a:rPr lang="en-US" sz="2400" dirty="0"/>
              <a:t> = </a:t>
            </a:r>
            <a:r>
              <a:rPr lang="en-US" altLang="zh-TW" sz="2400" dirty="0" smtClean="0"/>
              <a:t>6</a:t>
            </a:r>
            <a:r>
              <a:rPr lang="en-US" sz="2400" dirty="0" smtClean="0"/>
              <a:t>0</a:t>
            </a:r>
          </a:p>
          <a:p>
            <a:endParaRPr lang="en-US" sz="2400" dirty="0"/>
          </a:p>
          <a:p>
            <a:r>
              <a:rPr lang="en-US" sz="2400" dirty="0"/>
              <a:t>y</a:t>
            </a:r>
            <a:r>
              <a:rPr lang="en-US" sz="2400" baseline="-25000" dirty="0"/>
              <a:t>0</a:t>
            </a:r>
            <a:r>
              <a:rPr lang="en-US" sz="2400" dirty="0"/>
              <a:t> = 90 + 80 + 70 + 60 = 300</a:t>
            </a:r>
          </a:p>
          <a:p>
            <a:r>
              <a:rPr lang="en-US" sz="2400" dirty="0"/>
              <a:t>y</a:t>
            </a:r>
            <a:r>
              <a:rPr lang="en-US" sz="2400" baseline="-25000" dirty="0"/>
              <a:t>1</a:t>
            </a:r>
            <a:r>
              <a:rPr lang="en-US" sz="2400" dirty="0"/>
              <a:t> = 90 – 80i - 70 + 60i = 20 – 20i</a:t>
            </a:r>
          </a:p>
          <a:p>
            <a:r>
              <a:rPr lang="en-US" sz="2400" dirty="0"/>
              <a:t>y</a:t>
            </a:r>
            <a:r>
              <a:rPr lang="en-US" sz="2400" baseline="-25000" dirty="0"/>
              <a:t>2</a:t>
            </a:r>
            <a:r>
              <a:rPr lang="en-US" sz="2400" dirty="0"/>
              <a:t> = 90 – 80 + 70 – 60 = 20</a:t>
            </a:r>
          </a:p>
          <a:p>
            <a:r>
              <a:rPr lang="en-US" sz="2400" dirty="0"/>
              <a:t>y</a:t>
            </a:r>
            <a:r>
              <a:rPr lang="en-US" sz="2400" baseline="-25000" dirty="0"/>
              <a:t>3</a:t>
            </a:r>
            <a:r>
              <a:rPr lang="en-US" sz="2400" dirty="0"/>
              <a:t> = 90 + 80i – 70 – 60i = 20 + 20i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55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相位</a:t>
            </a:r>
            <a:r>
              <a:rPr lang="zh-TW" altLang="en-US" dirty="0"/>
              <a:t>角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956248" y="2265689"/>
                <a:ext cx="3897443" cy="3882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600" dirty="0"/>
                  <a:t>左聲道相位角                                                    </a:t>
                </a:r>
                <a:endParaRPr lang="en-US" altLang="zh-TW" sz="3600" dirty="0"/>
              </a:p>
              <a:p>
                <a:r>
                  <a:rPr lang="en-US" altLang="zh-TW" sz="3600" dirty="0"/>
                  <a:t>y</a:t>
                </a:r>
                <a:r>
                  <a:rPr lang="en-US" altLang="zh-TW" sz="3600" baseline="-25000" dirty="0"/>
                  <a:t>0</a:t>
                </a:r>
                <a:r>
                  <a:rPr lang="en-US" altLang="zh-TW" sz="3600" dirty="0"/>
                  <a:t> = 0 ˚</a:t>
                </a:r>
              </a:p>
              <a:p>
                <a:r>
                  <a:rPr lang="en-US" altLang="zh-TW" sz="3600" dirty="0"/>
                  <a:t>y</a:t>
                </a:r>
                <a:r>
                  <a:rPr lang="en-US" altLang="zh-TW" sz="3600" baseline="-25000" dirty="0"/>
                  <a:t>1</a:t>
                </a:r>
                <a:r>
                  <a:rPr lang="en-US" altLang="zh-TW" sz="3600" dirty="0"/>
                  <a:t> = tan</a:t>
                </a:r>
                <a:r>
                  <a:rPr lang="en-US" altLang="zh-TW" sz="3600" baseline="30000" dirty="0"/>
                  <a:t>-1</a:t>
                </a:r>
                <a:r>
                  <a:rPr lang="en-US" altLang="zh-TW" sz="3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−20</m:t>
                        </m:r>
                      </m:den>
                    </m:f>
                  </m:oMath>
                </a14:m>
                <a:r>
                  <a:rPr lang="en-US" altLang="zh-TW" sz="3600" dirty="0"/>
                  <a:t> = </a:t>
                </a:r>
                <a:r>
                  <a:rPr lang="en-US" altLang="zh-TW" sz="3600" dirty="0" smtClean="0"/>
                  <a:t>135</a:t>
                </a:r>
                <a:r>
                  <a:rPr lang="en-US" altLang="zh-TW" sz="3600" dirty="0" smtClean="0"/>
                  <a:t>˚</a:t>
                </a:r>
                <a:endParaRPr lang="en-US" altLang="zh-TW" sz="3600" dirty="0"/>
              </a:p>
              <a:p>
                <a:r>
                  <a:rPr lang="en-US" altLang="zh-TW" sz="3600" dirty="0"/>
                  <a:t>y</a:t>
                </a:r>
                <a:r>
                  <a:rPr lang="en-US" altLang="zh-TW" sz="3600" baseline="-25000" dirty="0"/>
                  <a:t>2</a:t>
                </a:r>
                <a:r>
                  <a:rPr lang="en-US" altLang="zh-TW" sz="3600" dirty="0"/>
                  <a:t> = 0 ˚</a:t>
                </a:r>
              </a:p>
              <a:p>
                <a:r>
                  <a:rPr lang="en-US" altLang="zh-TW" sz="3600" dirty="0"/>
                  <a:t>y</a:t>
                </a:r>
                <a:r>
                  <a:rPr lang="en-US" altLang="zh-TW" sz="3600" baseline="-25000" dirty="0"/>
                  <a:t>3</a:t>
                </a:r>
                <a:r>
                  <a:rPr lang="en-US" altLang="zh-TW" sz="3600" dirty="0"/>
                  <a:t> = tan</a:t>
                </a:r>
                <a:r>
                  <a:rPr lang="en-US" altLang="zh-TW" sz="3600" baseline="30000" dirty="0"/>
                  <a:t>-1</a:t>
                </a:r>
                <a:r>
                  <a:rPr lang="en-US" altLang="zh-TW" sz="3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−20</m:t>
                        </m:r>
                      </m:num>
                      <m:den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−20</m:t>
                        </m:r>
                      </m:den>
                    </m:f>
                  </m:oMath>
                </a14:m>
                <a:r>
                  <a:rPr lang="en-US" altLang="zh-TW" sz="3600" dirty="0"/>
                  <a:t> = 45˚</a:t>
                </a:r>
              </a:p>
              <a:p>
                <a:endParaRPr lang="en-US" sz="36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48" y="2265689"/>
                <a:ext cx="3897443" cy="3882088"/>
              </a:xfrm>
              <a:prstGeom prst="rect">
                <a:avLst/>
              </a:prstGeom>
              <a:blipFill rotWithShape="0">
                <a:blip r:embed="rId2"/>
                <a:stretch>
                  <a:fillRect l="-4851" t="-2673" r="-3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725587" y="2265689"/>
                <a:ext cx="4811842" cy="3882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600" dirty="0"/>
                  <a:t>右</a:t>
                </a:r>
                <a:r>
                  <a:rPr lang="zh-TW" altLang="en-US" sz="3600" dirty="0" smtClean="0"/>
                  <a:t>聲道</a:t>
                </a:r>
                <a:r>
                  <a:rPr lang="zh-TW" altLang="en-US" sz="3600" dirty="0"/>
                  <a:t>相位角                                                    </a:t>
                </a:r>
                <a:endParaRPr lang="en-US" altLang="zh-TW" sz="3600" dirty="0"/>
              </a:p>
              <a:p>
                <a:r>
                  <a:rPr lang="en-US" altLang="zh-TW" sz="3600" dirty="0"/>
                  <a:t>y</a:t>
                </a:r>
                <a:r>
                  <a:rPr lang="en-US" altLang="zh-TW" sz="3600" baseline="-25000" dirty="0"/>
                  <a:t>0</a:t>
                </a:r>
                <a:r>
                  <a:rPr lang="en-US" altLang="zh-TW" sz="3600" dirty="0"/>
                  <a:t> = 0 ˚</a:t>
                </a:r>
              </a:p>
              <a:p>
                <a:r>
                  <a:rPr lang="en-US" altLang="zh-TW" sz="3600" dirty="0"/>
                  <a:t>y</a:t>
                </a:r>
                <a:r>
                  <a:rPr lang="en-US" altLang="zh-TW" sz="3600" baseline="-25000" dirty="0"/>
                  <a:t>1</a:t>
                </a:r>
                <a:r>
                  <a:rPr lang="en-US" altLang="zh-TW" sz="3600" dirty="0"/>
                  <a:t> = tan</a:t>
                </a:r>
                <a:r>
                  <a:rPr lang="en-US" altLang="zh-TW" sz="3600" baseline="30000" dirty="0"/>
                  <a:t>-1</a:t>
                </a:r>
                <a:r>
                  <a:rPr lang="en-US" altLang="zh-TW" sz="3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altLang="zh-TW" sz="3600" dirty="0"/>
                  <a:t> = -45˚</a:t>
                </a:r>
              </a:p>
              <a:p>
                <a:r>
                  <a:rPr lang="en-US" altLang="zh-TW" sz="3600" dirty="0"/>
                  <a:t>y</a:t>
                </a:r>
                <a:r>
                  <a:rPr lang="en-US" altLang="zh-TW" sz="3600" baseline="-25000" dirty="0"/>
                  <a:t>2</a:t>
                </a:r>
                <a:r>
                  <a:rPr lang="en-US" altLang="zh-TW" sz="3600" dirty="0"/>
                  <a:t> = 0 ˚</a:t>
                </a:r>
              </a:p>
              <a:p>
                <a:r>
                  <a:rPr lang="en-US" altLang="zh-TW" sz="3600" dirty="0"/>
                  <a:t>y</a:t>
                </a:r>
                <a:r>
                  <a:rPr lang="en-US" altLang="zh-TW" sz="3600" baseline="-25000" dirty="0"/>
                  <a:t>3</a:t>
                </a:r>
                <a:r>
                  <a:rPr lang="en-US" altLang="zh-TW" sz="3600" dirty="0"/>
                  <a:t> = tan</a:t>
                </a:r>
                <a:r>
                  <a:rPr lang="en-US" altLang="zh-TW" sz="3600" baseline="30000" dirty="0"/>
                  <a:t>-1</a:t>
                </a:r>
                <a:r>
                  <a:rPr lang="en-US" altLang="zh-TW" sz="3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altLang="zh-TW" sz="3600" dirty="0"/>
                  <a:t> = 45˚</a:t>
                </a:r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587" y="2265689"/>
                <a:ext cx="4811842" cy="3882088"/>
              </a:xfrm>
              <a:prstGeom prst="rect">
                <a:avLst/>
              </a:prstGeom>
              <a:blipFill rotWithShape="0">
                <a:blip r:embed="rId3"/>
                <a:stretch>
                  <a:fillRect l="-3797" t="-2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E67C-3282-49BF-A354-ABBFE950CDF1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108616" y="1365309"/>
                <a:ext cx="8799226" cy="712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 smtClean="0"/>
                  <a:t>複數</a:t>
                </a:r>
                <a:r>
                  <a:rPr lang="en-US" altLang="zh-TW" sz="2800" dirty="0" smtClean="0"/>
                  <a:t>a + bi (</a:t>
                </a:r>
                <a:r>
                  <a:rPr lang="en-US" altLang="zh-TW" sz="2800" dirty="0" err="1" smtClean="0"/>
                  <a:t>a,b</a:t>
                </a:r>
                <a:r>
                  <a:rPr lang="en-US" altLang="zh-TW" sz="2800" dirty="0" smtClean="0"/>
                  <a:t> </a:t>
                </a:r>
                <a:r>
                  <a:rPr lang="el-GR" altLang="zh-TW" sz="2800" dirty="0" smtClean="0"/>
                  <a:t>ϵ</a:t>
                </a:r>
                <a:r>
                  <a:rPr lang="en-US" altLang="zh-TW" sz="2800" dirty="0" smtClean="0"/>
                  <a:t> R) </a:t>
                </a:r>
                <a:r>
                  <a:rPr lang="zh-TW" altLang="en-US" sz="2800" dirty="0" smtClean="0"/>
                  <a:t>的輻角公式： </a:t>
                </a:r>
                <a:r>
                  <a:rPr lang="el-GR" altLang="zh-TW" sz="2800" dirty="0" smtClean="0"/>
                  <a:t>φ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=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tan</a:t>
                </a:r>
                <a:r>
                  <a:rPr lang="en-US" altLang="zh-TW" sz="2800" baseline="30000" dirty="0" smtClean="0"/>
                  <a:t>-1</a:t>
                </a:r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800" dirty="0" smtClean="0"/>
                  <a:t>  (degree)</a:t>
                </a:r>
                <a:endParaRPr 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616" y="1365309"/>
                <a:ext cx="8799226" cy="712887"/>
              </a:xfrm>
              <a:prstGeom prst="rect">
                <a:avLst/>
              </a:prstGeom>
              <a:blipFill rotWithShape="0">
                <a:blip r:embed="rId4"/>
                <a:stretch>
                  <a:fillRect l="-145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58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psychoacoustical</a:t>
            </a:r>
            <a:r>
              <a:rPr lang="en-US" dirty="0"/>
              <a:t> phase threshold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cos{phase[X</a:t>
                </a:r>
                <a:r>
                  <a:rPr lang="en-US" baseline="-25000" dirty="0" smtClean="0"/>
                  <a:t>R</a:t>
                </a:r>
                <a:r>
                  <a:rPr lang="en-US" dirty="0" smtClean="0"/>
                  <a:t>(f</a:t>
                </a:r>
                <a:r>
                  <a:rPr lang="en-US" baseline="-25000" dirty="0" smtClean="0"/>
                  <a:t>i</a:t>
                </a:r>
                <a:r>
                  <a:rPr lang="en-US" dirty="0"/>
                  <a:t>)] – </a:t>
                </a:r>
                <a:r>
                  <a:rPr lang="en-US" dirty="0" smtClean="0"/>
                  <a:t>phase[X</a:t>
                </a:r>
                <a:r>
                  <a:rPr lang="en-US" baseline="-25000" dirty="0" smtClean="0"/>
                  <a:t>L</a:t>
                </a:r>
                <a:r>
                  <a:rPr lang="en-US" dirty="0" smtClean="0"/>
                  <a:t>(f</a:t>
                </a:r>
                <a:r>
                  <a:rPr lang="en-US" baseline="-25000" dirty="0" smtClean="0"/>
                  <a:t>i</a:t>
                </a:r>
                <a:r>
                  <a:rPr lang="en-US" dirty="0"/>
                  <a:t>)]} &lt; cos(-3.104 × 10</a:t>
                </a:r>
                <a:r>
                  <a:rPr lang="en-US" baseline="30000" dirty="0"/>
                  <a:t>-3</a:t>
                </a:r>
                <a:r>
                  <a:rPr lang="en-US" dirty="0"/>
                  <a:t> × </a:t>
                </a:r>
                <a:r>
                  <a:rPr lang="en-US" dirty="0" smtClean="0"/>
                  <a:t>f</a:t>
                </a:r>
                <a:r>
                  <a:rPr lang="en-US" baseline="-25000" dirty="0" smtClean="0"/>
                  <a:t>i</a:t>
                </a:r>
                <a:r>
                  <a:rPr lang="en-US" dirty="0"/>
                  <a:t>)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f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</a:t>
                </a:r>
                <a:r>
                  <a:rPr lang="zh-TW" altLang="en-US" dirty="0" smtClean="0"/>
                  <a:t>：</a:t>
                </a:r>
                <a:r>
                  <a:rPr lang="en-US" altLang="zh-TW" dirty="0" smtClean="0"/>
                  <a:t>cos[135</a:t>
                </a:r>
                <a:r>
                  <a:rPr lang="en-US" altLang="zh-TW" dirty="0" smtClean="0"/>
                  <a:t>˚ - (-45</a:t>
                </a:r>
                <a:r>
                  <a:rPr lang="en-US" altLang="zh-TW" dirty="0"/>
                  <a:t> ˚</a:t>
                </a:r>
                <a:r>
                  <a:rPr lang="en-US" altLang="zh-TW" dirty="0" smtClean="0"/>
                  <a:t>)] &lt; cos </a:t>
                </a:r>
                <a:r>
                  <a:rPr lang="en-US" dirty="0"/>
                  <a:t>(-3.104 × 10</a:t>
                </a:r>
                <a:r>
                  <a:rPr lang="en-US" baseline="30000" dirty="0"/>
                  <a:t>-3</a:t>
                </a:r>
                <a:r>
                  <a:rPr lang="en-US" dirty="0"/>
                  <a:t> </a:t>
                </a:r>
                <a:r>
                  <a:rPr lang="en-US" dirty="0" smtClean="0"/>
                  <a:t>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dirty="0" smtClean="0"/>
                  <a:t> )  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f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</a:t>
                </a:r>
                <a:r>
                  <a:rPr lang="zh-TW" altLang="en-US" dirty="0"/>
                  <a:t>：</a:t>
                </a:r>
                <a:r>
                  <a:rPr lang="en-US" altLang="zh-TW" dirty="0" smtClean="0"/>
                  <a:t>cos(0˚ </a:t>
                </a:r>
                <a:r>
                  <a:rPr lang="en-US" altLang="zh-TW" dirty="0"/>
                  <a:t>- </a:t>
                </a:r>
                <a:r>
                  <a:rPr lang="en-US" altLang="zh-TW" dirty="0" smtClean="0"/>
                  <a:t>0 ˚) </a:t>
                </a:r>
                <a:r>
                  <a:rPr lang="en-US" altLang="zh-TW" dirty="0"/>
                  <a:t>&lt; cos </a:t>
                </a:r>
                <a:r>
                  <a:rPr lang="en-US" dirty="0"/>
                  <a:t>(-3.104 × 10</a:t>
                </a:r>
                <a:r>
                  <a:rPr lang="en-US" baseline="30000" dirty="0"/>
                  <a:t>-3</a:t>
                </a:r>
                <a:r>
                  <a:rPr lang="en-US" dirty="0"/>
                  <a:t> 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dirty="0"/>
                  <a:t> )        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f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 </a:t>
                </a:r>
                <a:r>
                  <a:rPr lang="zh-TW" altLang="en-US" dirty="0"/>
                  <a:t>：</a:t>
                </a:r>
                <a:r>
                  <a:rPr lang="en-US" altLang="zh-TW" dirty="0" smtClean="0"/>
                  <a:t>cos(45</a:t>
                </a:r>
                <a:r>
                  <a:rPr lang="en-US" altLang="zh-TW" dirty="0"/>
                  <a:t>˚ - </a:t>
                </a:r>
                <a:r>
                  <a:rPr lang="en-US" altLang="zh-TW" dirty="0" smtClean="0"/>
                  <a:t>45 </a:t>
                </a:r>
                <a:r>
                  <a:rPr lang="en-US" altLang="zh-TW" dirty="0"/>
                  <a:t>˚</a:t>
                </a:r>
                <a:r>
                  <a:rPr lang="en-US" altLang="zh-TW" dirty="0" smtClean="0"/>
                  <a:t>) &lt; </a:t>
                </a:r>
                <a:r>
                  <a:rPr lang="en-US" altLang="zh-TW" dirty="0"/>
                  <a:t>cos </a:t>
                </a:r>
                <a:r>
                  <a:rPr lang="en-US" dirty="0"/>
                  <a:t>(-3.104 × 10</a:t>
                </a:r>
                <a:r>
                  <a:rPr lang="en-US" baseline="30000" dirty="0"/>
                  <a:t>-3</a:t>
                </a:r>
                <a:r>
                  <a:rPr lang="en-US" dirty="0"/>
                  <a:t> 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dirty="0"/>
                  <a:t> )      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以上三個頻率皆能藏，</a:t>
                </a:r>
                <a:r>
                  <a:rPr lang="zh-TW" altLang="en-US" dirty="0" smtClean="0"/>
                  <a:t>選擇</a:t>
                </a:r>
                <a:r>
                  <a:rPr lang="en-US" altLang="zh-TW" dirty="0" smtClean="0"/>
                  <a:t>f</a:t>
                </a:r>
                <a:r>
                  <a:rPr lang="en-US" altLang="zh-TW" baseline="-25000" dirty="0" smtClean="0"/>
                  <a:t>1</a:t>
                </a:r>
                <a:r>
                  <a:rPr lang="en-US" altLang="zh-TW" dirty="0" smtClean="0"/>
                  <a:t> f</a:t>
                </a:r>
                <a:r>
                  <a:rPr lang="en-US" altLang="zh-TW" baseline="-25000" dirty="0" smtClean="0"/>
                  <a:t>2</a:t>
                </a:r>
                <a:r>
                  <a:rPr lang="zh-TW" altLang="en-US" dirty="0" smtClean="0"/>
                  <a:t>的振幅進行</a:t>
                </a:r>
                <a:r>
                  <a:rPr lang="en-US" altLang="zh-TW" dirty="0" smtClean="0"/>
                  <a:t>PVD</a:t>
                </a:r>
                <a:r>
                  <a:rPr lang="zh-TW" altLang="en-US" dirty="0" smtClean="0"/>
                  <a:t>。</a:t>
                </a:r>
                <a:r>
                  <a:rPr lang="en-US" altLang="zh-TW" dirty="0" smtClean="0"/>
                  <a:t>  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altLang="zh-TW" dirty="0" smtClean="0"/>
                  <a:t>     </a:t>
                </a:r>
                <a:endParaRPr 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E67C-3282-49BF-A354-ABBFE950CD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3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振</a:t>
            </a:r>
            <a:r>
              <a:rPr lang="zh-TW" altLang="en-US" dirty="0"/>
              <a:t>幅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E67C-3282-49BF-A354-ABBFE950CDF1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033072" y="2569313"/>
                <a:ext cx="9684895" cy="4152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 smtClean="0"/>
                  <a:t>左聲道</a:t>
                </a:r>
                <a:endParaRPr lang="en-US" altLang="zh-TW" sz="2800" dirty="0" smtClean="0"/>
              </a:p>
              <a:p>
                <a:r>
                  <a:rPr lang="en-US" altLang="zh-TW" sz="2800" dirty="0"/>
                  <a:t>A</a:t>
                </a:r>
                <a:r>
                  <a:rPr lang="en-US" altLang="zh-TW" sz="2800" baseline="-25000" dirty="0"/>
                  <a:t>1</a:t>
                </a:r>
                <a:r>
                  <a:rPr lang="zh-TW" altLang="en-US" sz="2800" dirty="0"/>
                  <a:t>：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(−20)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20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800" dirty="0"/>
                  <a:t> 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800</m:t>
                        </m:r>
                      </m:e>
                    </m:rad>
                  </m:oMath>
                </a14:m>
                <a:r>
                  <a:rPr lang="en-US" sz="2800" dirty="0"/>
                  <a:t>  = </a:t>
                </a:r>
                <a:r>
                  <a:rPr lang="en-US" sz="2800" dirty="0" smtClean="0"/>
                  <a:t>28.28427</a:t>
                </a:r>
                <a:r>
                  <a:rPr lang="zh-TW" altLang="en-US" sz="2800" dirty="0" smtClean="0"/>
                  <a:t> </a:t>
                </a:r>
                <a:r>
                  <a:rPr lang="en-US" sz="2800" b="1" dirty="0" smtClean="0"/>
                  <a:t>≒</a:t>
                </a:r>
                <a:r>
                  <a:rPr lang="zh-TW" altLang="en-US" sz="2800" b="1" dirty="0" smtClean="0"/>
                  <a:t> </a:t>
                </a:r>
                <a:r>
                  <a:rPr lang="en-US" altLang="zh-TW" sz="2800" dirty="0" smtClean="0"/>
                  <a:t>28</a:t>
                </a:r>
                <a:endParaRPr lang="en-US" altLang="zh-TW" sz="2800" dirty="0" smtClean="0"/>
              </a:p>
              <a:p>
                <a:r>
                  <a:rPr lang="en-US" altLang="zh-TW" sz="2800" dirty="0" smtClean="0"/>
                  <a:t>A</a:t>
                </a:r>
                <a:r>
                  <a:rPr lang="en-US" altLang="zh-TW" sz="2800" baseline="-25000" dirty="0" smtClean="0"/>
                  <a:t>2</a:t>
                </a:r>
                <a:r>
                  <a:rPr lang="zh-TW" altLang="en-US" sz="2800" dirty="0" smtClean="0"/>
                  <a:t>： 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800" dirty="0" smtClean="0"/>
                  <a:t>0</a:t>
                </a:r>
              </a:p>
              <a:p>
                <a:endParaRPr lang="en-US" sz="2800" dirty="0" smtClean="0"/>
              </a:p>
              <a:p>
                <a:r>
                  <a:rPr lang="zh-TW" altLang="en-US" sz="2800" dirty="0" smtClean="0"/>
                  <a:t>右聲道</a:t>
                </a:r>
                <a:endParaRPr lang="en-US" altLang="zh-TW" sz="2800" dirty="0" smtClean="0"/>
              </a:p>
              <a:p>
                <a:r>
                  <a:rPr lang="en-US" sz="2800" dirty="0" smtClean="0"/>
                  <a:t>A</a:t>
                </a:r>
                <a:r>
                  <a:rPr lang="en-US" sz="2800" baseline="-25000" dirty="0" smtClean="0"/>
                  <a:t>1</a:t>
                </a:r>
                <a:r>
                  <a:rPr lang="en-US" sz="2800" dirty="0" smtClean="0"/>
                  <a:t> </a:t>
                </a:r>
                <a:r>
                  <a:rPr lang="zh-TW" altLang="en-US" sz="2800" dirty="0" smtClean="0"/>
                  <a:t>：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20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−(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20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800" dirty="0"/>
                  <a:t> 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800</m:t>
                        </m:r>
                      </m:e>
                    </m:rad>
                  </m:oMath>
                </a14:m>
                <a:r>
                  <a:rPr lang="en-US" sz="2800" dirty="0"/>
                  <a:t>  = </a:t>
                </a:r>
                <a:r>
                  <a:rPr lang="en-US" sz="2800" dirty="0" smtClean="0"/>
                  <a:t>28.28427</a:t>
                </a:r>
                <a:r>
                  <a:rPr lang="zh-TW" altLang="en-US" sz="2800" dirty="0" smtClean="0"/>
                  <a:t> </a:t>
                </a:r>
                <a:r>
                  <a:rPr lang="en-US" sz="2800" b="1" dirty="0" smtClean="0"/>
                  <a:t>≒</a:t>
                </a:r>
                <a:r>
                  <a:rPr lang="zh-TW" altLang="en-US" sz="2800" b="1" dirty="0" smtClean="0"/>
                  <a:t> </a:t>
                </a:r>
                <a:r>
                  <a:rPr lang="en-US" altLang="zh-TW" sz="2800" dirty="0" smtClean="0"/>
                  <a:t>28</a:t>
                </a:r>
                <a:endParaRPr lang="en-US" sz="2800" dirty="0" smtClean="0"/>
              </a:p>
              <a:p>
                <a:r>
                  <a:rPr lang="en-US" altLang="zh-TW" sz="2800" dirty="0"/>
                  <a:t>A</a:t>
                </a:r>
                <a:r>
                  <a:rPr lang="en-US" altLang="zh-TW" sz="2800" baseline="-25000" dirty="0"/>
                  <a:t>2</a:t>
                </a:r>
                <a:r>
                  <a:rPr lang="zh-TW" altLang="en-US" sz="2800" dirty="0"/>
                  <a:t>：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800" dirty="0"/>
                  <a:t>0</a:t>
                </a:r>
                <a:endParaRPr lang="en-US" sz="2800" dirty="0"/>
              </a:p>
              <a:p>
                <a:endParaRPr lang="en-US" altLang="zh-TW" sz="2800" dirty="0" smtClean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072" y="2569313"/>
                <a:ext cx="9684895" cy="4152162"/>
              </a:xfrm>
              <a:prstGeom prst="rect">
                <a:avLst/>
              </a:prstGeom>
              <a:blipFill rotWithShape="0">
                <a:blip r:embed="rId2"/>
                <a:stretch>
                  <a:fillRect l="-1259"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353455" y="1444031"/>
                <a:ext cx="9548735" cy="1006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 smtClean="0"/>
                  <a:t>複數</a:t>
                </a:r>
                <a:r>
                  <a:rPr lang="en-US" altLang="zh-TW" sz="2800" dirty="0"/>
                  <a:t>a + bi (</a:t>
                </a:r>
                <a:r>
                  <a:rPr lang="en-US" altLang="zh-TW" sz="2800" dirty="0" err="1"/>
                  <a:t>a,b</a:t>
                </a:r>
                <a:r>
                  <a:rPr lang="en-US" altLang="zh-TW" sz="2800" dirty="0"/>
                  <a:t> </a:t>
                </a:r>
                <a:r>
                  <a:rPr lang="el-GR" altLang="zh-TW" sz="2800" dirty="0"/>
                  <a:t>ϵ</a:t>
                </a:r>
                <a:r>
                  <a:rPr lang="en-US" altLang="zh-TW" sz="2800" dirty="0"/>
                  <a:t> R) </a:t>
                </a:r>
                <a:r>
                  <a:rPr lang="zh-TW" altLang="en-US" sz="2800" dirty="0" smtClean="0"/>
                  <a:t>的振幅公式</a:t>
                </a:r>
                <a:r>
                  <a:rPr lang="zh-TW" altLang="en-US" sz="2800" dirty="0"/>
                  <a:t>： </a:t>
                </a:r>
                <a:r>
                  <a:rPr lang="en-US" altLang="zh-TW" sz="2800" dirty="0" smtClean="0"/>
                  <a:t>A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=</a:t>
                </a:r>
                <a:r>
                  <a:rPr lang="zh-TW" altLang="en-US" sz="2800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55" y="1444031"/>
                <a:ext cx="9548735" cy="1006814"/>
              </a:xfrm>
              <a:prstGeom prst="rect">
                <a:avLst/>
              </a:prstGeom>
              <a:blipFill rotWithShape="0">
                <a:blip r:embed="rId3"/>
                <a:stretch>
                  <a:fillRect l="-127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43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3406" y="146836"/>
            <a:ext cx="10515600" cy="1325563"/>
          </a:xfrm>
        </p:spPr>
        <p:txBody>
          <a:bodyPr/>
          <a:lstStyle/>
          <a:p>
            <a:r>
              <a:rPr lang="en-US" dirty="0" smtClean="0"/>
              <a:t>PVD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096531" y="6224704"/>
            <a:ext cx="2743200" cy="365125"/>
          </a:xfrm>
        </p:spPr>
        <p:txBody>
          <a:bodyPr/>
          <a:lstStyle/>
          <a:p>
            <a:fld id="{771CE67C-3282-49BF-A354-ABBFE950CDF1}" type="slidenum">
              <a:rPr lang="en-US" smtClean="0"/>
              <a:t>8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2533337" y="2738789"/>
            <a:ext cx="719528" cy="65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3702570" y="2738789"/>
            <a:ext cx="719528" cy="65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79487" y="2776184"/>
            <a:ext cx="1528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f</a:t>
            </a:r>
            <a:r>
              <a:rPr lang="en-US" sz="3200" baseline="-25000" smtClean="0"/>
              <a:t>1</a:t>
            </a:r>
            <a:r>
              <a:rPr lang="zh-TW" altLang="en-US" sz="3200" dirty="0" smtClean="0"/>
              <a:t>：</a:t>
            </a:r>
            <a:endParaRPr lang="en-US" sz="3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750694" y="2307165"/>
            <a:ext cx="262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左                 右</a:t>
            </a:r>
            <a:endParaRPr 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871803" y="2883906"/>
            <a:ext cx="196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藏入：</a:t>
            </a:r>
            <a:r>
              <a:rPr lang="en-US" altLang="zh-TW" dirty="0" smtClean="0"/>
              <a:t>110</a:t>
            </a:r>
            <a:endParaRPr lang="en-US" dirty="0"/>
          </a:p>
        </p:txBody>
      </p:sp>
      <p:sp>
        <p:nvSpPr>
          <p:cNvPr id="13" name="向右箭號 12"/>
          <p:cNvSpPr/>
          <p:nvPr/>
        </p:nvSpPr>
        <p:spPr>
          <a:xfrm>
            <a:off x="6947941" y="2883906"/>
            <a:ext cx="1424065" cy="422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9231442" y="2738789"/>
            <a:ext cx="719528" cy="65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31</a:t>
            </a:r>
            <a:endParaRPr lang="en-US" dirty="0"/>
          </a:p>
        </p:txBody>
      </p:sp>
      <p:sp>
        <p:nvSpPr>
          <p:cNvPr id="15" name="矩形 14"/>
          <p:cNvSpPr/>
          <p:nvPr/>
        </p:nvSpPr>
        <p:spPr>
          <a:xfrm>
            <a:off x="10400675" y="2738789"/>
            <a:ext cx="719528" cy="65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25</a:t>
            </a:r>
            <a:endParaRPr 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448798" y="2298762"/>
            <a:ext cx="262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左                 右</a:t>
            </a:r>
            <a:endParaRPr lang="en-US" dirty="0"/>
          </a:p>
        </p:txBody>
      </p:sp>
      <p:sp>
        <p:nvSpPr>
          <p:cNvPr id="17" name="矩形 16"/>
          <p:cNvSpPr/>
          <p:nvPr/>
        </p:nvSpPr>
        <p:spPr>
          <a:xfrm>
            <a:off x="2533337" y="4664746"/>
            <a:ext cx="719528" cy="65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altLang="zh-TW" dirty="0" smtClean="0"/>
              <a:t>0</a:t>
            </a:r>
            <a:endParaRPr lang="en-US" dirty="0"/>
          </a:p>
        </p:txBody>
      </p:sp>
      <p:sp>
        <p:nvSpPr>
          <p:cNvPr id="18" name="矩形 17"/>
          <p:cNvSpPr/>
          <p:nvPr/>
        </p:nvSpPr>
        <p:spPr>
          <a:xfrm>
            <a:off x="3702570" y="4664746"/>
            <a:ext cx="719528" cy="65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altLang="zh-TW" dirty="0" smtClean="0"/>
              <a:t>0</a:t>
            </a:r>
            <a:endParaRPr 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79487" y="4702141"/>
            <a:ext cx="1528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f</a:t>
            </a:r>
            <a:r>
              <a:rPr lang="en-US" altLang="zh-TW" sz="3200" baseline="-25000" smtClean="0"/>
              <a:t>2</a:t>
            </a:r>
            <a:r>
              <a:rPr lang="zh-TW" altLang="en-US" sz="3200" dirty="0" smtClean="0"/>
              <a:t>：</a:t>
            </a:r>
            <a:endParaRPr lang="en-US" sz="3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750694" y="4233122"/>
            <a:ext cx="262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左                 右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871803" y="4809863"/>
            <a:ext cx="196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藏入：</a:t>
            </a:r>
            <a:r>
              <a:rPr lang="en-US" altLang="zh-TW" dirty="0" smtClean="0"/>
              <a:t>010</a:t>
            </a:r>
            <a:endParaRPr lang="en-US" dirty="0"/>
          </a:p>
        </p:txBody>
      </p:sp>
      <p:sp>
        <p:nvSpPr>
          <p:cNvPr id="22" name="向右箭號 21"/>
          <p:cNvSpPr/>
          <p:nvPr/>
        </p:nvSpPr>
        <p:spPr>
          <a:xfrm>
            <a:off x="6947941" y="4809863"/>
            <a:ext cx="1424065" cy="422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22"/>
          <p:cNvSpPr/>
          <p:nvPr/>
        </p:nvSpPr>
        <p:spPr>
          <a:xfrm>
            <a:off x="9231442" y="4664746"/>
            <a:ext cx="719528" cy="65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r>
              <a:rPr lang="en-US" altLang="zh-TW" dirty="0" smtClean="0"/>
              <a:t>1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10400675" y="4664746"/>
            <a:ext cx="719528" cy="65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19</a:t>
            </a:r>
            <a:endParaRPr 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448799" y="4233122"/>
            <a:ext cx="262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左                 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635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記</a:t>
            </a:r>
            <a:r>
              <a:rPr lang="zh-TW" altLang="en-US" dirty="0" smtClean="0"/>
              <a:t>算出複數值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E67C-3282-49BF-A354-ABBFE950CDF1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344774" y="2215344"/>
                <a:ext cx="4901783" cy="3364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 smtClean="0"/>
                  <a:t>左聲</a:t>
                </a:r>
                <a:r>
                  <a:rPr lang="zh-TW" altLang="en-US" sz="2800" dirty="0"/>
                  <a:t>道</a:t>
                </a:r>
                <a:endParaRPr lang="en-US" sz="2800" dirty="0" smtClean="0"/>
              </a:p>
              <a:p>
                <a:r>
                  <a:rPr lang="en-US" sz="2800" dirty="0" smtClean="0"/>
                  <a:t>y</a:t>
                </a:r>
                <a:r>
                  <a:rPr lang="en-US" sz="2800" baseline="-25000" dirty="0" smtClean="0"/>
                  <a:t>0</a:t>
                </a:r>
                <a:r>
                  <a:rPr lang="zh-TW" altLang="en-US" sz="2800" dirty="0" smtClean="0"/>
                  <a:t>：</a:t>
                </a:r>
                <a:r>
                  <a:rPr lang="en-US" altLang="zh-TW" sz="2800" dirty="0" smtClean="0"/>
                  <a:t>140</a:t>
                </a:r>
              </a:p>
              <a:p>
                <a:r>
                  <a:rPr lang="en-US" sz="2800" dirty="0"/>
                  <a:t>y</a:t>
                </a:r>
                <a:r>
                  <a:rPr lang="en-US" sz="2800" baseline="-25000" dirty="0" smtClean="0"/>
                  <a:t>1</a:t>
                </a:r>
                <a:r>
                  <a:rPr lang="zh-TW" altLang="en-US" sz="2800" dirty="0" smtClean="0"/>
                  <a:t>：</a:t>
                </a:r>
                <a:r>
                  <a:rPr lang="en-US" altLang="zh-TW" sz="2800" dirty="0" smtClean="0"/>
                  <a:t>31cos(-45˚) + 31isin(-45˚) </a:t>
                </a:r>
              </a:p>
              <a:p>
                <a:r>
                  <a:rPr lang="zh-TW" altLang="en-US" sz="2800" dirty="0"/>
                  <a:t> </a:t>
                </a:r>
                <a:r>
                  <a:rPr lang="zh-TW" altLang="en-US" sz="2800" dirty="0" smtClean="0"/>
                  <a:t>      </a:t>
                </a:r>
                <a:r>
                  <a:rPr lang="en-US" altLang="zh-TW" sz="28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  <m:rad>
                          <m:radPr>
                            <m:degHide m:val="on"/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2800" dirty="0" smtClean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31</m:t>
                        </m:r>
                        <m:rad>
                          <m:radPr>
                            <m:degHide m:val="on"/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2800" dirty="0" smtClean="0"/>
                  <a:t> </a:t>
                </a:r>
                <a:r>
                  <a:rPr lang="en-US" altLang="zh-TW" sz="2800" dirty="0" err="1" smtClean="0"/>
                  <a:t>i</a:t>
                </a:r>
                <a:r>
                  <a:rPr lang="en-US" altLang="zh-TW" sz="2800" dirty="0" smtClean="0"/>
                  <a:t> = -21.92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/>
                  <a:t>+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21.92i</a:t>
                </a:r>
              </a:p>
              <a:p>
                <a:r>
                  <a:rPr lang="en-US" sz="2800" dirty="0"/>
                  <a:t>y</a:t>
                </a:r>
                <a:r>
                  <a:rPr lang="en-US" sz="2800" baseline="-25000" dirty="0" smtClean="0"/>
                  <a:t>2</a:t>
                </a:r>
                <a:r>
                  <a:rPr lang="zh-TW" altLang="en-US" sz="2800" dirty="0" smtClean="0"/>
                  <a:t>：</a:t>
                </a:r>
                <a:r>
                  <a:rPr lang="en-US" altLang="zh-TW" sz="2800" dirty="0" smtClean="0"/>
                  <a:t>21</a:t>
                </a:r>
              </a:p>
              <a:p>
                <a:r>
                  <a:rPr lang="en-US" sz="2800" dirty="0"/>
                  <a:t>y</a:t>
                </a:r>
                <a:r>
                  <a:rPr lang="en-US" sz="2800" baseline="-25000" dirty="0" smtClean="0"/>
                  <a:t>3</a:t>
                </a:r>
                <a:r>
                  <a:rPr lang="zh-TW" altLang="en-US" sz="2800" dirty="0" smtClean="0"/>
                  <a:t>：</a:t>
                </a:r>
                <a:r>
                  <a:rPr lang="en-US" altLang="zh-TW" sz="2800" dirty="0" smtClean="0"/>
                  <a:t>-20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-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20i</a:t>
                </a:r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74" y="2215344"/>
                <a:ext cx="4901783" cy="3364126"/>
              </a:xfrm>
              <a:prstGeom prst="rect">
                <a:avLst/>
              </a:prstGeom>
              <a:blipFill rotWithShape="0">
                <a:blip r:embed="rId2"/>
                <a:stretch>
                  <a:fillRect l="-2612" t="-1993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6422036" y="2215344"/>
                <a:ext cx="4931764" cy="3795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/>
                  <a:t>右聲道</a:t>
                </a:r>
                <a:endParaRPr lang="en-US" altLang="zh-TW" sz="2800" dirty="0"/>
              </a:p>
              <a:p>
                <a:r>
                  <a:rPr lang="en-US" sz="2800" dirty="0"/>
                  <a:t>y</a:t>
                </a:r>
                <a:r>
                  <a:rPr lang="en-US" sz="2800" baseline="-25000" dirty="0"/>
                  <a:t>0</a:t>
                </a:r>
                <a:r>
                  <a:rPr lang="zh-TW" altLang="en-US" sz="2800" dirty="0" smtClean="0"/>
                  <a:t>：</a:t>
                </a:r>
                <a:r>
                  <a:rPr lang="en-US" altLang="zh-TW" sz="2800" dirty="0" smtClean="0"/>
                  <a:t>300</a:t>
                </a:r>
                <a:endParaRPr lang="en-US" altLang="zh-TW" sz="2800" dirty="0"/>
              </a:p>
              <a:p>
                <a:r>
                  <a:rPr lang="en-US" sz="2800" dirty="0"/>
                  <a:t>y</a:t>
                </a:r>
                <a:r>
                  <a:rPr lang="en-US" sz="2800" baseline="-25000" dirty="0"/>
                  <a:t>1</a:t>
                </a:r>
                <a:r>
                  <a:rPr lang="zh-TW" altLang="en-US" sz="2800" dirty="0" smtClean="0"/>
                  <a:t>：</a:t>
                </a:r>
                <a:r>
                  <a:rPr lang="en-US" altLang="zh-TW" sz="2800" dirty="0" smtClean="0"/>
                  <a:t>25cos</a:t>
                </a:r>
                <a:r>
                  <a:rPr lang="en-US" altLang="zh-TW" sz="2800" dirty="0"/>
                  <a:t>(-45˚) + </a:t>
                </a:r>
                <a:r>
                  <a:rPr lang="en-US" altLang="zh-TW" sz="2800" dirty="0" smtClean="0"/>
                  <a:t>25isin</a:t>
                </a:r>
                <a:r>
                  <a:rPr lang="en-US" altLang="zh-TW" sz="2800" dirty="0"/>
                  <a:t>(-45˚</a:t>
                </a:r>
                <a:r>
                  <a:rPr lang="en-US" altLang="zh-TW" sz="2800" dirty="0" smtClean="0"/>
                  <a:t>)</a:t>
                </a:r>
              </a:p>
              <a:p>
                <a:r>
                  <a:rPr lang="zh-TW" altLang="en-US" sz="2800" dirty="0"/>
                  <a:t> </a:t>
                </a:r>
                <a:r>
                  <a:rPr lang="zh-TW" altLang="en-US" sz="2800" dirty="0" smtClean="0"/>
                  <a:t>     </a:t>
                </a:r>
                <a:r>
                  <a:rPr lang="en-US" altLang="zh-TW" sz="2800" dirty="0" smtClean="0"/>
                  <a:t> </a:t>
                </a:r>
                <a:r>
                  <a:rPr lang="en-US" altLang="zh-TW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2800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err="1"/>
                  <a:t>i</a:t>
                </a:r>
                <a:r>
                  <a:rPr lang="en-US" altLang="zh-TW" sz="2800" dirty="0"/>
                  <a:t> =  </a:t>
                </a:r>
                <a:r>
                  <a:rPr lang="en-US" altLang="zh-TW" sz="2800" dirty="0" smtClean="0"/>
                  <a:t>17.68 – 17.68i  </a:t>
                </a:r>
                <a:endParaRPr lang="en-US" altLang="zh-TW" sz="2800" dirty="0"/>
              </a:p>
              <a:p>
                <a:r>
                  <a:rPr lang="en-US" sz="2800" dirty="0"/>
                  <a:t>y</a:t>
                </a:r>
                <a:r>
                  <a:rPr lang="en-US" sz="2800" baseline="-25000" dirty="0"/>
                  <a:t>2</a:t>
                </a:r>
                <a:r>
                  <a:rPr lang="zh-TW" altLang="en-US" sz="2800" dirty="0" smtClean="0"/>
                  <a:t>：</a:t>
                </a:r>
                <a:r>
                  <a:rPr lang="en-US" altLang="zh-TW" sz="2800" dirty="0" smtClean="0"/>
                  <a:t>19</a:t>
                </a:r>
                <a:endParaRPr lang="en-US" altLang="zh-TW" sz="2800" dirty="0"/>
              </a:p>
              <a:p>
                <a:r>
                  <a:rPr lang="en-US" sz="2800" dirty="0"/>
                  <a:t>y</a:t>
                </a:r>
                <a:r>
                  <a:rPr lang="en-US" sz="2800" baseline="-25000" dirty="0"/>
                  <a:t>3</a:t>
                </a:r>
                <a:r>
                  <a:rPr lang="zh-TW" altLang="en-US" sz="2800" dirty="0" smtClean="0"/>
                  <a:t>：</a:t>
                </a:r>
                <a:r>
                  <a:rPr lang="en-US" altLang="zh-TW" sz="2800" dirty="0" smtClean="0"/>
                  <a:t>20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+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20i</a:t>
                </a:r>
                <a:endParaRPr lang="en-US" altLang="zh-TW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036" y="2215344"/>
                <a:ext cx="4931764" cy="3795013"/>
              </a:xfrm>
              <a:prstGeom prst="rect">
                <a:avLst/>
              </a:prstGeom>
              <a:blipFill rotWithShape="0">
                <a:blip r:embed="rId3"/>
                <a:stretch>
                  <a:fillRect l="-2469" t="-1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988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555</Words>
  <Application>Microsoft Office PowerPoint</Application>
  <PresentationFormat>寬螢幕</PresentationFormat>
  <Paragraphs>105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Cambria Math</vt:lpstr>
      <vt:lpstr>Office 佈景主題</vt:lpstr>
      <vt:lpstr>PVD in  Discrete Fourier Transform Example</vt:lpstr>
      <vt:lpstr>隱藏流程</vt:lpstr>
      <vt:lpstr>測試資料</vt:lpstr>
      <vt:lpstr>Discrete Fourier Transform </vt:lpstr>
      <vt:lpstr>相位角</vt:lpstr>
      <vt:lpstr>psychoacoustical phase threshold</vt:lpstr>
      <vt:lpstr>振幅</vt:lpstr>
      <vt:lpstr>PVD</vt:lpstr>
      <vt:lpstr>記算出複數值</vt:lpstr>
      <vt:lpstr>Inverse Discrete Fourier Transform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PVD in  Discrete Fourier Transform Example</dc:title>
  <dc:creator>dvan</dc:creator>
  <cp:lastModifiedBy>dvan</cp:lastModifiedBy>
  <cp:revision>24</cp:revision>
  <dcterms:created xsi:type="dcterms:W3CDTF">2014-08-02T08:19:13Z</dcterms:created>
  <dcterms:modified xsi:type="dcterms:W3CDTF">2014-08-03T07:09:55Z</dcterms:modified>
</cp:coreProperties>
</file>