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C7BC9-0408-4DF5-B316-BB9616D28A57}" type="datetimeFigureOut">
              <a:rPr lang="en-US" smtClean="0"/>
              <a:t>5/16/2014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E5B5-4352-4D0D-A596-D21B8C620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EBE5B5-4352-4D0D-A596-D21B8C620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7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D4C7-F0D4-4711-BEC0-CBC14E3ED545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7CE-D05F-4CB3-B8A3-BEC8753AB7A3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0414-F61C-4EF2-BF81-2C4AE6F7523F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5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5B18-E3F2-406C-880A-72081DA438B3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304-EC19-4ED7-A7F2-BD89F8261B3D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8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F107-B35B-4440-B272-7ABDB27D5910}" type="datetime1">
              <a:rPr lang="en-US" smtClean="0"/>
              <a:t>5/16/2014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A7F9-2286-4C82-A279-BF88E3584739}" type="datetime1">
              <a:rPr lang="en-US" smtClean="0"/>
              <a:t>5/16/2014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4803-3870-484A-8BAF-D742BA5F36DA}" type="datetime1">
              <a:rPr lang="en-US" smtClean="0"/>
              <a:t>5/16/2014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90A79-DEC7-4ADA-9B74-FA1D7E96F4D0}" type="datetime1">
              <a:rPr lang="en-US" smtClean="0"/>
              <a:t>5/16/2014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8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DC56-F853-49F1-9F07-6373C4CC82D2}" type="datetime1">
              <a:rPr lang="en-US" smtClean="0"/>
              <a:t>5/16/2014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34205-48C1-456C-8D44-83528F11BFF5}" type="datetime1">
              <a:rPr lang="en-US" smtClean="0"/>
              <a:t>5/16/2014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54ED-A998-406C-8686-ECBD30124ACE}" type="datetime1">
              <a:rPr lang="en-US" smtClean="0"/>
              <a:t>5/16/2014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CCBFC-7847-442B-A45B-AC689BFA9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3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12.voip.edu.tw/~ddp509/presentation/Pvd%20example.pptx" TargetMode="External"/><Relationship Id="rId2" Type="http://schemas.openxmlformats.org/officeDocument/2006/relationships/hyperlink" Target="http://ms12.voip.edu.tw/~ddp509/presentation/Pixel_value_differencing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</a:t>
            </a:r>
            <a:r>
              <a:rPr lang="en-US" dirty="0" err="1"/>
              <a:t>steganographic</a:t>
            </a:r>
            <a:r>
              <a:rPr lang="en-US" dirty="0"/>
              <a:t> scheme based on pixel-value</a:t>
            </a:r>
            <a:br>
              <a:rPr lang="en-US" dirty="0"/>
            </a:br>
            <a:r>
              <a:rPr lang="en-US" dirty="0"/>
              <a:t>differencing and LSB replacement methods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996175"/>
            <a:ext cx="9144000" cy="2625341"/>
          </a:xfrm>
        </p:spPr>
        <p:txBody>
          <a:bodyPr/>
          <a:lstStyle/>
          <a:p>
            <a:r>
              <a:rPr lang="en-US" dirty="0"/>
              <a:t>H.-C. </a:t>
            </a:r>
            <a:r>
              <a:rPr lang="en-US" dirty="0" smtClean="0"/>
              <a:t>Wu, National Taichung </a:t>
            </a:r>
            <a:r>
              <a:rPr lang="en-US" dirty="0"/>
              <a:t>Institute of </a:t>
            </a:r>
            <a:r>
              <a:rPr lang="en-US" dirty="0" smtClean="0"/>
              <a:t>Technology, </a:t>
            </a:r>
            <a:r>
              <a:rPr lang="en-US" dirty="0"/>
              <a:t>N.-I. </a:t>
            </a:r>
            <a:r>
              <a:rPr lang="en-US" dirty="0" smtClean="0"/>
              <a:t>Wu, </a:t>
            </a:r>
            <a:r>
              <a:rPr lang="en-US" dirty="0" err="1"/>
              <a:t>Chaoyang</a:t>
            </a:r>
            <a:r>
              <a:rPr lang="en-US" dirty="0"/>
              <a:t> University of </a:t>
            </a:r>
            <a:r>
              <a:rPr lang="en-US" dirty="0" smtClean="0"/>
              <a:t>Technology, </a:t>
            </a:r>
            <a:r>
              <a:rPr lang="en-US" dirty="0"/>
              <a:t>M.-S. </a:t>
            </a:r>
            <a:r>
              <a:rPr lang="en-US" dirty="0" smtClean="0"/>
              <a:t>Hwang </a:t>
            </a:r>
            <a:r>
              <a:rPr lang="en-US" dirty="0"/>
              <a:t>and C.-S. </a:t>
            </a:r>
            <a:r>
              <a:rPr lang="en-US" dirty="0" smtClean="0"/>
              <a:t>Tsai, </a:t>
            </a:r>
            <a:r>
              <a:rPr lang="en-US" dirty="0"/>
              <a:t>National Chung </a:t>
            </a:r>
            <a:r>
              <a:rPr lang="en-US" dirty="0" err="1"/>
              <a:t>Hsing</a:t>
            </a:r>
            <a:r>
              <a:rPr lang="en-US" dirty="0"/>
              <a:t> </a:t>
            </a:r>
            <a:r>
              <a:rPr lang="en-US" dirty="0" smtClean="0"/>
              <a:t>University, </a:t>
            </a:r>
            <a:r>
              <a:rPr lang="en-US" dirty="0"/>
              <a:t>Taichung, </a:t>
            </a:r>
            <a:r>
              <a:rPr lang="en-US" dirty="0" smtClean="0"/>
              <a:t>Taiwan, </a:t>
            </a:r>
            <a:r>
              <a:rPr lang="en-US" dirty="0"/>
              <a:t>R.O.C</a:t>
            </a:r>
            <a:r>
              <a:rPr lang="en-US" dirty="0" smtClean="0"/>
              <a:t>.</a:t>
            </a:r>
          </a:p>
          <a:p>
            <a:r>
              <a:rPr lang="en-US" dirty="0"/>
              <a:t> IEE Proceedings - Vision, Image and Signal </a:t>
            </a:r>
            <a:r>
              <a:rPr lang="en-US" dirty="0" smtClean="0"/>
              <a:t>Processing</a:t>
            </a:r>
          </a:p>
          <a:p>
            <a:r>
              <a:rPr lang="en-US" dirty="0"/>
              <a:t>7 Oct. 2005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experimental results demonstrate that </a:t>
            </a:r>
            <a:r>
              <a:rPr lang="en-US" dirty="0" smtClean="0"/>
              <a:t>the proposed </a:t>
            </a:r>
            <a:r>
              <a:rPr lang="en-US" dirty="0"/>
              <a:t>method not only has an acceptable image </a:t>
            </a:r>
            <a:r>
              <a:rPr lang="en-US" dirty="0" smtClean="0"/>
              <a:t>quality but </a:t>
            </a:r>
            <a:r>
              <a:rPr lang="en-US" dirty="0"/>
              <a:t>also can provide a large embedded secret data capacity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zh-TW" altLang="en-US" dirty="0" smtClean="0"/>
              <a:t>我的結論</a:t>
            </a:r>
            <a:r>
              <a:rPr lang="en-US" dirty="0" smtClean="0"/>
              <a:t>)</a:t>
            </a:r>
            <a:r>
              <a:rPr lang="zh-TW" altLang="en-US" dirty="0" smtClean="0"/>
              <a:t>優點跟他的結論一致，缺點是論文裡有幾個敘述是錯誤的。像是</a:t>
            </a:r>
            <a:r>
              <a:rPr lang="en-US" altLang="zh-TW" dirty="0" smtClean="0"/>
              <a:t>2bit – LSB</a:t>
            </a:r>
            <a:r>
              <a:rPr lang="zh-TW" altLang="en-US" dirty="0" smtClean="0"/>
              <a:t>那張比較表，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說明是</a:t>
            </a:r>
            <a:r>
              <a:rPr lang="en-US" dirty="0"/>
              <a:t>The same </a:t>
            </a:r>
            <a:r>
              <a:rPr lang="en-US" dirty="0" err="1"/>
              <a:t>stego</a:t>
            </a:r>
            <a:r>
              <a:rPr lang="en-US" dirty="0"/>
              <a:t>-image quality with more </a:t>
            </a:r>
            <a:r>
              <a:rPr lang="en-US" dirty="0" smtClean="0"/>
              <a:t>hiding</a:t>
            </a:r>
            <a:r>
              <a:rPr lang="zh-TW" altLang="en-US" dirty="0" smtClean="0"/>
              <a:t> </a:t>
            </a:r>
            <a:r>
              <a:rPr lang="en-US" dirty="0" smtClean="0"/>
              <a:t>capacity</a:t>
            </a:r>
            <a:r>
              <a:rPr lang="en-US" altLang="zh-TW" dirty="0" smtClean="0"/>
              <a:t>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Wu, D.C., and Tsai, W.H.: ‘A </a:t>
            </a:r>
            <a:r>
              <a:rPr lang="en-US" dirty="0" err="1"/>
              <a:t>steganographic</a:t>
            </a:r>
            <a:r>
              <a:rPr lang="en-US" dirty="0"/>
              <a:t> method for images </a:t>
            </a:r>
            <a:r>
              <a:rPr lang="en-US" dirty="0" smtClean="0"/>
              <a:t>by pixel-value </a:t>
            </a:r>
            <a:r>
              <a:rPr lang="en-US" dirty="0"/>
              <a:t>differencing’, Pattern </a:t>
            </a:r>
            <a:r>
              <a:rPr lang="en-US" dirty="0" err="1"/>
              <a:t>Recognit</a:t>
            </a:r>
            <a:r>
              <a:rPr lang="en-US" dirty="0"/>
              <a:t>. </a:t>
            </a:r>
            <a:r>
              <a:rPr lang="en-US" dirty="0" err="1"/>
              <a:t>Lett</a:t>
            </a:r>
            <a:r>
              <a:rPr lang="en-US" dirty="0"/>
              <a:t>., 2003, 24, (9-10</a:t>
            </a:r>
            <a:r>
              <a:rPr lang="en-US" dirty="0" smtClean="0"/>
              <a:t>),pp</a:t>
            </a:r>
            <a:r>
              <a:rPr lang="en-US" dirty="0"/>
              <a:t>. </a:t>
            </a:r>
            <a:r>
              <a:rPr lang="en-US" dirty="0" smtClean="0"/>
              <a:t>1613–1626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PVD</a:t>
            </a:r>
            <a:r>
              <a:rPr lang="zh-TW" altLang="en-US" dirty="0" smtClean="0">
                <a:hlinkClick r:id="rId2"/>
              </a:rPr>
              <a:t>介紹</a:t>
            </a:r>
            <a:endParaRPr lang="en-US" altLang="zh-TW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PVD</a:t>
            </a:r>
            <a:r>
              <a:rPr lang="zh-TW" altLang="en-US" dirty="0" smtClean="0">
                <a:hlinkClick r:id="rId3"/>
              </a:rPr>
              <a:t>範例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Proposed method</a:t>
            </a:r>
          </a:p>
          <a:p>
            <a:r>
              <a:rPr lang="en-US" dirty="0"/>
              <a:t>Analyses and </a:t>
            </a:r>
            <a:r>
              <a:rPr lang="en-US" dirty="0" smtClean="0"/>
              <a:t>discussions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50883"/>
            <a:ext cx="10515600" cy="502608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pixel value differencing the </a:t>
            </a:r>
            <a:r>
              <a:rPr lang="en-US" dirty="0"/>
              <a:t>capacity of hidden data in </a:t>
            </a:r>
            <a:r>
              <a:rPr lang="en-US" dirty="0" smtClean="0"/>
              <a:t>edged areas </a:t>
            </a:r>
            <a:r>
              <a:rPr lang="en-US" dirty="0"/>
              <a:t>is higher than that of smooth areas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Propose </a:t>
            </a:r>
            <a:r>
              <a:rPr lang="en-US" dirty="0"/>
              <a:t>a method to increase the capacity of hidden </a:t>
            </a:r>
            <a:r>
              <a:rPr lang="en-US" dirty="0" smtClean="0"/>
              <a:t>data by </a:t>
            </a:r>
            <a:r>
              <a:rPr lang="en-US" dirty="0"/>
              <a:t>using a fixed-size least-significant-bits (LSB) </a:t>
            </a:r>
            <a:r>
              <a:rPr lang="en-US" dirty="0" smtClean="0"/>
              <a:t>method.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3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86" y="2706458"/>
            <a:ext cx="7651641" cy="17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4029" y="252249"/>
            <a:ext cx="4648200" cy="882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Proposed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705194" y="6426974"/>
            <a:ext cx="2743200" cy="365125"/>
          </a:xfrm>
        </p:spPr>
        <p:txBody>
          <a:bodyPr/>
          <a:lstStyle/>
          <a:p>
            <a:fld id="{EFDCCBFC-7847-442B-A45B-AC689BFA975F}" type="slidenum">
              <a:rPr lang="en-US" smtClean="0"/>
              <a:t>4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650106" y="104816"/>
            <a:ext cx="238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Div</a:t>
            </a:r>
            <a:r>
              <a:rPr lang="en-US" dirty="0" smtClean="0"/>
              <a:t> = 15</a:t>
            </a:r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3" y="614296"/>
            <a:ext cx="5042235" cy="6177803"/>
          </a:xfrm>
          <a:prstGeom prst="rect">
            <a:avLst/>
          </a:prstGeom>
        </p:spPr>
      </p:pic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03" y="29630"/>
            <a:ext cx="6125626" cy="6410032"/>
          </a:xfrm>
        </p:spPr>
      </p:pic>
    </p:spTree>
    <p:extLst>
      <p:ext uri="{BB962C8B-B14F-4D97-AF65-F5344CB8AC3E}">
        <p14:creationId xmlns:p14="http://schemas.microsoft.com/office/powerpoint/2010/main" val="370892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58" y="44114"/>
            <a:ext cx="10515600" cy="57251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+mj-ea"/>
                <a:ea typeface="+mj-ea"/>
              </a:rPr>
              <a:t>如果差值落在</a:t>
            </a:r>
            <a:r>
              <a:rPr lang="en-US" altLang="zh-TW" dirty="0">
                <a:latin typeface="+mj-ea"/>
                <a:ea typeface="+mj-ea"/>
              </a:rPr>
              <a:t>lower-level</a:t>
            </a:r>
            <a:r>
              <a:rPr lang="zh-TW" altLang="en-US" dirty="0">
                <a:latin typeface="+mj-ea"/>
                <a:ea typeface="+mj-ea"/>
              </a:rPr>
              <a:t>，就進行</a:t>
            </a:r>
            <a:r>
              <a:rPr lang="en-US" altLang="zh-TW" dirty="0">
                <a:latin typeface="+mj-ea"/>
                <a:ea typeface="+mj-ea"/>
              </a:rPr>
              <a:t>LSB</a:t>
            </a:r>
            <a:r>
              <a:rPr lang="zh-TW" altLang="en-US" dirty="0">
                <a:latin typeface="+mj-ea"/>
                <a:ea typeface="+mj-ea"/>
              </a:rPr>
              <a:t>隱藏。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66627" y="1479787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30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428317" y="1479787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41182" y="2368307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15</a:t>
            </a:r>
            <a:endParaRPr lang="zh-TW" altLang="en-US" sz="2400" dirty="0"/>
          </a:p>
        </p:txBody>
      </p:sp>
      <p:cxnSp>
        <p:nvCxnSpPr>
          <p:cNvPr id="12" name="直線單箭頭接點 11"/>
          <p:cNvCxnSpPr>
            <a:stCxn id="7" idx="2"/>
            <a:endCxn id="10" idx="0"/>
          </p:cNvCxnSpPr>
          <p:nvPr/>
        </p:nvCxnSpPr>
        <p:spPr>
          <a:xfrm flipH="1">
            <a:off x="1246624" y="1962866"/>
            <a:ext cx="587135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854351" y="2408261"/>
            <a:ext cx="264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Lower-level (8-15)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67192" y="1479787"/>
            <a:ext cx="3234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r>
              <a:rPr lang="en-US" altLang="zh-TW" sz="2400" dirty="0" smtClean="0"/>
              <a:t>0 :  00011</a:t>
            </a:r>
            <a:r>
              <a:rPr lang="en-US" altLang="zh-TW" sz="2400" dirty="0" smtClean="0">
                <a:solidFill>
                  <a:srgbClr val="7030A0"/>
                </a:solidFill>
              </a:rPr>
              <a:t>110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977222" y="1420131"/>
            <a:ext cx="20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15:   00001</a:t>
            </a:r>
            <a:r>
              <a:rPr lang="en-US" altLang="zh-TW" sz="2400" dirty="0" smtClean="0">
                <a:solidFill>
                  <a:srgbClr val="FF0000"/>
                </a:solidFill>
              </a:rPr>
              <a:t>111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8728" y="2904844"/>
            <a:ext cx="4462732" cy="390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stream : </a:t>
            </a:r>
            <a:r>
              <a:rPr lang="en-US" altLang="zh-TW" sz="24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</a:t>
            </a:r>
            <a:r>
              <a:rPr lang="en-US" altLang="zh-TW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</a:t>
            </a:r>
            <a:r>
              <a:rPr lang="en-US" altLang="zh-TW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101101</a:t>
            </a:r>
            <a:endParaRPr lang="zh-TW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427414" y="4229664"/>
            <a:ext cx="51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00011</a:t>
            </a:r>
            <a:r>
              <a:rPr lang="en-US" altLang="zh-TW" sz="2400" dirty="0" smtClean="0">
                <a:solidFill>
                  <a:srgbClr val="7030A0"/>
                </a:solidFill>
              </a:rPr>
              <a:t>111</a:t>
            </a:r>
            <a:r>
              <a:rPr lang="en-US" altLang="zh-TW" sz="2400" dirty="0" smtClean="0"/>
              <a:t> : </a:t>
            </a:r>
            <a:r>
              <a:rPr lang="en-US" altLang="zh-TW" sz="2400" dirty="0"/>
              <a:t>31 </a:t>
            </a:r>
            <a:r>
              <a:rPr lang="en-US" altLang="zh-TW" sz="2400" dirty="0" smtClean="0"/>
              <a:t>              00001</a:t>
            </a:r>
            <a:r>
              <a:rPr lang="en-US" altLang="zh-TW" sz="2400" dirty="0" smtClean="0">
                <a:solidFill>
                  <a:srgbClr val="FF0000"/>
                </a:solidFill>
              </a:rPr>
              <a:t>000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: 08</a:t>
            </a:r>
            <a:endParaRPr lang="zh-TW" altLang="en-US" sz="2400" dirty="0"/>
          </a:p>
          <a:p>
            <a:endParaRPr lang="zh-TW" altLang="en-US" sz="2400" dirty="0"/>
          </a:p>
        </p:txBody>
      </p:sp>
      <p:cxnSp>
        <p:nvCxnSpPr>
          <p:cNvPr id="36" name="直線單箭頭接點 35"/>
          <p:cNvCxnSpPr>
            <a:stCxn id="5" idx="2"/>
            <a:endCxn id="10" idx="0"/>
          </p:cNvCxnSpPr>
          <p:nvPr/>
        </p:nvCxnSpPr>
        <p:spPr>
          <a:xfrm>
            <a:off x="672069" y="1962866"/>
            <a:ext cx="574555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向右箭號 40"/>
          <p:cNvSpPr/>
          <p:nvPr/>
        </p:nvSpPr>
        <p:spPr>
          <a:xfrm>
            <a:off x="4886338" y="1868937"/>
            <a:ext cx="961771" cy="57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2" name="文字方塊 41"/>
          <p:cNvSpPr txBox="1"/>
          <p:nvPr/>
        </p:nvSpPr>
        <p:spPr>
          <a:xfrm>
            <a:off x="6989317" y="5472557"/>
            <a:ext cx="33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</a:t>
            </a:r>
            <a:r>
              <a:rPr lang="en-US" altLang="zh-TW" sz="2400" dirty="0" smtClean="0"/>
              <a:t>’ = 31 – 8 = 23 &gt; 15 = </a:t>
            </a:r>
            <a:r>
              <a:rPr lang="en-US" altLang="zh-TW" sz="2400" dirty="0" err="1" smtClean="0"/>
              <a:t>Div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35740" y="1062192"/>
            <a:ext cx="81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i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540191" y="1047623"/>
            <a:ext cx="81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/>
              <a:t>i</a:t>
            </a:r>
            <a:r>
              <a:rPr lang="en-US" altLang="zh-TW" sz="2400" baseline="-25000" dirty="0" smtClean="0"/>
              <a:t>+1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080566" y="2841878"/>
            <a:ext cx="57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47" name="向左箭號 46"/>
          <p:cNvSpPr/>
          <p:nvPr/>
        </p:nvSpPr>
        <p:spPr>
          <a:xfrm>
            <a:off x="4737280" y="4196200"/>
            <a:ext cx="982333" cy="5749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8" name="文字方塊 47"/>
          <p:cNvSpPr txBox="1"/>
          <p:nvPr/>
        </p:nvSpPr>
        <p:spPr>
          <a:xfrm>
            <a:off x="4597729" y="5013213"/>
            <a:ext cx="1325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adjusting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1175081" y="3877696"/>
            <a:ext cx="2449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/>
              <a:t>P’</a:t>
            </a:r>
            <a:r>
              <a:rPr lang="en-US" altLang="zh-TW" sz="2400" baseline="-25000" dirty="0" err="1" smtClean="0"/>
              <a:t>i</a:t>
            </a:r>
            <a:r>
              <a:rPr lang="en-US" altLang="zh-TW" sz="2400" baseline="-25000" dirty="0" smtClean="0"/>
              <a:t> </a:t>
            </a:r>
            <a:r>
              <a:rPr lang="en-US" altLang="zh-TW" sz="2400" dirty="0" smtClean="0"/>
              <a:t> = 31 – 8 = 23</a:t>
            </a:r>
          </a:p>
          <a:p>
            <a:r>
              <a:rPr lang="en-US" altLang="zh-TW" sz="2400" dirty="0" smtClean="0"/>
              <a:t>P’</a:t>
            </a:r>
            <a:r>
              <a:rPr lang="en-US" altLang="zh-TW" sz="2400" baseline="-25000" dirty="0" smtClean="0"/>
              <a:t>i+1</a:t>
            </a:r>
            <a:r>
              <a:rPr lang="en-US" altLang="zh-TW" sz="2400" dirty="0" smtClean="0"/>
              <a:t> = 8 + 8 = 16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540191" y="4892001"/>
            <a:ext cx="159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    d’ = 7</a:t>
            </a:r>
          </a:p>
          <a:p>
            <a:r>
              <a:rPr lang="en-US" altLang="zh-TW" sz="2400" dirty="0" smtClean="0"/>
              <a:t>Let d’ &lt; </a:t>
            </a:r>
            <a:r>
              <a:rPr lang="en-US" altLang="zh-TW" sz="2400" dirty="0" err="1" smtClean="0"/>
              <a:t>Div</a:t>
            </a:r>
            <a:endParaRPr lang="zh-TW" altLang="en-US" sz="2400" dirty="0"/>
          </a:p>
        </p:txBody>
      </p:sp>
      <p:cxnSp>
        <p:nvCxnSpPr>
          <p:cNvPr id="6" name="直線單箭頭接點 5"/>
          <p:cNvCxnSpPr>
            <a:stCxn id="16" idx="2"/>
          </p:cNvCxnSpPr>
          <p:nvPr/>
        </p:nvCxnSpPr>
        <p:spPr>
          <a:xfrm flipH="1">
            <a:off x="7520152" y="1941452"/>
            <a:ext cx="464493" cy="235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10310841" y="1868937"/>
            <a:ext cx="393945" cy="232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78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3" y="773106"/>
            <a:ext cx="10207530" cy="27087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389992" y="4380470"/>
            <a:ext cx="8718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/>
              <a:t>如果做完此步驟後差值</a:t>
            </a:r>
            <a:r>
              <a:rPr lang="en-US" altLang="zh-TW" sz="3200" dirty="0" smtClean="0"/>
              <a:t>(d’)</a:t>
            </a:r>
            <a:r>
              <a:rPr lang="zh-TW" altLang="en-US" sz="3200" dirty="0" smtClean="0"/>
              <a:t>還是一樣在</a:t>
            </a:r>
            <a:r>
              <a:rPr lang="en-US" altLang="zh-TW" sz="3200" dirty="0" smtClean="0"/>
              <a:t>higher-level</a:t>
            </a:r>
            <a:r>
              <a:rPr lang="zh-TW" altLang="en-US" sz="3200" dirty="0" smtClean="0"/>
              <a:t>的話繼續此步驟，直到差值落在</a:t>
            </a:r>
            <a:r>
              <a:rPr lang="en-US" altLang="zh-TW" sz="3200" dirty="0" smtClean="0"/>
              <a:t>lower-level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43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取回資料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先計算出相鄰像素差值，如果差值在</a:t>
            </a:r>
            <a:r>
              <a:rPr lang="en-US" altLang="zh-TW" dirty="0" smtClean="0"/>
              <a:t>higher-level</a:t>
            </a:r>
            <a:r>
              <a:rPr lang="zh-TW" altLang="en-US" dirty="0" smtClean="0"/>
              <a:t>，取法與</a:t>
            </a:r>
            <a:r>
              <a:rPr lang="en-US" altLang="zh-TW" dirty="0" smtClean="0"/>
              <a:t>PVD</a:t>
            </a:r>
            <a:r>
              <a:rPr lang="zh-TW" altLang="en-US" dirty="0" smtClean="0"/>
              <a:t>一樣；如果差值是在</a:t>
            </a:r>
            <a:r>
              <a:rPr lang="en-US" altLang="zh-TW" dirty="0" smtClean="0"/>
              <a:t>lower-level</a:t>
            </a:r>
            <a:r>
              <a:rPr lang="zh-TW" altLang="en-US" dirty="0" smtClean="0"/>
              <a:t>，則取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</a:t>
            </a:r>
            <a:r>
              <a:rPr lang="zh-TW" altLang="en-US" dirty="0" smtClean="0"/>
              <a:t>後三個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</a:t>
            </a:r>
            <a:r>
              <a:rPr lang="en-US" altLang="zh-TW" baseline="-25000" dirty="0" smtClean="0"/>
              <a:t>i+1</a:t>
            </a:r>
            <a:r>
              <a:rPr lang="zh-TW" altLang="en-US" dirty="0" smtClean="0"/>
              <a:t>後三個</a:t>
            </a:r>
            <a:r>
              <a:rPr lang="en-US" altLang="zh-TW" dirty="0" smtClean="0"/>
              <a:t>bit</a:t>
            </a:r>
            <a:r>
              <a:rPr lang="zh-TW" altLang="en-US" dirty="0" smtClean="0"/>
              <a:t>。</a:t>
            </a:r>
            <a:endParaRPr lang="en-US" baseline="-25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7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165262" y="3482008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23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326952" y="3482008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16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739817" y="4370528"/>
            <a:ext cx="810883" cy="483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cxnSp>
        <p:nvCxnSpPr>
          <p:cNvPr id="10" name="直線單箭頭接點 9"/>
          <p:cNvCxnSpPr>
            <a:stCxn id="8" idx="2"/>
            <a:endCxn id="9" idx="0"/>
          </p:cNvCxnSpPr>
          <p:nvPr/>
        </p:nvCxnSpPr>
        <p:spPr>
          <a:xfrm flipH="1">
            <a:off x="2145259" y="3965087"/>
            <a:ext cx="587135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7" idx="2"/>
            <a:endCxn id="9" idx="0"/>
          </p:cNvCxnSpPr>
          <p:nvPr/>
        </p:nvCxnSpPr>
        <p:spPr>
          <a:xfrm>
            <a:off x="1570704" y="3965087"/>
            <a:ext cx="574555" cy="40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334375" y="3064413"/>
            <a:ext cx="81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 smtClean="0"/>
              <a:t>i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438826" y="3049844"/>
            <a:ext cx="810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</a:t>
            </a:r>
            <a:r>
              <a:rPr lang="en-US" altLang="zh-TW" sz="2400" baseline="-25000" dirty="0"/>
              <a:t>i</a:t>
            </a:r>
            <a:r>
              <a:rPr lang="en-US" altLang="zh-TW" sz="2400" baseline="-25000" dirty="0" smtClean="0"/>
              <a:t>+1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979201" y="4844099"/>
            <a:ext cx="57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52317" y="4197167"/>
            <a:ext cx="264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Lower-level (8-15)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6471364" y="4081520"/>
            <a:ext cx="961771" cy="578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18" name="文字方塊 17"/>
          <p:cNvSpPr txBox="1"/>
          <p:nvPr/>
        </p:nvSpPr>
        <p:spPr>
          <a:xfrm>
            <a:off x="7807458" y="3874602"/>
            <a:ext cx="5191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23: </a:t>
            </a:r>
            <a:r>
              <a:rPr lang="en-US" altLang="zh-TW" sz="2400" dirty="0" smtClean="0"/>
              <a:t> 00010</a:t>
            </a:r>
            <a:r>
              <a:rPr lang="en-US" altLang="zh-TW" sz="2400" dirty="0" smtClean="0">
                <a:solidFill>
                  <a:srgbClr val="7030A0"/>
                </a:solidFill>
              </a:rPr>
              <a:t>111</a:t>
            </a:r>
          </a:p>
          <a:p>
            <a:r>
              <a:rPr lang="en-US" altLang="zh-TW" sz="2400" dirty="0" smtClean="0"/>
              <a:t>16: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00010</a:t>
            </a:r>
            <a:r>
              <a:rPr lang="en-US" altLang="zh-TW" sz="2400" dirty="0" smtClean="0">
                <a:solidFill>
                  <a:srgbClr val="FF0000"/>
                </a:solidFill>
              </a:rPr>
              <a:t>000</a:t>
            </a:r>
            <a:endParaRPr lang="zh-TW" altLang="en-US" sz="2400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443545" y="4612067"/>
            <a:ext cx="0" cy="69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166538" y="5372031"/>
            <a:ext cx="2554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: </a:t>
            </a:r>
            <a:r>
              <a:rPr lang="en-US" sz="2400" dirty="0" smtClean="0">
                <a:solidFill>
                  <a:srgbClr val="7030A0"/>
                </a:solidFill>
              </a:rPr>
              <a:t>111</a:t>
            </a:r>
            <a:r>
              <a:rPr lang="en-US" sz="2400" dirty="0" smtClean="0">
                <a:solidFill>
                  <a:srgbClr val="FF0000"/>
                </a:solidFill>
              </a:rPr>
              <a:t>000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7579" y="112877"/>
            <a:ext cx="10515600" cy="1325563"/>
          </a:xfrm>
        </p:spPr>
        <p:txBody>
          <a:bodyPr/>
          <a:lstStyle/>
          <a:p>
            <a:r>
              <a:rPr lang="en-US" dirty="0"/>
              <a:t>Analyses and discussions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8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" y="1119352"/>
            <a:ext cx="7267620" cy="56021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756635" y="1119352"/>
            <a:ext cx="4020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proposed scheme has </a:t>
            </a:r>
            <a:r>
              <a:rPr lang="en-US" sz="2800" dirty="0" smtClean="0"/>
              <a:t>about1.57 ~1.97 </a:t>
            </a:r>
            <a:r>
              <a:rPr lang="en-US" sz="2800" dirty="0"/>
              <a:t>greater hiding capacity than </a:t>
            </a:r>
            <a:r>
              <a:rPr lang="en-US" sz="2800" dirty="0" err="1" smtClean="0"/>
              <a:t>PVD,however</a:t>
            </a:r>
            <a:r>
              <a:rPr lang="en-US" sz="2800" dirty="0"/>
              <a:t>, the PSNR value dropped </a:t>
            </a:r>
            <a:r>
              <a:rPr lang="en-US" sz="2800" dirty="0" smtClean="0"/>
              <a:t>between 0.8 ~ 5.17 </a:t>
            </a:r>
            <a:r>
              <a:rPr lang="en-US" sz="2800" dirty="0" err="1" smtClean="0"/>
              <a:t>dB.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LSB 3 bit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81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CCBFC-7847-442B-A45B-AC689BFA975F}" type="slidenum">
              <a:rPr lang="en-US" smtClean="0"/>
              <a:t>9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9" y="305160"/>
            <a:ext cx="8222710" cy="641631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923283" y="1103586"/>
            <a:ext cx="30112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LSB 2 bit</a:t>
            </a:r>
          </a:p>
          <a:p>
            <a:endParaRPr lang="en-US" sz="3200" dirty="0"/>
          </a:p>
          <a:p>
            <a:r>
              <a:rPr lang="en-US" sz="3200" dirty="0"/>
              <a:t>W</a:t>
            </a:r>
            <a:r>
              <a:rPr lang="en-US" sz="3200" dirty="0" smtClean="0"/>
              <a:t>e </a:t>
            </a:r>
            <a:r>
              <a:rPr lang="en-US" sz="3200" dirty="0"/>
              <a:t>not only obtained</a:t>
            </a:r>
          </a:p>
          <a:p>
            <a:r>
              <a:rPr lang="en-US" sz="3200" dirty="0"/>
              <a:t>more capacity but also </a:t>
            </a:r>
            <a:r>
              <a:rPr lang="en-US" sz="3200" dirty="0" smtClean="0"/>
              <a:t>the same </a:t>
            </a:r>
            <a:r>
              <a:rPr lang="en-US" sz="3200" dirty="0" err="1" smtClean="0"/>
              <a:t>stego</a:t>
            </a:r>
            <a:r>
              <a:rPr lang="en-US" sz="3200" dirty="0" smtClean="0"/>
              <a:t>-image </a:t>
            </a:r>
            <a:r>
              <a:rPr lang="en-US" sz="3200" dirty="0"/>
              <a:t>quality </a:t>
            </a:r>
            <a:r>
              <a:rPr lang="en-US" sz="3200" dirty="0" smtClean="0"/>
              <a:t>as with </a:t>
            </a:r>
            <a:r>
              <a:rPr lang="en-US" sz="3200" dirty="0"/>
              <a:t>Wu and Tsai’s method.</a:t>
            </a:r>
          </a:p>
        </p:txBody>
      </p:sp>
    </p:spTree>
    <p:extLst>
      <p:ext uri="{BB962C8B-B14F-4D97-AF65-F5344CB8AC3E}">
        <p14:creationId xmlns:p14="http://schemas.microsoft.com/office/powerpoint/2010/main" val="2825649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438</Words>
  <Application>Microsoft Office PowerPoint</Application>
  <PresentationFormat>寬螢幕</PresentationFormat>
  <Paragraphs>81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Image steganographic scheme based on pixel-value differencing and LSB replacement methods</vt:lpstr>
      <vt:lpstr>Outline</vt:lpstr>
      <vt:lpstr>Introduction </vt:lpstr>
      <vt:lpstr>Proposed method </vt:lpstr>
      <vt:lpstr>PowerPoint 簡報</vt:lpstr>
      <vt:lpstr>PowerPoint 簡報</vt:lpstr>
      <vt:lpstr>取回資料</vt:lpstr>
      <vt:lpstr>Analyses and discussions </vt:lpstr>
      <vt:lpstr>PowerPoint 簡報</vt:lpstr>
      <vt:lpstr>Conclusions </vt:lpstr>
      <vt:lpstr>Reference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steganographic scheme based on pixel-value differencing and LSB replacement methods</dc:title>
  <dc:creator>dvan</dc:creator>
  <cp:lastModifiedBy>dvan</cp:lastModifiedBy>
  <cp:revision>28</cp:revision>
  <dcterms:created xsi:type="dcterms:W3CDTF">2014-05-12T05:28:47Z</dcterms:created>
  <dcterms:modified xsi:type="dcterms:W3CDTF">2014-05-15T16:54:06Z</dcterms:modified>
</cp:coreProperties>
</file>