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7058-E86F-4E48-B403-37E8AA67BD76}" type="datetimeFigureOut">
              <a:rPr lang="zh-TW" altLang="en-US" smtClean="0"/>
              <a:t>2013/8/25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81E58-2B66-4C55-9ECE-F69B3FC250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81E58-2B66-4C55-9ECE-F69B3FC2507E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20E541B-CD84-4A30-B858-074A9D982E46}" type="datetime1">
              <a:rPr lang="zh-TW" altLang="en-US" smtClean="0"/>
              <a:t>2013/8/25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FD06A13-2E88-4C20-94AB-0C0EBF54FF3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9935-027C-4666-8591-AD0790960BC9}" type="datetime1">
              <a:rPr lang="zh-TW" altLang="en-US" smtClean="0"/>
              <a:t>2013/8/25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6A13-2E88-4C20-94AB-0C0EBF54FF3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7189-9F31-48E0-83A4-D7C4BCEEBE93}" type="datetime1">
              <a:rPr lang="zh-TW" altLang="en-US" smtClean="0"/>
              <a:t>2013/8/25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6A13-2E88-4C20-94AB-0C0EBF54FF3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8FD5797-62D4-431A-BA85-03CD4A517EF3}" type="datetime1">
              <a:rPr lang="zh-TW" altLang="en-US" smtClean="0"/>
              <a:t>2013/8/25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FD06A13-2E88-4C20-94AB-0C0EBF54FF3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5F6D1E1-5A78-4D86-8286-DA7191A889EE}" type="datetime1">
              <a:rPr lang="zh-TW" altLang="en-US" smtClean="0"/>
              <a:t>2013/8/25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FD06A13-2E88-4C20-94AB-0C0EBF54FF3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EE47-D283-4FE5-95F0-4FF2F842E448}" type="datetime1">
              <a:rPr lang="zh-TW" altLang="en-US" smtClean="0"/>
              <a:t>2013/8/25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6A13-2E88-4C20-94AB-0C0EBF54FF3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C14D-0F67-4C45-88C8-72AEF6904FAD}" type="datetime1">
              <a:rPr lang="zh-TW" altLang="en-US" smtClean="0"/>
              <a:t>2013/8/25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6A13-2E88-4C20-94AB-0C0EBF54FF3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08CE05C-36C2-4BF5-BF64-0BE6D976E6D3}" type="datetime1">
              <a:rPr lang="zh-TW" altLang="en-US" smtClean="0"/>
              <a:t>2013/8/25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FD06A13-2E88-4C20-94AB-0C0EBF54FF3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B7366-7796-442F-A013-730A0504C692}" type="datetime1">
              <a:rPr lang="zh-TW" altLang="en-US" smtClean="0"/>
              <a:t>2013/8/25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6A13-2E88-4C20-94AB-0C0EBF54FF3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720F4D9-5FC7-456B-9B1A-04544723A255}" type="datetime1">
              <a:rPr lang="zh-TW" altLang="en-US" smtClean="0"/>
              <a:t>2013/8/25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FD06A13-2E88-4C20-94AB-0C0EBF54FF3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FC40371-EA36-49A7-91B3-A6F7C587FC87}" type="datetime1">
              <a:rPr lang="zh-TW" altLang="en-US" smtClean="0"/>
              <a:t>2013/8/25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FD06A13-2E88-4C20-94AB-0C0EBF54FF3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D66CCB4-8F43-4CE7-82AC-A1B968BBC272}" type="datetime1">
              <a:rPr lang="zh-TW" altLang="en-US" smtClean="0"/>
              <a:t>2013/8/25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FD06A13-2E88-4C20-94AB-0C0EBF54FF3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Pvd</a:t>
            </a:r>
            <a:r>
              <a:rPr lang="en-US" altLang="zh-TW" dirty="0" smtClean="0"/>
              <a:t> example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6A13-2E88-4C20-94AB-0C0EBF54FF3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最後一位我在藏訊息時是將前面補</a:t>
            </a:r>
            <a:r>
              <a:rPr lang="en-US" altLang="zh-TW" sz="2800" dirty="0" smtClean="0"/>
              <a:t>0</a:t>
            </a:r>
            <a:r>
              <a:rPr lang="zh-TW" altLang="en-US" sz="2800" dirty="0" smtClean="0"/>
              <a:t>捕到</a:t>
            </a:r>
            <a:r>
              <a:rPr lang="en-US" altLang="zh-TW" sz="2800" dirty="0" smtClean="0"/>
              <a:t>6</a:t>
            </a:r>
            <a:r>
              <a:rPr lang="zh-TW" altLang="en-US" sz="2800" dirty="0" smtClean="0"/>
              <a:t>位數為止，這樣一來我無法從區間那張表看出真正的</a:t>
            </a:r>
            <a:r>
              <a:rPr lang="en-US" altLang="zh-TW" sz="2800" dirty="0" smtClean="0"/>
              <a:t>bit</a:t>
            </a:r>
            <a:r>
              <a:rPr lang="zh-TW" altLang="en-US" sz="2800" dirty="0" smtClean="0"/>
              <a:t>數，於是我看最後一個</a:t>
            </a:r>
            <a:r>
              <a:rPr lang="en-US" altLang="zh-TW" sz="2800" dirty="0" smtClean="0"/>
              <a:t>byte</a:t>
            </a:r>
            <a:r>
              <a:rPr lang="zh-TW" altLang="en-US" sz="2800" dirty="0" smtClean="0"/>
              <a:t>缺多少個</a:t>
            </a:r>
            <a:r>
              <a:rPr lang="en-US" altLang="zh-TW" sz="2800" dirty="0" smtClean="0"/>
              <a:t>bit</a:t>
            </a:r>
            <a:r>
              <a:rPr lang="zh-TW" altLang="en-US" sz="2800" dirty="0" smtClean="0"/>
              <a:t>來決定最後一個差值得</a:t>
            </a:r>
            <a:r>
              <a:rPr lang="en-US" altLang="zh-TW" sz="2800" dirty="0" smtClean="0"/>
              <a:t>bit</a:t>
            </a:r>
            <a:r>
              <a:rPr lang="zh-TW" altLang="en-US" sz="2800" dirty="0" smtClean="0"/>
              <a:t>數。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最後一組計算出秘密訊息為</a:t>
            </a:r>
            <a:r>
              <a:rPr lang="en-US" altLang="zh-TW" sz="2800" dirty="0" smtClean="0"/>
              <a:t>3</a:t>
            </a:r>
            <a:r>
              <a:rPr lang="zh-TW" altLang="en-US" sz="2800" dirty="0" smtClean="0"/>
              <a:t>，將最後一組以外的訊息整合後發現最後一個</a:t>
            </a:r>
            <a:r>
              <a:rPr lang="en-US" altLang="zh-TW" sz="2800" dirty="0" smtClean="0"/>
              <a:t>byte</a:t>
            </a:r>
            <a:r>
              <a:rPr lang="zh-TW" altLang="en-US" sz="2800" dirty="0" smtClean="0"/>
              <a:t>只有</a:t>
            </a:r>
            <a:r>
              <a:rPr lang="en-US" altLang="zh-TW" sz="2800" dirty="0" smtClean="0"/>
              <a:t>5</a:t>
            </a:r>
            <a:r>
              <a:rPr lang="zh-TW" altLang="en-US" sz="2800" dirty="0" smtClean="0"/>
              <a:t>個</a:t>
            </a:r>
            <a:r>
              <a:rPr lang="en-US" altLang="zh-TW" sz="2800" dirty="0" smtClean="0"/>
              <a:t>bit</a:t>
            </a:r>
            <a:r>
              <a:rPr lang="zh-TW" altLang="en-US" sz="2800" dirty="0" smtClean="0"/>
              <a:t>，於是將</a:t>
            </a:r>
            <a:r>
              <a:rPr lang="en-US" altLang="zh-TW" sz="2800" dirty="0" smtClean="0"/>
              <a:t>011</a:t>
            </a:r>
            <a:r>
              <a:rPr lang="zh-TW" altLang="en-US" sz="2800" dirty="0" smtClean="0"/>
              <a:t>補到最後一個</a:t>
            </a:r>
            <a:r>
              <a:rPr lang="en-US" altLang="zh-TW" sz="2800" dirty="0" smtClean="0"/>
              <a:t>byte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FD06A13-2E88-4C20-94AB-0C0EBF54FF3F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MPVD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3200" dirty="0" smtClean="0"/>
              <a:t>MPVD</a:t>
            </a:r>
            <a:r>
              <a:rPr lang="zh-TW" altLang="en-US" sz="3200" dirty="0" smtClean="0"/>
              <a:t>的群組分類方式與</a:t>
            </a:r>
            <a:r>
              <a:rPr lang="en-US" altLang="zh-TW" sz="3200" dirty="0" smtClean="0"/>
              <a:t>PVD</a:t>
            </a:r>
            <a:r>
              <a:rPr lang="zh-TW" altLang="en-US" sz="3200" dirty="0" smtClean="0"/>
              <a:t>相同，但是新的像素差值就不是取決於原有的上下限值了。</a:t>
            </a:r>
            <a:r>
              <a:rPr lang="en-US" altLang="zh-TW" sz="3200" dirty="0" smtClean="0"/>
              <a:t>PVD</a:t>
            </a:r>
            <a:r>
              <a:rPr lang="zh-TW" altLang="en-US" sz="3200" dirty="0" smtClean="0"/>
              <a:t>是將祕密訊息</a:t>
            </a:r>
            <a:r>
              <a:rPr lang="en-US" altLang="zh-TW" sz="3200" dirty="0" smtClean="0"/>
              <a:t>(b)</a:t>
            </a:r>
            <a:r>
              <a:rPr lang="zh-TW" altLang="en-US" sz="3200" dirty="0" smtClean="0"/>
              <a:t>加上該群組下限值當作新的像素差值，而</a:t>
            </a:r>
            <a:r>
              <a:rPr lang="en-US" altLang="zh-TW" sz="3200" dirty="0" smtClean="0"/>
              <a:t>MPVD</a:t>
            </a:r>
            <a:r>
              <a:rPr lang="zh-TW" altLang="en-US" sz="3200" dirty="0" smtClean="0"/>
              <a:t>則是在</a:t>
            </a:r>
            <a:r>
              <a:rPr lang="zh-TW" altLang="en-US" sz="3200" dirty="0" smtClean="0">
                <a:solidFill>
                  <a:srgbClr val="0000FF"/>
                </a:solidFill>
              </a:rPr>
              <a:t>新的上下限值區間</a:t>
            </a:r>
            <a:r>
              <a:rPr lang="zh-TW" altLang="en-US" sz="3200" dirty="0" smtClean="0"/>
              <a:t>內</a:t>
            </a:r>
            <a:r>
              <a:rPr lang="en-US" altLang="zh-TW" sz="3200" dirty="0" smtClean="0"/>
              <a:t>(</a:t>
            </a:r>
            <a:r>
              <a:rPr lang="en-US" altLang="zh-TW" sz="3200" dirty="0" err="1" smtClean="0"/>
              <a:t>l</a:t>
            </a:r>
            <a:r>
              <a:rPr lang="en-US" altLang="zh-TW" sz="3200" i="1" dirty="0" err="1" smtClean="0"/>
              <a:t>’k,</a:t>
            </a:r>
            <a:r>
              <a:rPr lang="en-US" altLang="zh-TW" sz="3200" dirty="0" err="1" smtClean="0"/>
              <a:t>u</a:t>
            </a:r>
            <a:r>
              <a:rPr lang="en-US" altLang="zh-TW" sz="3200" i="1" dirty="0" err="1" smtClean="0"/>
              <a:t>’k</a:t>
            </a:r>
            <a:r>
              <a:rPr lang="en-US" altLang="zh-TW" sz="3200" i="1" dirty="0" smtClean="0"/>
              <a:t>)</a:t>
            </a:r>
            <a:r>
              <a:rPr lang="zh-TW" altLang="en-US" sz="3200" dirty="0" smtClean="0"/>
              <a:t>找到</a:t>
            </a:r>
            <a:r>
              <a:rPr lang="zh-TW" altLang="en-US" sz="3200" dirty="0" smtClean="0">
                <a:solidFill>
                  <a:srgbClr val="0000FF"/>
                </a:solidFill>
              </a:rPr>
              <a:t>最適合的參數</a:t>
            </a:r>
            <a:r>
              <a:rPr lang="en-US" altLang="zh-TW" sz="3200" dirty="0" smtClean="0">
                <a:solidFill>
                  <a:srgbClr val="0000FF"/>
                </a:solidFill>
              </a:rPr>
              <a:t>e</a:t>
            </a:r>
            <a:r>
              <a:rPr lang="zh-TW" altLang="en-US" sz="3200" dirty="0" smtClean="0"/>
              <a:t>，然後與</a:t>
            </a:r>
            <a:r>
              <a:rPr lang="zh-TW" altLang="en-US" sz="3200" dirty="0" smtClean="0">
                <a:solidFill>
                  <a:srgbClr val="0000FF"/>
                </a:solidFill>
              </a:rPr>
              <a:t>該群組原本上下限值的差</a:t>
            </a:r>
            <a:r>
              <a:rPr lang="en-US" altLang="zh-TW" sz="3200" dirty="0" smtClean="0"/>
              <a:t>(w</a:t>
            </a:r>
            <a:r>
              <a:rPr lang="en-US" altLang="zh-TW" sz="3200" i="1" dirty="0" smtClean="0"/>
              <a:t>k</a:t>
            </a:r>
            <a:r>
              <a:rPr lang="en-US" altLang="zh-TW" sz="3200" dirty="0" smtClean="0"/>
              <a:t>)</a:t>
            </a:r>
            <a:r>
              <a:rPr lang="zh-TW" altLang="en-US" sz="3200" dirty="0" smtClean="0"/>
              <a:t>作</a:t>
            </a:r>
            <a:r>
              <a:rPr lang="en-US" altLang="zh-TW" sz="3200" dirty="0" smtClean="0"/>
              <a:t>mod</a:t>
            </a:r>
            <a:r>
              <a:rPr lang="zh-TW" altLang="en-US" sz="3200" dirty="0" smtClean="0"/>
              <a:t>使結果等於秘密訊息</a:t>
            </a:r>
            <a:r>
              <a:rPr lang="en-US" altLang="zh-TW" sz="3200" dirty="0" smtClean="0"/>
              <a:t>  (</a:t>
            </a:r>
            <a:r>
              <a:rPr lang="en-US" altLang="zh-TW" sz="3200" dirty="0" smtClean="0">
                <a:solidFill>
                  <a:srgbClr val="FF0000"/>
                </a:solidFill>
              </a:rPr>
              <a:t>e % w</a:t>
            </a:r>
            <a:r>
              <a:rPr lang="en-US" altLang="zh-TW" sz="3200" i="1" dirty="0" smtClean="0">
                <a:solidFill>
                  <a:srgbClr val="FF0000"/>
                </a:solidFill>
              </a:rPr>
              <a:t>k </a:t>
            </a:r>
            <a:r>
              <a:rPr lang="en-US" altLang="zh-TW" sz="3200" dirty="0" smtClean="0">
                <a:solidFill>
                  <a:srgbClr val="FF0000"/>
                </a:solidFill>
              </a:rPr>
              <a:t>= b</a:t>
            </a:r>
            <a:r>
              <a:rPr lang="en-US" altLang="zh-TW" sz="3200" dirty="0" smtClean="0"/>
              <a:t>)</a:t>
            </a:r>
            <a:r>
              <a:rPr lang="zh-TW" altLang="en-US" sz="3200" dirty="0" smtClean="0"/>
              <a:t>。</a:t>
            </a:r>
            <a:endParaRPr lang="en-US" altLang="zh-TW" sz="3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FD06A13-2E88-4C20-94AB-0C0EBF54FF3F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新的上下限值運算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819400"/>
          </a:xfrm>
        </p:spPr>
        <p:txBody>
          <a:bodyPr>
            <a:noAutofit/>
          </a:bodyPr>
          <a:lstStyle/>
          <a:p>
            <a:r>
              <a:rPr lang="zh-TW" altLang="en-US" sz="3200" dirty="0" smtClean="0"/>
              <a:t>新的上下限值是以舊的上下限值加上條整過的區間差值</a:t>
            </a:r>
            <a:r>
              <a:rPr lang="en-US" altLang="zh-TW" sz="3200" dirty="0" smtClean="0"/>
              <a:t>(w</a:t>
            </a:r>
            <a:r>
              <a:rPr lang="en-US" altLang="zh-TW" sz="3200" i="1" dirty="0" smtClean="0"/>
              <a:t>k</a:t>
            </a:r>
            <a:r>
              <a:rPr lang="en-US" altLang="zh-TW" sz="3200" dirty="0" smtClean="0"/>
              <a:t>)</a:t>
            </a:r>
            <a:r>
              <a:rPr lang="zh-TW" altLang="en-US" sz="3200" dirty="0" smtClean="0"/>
              <a:t>所得到的結果。而原本的區間差值則是乘上一個介於零到一的隨機參數</a:t>
            </a:r>
            <a:r>
              <a:rPr lang="en-US" altLang="zh-TW" sz="3200" i="1" dirty="0" smtClean="0"/>
              <a:t>B</a:t>
            </a:r>
            <a:r>
              <a:rPr lang="zh-TW" altLang="en-US" sz="3200" dirty="0" smtClean="0"/>
              <a:t>來做調整。</a:t>
            </a:r>
            <a:r>
              <a:rPr lang="en-US" altLang="zh-TW" sz="3200" dirty="0" smtClean="0"/>
              <a:t>(</a:t>
            </a:r>
            <a:r>
              <a:rPr lang="en-US" altLang="zh-TW" sz="3200" dirty="0" err="1" smtClean="0"/>
              <a:t>u</a:t>
            </a:r>
            <a:r>
              <a:rPr lang="en-US" altLang="zh-TW" sz="3200" i="1" dirty="0" err="1" smtClean="0"/>
              <a:t>’k</a:t>
            </a:r>
            <a:r>
              <a:rPr lang="zh-TW" altLang="en-US" sz="3200" i="1" dirty="0" smtClean="0"/>
              <a:t>  </a:t>
            </a:r>
            <a:r>
              <a:rPr lang="en-US" altLang="zh-TW" sz="3200" dirty="0" smtClean="0"/>
              <a:t>-1</a:t>
            </a:r>
            <a:r>
              <a:rPr lang="zh-TW" altLang="en-US" sz="3200" dirty="0" smtClean="0"/>
              <a:t>是為了不讓區間重疊</a:t>
            </a:r>
            <a:r>
              <a:rPr lang="en-US" altLang="zh-TW" sz="3200" dirty="0" smtClean="0"/>
              <a:t>)</a:t>
            </a:r>
            <a:endParaRPr lang="zh-TW" altLang="en-US" sz="3200" i="1" dirty="0"/>
          </a:p>
        </p:txBody>
      </p:sp>
      <p:pic>
        <p:nvPicPr>
          <p:cNvPr id="4" name="圖片 3" descr="66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4419600"/>
            <a:ext cx="6570134" cy="182880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FD06A13-2E88-4C20-94AB-0C0EBF54FF3F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適當的參數</a:t>
            </a:r>
            <a:r>
              <a:rPr lang="en-US" altLang="zh-TW" sz="4000" dirty="0" smtClean="0"/>
              <a:t>E</a:t>
            </a:r>
            <a:r>
              <a:rPr lang="zh-TW" altLang="en-US" sz="4000" dirty="0" smtClean="0"/>
              <a:t>值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剛剛有講到</a:t>
            </a:r>
            <a:r>
              <a:rPr lang="en-US" altLang="zh-TW" dirty="0" smtClean="0"/>
              <a:t>e</a:t>
            </a:r>
            <a:r>
              <a:rPr lang="zh-TW" altLang="en-US" dirty="0" smtClean="0"/>
              <a:t>值是要找到符合</a:t>
            </a:r>
            <a:r>
              <a:rPr lang="en-US" altLang="zh-TW" dirty="0" smtClean="0">
                <a:solidFill>
                  <a:srgbClr val="FF0000"/>
                </a:solidFill>
              </a:rPr>
              <a:t>e % w</a:t>
            </a:r>
            <a:r>
              <a:rPr lang="en-US" altLang="zh-TW" i="1" dirty="0" smtClean="0">
                <a:solidFill>
                  <a:srgbClr val="FF0000"/>
                </a:solidFill>
              </a:rPr>
              <a:t>k </a:t>
            </a:r>
            <a:r>
              <a:rPr lang="en-US" altLang="zh-TW" dirty="0" smtClean="0">
                <a:solidFill>
                  <a:srgbClr val="FF0000"/>
                </a:solidFill>
              </a:rPr>
              <a:t>= b</a:t>
            </a:r>
            <a:r>
              <a:rPr lang="zh-TW" altLang="en-US" dirty="0" smtClean="0"/>
              <a:t>此式子的值，</a:t>
            </a:r>
            <a:r>
              <a:rPr lang="en-US" altLang="zh-TW" dirty="0" smtClean="0"/>
              <a:t>(</a:t>
            </a:r>
            <a:r>
              <a:rPr lang="zh-TW" altLang="en-US" dirty="0" smtClean="0"/>
              <a:t>當然模數運算不只是找出上列式子的</a:t>
            </a:r>
            <a:r>
              <a:rPr lang="en-US" altLang="zh-TW" dirty="0" smtClean="0"/>
              <a:t>e</a:t>
            </a:r>
            <a:r>
              <a:rPr lang="zh-TW" altLang="en-US" dirty="0" smtClean="0"/>
              <a:t>值，他還會再進一步做調整使其變化量達到最小</a:t>
            </a:r>
            <a:r>
              <a:rPr lang="en-US" altLang="zh-TW" dirty="0" smtClean="0"/>
              <a:t>)</a:t>
            </a:r>
            <a:r>
              <a:rPr lang="zh-TW" altLang="en-US" dirty="0" smtClean="0"/>
              <a:t>而此</a:t>
            </a:r>
            <a:r>
              <a:rPr lang="en-US" altLang="zh-TW" dirty="0" smtClean="0"/>
              <a:t>e</a:t>
            </a:r>
            <a:r>
              <a:rPr lang="zh-TW" altLang="en-US" dirty="0" smtClean="0"/>
              <a:t>值可能會有很多個，於是找出與原本的像素差值越小的來當作新的像素差值。</a:t>
            </a:r>
            <a:endParaRPr lang="zh-TW" altLang="en-US" dirty="0"/>
          </a:p>
        </p:txBody>
      </p:sp>
      <p:pic>
        <p:nvPicPr>
          <p:cNvPr id="4" name="圖片 3" descr="666666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3962400"/>
            <a:ext cx="6736800" cy="213360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FD06A13-2E88-4C20-94AB-0C0EBF54FF3F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example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</p:spPr>
        <p:txBody>
          <a:bodyPr>
            <a:noAutofit/>
          </a:bodyPr>
          <a:lstStyle/>
          <a:p>
            <a:r>
              <a:rPr lang="zh-TW" altLang="en-US" dirty="0" smtClean="0"/>
              <a:t>這裡舉一個實際的例子</a:t>
            </a:r>
            <a:r>
              <a:rPr lang="zh-TW" altLang="en-US" dirty="0" smtClean="0">
                <a:sym typeface="Wingdings" pitchFamily="2" charset="2"/>
              </a:rPr>
              <a:t>： </a:t>
            </a:r>
            <a:r>
              <a:rPr lang="en-US" altLang="zh-TW" dirty="0" smtClean="0">
                <a:sym typeface="Wingdings" pitchFamily="2" charset="2"/>
              </a:rPr>
              <a:t>(64,128)   </a:t>
            </a:r>
            <a:r>
              <a:rPr lang="en-US" altLang="zh-TW" i="1" dirty="0" smtClean="0">
                <a:sym typeface="Wingdings" pitchFamily="2" charset="2"/>
              </a:rPr>
              <a:t>B</a:t>
            </a:r>
            <a:r>
              <a:rPr lang="zh-TW" altLang="en-US" dirty="0" smtClean="0">
                <a:sym typeface="Wingdings" pitchFamily="2" charset="2"/>
              </a:rPr>
              <a:t>為</a:t>
            </a:r>
            <a:r>
              <a:rPr lang="en-US" altLang="zh-TW" dirty="0" smtClean="0">
                <a:sym typeface="Wingdings" pitchFamily="2" charset="2"/>
              </a:rPr>
              <a:t>0.5</a:t>
            </a:r>
            <a:r>
              <a:rPr lang="zh-TW" altLang="en-US" dirty="0" smtClean="0">
                <a:sym typeface="Wingdings" pitchFamily="2" charset="2"/>
              </a:rPr>
              <a:t>  </a:t>
            </a:r>
            <a:r>
              <a:rPr lang="en-US" altLang="zh-TW" dirty="0" smtClean="0">
                <a:sym typeface="Wingdings" pitchFamily="2" charset="2"/>
              </a:rPr>
              <a:t>b</a:t>
            </a:r>
            <a:r>
              <a:rPr lang="zh-TW" altLang="en-US" dirty="0" smtClean="0">
                <a:sym typeface="Wingdings" pitchFamily="2" charset="2"/>
              </a:rPr>
              <a:t>為</a:t>
            </a:r>
            <a:r>
              <a:rPr lang="en-US" altLang="zh-TW" dirty="0" smtClean="0">
                <a:sym typeface="Wingdings" pitchFamily="2" charset="2"/>
              </a:rPr>
              <a:t>10</a:t>
            </a:r>
          </a:p>
          <a:p>
            <a:pPr>
              <a:buNone/>
            </a:pPr>
            <a:r>
              <a:rPr lang="zh-TW" altLang="en-US" dirty="0" smtClean="0"/>
              <a:t>區間為</a:t>
            </a:r>
            <a:r>
              <a:rPr lang="en-US" altLang="zh-TW" dirty="0" smtClean="0"/>
              <a:t>5</a:t>
            </a:r>
            <a:r>
              <a:rPr lang="zh-TW" altLang="en-US" dirty="0" smtClean="0"/>
              <a:t>，可存入</a:t>
            </a:r>
            <a:r>
              <a:rPr lang="en-US" altLang="zh-TW" dirty="0" smtClean="0"/>
              <a:t>6bit</a:t>
            </a:r>
            <a:r>
              <a:rPr lang="zh-TW" altLang="en-US" dirty="0" smtClean="0"/>
              <a:t>，</a:t>
            </a:r>
            <a:r>
              <a:rPr lang="en-US" altLang="zh-TW" dirty="0" err="1" smtClean="0"/>
              <a:t>l</a:t>
            </a:r>
            <a:r>
              <a:rPr lang="en-US" altLang="zh-TW" i="1" dirty="0" err="1" smtClean="0"/>
              <a:t>k</a:t>
            </a:r>
            <a:r>
              <a:rPr lang="en-US" altLang="zh-TW" dirty="0" smtClean="0"/>
              <a:t>=64</a:t>
            </a:r>
            <a:r>
              <a:rPr lang="zh-TW" altLang="en-US" dirty="0" smtClean="0"/>
              <a:t>，</a:t>
            </a:r>
            <a:r>
              <a:rPr lang="en-US" altLang="zh-TW" dirty="0" err="1" smtClean="0"/>
              <a:t>u</a:t>
            </a:r>
            <a:r>
              <a:rPr lang="en-US" altLang="zh-TW" i="1" dirty="0" err="1" smtClean="0"/>
              <a:t>k</a:t>
            </a:r>
            <a:r>
              <a:rPr lang="en-US" altLang="zh-TW" i="1" dirty="0" smtClean="0"/>
              <a:t>=</a:t>
            </a:r>
            <a:r>
              <a:rPr lang="en-US" altLang="zh-TW" dirty="0" smtClean="0"/>
              <a:t>127</a:t>
            </a:r>
            <a:r>
              <a:rPr lang="zh-TW" altLang="en-US" dirty="0" smtClean="0"/>
              <a:t>，</a:t>
            </a:r>
            <a:r>
              <a:rPr lang="en-US" altLang="zh-TW" dirty="0" smtClean="0"/>
              <a:t>w</a:t>
            </a:r>
            <a:r>
              <a:rPr lang="en-US" altLang="zh-TW" i="1" dirty="0" smtClean="0"/>
              <a:t>k</a:t>
            </a:r>
            <a:r>
              <a:rPr lang="en-US" altLang="zh-TW" dirty="0" smtClean="0"/>
              <a:t>=63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err="1" smtClean="0"/>
              <a:t>l’</a:t>
            </a:r>
            <a:r>
              <a:rPr lang="en-US" altLang="zh-TW" i="1" dirty="0" err="1" smtClean="0"/>
              <a:t>k</a:t>
            </a:r>
            <a:r>
              <a:rPr lang="en-US" altLang="zh-TW" i="1" dirty="0" smtClean="0"/>
              <a:t> = </a:t>
            </a:r>
            <a:r>
              <a:rPr lang="en-US" altLang="zh-TW" dirty="0" smtClean="0"/>
              <a:t>64 + 31 = 95		</a:t>
            </a:r>
            <a:r>
              <a:rPr lang="en-US" altLang="zh-TW" dirty="0" err="1" smtClean="0"/>
              <a:t>u’</a:t>
            </a:r>
            <a:r>
              <a:rPr lang="en-US" altLang="zh-TW" i="1" dirty="0" err="1" smtClean="0"/>
              <a:t>k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= 127 + 31 – 1 = 157</a:t>
            </a:r>
          </a:p>
          <a:p>
            <a:pPr>
              <a:buNone/>
            </a:pPr>
            <a:r>
              <a:rPr lang="zh-TW" altLang="en-US" dirty="0" smtClean="0"/>
              <a:t>原本差值為</a:t>
            </a:r>
            <a:r>
              <a:rPr lang="en-US" altLang="zh-TW" dirty="0" smtClean="0"/>
              <a:t>64</a:t>
            </a:r>
            <a:r>
              <a:rPr lang="zh-TW" altLang="en-US" dirty="0" smtClean="0"/>
              <a:t>，</a:t>
            </a:r>
            <a:r>
              <a:rPr lang="en-US" altLang="zh-TW" dirty="0" smtClean="0"/>
              <a:t>mod</a:t>
            </a:r>
            <a:r>
              <a:rPr lang="zh-TW" altLang="en-US" dirty="0" smtClean="0"/>
              <a:t> </a:t>
            </a:r>
            <a:r>
              <a:rPr lang="en-US" altLang="zh-TW" dirty="0" smtClean="0"/>
              <a:t>63</a:t>
            </a:r>
            <a:r>
              <a:rPr lang="zh-TW" altLang="en-US" dirty="0" smtClean="0"/>
              <a:t> 要等於</a:t>
            </a:r>
            <a:r>
              <a:rPr lang="en-US" altLang="zh-TW" dirty="0" smtClean="0"/>
              <a:t>10</a:t>
            </a:r>
            <a:r>
              <a:rPr lang="zh-TW" altLang="en-US" dirty="0" smtClean="0"/>
              <a:t>的話→</a:t>
            </a:r>
            <a:r>
              <a:rPr lang="en-US" altLang="zh-TW" dirty="0" smtClean="0"/>
              <a:t>64+9=73</a:t>
            </a:r>
          </a:p>
          <a:p>
            <a:pPr>
              <a:buNone/>
            </a:pPr>
            <a:r>
              <a:rPr lang="zh-TW" altLang="en-US" dirty="0" smtClean="0"/>
              <a:t>達到新的區間內→</a:t>
            </a:r>
            <a:r>
              <a:rPr lang="en-US" altLang="zh-TW" dirty="0" smtClean="0"/>
              <a:t>73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63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136(O)</a:t>
            </a:r>
            <a:r>
              <a:rPr lang="zh-TW" altLang="en-US" dirty="0" smtClean="0"/>
              <a:t> </a:t>
            </a:r>
            <a:r>
              <a:rPr lang="en-US" altLang="zh-TW" dirty="0" smtClean="0"/>
              <a:t>136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63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199(X)</a:t>
            </a:r>
          </a:p>
          <a:p>
            <a:pPr>
              <a:buNone/>
            </a:pPr>
            <a:r>
              <a:rPr lang="zh-TW" altLang="en-US" dirty="0" smtClean="0"/>
              <a:t>新的差值為</a:t>
            </a:r>
            <a:r>
              <a:rPr lang="en-US" altLang="zh-TW" dirty="0" smtClean="0"/>
              <a:t>136</a:t>
            </a:r>
            <a:r>
              <a:rPr lang="zh-TW" altLang="en-US" dirty="0" smtClean="0"/>
              <a:t>，檢查</a:t>
            </a:r>
            <a:r>
              <a:rPr lang="en-US" altLang="zh-TW" dirty="0" smtClean="0"/>
              <a:t>136</a:t>
            </a:r>
            <a:r>
              <a:rPr lang="zh-TW" altLang="en-US" dirty="0" smtClean="0"/>
              <a:t> </a:t>
            </a:r>
            <a:r>
              <a:rPr lang="en-US" altLang="zh-TW" dirty="0" smtClean="0"/>
              <a:t>%</a:t>
            </a:r>
            <a:r>
              <a:rPr lang="zh-TW" altLang="en-US" dirty="0" smtClean="0"/>
              <a:t> </a:t>
            </a:r>
            <a:r>
              <a:rPr lang="en-US" altLang="zh-TW" dirty="0" smtClean="0"/>
              <a:t>63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10</a:t>
            </a:r>
            <a:endParaRPr lang="zh-TW" altLang="en-US" dirty="0"/>
          </a:p>
        </p:txBody>
      </p:sp>
      <p:pic>
        <p:nvPicPr>
          <p:cNvPr id="4" name="圖片 3" descr="66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2743200"/>
            <a:ext cx="3285067" cy="91440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FD06A13-2E88-4C20-94AB-0C0EBF54FF3F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擷取</a:t>
            </a:r>
            <a:r>
              <a:rPr lang="en-US" altLang="zh-TW" dirty="0" smtClean="0"/>
              <a:t>MPVD</a:t>
            </a:r>
            <a:r>
              <a:rPr lang="zh-TW" altLang="en-US" dirty="0" smtClean="0"/>
              <a:t>訊息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要擷取訊息時，只要將所得差值落的區間推算到原本的區間，然後將差值</a:t>
            </a:r>
            <a:r>
              <a:rPr lang="en-US" altLang="zh-TW" sz="3200" dirty="0" smtClean="0"/>
              <a:t>mod</a:t>
            </a:r>
            <a:r>
              <a:rPr lang="zh-TW" altLang="en-US" sz="3200" dirty="0" smtClean="0"/>
              <a:t>原本區間的差值即可。</a:t>
            </a:r>
            <a:endParaRPr lang="en-US" altLang="zh-TW" sz="3200" dirty="0" smtClean="0"/>
          </a:p>
          <a:p>
            <a:endParaRPr lang="en-US" altLang="zh-TW" sz="3200" dirty="0" smtClean="0"/>
          </a:p>
          <a:p>
            <a:pPr>
              <a:buNone/>
            </a:pPr>
            <a:r>
              <a:rPr lang="zh-TW" altLang="en-US" sz="3200" dirty="0" smtClean="0"/>
              <a:t>  </a:t>
            </a:r>
            <a:r>
              <a:rPr lang="en-US" altLang="zh-TW" sz="3200" dirty="0" smtClean="0"/>
              <a:t>136</a:t>
            </a:r>
            <a:r>
              <a:rPr lang="zh-TW" altLang="en-US" sz="3200" dirty="0" smtClean="0"/>
              <a:t> →</a:t>
            </a:r>
            <a:r>
              <a:rPr lang="en-US" altLang="zh-TW" sz="3200" dirty="0" smtClean="0"/>
              <a:t>(95,157)</a:t>
            </a:r>
            <a:r>
              <a:rPr lang="zh-TW" altLang="en-US" sz="3200" dirty="0" smtClean="0"/>
              <a:t>   </a:t>
            </a:r>
            <a:r>
              <a:rPr lang="en-US" altLang="zh-TW" sz="3200" i="1" dirty="0" smtClean="0"/>
              <a:t>B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=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0.5</a:t>
            </a:r>
            <a:r>
              <a:rPr lang="zh-TW" altLang="en-US" sz="3200" dirty="0" smtClean="0"/>
              <a:t> </a:t>
            </a:r>
            <a:endParaRPr lang="en-US" altLang="zh-TW" sz="3200" dirty="0" smtClean="0"/>
          </a:p>
          <a:p>
            <a:pPr>
              <a:buNone/>
            </a:pPr>
            <a:r>
              <a:rPr lang="zh-TW" altLang="en-US" sz="3200" dirty="0" smtClean="0"/>
              <a:t>   原本區間</a:t>
            </a:r>
            <a:r>
              <a:rPr lang="en-US" altLang="zh-TW" sz="3200" dirty="0" smtClean="0"/>
              <a:t>(64,127)</a:t>
            </a:r>
          </a:p>
          <a:p>
            <a:pPr>
              <a:buNone/>
            </a:pPr>
            <a:r>
              <a:rPr lang="zh-TW" altLang="en-US" sz="3200" dirty="0" smtClean="0"/>
              <a:t>   </a:t>
            </a:r>
            <a:r>
              <a:rPr lang="en-US" altLang="zh-TW" sz="3200" dirty="0" smtClean="0"/>
              <a:t>136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%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(127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-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64)</a:t>
            </a:r>
            <a:r>
              <a:rPr lang="zh-TW" altLang="en-US" sz="3200" dirty="0" smtClean="0"/>
              <a:t>  </a:t>
            </a:r>
            <a:r>
              <a:rPr lang="en-US" altLang="zh-TW" sz="3200" dirty="0" smtClean="0"/>
              <a:t>=</a:t>
            </a:r>
            <a:r>
              <a:rPr lang="zh-TW" altLang="en-US" sz="3200" dirty="0" smtClean="0"/>
              <a:t>  </a:t>
            </a:r>
            <a:r>
              <a:rPr lang="en-US" altLang="zh-TW" sz="3200" dirty="0" smtClean="0"/>
              <a:t>10</a:t>
            </a:r>
          </a:p>
          <a:p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FD06A13-2E88-4C20-94AB-0C0EBF54FF3F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RAW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676400"/>
          </a:xfrm>
        </p:spPr>
        <p:txBody>
          <a:bodyPr/>
          <a:lstStyle/>
          <a:p>
            <a:r>
              <a:rPr lang="zh-TW" altLang="en-US" dirty="0" smtClean="0"/>
              <a:t>每個值為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byte</a:t>
            </a:r>
            <a:r>
              <a:rPr lang="zh-TW" altLang="en-US" dirty="0" smtClean="0"/>
              <a:t>大小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採用一小段作為範例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66800" y="3505200"/>
            <a:ext cx="617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smtClean="0"/>
              <a:t>C0  20  40  80</a:t>
            </a:r>
          </a:p>
          <a:p>
            <a:r>
              <a:rPr lang="en-US" altLang="zh-TW" sz="4000" b="1" dirty="0" smtClean="0"/>
              <a:t>C0  A0  40  80</a:t>
            </a:r>
          </a:p>
          <a:p>
            <a:r>
              <a:rPr lang="en-US" altLang="zh-TW" sz="4000" b="1" dirty="0" smtClean="0"/>
              <a:t>40   60  40  80  </a:t>
            </a:r>
            <a:endParaRPr lang="zh-TW" altLang="en-US" sz="4000" b="1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FD06A13-2E88-4C20-94AB-0C0EBF54FF3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原圖資訊改</a:t>
            </a:r>
            <a:r>
              <a:rPr lang="en-US" altLang="zh-TW" dirty="0" smtClean="0"/>
              <a:t>10</a:t>
            </a:r>
            <a:r>
              <a:rPr lang="zh-TW" altLang="en-US" dirty="0" smtClean="0"/>
              <a:t>進位後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14400" y="4495800"/>
            <a:ext cx="55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之後要藏入的資訊為</a:t>
            </a:r>
            <a:r>
              <a:rPr lang="en-US" altLang="zh-TW" sz="3200" dirty="0" smtClean="0"/>
              <a:t>Eric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95400" y="2286000"/>
            <a:ext cx="510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>
              <a:buAutoNum type="arabicPlain" startAt="192"/>
            </a:pPr>
            <a:r>
              <a:rPr lang="en-US" altLang="zh-TW" sz="3600" b="1" dirty="0" smtClean="0"/>
              <a:t>    32	64	128</a:t>
            </a:r>
          </a:p>
          <a:p>
            <a:pPr marL="1200150" lvl="1" indent="-742950"/>
            <a:r>
              <a:rPr lang="en-US" altLang="zh-TW" sz="3600" b="1" dirty="0" smtClean="0"/>
              <a:t>192   160	64	128</a:t>
            </a:r>
          </a:p>
          <a:p>
            <a:pPr marL="1200150" lvl="1" indent="-742950"/>
            <a:r>
              <a:rPr lang="en-US" altLang="zh-TW" sz="3600" b="1" dirty="0" smtClean="0"/>
              <a:t>64		96	64	128</a:t>
            </a:r>
          </a:p>
          <a:p>
            <a:pPr marL="742950" indent="-742950"/>
            <a:endParaRPr lang="en-US" altLang="zh-TW" sz="3600" b="1" dirty="0" smtClean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FD06A13-2E88-4C20-94AB-0C0EBF54FF3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將</a:t>
            </a:r>
            <a:r>
              <a:rPr lang="en-US" altLang="zh-TW" dirty="0" smtClean="0"/>
              <a:t>message</a:t>
            </a:r>
            <a:r>
              <a:rPr lang="zh-TW" altLang="en-US" dirty="0" smtClean="0"/>
              <a:t>轉為</a:t>
            </a:r>
            <a:r>
              <a:rPr lang="en-US" altLang="zh-TW" dirty="0" smtClean="0"/>
              <a:t>2</a:t>
            </a:r>
            <a:r>
              <a:rPr lang="zh-TW" altLang="en-US" dirty="0" smtClean="0"/>
              <a:t>進位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E</a:t>
            </a:r>
            <a:r>
              <a:rPr lang="zh-TW" altLang="en-US" dirty="0" smtClean="0"/>
              <a:t> → </a:t>
            </a:r>
            <a:r>
              <a:rPr lang="en-US" altLang="zh-TW" dirty="0" smtClean="0"/>
              <a:t>ASCII</a:t>
            </a:r>
            <a:r>
              <a:rPr lang="zh-TW" altLang="en-US" dirty="0" smtClean="0"/>
              <a:t> </a:t>
            </a:r>
            <a:r>
              <a:rPr lang="en-US" altLang="zh-TW" dirty="0" smtClean="0"/>
              <a:t>69</a:t>
            </a:r>
            <a:r>
              <a:rPr lang="zh-TW" altLang="en-US" dirty="0" smtClean="0"/>
              <a:t>   → </a:t>
            </a:r>
            <a:r>
              <a:rPr lang="en-US" altLang="zh-TW" dirty="0" smtClean="0"/>
              <a:t>01000101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r </a:t>
            </a:r>
            <a:r>
              <a:rPr lang="zh-TW" altLang="en-US" dirty="0" smtClean="0"/>
              <a:t> → </a:t>
            </a:r>
            <a:r>
              <a:rPr lang="en-US" altLang="zh-TW" dirty="0" smtClean="0"/>
              <a:t>ASCII</a:t>
            </a:r>
            <a:r>
              <a:rPr lang="zh-TW" altLang="en-US" dirty="0" smtClean="0"/>
              <a:t> </a:t>
            </a:r>
            <a:r>
              <a:rPr lang="en-US" altLang="zh-TW" dirty="0" smtClean="0"/>
              <a:t>114</a:t>
            </a:r>
            <a:r>
              <a:rPr lang="zh-TW" altLang="en-US" dirty="0" smtClean="0"/>
              <a:t> → </a:t>
            </a:r>
            <a:r>
              <a:rPr lang="en-US" altLang="zh-TW" dirty="0" smtClean="0"/>
              <a:t>01110010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</a:t>
            </a:r>
            <a:r>
              <a:rPr lang="en-US" altLang="zh-TW" dirty="0" smtClean="0"/>
              <a:t>  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ASCII</a:t>
            </a:r>
            <a:r>
              <a:rPr lang="zh-TW" altLang="en-US" dirty="0" smtClean="0"/>
              <a:t> </a:t>
            </a:r>
            <a:r>
              <a:rPr lang="en-US" altLang="zh-TW" dirty="0" smtClean="0"/>
              <a:t>105</a:t>
            </a:r>
            <a:r>
              <a:rPr lang="zh-TW" altLang="en-US" dirty="0" smtClean="0"/>
              <a:t> → </a:t>
            </a:r>
            <a:r>
              <a:rPr lang="en-US" altLang="zh-TW" dirty="0" smtClean="0"/>
              <a:t>01101001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 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ASCII</a:t>
            </a:r>
            <a:r>
              <a:rPr lang="zh-TW" altLang="en-US" dirty="0" smtClean="0"/>
              <a:t> </a:t>
            </a:r>
            <a:r>
              <a:rPr lang="en-US" altLang="zh-TW" dirty="0" smtClean="0"/>
              <a:t>99</a:t>
            </a:r>
            <a:r>
              <a:rPr lang="zh-TW" altLang="en-US" dirty="0" smtClean="0"/>
              <a:t>    → </a:t>
            </a:r>
            <a:r>
              <a:rPr lang="en-US" altLang="zh-TW" dirty="0" smtClean="0"/>
              <a:t>01100011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Message</a:t>
            </a:r>
            <a:r>
              <a:rPr lang="zh-TW" altLang="en-US" dirty="0" smtClean="0"/>
              <a:t>：</a:t>
            </a:r>
            <a:r>
              <a:rPr lang="en-US" altLang="zh-TW" dirty="0" smtClean="0"/>
              <a:t>01000101011100100110100101100011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FD06A13-2E88-4C20-94AB-0C0EBF54FF3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9600" cy="106362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7467600" cy="3352800"/>
          </a:xfrm>
        </p:spPr>
        <p:txBody>
          <a:bodyPr/>
          <a:lstStyle/>
          <a:p>
            <a:r>
              <a:rPr lang="en-US" altLang="zh-TW" dirty="0" smtClean="0"/>
              <a:t>PVD</a:t>
            </a:r>
            <a:r>
              <a:rPr lang="zh-TW" altLang="en-US" dirty="0" smtClean="0"/>
              <a:t>藏密是將影像區分為兩相鄰且不重疊的像素對，再進行像素差值計算。令像素對的像素值分別為</a:t>
            </a:r>
            <a:r>
              <a:rPr lang="en-US" altLang="zh-TW" i="1" dirty="0" smtClean="0"/>
              <a:t>Pi</a:t>
            </a:r>
            <a:r>
              <a:rPr lang="zh-TW" altLang="en-US" dirty="0" smtClean="0"/>
              <a:t>及</a:t>
            </a:r>
            <a:r>
              <a:rPr lang="en-US" altLang="zh-TW" i="1" dirty="0" smtClean="0"/>
              <a:t>Pi+1</a:t>
            </a:r>
            <a:r>
              <a:rPr lang="zh-TW" altLang="en-US" i="1" dirty="0" smtClean="0"/>
              <a:t>，</a:t>
            </a:r>
            <a:r>
              <a:rPr lang="zh-TW" altLang="en-US" dirty="0" smtClean="0"/>
              <a:t>則其像素差值</a:t>
            </a:r>
            <a:r>
              <a:rPr lang="en-US" altLang="zh-TW" dirty="0" smtClean="0"/>
              <a:t>d</a:t>
            </a:r>
            <a:r>
              <a:rPr lang="zh-TW" altLang="en-US" dirty="0" smtClean="0"/>
              <a:t>為</a:t>
            </a:r>
            <a:r>
              <a:rPr lang="en-US" altLang="zh-TW" i="1" dirty="0" smtClean="0"/>
              <a:t>Pi+1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i="1" dirty="0" smtClean="0"/>
              <a:t>Pi</a:t>
            </a:r>
          </a:p>
          <a:p>
            <a:r>
              <a:rPr lang="zh-TW" altLang="en-US" dirty="0" smtClean="0"/>
              <a:t>依據</a:t>
            </a:r>
            <a:r>
              <a:rPr lang="en-US" altLang="zh-TW" dirty="0" smtClean="0"/>
              <a:t>d</a:t>
            </a:r>
            <a:r>
              <a:rPr lang="zh-TW" altLang="en-US" dirty="0" smtClean="0"/>
              <a:t>的絕對值對應到相對應的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值大小，計算嵌入訊息</a:t>
            </a:r>
            <a:r>
              <a:rPr lang="en-US" altLang="zh-TW" dirty="0" smtClean="0"/>
              <a:t>b</a:t>
            </a:r>
            <a:r>
              <a:rPr lang="zh-TW" altLang="en-US" dirty="0" smtClean="0"/>
              <a:t>的</a:t>
            </a:r>
            <a:r>
              <a:rPr lang="en-US" altLang="zh-TW" dirty="0" smtClean="0"/>
              <a:t>10</a:t>
            </a:r>
            <a:r>
              <a:rPr lang="zh-TW" altLang="en-US" dirty="0" smtClean="0"/>
              <a:t>進位值，加上區間下限值</a:t>
            </a:r>
            <a:r>
              <a:rPr lang="en-US" altLang="zh-TW" i="1" dirty="0" err="1" smtClean="0"/>
              <a:t>lk</a:t>
            </a:r>
            <a:r>
              <a:rPr lang="en-US" altLang="zh-TW" i="1" dirty="0" smtClean="0"/>
              <a:t> </a:t>
            </a:r>
            <a:r>
              <a:rPr lang="zh-TW" altLang="en-US" i="1" dirty="0" smtClean="0"/>
              <a:t>，</a:t>
            </a:r>
            <a:r>
              <a:rPr lang="zh-TW" altLang="en-US" dirty="0" smtClean="0"/>
              <a:t>得到新像素差值</a:t>
            </a:r>
            <a:r>
              <a:rPr lang="en-US" altLang="zh-TW" dirty="0" smtClean="0"/>
              <a:t>d’</a:t>
            </a:r>
          </a:p>
          <a:p>
            <a:r>
              <a:rPr lang="zh-TW" altLang="en-US" dirty="0" smtClean="0"/>
              <a:t>最後將新舊像素差值之差異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d’- d)</a:t>
            </a:r>
            <a:r>
              <a:rPr lang="zh-TW" altLang="en-US" i="1" dirty="0" smtClean="0"/>
              <a:t>，</a:t>
            </a:r>
            <a:r>
              <a:rPr lang="zh-TW" altLang="en-US" dirty="0" smtClean="0"/>
              <a:t>平均分至</a:t>
            </a:r>
            <a:r>
              <a:rPr lang="en-US" altLang="zh-TW" i="1" dirty="0" smtClean="0"/>
              <a:t>Pi</a:t>
            </a:r>
            <a:r>
              <a:rPr lang="zh-TW" altLang="en-US" dirty="0" smtClean="0"/>
              <a:t>及</a:t>
            </a:r>
            <a:r>
              <a:rPr lang="en-US" altLang="zh-TW" i="1" dirty="0" smtClean="0"/>
              <a:t>Pi+1</a:t>
            </a:r>
            <a:r>
              <a:rPr lang="zh-TW" altLang="en-US" dirty="0" smtClean="0"/>
              <a:t>上，得到新像素值</a:t>
            </a:r>
            <a:r>
              <a:rPr lang="en-US" altLang="zh-TW" i="1" dirty="0" err="1" smtClean="0"/>
              <a:t>P’i</a:t>
            </a:r>
            <a:r>
              <a:rPr lang="en-US" altLang="zh-TW" i="1" dirty="0" smtClean="0"/>
              <a:t></a:t>
            </a:r>
            <a:r>
              <a:rPr lang="zh-TW" altLang="en-US" dirty="0" smtClean="0"/>
              <a:t>及</a:t>
            </a:r>
            <a:r>
              <a:rPr lang="en-US" altLang="zh-TW" i="1" dirty="0" smtClean="0"/>
              <a:t>P’i</a:t>
            </a:r>
            <a:r>
              <a:rPr lang="en-US" altLang="zh-TW" dirty="0" smtClean="0"/>
              <a:t>+1</a:t>
            </a:r>
            <a:r>
              <a:rPr lang="zh-TW" altLang="en-US" dirty="0" smtClean="0"/>
              <a:t>，如下式所示</a:t>
            </a:r>
            <a:r>
              <a:rPr lang="en-US" altLang="zh-TW" dirty="0" smtClean="0"/>
              <a:t></a:t>
            </a:r>
            <a:endParaRPr lang="zh-TW" altLang="en-US" dirty="0"/>
          </a:p>
        </p:txBody>
      </p:sp>
      <p:pic>
        <p:nvPicPr>
          <p:cNvPr id="4" name="圖片 3" descr="969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3886200"/>
            <a:ext cx="7043353" cy="228600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FD06A13-2E88-4C20-94AB-0C0EBF54FF3F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2222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304800"/>
            <a:ext cx="7306147" cy="2743200"/>
          </a:xfrm>
        </p:spPr>
      </p:pic>
      <p:sp>
        <p:nvSpPr>
          <p:cNvPr id="5" name="文字方塊 4"/>
          <p:cNvSpPr txBox="1"/>
          <p:nvPr/>
        </p:nvSpPr>
        <p:spPr>
          <a:xfrm>
            <a:off x="1143000" y="3581400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Pi=192</a:t>
            </a:r>
            <a:r>
              <a:rPr lang="zh-TW" altLang="en-US" sz="2400" dirty="0" smtClean="0"/>
              <a:t>   </a:t>
            </a:r>
            <a:r>
              <a:rPr lang="en-US" altLang="zh-TW" sz="2400" dirty="0" smtClean="0"/>
              <a:t>Pi+1=32</a:t>
            </a:r>
            <a:r>
              <a:rPr lang="zh-TW" altLang="en-US" sz="2400" dirty="0" smtClean="0"/>
              <a:t>      像素差值</a:t>
            </a:r>
            <a:r>
              <a:rPr lang="en-US" altLang="zh-TW" sz="2400" dirty="0" smtClean="0"/>
              <a:t>|-160|</a:t>
            </a:r>
            <a:r>
              <a:rPr lang="zh-TW" altLang="en-US" sz="2400" dirty="0" smtClean="0"/>
              <a:t>→區間</a:t>
            </a:r>
            <a:r>
              <a:rPr lang="en-US" altLang="zh-TW" sz="2400" dirty="0" smtClean="0"/>
              <a:t>6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676400" y="312420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0100010  101110  01001  101001  01100  011</a:t>
            </a:r>
            <a:endParaRPr lang="zh-TW" altLang="en-US" sz="2000" dirty="0" smtClean="0"/>
          </a:p>
          <a:p>
            <a:endParaRPr lang="zh-TW" altLang="en-US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43000" y="3962400"/>
            <a:ext cx="571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可存入</a:t>
            </a:r>
            <a:r>
              <a:rPr lang="en-US" altLang="zh-TW" sz="2800" dirty="0" smtClean="0"/>
              <a:t>7bit</a:t>
            </a:r>
            <a:r>
              <a:rPr lang="zh-TW" altLang="en-US" sz="2800" dirty="0" smtClean="0"/>
              <a:t>   </a:t>
            </a:r>
            <a:r>
              <a:rPr lang="en-US" altLang="zh-TW" sz="2800" dirty="0" smtClean="0"/>
              <a:t>0100010</a:t>
            </a:r>
          </a:p>
          <a:p>
            <a:r>
              <a:rPr lang="en-US" altLang="zh-TW" sz="2800" dirty="0" smtClean="0"/>
              <a:t>0100010</a:t>
            </a:r>
            <a:r>
              <a:rPr lang="zh-TW" altLang="en-US" sz="2800" dirty="0" smtClean="0"/>
              <a:t> → </a:t>
            </a:r>
            <a:r>
              <a:rPr lang="en-US" altLang="zh-TW" sz="2800" dirty="0" smtClean="0"/>
              <a:t>34</a:t>
            </a:r>
            <a:r>
              <a:rPr lang="zh-TW" altLang="en-US" sz="2800" dirty="0" smtClean="0"/>
              <a:t>  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轉</a:t>
            </a:r>
            <a:r>
              <a:rPr lang="en-US" altLang="zh-TW" sz="2800" dirty="0" smtClean="0"/>
              <a:t>10</a:t>
            </a:r>
            <a:r>
              <a:rPr lang="zh-TW" altLang="en-US" sz="2800" dirty="0" smtClean="0"/>
              <a:t>進位</a:t>
            </a:r>
            <a:r>
              <a:rPr lang="en-US" altLang="zh-TW" sz="2800" dirty="0" smtClean="0"/>
              <a:t>)</a:t>
            </a:r>
          </a:p>
          <a:p>
            <a:r>
              <a:rPr lang="en-US" altLang="zh-TW" sz="2800" dirty="0" smtClean="0"/>
              <a:t>-(34+128)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=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-162</a:t>
            </a:r>
            <a:r>
              <a:rPr lang="zh-TW" altLang="en-US" sz="2800" dirty="0" smtClean="0"/>
              <a:t>   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新的像素差值</a:t>
            </a:r>
            <a:r>
              <a:rPr lang="en-US" altLang="zh-TW" sz="2800" dirty="0" smtClean="0"/>
              <a:t>)</a:t>
            </a:r>
          </a:p>
          <a:p>
            <a:r>
              <a:rPr lang="en-US" altLang="zh-TW" sz="2800" dirty="0" err="1" smtClean="0"/>
              <a:t>P’i</a:t>
            </a:r>
            <a:r>
              <a:rPr lang="en-US" altLang="zh-TW" sz="2800" dirty="0" smtClean="0"/>
              <a:t> =192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–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[-162-(-160)]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/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2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=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193</a:t>
            </a:r>
          </a:p>
          <a:p>
            <a:r>
              <a:rPr lang="en-US" altLang="zh-TW" sz="2800" dirty="0" smtClean="0"/>
              <a:t>P’i+1 = 32 + [-162-(-160)] / 2 = 31</a:t>
            </a:r>
          </a:p>
          <a:p>
            <a:r>
              <a:rPr lang="en-US" altLang="zh-TW" sz="2800" dirty="0" smtClean="0"/>
              <a:t>(</a:t>
            </a:r>
            <a:r>
              <a:rPr lang="zh-TW" altLang="en-US" sz="2800" dirty="0" smtClean="0"/>
              <a:t>將新的像素差值變化平均分配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FD06A13-2E88-4C20-94AB-0C0EBF54FF3F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各組像素計算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zh-TW" altLang="en-US" dirty="0" smtClean="0"/>
              <a:t>原本像素</a:t>
            </a:r>
            <a:r>
              <a:rPr lang="en-US" altLang="zh-TW" dirty="0" smtClean="0"/>
              <a:t>	</a:t>
            </a:r>
            <a:r>
              <a:rPr lang="zh-TW" altLang="en-US" dirty="0" smtClean="0"/>
              <a:t>藏入值</a:t>
            </a:r>
            <a:r>
              <a:rPr lang="en-US" altLang="zh-TW" dirty="0" smtClean="0"/>
              <a:t>	</a:t>
            </a:r>
            <a:r>
              <a:rPr lang="zh-TW" altLang="en-US" dirty="0" smtClean="0"/>
              <a:t>差值變化</a:t>
            </a:r>
            <a:r>
              <a:rPr lang="en-US" altLang="zh-TW" dirty="0" smtClean="0"/>
              <a:t>	</a:t>
            </a:r>
            <a:r>
              <a:rPr lang="zh-TW" altLang="en-US" dirty="0" smtClean="0"/>
              <a:t>新像素</a:t>
            </a:r>
            <a:endParaRPr lang="en-US" altLang="zh-TW" dirty="0" smtClean="0"/>
          </a:p>
          <a:p>
            <a:r>
              <a:rPr lang="en-US" altLang="zh-TW" dirty="0" smtClean="0"/>
              <a:t>(192,32)	 0100010 	-2		(193,31)</a:t>
            </a:r>
          </a:p>
          <a:p>
            <a:r>
              <a:rPr lang="en-US" altLang="zh-TW" dirty="0" smtClean="0"/>
              <a:t>(64,128)	101110	46		(41,151)</a:t>
            </a:r>
          </a:p>
          <a:p>
            <a:r>
              <a:rPr lang="en-US" altLang="zh-TW" dirty="0" smtClean="0"/>
              <a:t>(192,160)	01001		-9		(197,156)</a:t>
            </a:r>
          </a:p>
          <a:p>
            <a:r>
              <a:rPr lang="en-US" altLang="zh-TW" dirty="0" smtClean="0"/>
              <a:t>(64,128)	101001	41		(43,148)</a:t>
            </a:r>
          </a:p>
          <a:p>
            <a:r>
              <a:rPr lang="en-US" altLang="zh-TW" dirty="0" smtClean="0"/>
              <a:t>(64,96)	01100		12		(58,102)</a:t>
            </a:r>
          </a:p>
          <a:p>
            <a:r>
              <a:rPr lang="en-US" altLang="zh-TW" dirty="0" smtClean="0"/>
              <a:t>(64,128)	000011	3		(62,129)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FD06A13-2E88-4C20-94AB-0C0EBF54FF3F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zh-TW" altLang="en-US" dirty="0" smtClean="0"/>
              <a:t>原本像素質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57200" y="3124200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新像素質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524000" y="1143000"/>
            <a:ext cx="457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/>
              <a:t>C0 20 40 80</a:t>
            </a:r>
          </a:p>
          <a:p>
            <a:r>
              <a:rPr lang="en-US" altLang="zh-TW" sz="3600" b="1" dirty="0" smtClean="0"/>
              <a:t>C0 A0 40 80</a:t>
            </a:r>
          </a:p>
          <a:p>
            <a:r>
              <a:rPr lang="en-US" altLang="zh-TW" sz="3600" b="1" dirty="0" smtClean="0"/>
              <a:t>40 60 40 80</a:t>
            </a:r>
            <a:endParaRPr lang="zh-TW" altLang="en-US" sz="3600" b="1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209800" y="3886200"/>
            <a:ext cx="3886200" cy="2362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3600" b="1" dirty="0" smtClean="0"/>
              <a:t>C1  1F  29  97</a:t>
            </a:r>
          </a:p>
          <a:p>
            <a:pPr>
              <a:buNone/>
            </a:pPr>
            <a:r>
              <a:rPr lang="en-US" altLang="zh-TW" sz="3600" b="1" dirty="0" smtClean="0"/>
              <a:t>C5  9C  2B  94</a:t>
            </a:r>
          </a:p>
          <a:p>
            <a:pPr>
              <a:buNone/>
            </a:pPr>
            <a:r>
              <a:rPr lang="en-US" altLang="zh-TW" sz="3600" b="1" dirty="0" smtClean="0"/>
              <a:t>3A  66  3E  81</a:t>
            </a:r>
            <a:endParaRPr lang="zh-TW" altLang="en-US" sz="3600" b="1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FD06A13-2E88-4C20-94AB-0C0EBF54FF3F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zh-TW" altLang="en-US" dirty="0" smtClean="0"/>
              <a:t>訊息擷取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676400"/>
          </a:xfrm>
        </p:spPr>
        <p:txBody>
          <a:bodyPr>
            <a:noAutofit/>
          </a:bodyPr>
          <a:lstStyle/>
          <a:p>
            <a:r>
              <a:rPr lang="zh-TW" altLang="en-US" sz="2800" dirty="0" smtClean="0"/>
              <a:t>擷取時，我們一樣將像素分好區間，看他落在哪一區就把像素差值扣掉該區下限值，便可得十進位的秘密訊息，把他轉為</a:t>
            </a:r>
            <a:r>
              <a:rPr lang="en-US" altLang="zh-TW" sz="2800" dirty="0" smtClean="0"/>
              <a:t>2</a:t>
            </a:r>
            <a:r>
              <a:rPr lang="zh-TW" altLang="en-US" sz="2800" dirty="0" smtClean="0"/>
              <a:t>進位後再看相對應區間應該為多少個</a:t>
            </a:r>
            <a:r>
              <a:rPr lang="en-US" altLang="zh-TW" sz="2800" dirty="0" smtClean="0"/>
              <a:t>bit</a:t>
            </a:r>
            <a:r>
              <a:rPr lang="zh-TW" altLang="en-US" sz="2800" dirty="0" smtClean="0"/>
              <a:t>，前面再補</a:t>
            </a:r>
            <a:r>
              <a:rPr lang="en-US" altLang="zh-TW" sz="2800" dirty="0" smtClean="0"/>
              <a:t>0</a:t>
            </a:r>
            <a:r>
              <a:rPr lang="zh-TW" altLang="en-US" sz="2800" dirty="0" smtClean="0"/>
              <a:t>。</a:t>
            </a:r>
            <a:endParaRPr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838200" y="3581400"/>
            <a:ext cx="5257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像素對</a:t>
            </a:r>
            <a:r>
              <a:rPr lang="en-US" altLang="zh-TW" sz="2800" dirty="0" smtClean="0"/>
              <a:t>(193,31)</a:t>
            </a:r>
            <a:r>
              <a:rPr lang="zh-TW" altLang="en-US" sz="2800" dirty="0" smtClean="0"/>
              <a:t>為例</a:t>
            </a:r>
            <a:endParaRPr lang="en-US" altLang="zh-TW" sz="2800" dirty="0" smtClean="0"/>
          </a:p>
          <a:p>
            <a:r>
              <a:rPr lang="zh-TW" altLang="en-US" sz="2800" dirty="0" smtClean="0"/>
              <a:t>差值 </a:t>
            </a:r>
            <a:r>
              <a:rPr lang="en-US" altLang="zh-TW" sz="2800" dirty="0" smtClean="0"/>
              <a:t>-162</a:t>
            </a:r>
            <a:r>
              <a:rPr lang="zh-TW" altLang="en-US" sz="2800" dirty="0" smtClean="0"/>
              <a:t>，扣掉該區間的</a:t>
            </a:r>
            <a:r>
              <a:rPr lang="en-US" altLang="zh-TW" sz="2800" dirty="0" err="1" smtClean="0"/>
              <a:t>lk</a:t>
            </a:r>
            <a:r>
              <a:rPr lang="en-US" altLang="zh-TW" sz="2800" dirty="0" smtClean="0"/>
              <a:t>(128)</a:t>
            </a:r>
          </a:p>
          <a:p>
            <a:r>
              <a:rPr lang="en-US" altLang="zh-TW" sz="2800" dirty="0" smtClean="0"/>
              <a:t>|-162|-128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=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34</a:t>
            </a:r>
            <a:r>
              <a:rPr lang="zh-TW" altLang="en-US" sz="2800" dirty="0" smtClean="0"/>
              <a:t> 為秘密訊息</a:t>
            </a:r>
            <a:endParaRPr lang="en-US" altLang="zh-TW" sz="2800" dirty="0" smtClean="0"/>
          </a:p>
          <a:p>
            <a:r>
              <a:rPr lang="zh-TW" altLang="en-US" sz="2800" dirty="0" smtClean="0"/>
              <a:t>轉二進位 </a:t>
            </a:r>
            <a:r>
              <a:rPr lang="en-US" altLang="zh-TW" sz="2800" dirty="0" smtClean="0"/>
              <a:t>100010</a:t>
            </a:r>
          </a:p>
          <a:p>
            <a:r>
              <a:rPr lang="zh-TW" altLang="en-US" sz="2800" dirty="0" smtClean="0"/>
              <a:t>補足</a:t>
            </a:r>
            <a:r>
              <a:rPr lang="en-US" altLang="zh-TW" sz="2800" dirty="0" smtClean="0"/>
              <a:t>7bit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0100010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FD06A13-2E88-4C20-94AB-0C0EBF54FF3F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363</TotalTime>
  <Words>856</Words>
  <Application>Microsoft Office PowerPoint</Application>
  <PresentationFormat>如螢幕大小 (4:3)</PresentationFormat>
  <Paragraphs>99</Paragraphs>
  <Slides>15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壁窗</vt:lpstr>
      <vt:lpstr>Pvd example</vt:lpstr>
      <vt:lpstr>RAW DATA</vt:lpstr>
      <vt:lpstr>原圖資訊改10進位後</vt:lpstr>
      <vt:lpstr>將message轉為2進位</vt:lpstr>
      <vt:lpstr>投影片 5</vt:lpstr>
      <vt:lpstr>投影片 6</vt:lpstr>
      <vt:lpstr>各組像素計算</vt:lpstr>
      <vt:lpstr>原本像素質</vt:lpstr>
      <vt:lpstr>訊息擷取</vt:lpstr>
      <vt:lpstr>投影片 10</vt:lpstr>
      <vt:lpstr>MPVD</vt:lpstr>
      <vt:lpstr>新的上下限值運算</vt:lpstr>
      <vt:lpstr>適當的參數E值</vt:lpstr>
      <vt:lpstr>example</vt:lpstr>
      <vt:lpstr>擷取MPVD訊息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Pvd example</dc:title>
  <dc:creator>Eric</dc:creator>
  <cp:lastModifiedBy>Eric</cp:lastModifiedBy>
  <cp:revision>30</cp:revision>
  <dcterms:created xsi:type="dcterms:W3CDTF">2013-08-16T07:37:29Z</dcterms:created>
  <dcterms:modified xsi:type="dcterms:W3CDTF">2013-08-25T03:05:45Z</dcterms:modified>
</cp:coreProperties>
</file>