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F3966-6F19-4A2B-8E74-F1649CF8A4E4}" type="datetimeFigureOut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B6931-2F3F-4D7D-B748-7B3C7D6DFA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AA65-7230-4A67-80E5-5B89D3BF64F1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070-933A-4A7C-80B4-61B209E55336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9856-5B02-4E88-808B-AAEAC5003CD6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64D1-5BF3-4E09-B905-4308AC5299A3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CEE7-D123-4E6B-B3E3-43FB9419E8E9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9E79-83F3-4BCB-986E-FE274F2442E4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EEDC-A439-414E-9097-EF854BD3A4BC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DC31-B54B-4D78-B093-0FD55E54F40F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A347-C112-4363-BC66-E0E5E1058B06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0D6-80EB-4892-BE3B-28A497736D04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2ADE-454D-431D-8D00-68B2A6AB868C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DB11-0A30-433C-87C8-13A0425AE99E}" type="datetime1">
              <a:rPr lang="zh-TW" altLang="en-US" smtClean="0"/>
              <a:pPr/>
              <a:t>2013/12/16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24E-024C-4951-9718-4ECA5C1F19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12.voip.edu.tw/~ddp509/file/Spread_Spectru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Spread Spectrum Audio </a:t>
            </a:r>
            <a:r>
              <a:rPr lang="en-US" altLang="zh-TW" b="1" dirty="0" err="1"/>
              <a:t>Steganography</a:t>
            </a:r>
            <a:r>
              <a:rPr lang="en-US" altLang="zh-TW" b="1" dirty="0"/>
              <a:t> using Sub-band Phase Shifting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altLang="zh-TW" dirty="0"/>
              <a:t>Correlations in each </a:t>
            </a:r>
            <a:r>
              <a:rPr lang="en-US" altLang="zh-TW" dirty="0" smtClean="0"/>
              <a:t>sub-band</a:t>
            </a:r>
            <a:endParaRPr lang="zh-TW" altLang="en-US" dirty="0"/>
          </a:p>
        </p:txBody>
      </p:sp>
      <p:pic>
        <p:nvPicPr>
          <p:cNvPr id="5" name="內容版面配置區 4" descr="6363636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667000"/>
            <a:ext cx="5943600" cy="404164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9600" y="1371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figure </a:t>
            </a:r>
            <a:r>
              <a:rPr lang="en-US" altLang="zh-TW" sz="2400" dirty="0"/>
              <a:t>shows the correlations in each sub-band</a:t>
            </a:r>
          </a:p>
          <a:p>
            <a:r>
              <a:rPr lang="en-US" altLang="zh-TW" sz="2400" dirty="0"/>
              <a:t>separated by 1kHz bandwidth.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Subjective Quality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(1) Data embedded audio without the phase shifting.</a:t>
            </a:r>
          </a:p>
          <a:p>
            <a:r>
              <a:rPr lang="en-US" altLang="zh-TW" dirty="0"/>
              <a:t>(2) Data embedded audio with the phase shifting.</a:t>
            </a:r>
          </a:p>
          <a:p>
            <a:r>
              <a:rPr lang="en-US" altLang="zh-TW" dirty="0"/>
              <a:t>(3) Bandwidth limited original audio to 7kHz.</a:t>
            </a:r>
          </a:p>
          <a:p>
            <a:r>
              <a:rPr lang="en-US" altLang="zh-TW" dirty="0"/>
              <a:t>(4) Bandwidth limited original audio to 3.5kHz.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181818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858064"/>
            <a:ext cx="5638800" cy="39999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3048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the case of (1) and (2), the testing is made </a:t>
            </a:r>
            <a:r>
              <a:rPr lang="en-US" altLang="zh-TW" sz="2400" dirty="0" smtClean="0"/>
              <a:t>by setting </a:t>
            </a:r>
            <a:r>
              <a:rPr lang="en-US" altLang="zh-TW" sz="2400" dirty="0"/>
              <a:t>the NMR (Noise Masking Ratio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In the case of (3) and (4), since the spread data</a:t>
            </a:r>
          </a:p>
          <a:p>
            <a:r>
              <a:rPr lang="en-US" altLang="zh-TW" sz="2400" dirty="0"/>
              <a:t>signal is not embedded, the scores were respectively 1</a:t>
            </a:r>
          </a:p>
          <a:p>
            <a:r>
              <a:rPr lang="en-US" altLang="zh-TW" sz="2400" dirty="0"/>
              <a:t>and 2 regardless of the NRM.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altLang="zh-TW" dirty="0"/>
              <a:t>Comparing (1) and (2</a:t>
            </a:r>
            <a:r>
              <a:rPr lang="en-US" altLang="zh-TW" dirty="0" smtClean="0"/>
              <a:t>), because </a:t>
            </a:r>
            <a:r>
              <a:rPr lang="en-US" altLang="zh-TW" dirty="0"/>
              <a:t>of the phase shifting, the quality of (2) is (</a:t>
            </a:r>
            <a:r>
              <a:rPr lang="en-US" altLang="zh-TW" dirty="0" smtClean="0"/>
              <a:t>1) lower </a:t>
            </a:r>
            <a:r>
              <a:rPr lang="en-US" altLang="zh-TW" dirty="0"/>
              <a:t>than that of (1) at every NMR. The </a:t>
            </a:r>
            <a:r>
              <a:rPr lang="en-US" altLang="zh-TW" dirty="0" smtClean="0"/>
              <a:t>quality difference </a:t>
            </a:r>
            <a:r>
              <a:rPr lang="en-US" altLang="zh-TW" dirty="0"/>
              <a:t>is almost equal to the degradation of +</a:t>
            </a:r>
            <a:r>
              <a:rPr lang="en-US" altLang="zh-TW" dirty="0" smtClean="0"/>
              <a:t>3dB NRM</a:t>
            </a:r>
            <a:r>
              <a:rPr lang="en-US" altLang="zh-TW" dirty="0"/>
              <a:t>. Therefore, if (2) has higher noise tolerance </a:t>
            </a:r>
            <a:r>
              <a:rPr lang="en-US" altLang="zh-TW" dirty="0" smtClean="0"/>
              <a:t>than +3dB </a:t>
            </a:r>
            <a:r>
              <a:rPr lang="en-US" altLang="zh-TW" dirty="0"/>
              <a:t>of (1), (2) has better performance in total.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83838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666999"/>
            <a:ext cx="5791200" cy="39538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00200" y="68580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BER of (2) is lower than that of (1) in the </a:t>
            </a:r>
            <a:r>
              <a:rPr lang="en-US" altLang="zh-TW" sz="2000" dirty="0" smtClean="0"/>
              <a:t>same S/N.</a:t>
            </a:r>
            <a:r>
              <a:rPr lang="en-US" altLang="zh-TW" sz="2000" dirty="0" smtClean="0"/>
              <a:t> even if (2) suppresses the spread data signal to -</a:t>
            </a:r>
            <a:r>
              <a:rPr lang="en-US" altLang="zh-TW" sz="2000" dirty="0" smtClean="0"/>
              <a:t>3dB NMR </a:t>
            </a:r>
            <a:r>
              <a:rPr lang="en-US" altLang="zh-TW" sz="2000" dirty="0" smtClean="0"/>
              <a:t>to provide the same audio quality as (1), </a:t>
            </a:r>
            <a:r>
              <a:rPr lang="en-US" altLang="zh-TW" sz="2000" dirty="0" smtClean="0"/>
              <a:t>the noise </a:t>
            </a:r>
            <a:r>
              <a:rPr lang="en-US" altLang="zh-TW" sz="2000" dirty="0" smtClean="0"/>
              <a:t>tolerance is still +3dB higher than that of (1).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paper proposes the sub-band phase shifting as </a:t>
            </a:r>
            <a:r>
              <a:rPr lang="en-US" altLang="zh-TW" dirty="0" smtClean="0"/>
              <a:t>a method </a:t>
            </a:r>
            <a:r>
              <a:rPr lang="en-US" altLang="zh-TW" dirty="0"/>
              <a:t>of processing the original audio signal so </a:t>
            </a:r>
            <a:r>
              <a:rPr lang="en-US" altLang="zh-TW" dirty="0" smtClean="0"/>
              <a:t>that the </a:t>
            </a:r>
            <a:r>
              <a:rPr lang="en-US" altLang="zh-TW" dirty="0"/>
              <a:t>data signal can be easily retrieved at the receiver.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Spread Spectrum Audio </a:t>
            </a:r>
            <a:r>
              <a:rPr lang="en-US" altLang="zh-TW" dirty="0" err="1" smtClean="0">
                <a:hlinkClick r:id="rId2"/>
              </a:rPr>
              <a:t>Steganography</a:t>
            </a:r>
            <a:r>
              <a:rPr lang="en-US" altLang="zh-TW" dirty="0" smtClean="0">
                <a:hlinkClick r:id="rId2"/>
              </a:rPr>
              <a:t> using Sub-band Phase Shifting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Spread Spectrum Audio </a:t>
            </a:r>
            <a:r>
              <a:rPr lang="en-US" altLang="zh-TW" b="1" dirty="0" err="1" smtClean="0"/>
              <a:t>Steganography</a:t>
            </a:r>
            <a:endParaRPr lang="en-US" altLang="zh-TW" b="1" dirty="0" smtClean="0"/>
          </a:p>
          <a:p>
            <a:r>
              <a:rPr lang="en-US" altLang="zh-TW" b="1" dirty="0"/>
              <a:t>Sub-Band Phase </a:t>
            </a:r>
            <a:r>
              <a:rPr lang="en-US" altLang="zh-TW" b="1" dirty="0" smtClean="0"/>
              <a:t>Shifting</a:t>
            </a:r>
          </a:p>
          <a:p>
            <a:r>
              <a:rPr lang="en-US" altLang="zh-TW" b="1" dirty="0"/>
              <a:t>Subjective Quality </a:t>
            </a:r>
            <a:r>
              <a:rPr lang="en-US" altLang="zh-TW" b="1" dirty="0" smtClean="0"/>
              <a:t>Testing</a:t>
            </a:r>
          </a:p>
          <a:p>
            <a:r>
              <a:rPr lang="en-US" altLang="zh-TW" b="1" dirty="0" smtClean="0"/>
              <a:t>Conclusions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Spread Spectrum Audio </a:t>
            </a:r>
            <a:r>
              <a:rPr lang="en-US" altLang="zh-TW" b="1" dirty="0" err="1" smtClean="0"/>
              <a:t>Steganography</a:t>
            </a:r>
            <a:endParaRPr lang="zh-TW" altLang="en-US" dirty="0"/>
          </a:p>
        </p:txBody>
      </p:sp>
      <p:pic>
        <p:nvPicPr>
          <p:cNvPr id="5" name="內容版面配置區 4" descr="858585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514600"/>
            <a:ext cx="5562600" cy="406069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43000" y="15240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Calculates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frequency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masking </a:t>
            </a:r>
            <a:r>
              <a:rPr lang="en-US" altLang="zh-TW" sz="2400" dirty="0"/>
              <a:t>threshold using psycho acoustic model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內容版面配置區 8" descr="4141414141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581400"/>
            <a:ext cx="6734014" cy="2514600"/>
          </a:xfrm>
        </p:spPr>
      </p:pic>
      <p:sp>
        <p:nvSpPr>
          <p:cNvPr id="11" name="文字方塊 10"/>
          <p:cNvSpPr txBox="1"/>
          <p:nvPr/>
        </p:nvSpPr>
        <p:spPr>
          <a:xfrm>
            <a:off x="838200" y="9906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Spread Spectrum:</a:t>
            </a:r>
            <a:r>
              <a:rPr lang="en-US" altLang="zh-TW" sz="2800" dirty="0" smtClean="0">
                <a:solidFill>
                  <a:srgbClr val="CFF5FD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800" dirty="0" smtClean="0">
                <a:latin typeface="Arial" charset="0"/>
                <a:ea typeface="新細明體" charset="-120"/>
              </a:rPr>
              <a:t>Data sent using spread spectrum is intentionally spread over a wide frequency range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M-sequence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M-sequence codes have </a:t>
            </a:r>
            <a:r>
              <a:rPr lang="en-US" altLang="zh-TW" dirty="0" smtClean="0"/>
              <a:t>good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autocorrelation </a:t>
            </a:r>
            <a:r>
              <a:rPr lang="en-US" altLang="zh-TW" dirty="0"/>
              <a:t>properties where the </a:t>
            </a:r>
            <a:r>
              <a:rPr lang="en-US" altLang="zh-TW" dirty="0" smtClean="0"/>
              <a:t>autocorrelation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 </a:t>
            </a:r>
            <a:r>
              <a:rPr lang="en-US" altLang="zh-TW" dirty="0"/>
              <a:t>has peaks equal to 1 at 0, N, 2N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approximately 1/N elsewhere). Because of </a:t>
            </a:r>
            <a:r>
              <a:rPr lang="en-US" altLang="zh-TW" dirty="0" smtClean="0"/>
              <a:t>these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periodic </a:t>
            </a:r>
            <a:r>
              <a:rPr lang="en-US" altLang="zh-TW" dirty="0"/>
              <a:t>peaks, the M-sequence code is </a:t>
            </a:r>
            <a:r>
              <a:rPr lang="en-US" altLang="zh-TW" dirty="0" smtClean="0"/>
              <a:t>self-clocking,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so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receiver </a:t>
            </a:r>
            <a:r>
              <a:rPr lang="en-US" altLang="zh-TW" dirty="0"/>
              <a:t>can easily synchronize the data 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retrieve the embedded data by de-spreading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same M-sequence code.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7727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362200"/>
            <a:ext cx="5791200" cy="425068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76400" y="7620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The spectrum is almost flat in the wide </a:t>
            </a:r>
            <a:r>
              <a:rPr lang="en-US" altLang="zh-TW" sz="3200" dirty="0" smtClean="0"/>
              <a:t>frequency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range</a:t>
            </a:r>
            <a:r>
              <a:rPr lang="en-US" altLang="zh-TW" sz="3200" dirty="0"/>
              <a:t>.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1600199"/>
          </a:xfrm>
        </p:spPr>
        <p:txBody>
          <a:bodyPr/>
          <a:lstStyle/>
          <a:p>
            <a:r>
              <a:rPr lang="en-US" altLang="zh-TW" dirty="0"/>
              <a:t>Then the output signal is power-adjusted below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masking </a:t>
            </a:r>
            <a:r>
              <a:rPr lang="en-US" altLang="zh-TW" dirty="0"/>
              <a:t>threshold and added to the original audio.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 descr="434343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362200"/>
            <a:ext cx="6096000" cy="4492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Sub-Band Phase Shifting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    High </a:t>
            </a:r>
            <a:r>
              <a:rPr lang="en-US" altLang="zh-TW" dirty="0"/>
              <a:t>spreading rates </a:t>
            </a:r>
            <a:r>
              <a:rPr lang="en-US" altLang="zh-TW" dirty="0" smtClean="0"/>
              <a:t>take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 </a:t>
            </a:r>
            <a:r>
              <a:rPr lang="en-US" altLang="zh-TW" dirty="0"/>
              <a:t>time to send 1 bit information, so the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transmission </a:t>
            </a:r>
            <a:r>
              <a:rPr lang="en-US" altLang="zh-TW" dirty="0"/>
              <a:t>speed decreases. Therefore, in order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improve </a:t>
            </a:r>
            <a:r>
              <a:rPr lang="en-US" altLang="zh-TW" dirty="0"/>
              <a:t>the performance, the encoding method with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 </a:t>
            </a:r>
            <a:r>
              <a:rPr lang="en-US" altLang="zh-TW" dirty="0"/>
              <a:t>spreading rate has to provide the good </a:t>
            </a:r>
            <a:r>
              <a:rPr lang="zh-TW" altLang="en-US" dirty="0" smtClean="0"/>
              <a:t> </a:t>
            </a:r>
            <a:r>
              <a:rPr lang="en-US" altLang="zh-TW" dirty="0" smtClean="0"/>
              <a:t>robustness of </a:t>
            </a:r>
            <a:r>
              <a:rPr lang="en-US" altLang="zh-TW" dirty="0"/>
              <a:t>the embedded information.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724E-024C-4951-9718-4ECA5C1F19C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內容版面配置區 6" descr="73736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962400"/>
            <a:ext cx="6417839" cy="2286000"/>
          </a:xfrm>
        </p:spPr>
      </p:pic>
      <p:sp>
        <p:nvSpPr>
          <p:cNvPr id="8" name="文字方塊 7"/>
          <p:cNvSpPr txBox="1"/>
          <p:nvPr/>
        </p:nvSpPr>
        <p:spPr>
          <a:xfrm>
            <a:off x="914400" y="76200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the case </a:t>
            </a:r>
            <a:r>
              <a:rPr lang="en-US" altLang="zh-TW" sz="2400" dirty="0" smtClean="0"/>
              <a:t>that the </a:t>
            </a:r>
            <a:r>
              <a:rPr lang="en-US" altLang="zh-TW" sz="2400" dirty="0"/>
              <a:t>spreading rate is 511, 1 bit data can be </a:t>
            </a:r>
            <a:r>
              <a:rPr lang="en-US" altLang="zh-TW" sz="2400" dirty="0" smtClean="0"/>
              <a:t>embedded in </a:t>
            </a:r>
            <a:r>
              <a:rPr lang="en-US" altLang="zh-TW" sz="2400" dirty="0"/>
              <a:t>a frame of 1022 samples, and the transmission </a:t>
            </a:r>
            <a:r>
              <a:rPr lang="en-US" altLang="zh-TW" sz="2400" dirty="0" smtClean="0"/>
              <a:t>speed is </a:t>
            </a:r>
            <a:r>
              <a:rPr lang="en-US" altLang="zh-TW" sz="2400" dirty="0"/>
              <a:t>approximately 40bps</a:t>
            </a:r>
            <a:r>
              <a:rPr lang="en-US" altLang="zh-TW" sz="2400" dirty="0" smtClean="0"/>
              <a:t>.</a:t>
            </a:r>
            <a:r>
              <a:rPr lang="en-US" altLang="zh-TW" sz="2400" dirty="0"/>
              <a:t> The coding rate of the error correcting </a:t>
            </a:r>
            <a:r>
              <a:rPr lang="en-US" altLang="zh-TW" sz="2400" dirty="0" smtClean="0"/>
              <a:t>code is </a:t>
            </a:r>
            <a:r>
              <a:rPr lang="en-US" altLang="zh-TW" sz="2400" dirty="0"/>
              <a:t>8.2% to provide the robustness of the </a:t>
            </a:r>
            <a:r>
              <a:rPr lang="en-US" altLang="zh-TW" sz="2400" dirty="0" smtClean="0"/>
              <a:t>embedded information </a:t>
            </a:r>
            <a:r>
              <a:rPr lang="en-US" altLang="zh-TW" sz="2400" dirty="0"/>
              <a:t>against the aerial transmission at a</a:t>
            </a:r>
          </a:p>
          <a:p>
            <a:r>
              <a:rPr lang="en-US" altLang="zh-TW" sz="2400" dirty="0"/>
              <a:t>distance of 1m. Therefore, the effective data</a:t>
            </a:r>
          </a:p>
          <a:p>
            <a:r>
              <a:rPr lang="en-US" altLang="zh-TW" sz="2400" dirty="0"/>
              <a:t>transmission speed becomes 3.3bps.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565</Words>
  <Application>Microsoft Office PowerPoint</Application>
  <PresentationFormat>如螢幕大小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Spread Spectrum Audio Steganography using Sub-band Phase Shifting</vt:lpstr>
      <vt:lpstr>outline</vt:lpstr>
      <vt:lpstr>Spread Spectrum Audio Steganography</vt:lpstr>
      <vt:lpstr> </vt:lpstr>
      <vt:lpstr>M-sequence code</vt:lpstr>
      <vt:lpstr>投影片 6</vt:lpstr>
      <vt:lpstr>投影片 7</vt:lpstr>
      <vt:lpstr>Sub-Band Phase Shifting</vt:lpstr>
      <vt:lpstr>投影片 9</vt:lpstr>
      <vt:lpstr>Correlations in each sub-band</vt:lpstr>
      <vt:lpstr>Subjective Quality Testing</vt:lpstr>
      <vt:lpstr>投影片 12</vt:lpstr>
      <vt:lpstr>投影片 13</vt:lpstr>
      <vt:lpstr>投影片 14</vt:lpstr>
      <vt:lpstr>Conclusions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Spectrum Audio Steganography using Sub-band Phase Shifting</dc:title>
  <dc:creator>Eric</dc:creator>
  <cp:lastModifiedBy>Eric</cp:lastModifiedBy>
  <cp:revision>7</cp:revision>
  <dcterms:created xsi:type="dcterms:W3CDTF">2013-12-16T12:07:40Z</dcterms:created>
  <dcterms:modified xsi:type="dcterms:W3CDTF">2013-12-16T15:15:33Z</dcterms:modified>
</cp:coreProperties>
</file>