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2" r:id="rId5"/>
    <p:sldId id="267" r:id="rId6"/>
    <p:sldId id="259" r:id="rId7"/>
    <p:sldId id="260" r:id="rId8"/>
    <p:sldId id="263" r:id="rId9"/>
    <p:sldId id="266"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van" initials="d" lastIdx="2" clrIdx="0">
    <p:extLst>
      <p:ext uri="{19B8F6BF-5375-455C-9EA6-DF929625EA0E}">
        <p15:presenceInfo xmlns:p15="http://schemas.microsoft.com/office/powerpoint/2012/main" userId="dv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9" autoAdjust="0"/>
    <p:restoredTop sz="75126" autoAdjust="0"/>
  </p:normalViewPr>
  <p:slideViewPr>
    <p:cSldViewPr snapToGrid="0">
      <p:cViewPr varScale="1">
        <p:scale>
          <a:sx n="71" d="100"/>
          <a:sy n="71" d="100"/>
        </p:scale>
        <p:origin x="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35798-C6DB-494E-A7B5-C940317AAD60}" type="datetimeFigureOut">
              <a:rPr lang="en-US" smtClean="0"/>
              <a:t>6/6/2014</a:t>
            </a:fld>
            <a:endParaRPr 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EF17EB-A59F-4E5A-835A-5FF306E6E557}" type="slidenum">
              <a:rPr lang="en-US" smtClean="0"/>
              <a:t>‹#›</a:t>
            </a:fld>
            <a:endParaRPr lang="en-US"/>
          </a:p>
        </p:txBody>
      </p:sp>
    </p:spTree>
    <p:extLst>
      <p:ext uri="{BB962C8B-B14F-4D97-AF65-F5344CB8AC3E}">
        <p14:creationId xmlns:p14="http://schemas.microsoft.com/office/powerpoint/2010/main" val="4092931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各位評審老師、同學大家好。我今天要講的題目是基於像素值差異與矩陣嵌入應用於彩色影像集之研究，簡單來說就是提出一個新的隱藏演算法。在這資訊爆炸的時代，我們能在網路上傳遞任何媒體資料。在傳送資料前，為了不讓有心人士容易竊取我們的資料，可以將資料進行加密的動作，但若有心人士發現此資料是密碼，更提高他進行破解密碼的動機，造成反效果。因此現今有了資料隱藏這項技術，它能夠將機密資訊隱藏在媒體檔案裡面，這樣一來只需要傳送一個看似正常的媒體檔案，就能夠將機密資訊傳送出去。</a:t>
            </a:r>
            <a:endParaRPr lang="en-US" dirty="0" smtClean="0"/>
          </a:p>
          <a:p>
            <a:endParaRPr lang="en-US" dirty="0"/>
          </a:p>
        </p:txBody>
      </p:sp>
      <p:sp>
        <p:nvSpPr>
          <p:cNvPr id="4" name="投影片編號版面配置區 3"/>
          <p:cNvSpPr>
            <a:spLocks noGrp="1"/>
          </p:cNvSpPr>
          <p:nvPr>
            <p:ph type="sldNum" sz="quarter" idx="10"/>
          </p:nvPr>
        </p:nvSpPr>
        <p:spPr/>
        <p:txBody>
          <a:bodyPr/>
          <a:lstStyle/>
          <a:p>
            <a:fld id="{BAEF17EB-A59F-4E5A-835A-5FF306E6E557}" type="slidenum">
              <a:rPr lang="en-US" smtClean="0"/>
              <a:t>1</a:t>
            </a:fld>
            <a:endParaRPr lang="en-US"/>
          </a:p>
        </p:txBody>
      </p:sp>
    </p:spTree>
    <p:extLst>
      <p:ext uri="{BB962C8B-B14F-4D97-AF65-F5344CB8AC3E}">
        <p14:creationId xmlns:p14="http://schemas.microsoft.com/office/powerpoint/2010/main" val="968790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首先我會先介紹</a:t>
            </a:r>
            <a:r>
              <a:rPr lang="en-US" altLang="zh-TW" dirty="0" smtClean="0"/>
              <a:t>PVD</a:t>
            </a:r>
            <a:r>
              <a:rPr lang="zh-TW" altLang="en-US" dirty="0" smtClean="0"/>
              <a:t>跟</a:t>
            </a:r>
            <a:r>
              <a:rPr lang="en-US" altLang="zh-TW" dirty="0" smtClean="0"/>
              <a:t>ME</a:t>
            </a:r>
            <a:r>
              <a:rPr lang="zh-TW" altLang="en-US" dirty="0" smtClean="0"/>
              <a:t>演算法，再來會講解本文所提出的改良</a:t>
            </a:r>
            <a:r>
              <a:rPr lang="en-US" altLang="zh-TW" dirty="0" smtClean="0"/>
              <a:t>ME</a:t>
            </a:r>
            <a:r>
              <a:rPr lang="zh-TW" altLang="en-US" dirty="0" smtClean="0"/>
              <a:t>的方法，以及如何將</a:t>
            </a:r>
            <a:r>
              <a:rPr lang="en-US" altLang="zh-TW" dirty="0" smtClean="0"/>
              <a:t>PVD</a:t>
            </a:r>
            <a:r>
              <a:rPr lang="zh-TW" altLang="en-US" dirty="0" smtClean="0"/>
              <a:t>與改良後的</a:t>
            </a:r>
            <a:r>
              <a:rPr lang="en-US" altLang="zh-TW" dirty="0" smtClean="0"/>
              <a:t>ME</a:t>
            </a:r>
            <a:r>
              <a:rPr lang="zh-TW" altLang="en-US" dirty="0" smtClean="0"/>
              <a:t>結合，最後是實驗數據與結論。</a:t>
            </a:r>
            <a:endParaRPr lang="en-US" dirty="0"/>
          </a:p>
        </p:txBody>
      </p:sp>
      <p:sp>
        <p:nvSpPr>
          <p:cNvPr id="4" name="投影片編號版面配置區 3"/>
          <p:cNvSpPr>
            <a:spLocks noGrp="1"/>
          </p:cNvSpPr>
          <p:nvPr>
            <p:ph type="sldNum" sz="quarter" idx="10"/>
          </p:nvPr>
        </p:nvSpPr>
        <p:spPr/>
        <p:txBody>
          <a:bodyPr/>
          <a:lstStyle/>
          <a:p>
            <a:fld id="{BAEF17EB-A59F-4E5A-835A-5FF306E6E557}" type="slidenum">
              <a:rPr lang="en-US" smtClean="0"/>
              <a:t>2</a:t>
            </a:fld>
            <a:endParaRPr lang="en-US"/>
          </a:p>
        </p:txBody>
      </p:sp>
    </p:spTree>
    <p:extLst>
      <p:ext uri="{BB962C8B-B14F-4D97-AF65-F5344CB8AC3E}">
        <p14:creationId xmlns:p14="http://schemas.microsoft.com/office/powerpoint/2010/main" val="3850654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a:t>
            </a:r>
            <a:r>
              <a:rPr lang="en-US" altLang="zh-TW" dirty="0" smtClean="0"/>
              <a:t>PVD</a:t>
            </a:r>
            <a:r>
              <a:rPr lang="zh-TW" altLang="en-US" dirty="0" smtClean="0"/>
              <a:t>演算法中，他是依據相鄰像素差值大小來進行資料隱藏，可以看到此表格將像素值分成了</a:t>
            </a:r>
            <a:r>
              <a:rPr lang="en-US" altLang="zh-TW" dirty="0" smtClean="0"/>
              <a:t>6</a:t>
            </a:r>
            <a:r>
              <a:rPr lang="zh-TW" altLang="en-US" dirty="0" smtClean="0"/>
              <a:t>個區間，</a:t>
            </a:r>
            <a:r>
              <a:rPr lang="en-US" altLang="zh-TW" dirty="0" smtClean="0"/>
              <a:t>n</a:t>
            </a:r>
            <a:r>
              <a:rPr lang="zh-TW" altLang="en-US" dirty="0" smtClean="0"/>
              <a:t>是可以藏的</a:t>
            </a:r>
            <a:r>
              <a:rPr lang="en-US" altLang="zh-TW" dirty="0" smtClean="0"/>
              <a:t>bit</a:t>
            </a:r>
            <a:r>
              <a:rPr lang="zh-TW" altLang="en-US" dirty="0" smtClean="0"/>
              <a:t>數，</a:t>
            </a:r>
            <a:r>
              <a:rPr lang="en-US" altLang="zh-TW" dirty="0" smtClean="0"/>
              <a:t>UK</a:t>
            </a:r>
            <a:r>
              <a:rPr lang="zh-TW" altLang="en-US" dirty="0" smtClean="0"/>
              <a:t>跟</a:t>
            </a:r>
            <a:r>
              <a:rPr lang="en-US" altLang="zh-TW" dirty="0" err="1" smtClean="0"/>
              <a:t>lk</a:t>
            </a:r>
            <a:r>
              <a:rPr lang="zh-TW" altLang="en-US" dirty="0" smtClean="0"/>
              <a:t>是區間最大值與最小值。</a:t>
            </a:r>
            <a:endParaRPr lang="en-US" altLang="zh-TW" dirty="0" smtClean="0"/>
          </a:p>
          <a:p>
            <a:endParaRPr lang="en-US" dirty="0" smtClean="0"/>
          </a:p>
          <a:p>
            <a:r>
              <a:rPr lang="zh-TW" altLang="en-US" dirty="0" smtClean="0"/>
              <a:t>此圖為隱藏的方法，首先取出兩個相鄰像素值</a:t>
            </a:r>
            <a:r>
              <a:rPr lang="en-US" altLang="zh-TW" dirty="0" smtClean="0"/>
              <a:t>50</a:t>
            </a:r>
            <a:r>
              <a:rPr lang="zh-TW" altLang="en-US" dirty="0" smtClean="0"/>
              <a:t> </a:t>
            </a:r>
            <a:r>
              <a:rPr lang="en-US" altLang="zh-TW" dirty="0" smtClean="0"/>
              <a:t>70</a:t>
            </a:r>
            <a:r>
              <a:rPr lang="zh-TW" altLang="en-US" dirty="0" smtClean="0"/>
              <a:t>，計算出差值</a:t>
            </a:r>
            <a:r>
              <a:rPr lang="en-US" altLang="zh-TW" dirty="0" smtClean="0"/>
              <a:t>20</a:t>
            </a:r>
            <a:r>
              <a:rPr lang="zh-TW" altLang="en-US" dirty="0" smtClean="0"/>
              <a:t>後根據右表可知第三區間，從</a:t>
            </a:r>
            <a:r>
              <a:rPr lang="en-US" altLang="zh-TW" dirty="0" smtClean="0"/>
              <a:t>message</a:t>
            </a:r>
            <a:r>
              <a:rPr lang="zh-TW" altLang="en-US" dirty="0" smtClean="0"/>
              <a:t>中抓出</a:t>
            </a:r>
            <a:r>
              <a:rPr lang="en-US" altLang="zh-TW" dirty="0" smtClean="0"/>
              <a:t>4</a:t>
            </a:r>
            <a:r>
              <a:rPr lang="zh-TW" altLang="en-US" dirty="0" smtClean="0"/>
              <a:t>個</a:t>
            </a:r>
            <a:r>
              <a:rPr lang="en-US" altLang="zh-TW" dirty="0" smtClean="0"/>
              <a:t>bit</a:t>
            </a:r>
            <a:r>
              <a:rPr lang="zh-TW" altLang="en-US" dirty="0" smtClean="0"/>
              <a:t>在加上這區間的最小值，得到</a:t>
            </a:r>
            <a:r>
              <a:rPr lang="en-US" altLang="zh-TW" dirty="0" smtClean="0"/>
              <a:t>26</a:t>
            </a:r>
            <a:r>
              <a:rPr lang="zh-TW" altLang="en-US" dirty="0" smtClean="0"/>
              <a:t>，在經由公式平均分配回兩像素中隱藏完成。</a:t>
            </a:r>
            <a:endParaRPr lang="en-US" altLang="zh-TW" dirty="0" smtClean="0"/>
          </a:p>
          <a:p>
            <a:endParaRPr lang="en-US" dirty="0" smtClean="0"/>
          </a:p>
          <a:p>
            <a:r>
              <a:rPr lang="zh-TW" altLang="en-US" dirty="0" smtClean="0"/>
              <a:t>擷取訊息時一樣取出相鄰像素</a:t>
            </a:r>
            <a:r>
              <a:rPr lang="en-US" altLang="zh-TW" dirty="0" smtClean="0"/>
              <a:t>47</a:t>
            </a:r>
            <a:r>
              <a:rPr lang="zh-TW" altLang="en-US" dirty="0" smtClean="0"/>
              <a:t> </a:t>
            </a:r>
            <a:r>
              <a:rPr lang="en-US" altLang="zh-TW" dirty="0" smtClean="0"/>
              <a:t>73</a:t>
            </a:r>
            <a:r>
              <a:rPr lang="zh-TW" altLang="en-US" dirty="0" smtClean="0"/>
              <a:t>，計算出差值</a:t>
            </a:r>
            <a:r>
              <a:rPr lang="en-US" altLang="zh-TW" dirty="0" smtClean="0"/>
              <a:t>26</a:t>
            </a:r>
            <a:r>
              <a:rPr lang="zh-TW" altLang="en-US" dirty="0" smtClean="0"/>
              <a:t>後扣掉此區間最小值</a:t>
            </a:r>
            <a:r>
              <a:rPr lang="en-US" altLang="zh-TW" dirty="0" smtClean="0"/>
              <a:t>16</a:t>
            </a:r>
            <a:r>
              <a:rPr lang="zh-TW" altLang="en-US" dirty="0" smtClean="0"/>
              <a:t>，得到訊息。</a:t>
            </a:r>
            <a:endParaRPr lang="en-US" dirty="0"/>
          </a:p>
        </p:txBody>
      </p:sp>
      <p:sp>
        <p:nvSpPr>
          <p:cNvPr id="4" name="投影片編號版面配置區 3"/>
          <p:cNvSpPr>
            <a:spLocks noGrp="1"/>
          </p:cNvSpPr>
          <p:nvPr>
            <p:ph type="sldNum" sz="quarter" idx="10"/>
          </p:nvPr>
        </p:nvSpPr>
        <p:spPr/>
        <p:txBody>
          <a:bodyPr/>
          <a:lstStyle/>
          <a:p>
            <a:fld id="{BAEF17EB-A59F-4E5A-835A-5FF306E6E557}" type="slidenum">
              <a:rPr lang="en-US" smtClean="0"/>
              <a:t>3</a:t>
            </a:fld>
            <a:endParaRPr lang="en-US"/>
          </a:p>
        </p:txBody>
      </p:sp>
    </p:spTree>
    <p:extLst>
      <p:ext uri="{BB962C8B-B14F-4D97-AF65-F5344CB8AC3E}">
        <p14:creationId xmlns:p14="http://schemas.microsoft.com/office/powerpoint/2010/main" val="4116088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zh-TW"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利用</a:t>
            </a:r>
            <a:r>
              <a:rPr kumimoji="0" lang="en-US" altLang="zh-TW"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Linear block code</a:t>
            </a:r>
            <a:r>
              <a:rPr kumimoji="0" lang="zh-TW"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的特性進行資料隱藏。以下為利用</a:t>
            </a:r>
            <a:r>
              <a:rPr kumimoji="0" lang="en-US" altLang="zh-TW"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(6,3)</a:t>
            </a:r>
            <a:r>
              <a:rPr kumimoji="0" lang="zh-TW"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漢明碼資料隱藏方法，在六個掩護位元</a:t>
            </a:r>
            <a:r>
              <a:rPr kumimoji="0" lang="en-US" altLang="zh-TW"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t>
            </a:r>
            <a:r>
              <a:rPr kumimoji="0" lang="zh-TW"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裡隱藏</a:t>
            </a:r>
            <a:r>
              <a:rPr kumimoji="0" lang="en-US" altLang="zh-TW"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a:t>
            </a:r>
            <a:r>
              <a:rPr kumimoji="0" lang="zh-TW"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個位元</a:t>
            </a:r>
            <a:r>
              <a:rPr kumimoji="0" lang="en-US" altLang="zh-TW"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a:t>
            </a:r>
            <a:r>
              <a:rPr kumimoji="0" lang="zh-TW"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的資訊：</a:t>
            </a:r>
            <a:endParaRPr kumimoji="0" lang="en-US" altLang="zh-TW"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步驟一：計算出徵狀值</a:t>
            </a:r>
            <a:r>
              <a:rPr kumimoji="0" lang="en-US" altLang="zh-TW"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 = m ⊕ (C</a:t>
            </a:r>
            <a:r>
              <a:rPr kumimoji="0" lang="en-US" altLang="zh-TW" sz="1200" b="0" i="0" u="none" strike="noStrike" cap="none" normalizeH="0" baseline="0" dirty="0" smtClean="0">
                <a:ln>
                  <a:noFill/>
                </a:ln>
                <a:solidFill>
                  <a:schemeClr val="tx1"/>
                </a:solidFill>
                <a:effectLst/>
                <a:latin typeface="Cambria Math" panose="02040503050406030204" pitchFamily="18" charset="0"/>
                <a:cs typeface="Times New Roman" panose="02020603050405020304" pitchFamily="18" charset="0"/>
              </a:rPr>
              <a:t>×</a:t>
            </a:r>
            <a:r>
              <a:rPr kumimoji="0" lang="en-US" altLang="zh-TW"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a:t>
            </a:r>
            <a:r>
              <a:rPr kumimoji="0" lang="en-US" altLang="zh-TW" sz="1200" b="0" i="0" u="none" strike="noStrike" cap="none" normalizeH="0" baseline="30000" dirty="0" smtClean="0">
                <a:ln>
                  <a:noFill/>
                </a:ln>
                <a:solidFill>
                  <a:schemeClr val="tx1"/>
                </a:solidFill>
                <a:effectLst/>
                <a:latin typeface="Times New Roman" panose="02020603050405020304" pitchFamily="18" charset="0"/>
                <a:cs typeface="Times New Roman" panose="02020603050405020304" pitchFamily="18" charset="0"/>
              </a:rPr>
              <a:t>T</a:t>
            </a:r>
            <a:r>
              <a:rPr kumimoji="0" lang="en-US" altLang="zh-TW"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zh-TW"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zh-TW"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步驟二：依照右表找出相對應</a:t>
            </a:r>
            <a:r>
              <a:rPr kumimoji="0" lang="en-US" altLang="zh-TW"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a:t>
            </a:r>
            <a:r>
              <a:rPr kumimoji="0" lang="zh-TW"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zh-TW"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步驟三：計算出</a:t>
            </a:r>
            <a:r>
              <a:rPr kumimoji="0" lang="en-US" altLang="zh-TW"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 = C ⊕ S’</a:t>
            </a:r>
            <a:r>
              <a:rPr kumimoji="0" lang="zh-TW"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zh-TW"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t>
            </a:r>
            <a:r>
              <a:rPr kumimoji="0" lang="zh-TW"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為完成資料隱藏的掩護序列。</a:t>
            </a:r>
            <a:endParaRPr kumimoji="0" lang="zh-TW"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要擷取訊息時，計算出</a:t>
            </a:r>
            <a:r>
              <a:rPr kumimoji="0" lang="en-US" altLang="zh-TW"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t>
            </a:r>
            <a:r>
              <a:rPr kumimoji="0" lang="en-US" altLang="zh-TW" sz="1200" b="0" i="0" u="none" strike="noStrike" cap="none" normalizeH="0" baseline="0" dirty="0" smtClean="0">
                <a:ln>
                  <a:noFill/>
                </a:ln>
                <a:solidFill>
                  <a:schemeClr val="tx1"/>
                </a:solidFill>
                <a:effectLst/>
                <a:latin typeface="Cambria Math" panose="02040503050406030204" pitchFamily="18" charset="0"/>
                <a:cs typeface="Times New Roman" panose="02020603050405020304" pitchFamily="18" charset="0"/>
              </a:rPr>
              <a:t>×</a:t>
            </a:r>
            <a:r>
              <a:rPr kumimoji="0" lang="en-US" altLang="zh-TW"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a:t>
            </a:r>
            <a:r>
              <a:rPr kumimoji="0" lang="en-US" altLang="zh-TW" sz="1200" b="0" i="0" u="none" strike="noStrike" cap="none" normalizeH="0" baseline="30000" dirty="0" smtClean="0">
                <a:ln>
                  <a:noFill/>
                </a:ln>
                <a:solidFill>
                  <a:schemeClr val="tx1"/>
                </a:solidFill>
                <a:effectLst/>
                <a:latin typeface="Times New Roman" panose="02020603050405020304" pitchFamily="18" charset="0"/>
                <a:cs typeface="Times New Roman" panose="02020603050405020304" pitchFamily="18" charset="0"/>
              </a:rPr>
              <a:t>T</a:t>
            </a:r>
            <a:r>
              <a:rPr kumimoji="0" lang="zh-TW"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可得機密訊息。</a:t>
            </a:r>
            <a:endParaRPr kumimoji="0" lang="zh-TW"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例子：假設</a:t>
            </a:r>
            <a:r>
              <a:rPr kumimoji="0" lang="en-US" altLang="zh-TW"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 =(101100)</a:t>
            </a:r>
            <a:r>
              <a:rPr kumimoji="0" lang="en-US" altLang="zh-TW" sz="1200" b="0" i="0" u="none" strike="noStrike" cap="none" normalizeH="0" baseline="-30000" dirty="0" smtClean="0">
                <a:ln>
                  <a:noFill/>
                </a:ln>
                <a:solidFill>
                  <a:schemeClr val="tx1"/>
                </a:solidFill>
                <a:effectLst/>
                <a:latin typeface="Times New Roman" panose="02020603050405020304" pitchFamily="18" charset="0"/>
                <a:cs typeface="Times New Roman" panose="02020603050405020304" pitchFamily="18" charset="0"/>
              </a:rPr>
              <a:t>2</a:t>
            </a:r>
            <a:r>
              <a:rPr kumimoji="0" lang="zh-TW"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zh-TW"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 = (010)</a:t>
            </a:r>
            <a:r>
              <a:rPr kumimoji="0" lang="en-US" altLang="zh-TW" sz="1200" b="0" i="0" u="none" strike="noStrike" cap="none" normalizeH="0" baseline="-30000" dirty="0" smtClean="0">
                <a:ln>
                  <a:noFill/>
                </a:ln>
                <a:solidFill>
                  <a:schemeClr val="tx1"/>
                </a:solidFill>
                <a:effectLst/>
                <a:latin typeface="Times New Roman" panose="02020603050405020304" pitchFamily="18" charset="0"/>
                <a:cs typeface="Times New Roman" panose="02020603050405020304" pitchFamily="18" charset="0"/>
              </a:rPr>
              <a:t>2</a:t>
            </a:r>
            <a:r>
              <a:rPr kumimoji="0" lang="zh-TW"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，則</a:t>
            </a:r>
            <a:r>
              <a:rPr kumimoji="0" lang="en-US" altLang="zh-TW"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 = (100)</a:t>
            </a:r>
            <a:r>
              <a:rPr kumimoji="0" lang="en-US" altLang="zh-TW" sz="1200" b="0" i="0" u="none" strike="noStrike" cap="none" normalizeH="0" baseline="-30000" dirty="0" smtClean="0">
                <a:ln>
                  <a:noFill/>
                </a:ln>
                <a:solidFill>
                  <a:schemeClr val="tx1"/>
                </a:solidFill>
                <a:effectLst/>
                <a:latin typeface="Times New Roman" panose="02020603050405020304" pitchFamily="18" charset="0"/>
                <a:cs typeface="Times New Roman" panose="02020603050405020304" pitchFamily="18" charset="0"/>
              </a:rPr>
              <a:t>2</a:t>
            </a:r>
            <a:r>
              <a:rPr kumimoji="0" lang="zh-TW"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zh-TW"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 = (100000)</a:t>
            </a:r>
            <a:r>
              <a:rPr kumimoji="0" lang="en-US" altLang="zh-TW" sz="1200" b="0" i="0" u="none" strike="noStrike" cap="none" normalizeH="0" baseline="-30000" dirty="0" smtClean="0">
                <a:ln>
                  <a:noFill/>
                </a:ln>
                <a:solidFill>
                  <a:schemeClr val="tx1"/>
                </a:solidFill>
                <a:effectLst/>
                <a:latin typeface="Times New Roman" panose="02020603050405020304" pitchFamily="18" charset="0"/>
                <a:cs typeface="Times New Roman" panose="02020603050405020304" pitchFamily="18" charset="0"/>
              </a:rPr>
              <a:t>2</a:t>
            </a:r>
            <a:r>
              <a:rPr kumimoji="0" lang="zh-TW"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，最後</a:t>
            </a:r>
            <a:r>
              <a:rPr kumimoji="0" lang="en-US" altLang="zh-TW"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 = (001100)</a:t>
            </a:r>
            <a:r>
              <a:rPr kumimoji="0" lang="en-US" altLang="zh-TW" sz="1200" b="0" i="0" u="none" strike="noStrike" cap="none" normalizeH="0" baseline="-30000" dirty="0" smtClean="0">
                <a:ln>
                  <a:noFill/>
                </a:ln>
                <a:solidFill>
                  <a:schemeClr val="tx1"/>
                </a:solidFill>
                <a:effectLst/>
                <a:latin typeface="Times New Roman" panose="02020603050405020304" pitchFamily="18" charset="0"/>
                <a:cs typeface="Times New Roman" panose="02020603050405020304" pitchFamily="18" charset="0"/>
              </a:rPr>
              <a:t>2</a:t>
            </a:r>
            <a:r>
              <a:rPr kumimoji="0" lang="zh-TW"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。擷取時，</a:t>
            </a:r>
            <a:r>
              <a:rPr kumimoji="0" lang="en-US" altLang="zh-TW"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t>
            </a:r>
            <a:r>
              <a:rPr kumimoji="0" lang="en-US" altLang="zh-TW" sz="1200" b="0" i="0" u="none" strike="noStrike" cap="none" normalizeH="0" baseline="0" dirty="0" smtClean="0">
                <a:ln>
                  <a:noFill/>
                </a:ln>
                <a:solidFill>
                  <a:schemeClr val="tx1"/>
                </a:solidFill>
                <a:effectLst/>
                <a:latin typeface="Cambria Math" panose="02040503050406030204" pitchFamily="18" charset="0"/>
                <a:cs typeface="Times New Roman" panose="02020603050405020304" pitchFamily="18" charset="0"/>
              </a:rPr>
              <a:t>×</a:t>
            </a:r>
            <a:r>
              <a:rPr kumimoji="0" lang="en-US" altLang="zh-TW"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a:t>
            </a:r>
            <a:r>
              <a:rPr kumimoji="0" lang="en-US" altLang="zh-TW" sz="1200" b="0" i="0" u="none" strike="noStrike" cap="none" normalizeH="0" baseline="30000" dirty="0" smtClean="0">
                <a:ln>
                  <a:noFill/>
                </a:ln>
                <a:solidFill>
                  <a:schemeClr val="tx1"/>
                </a:solidFill>
                <a:effectLst/>
                <a:latin typeface="Times New Roman" panose="02020603050405020304" pitchFamily="18" charset="0"/>
                <a:cs typeface="Times New Roman" panose="02020603050405020304" pitchFamily="18" charset="0"/>
              </a:rPr>
              <a:t>T</a:t>
            </a:r>
            <a:r>
              <a:rPr kumimoji="0" lang="en-US" altLang="zh-TW"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010</a:t>
            </a:r>
            <a:r>
              <a:rPr kumimoji="0" lang="zh-TW"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還原訊息。</a:t>
            </a:r>
            <a:endParaRPr lang="en-US" dirty="0"/>
          </a:p>
        </p:txBody>
      </p:sp>
      <p:sp>
        <p:nvSpPr>
          <p:cNvPr id="4" name="投影片編號版面配置區 3"/>
          <p:cNvSpPr>
            <a:spLocks noGrp="1"/>
          </p:cNvSpPr>
          <p:nvPr>
            <p:ph type="sldNum" sz="quarter" idx="10"/>
          </p:nvPr>
        </p:nvSpPr>
        <p:spPr/>
        <p:txBody>
          <a:bodyPr/>
          <a:lstStyle/>
          <a:p>
            <a:fld id="{BAEF17EB-A59F-4E5A-835A-5FF306E6E557}" type="slidenum">
              <a:rPr lang="en-US" smtClean="0"/>
              <a:t>4</a:t>
            </a:fld>
            <a:endParaRPr lang="en-US"/>
          </a:p>
        </p:txBody>
      </p:sp>
    </p:spTree>
    <p:extLst>
      <p:ext uri="{BB962C8B-B14F-4D97-AF65-F5344CB8AC3E}">
        <p14:creationId xmlns:p14="http://schemas.microsoft.com/office/powerpoint/2010/main" val="1167981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smtClean="0"/>
              <a:t>步驟一：從像素值</a:t>
            </a:r>
            <a:r>
              <a:rPr lang="en-US" altLang="zh-TW" sz="1200" dirty="0" smtClean="0"/>
              <a:t>P</a:t>
            </a:r>
            <a:r>
              <a:rPr lang="en-US" altLang="zh-TW" sz="1200" baseline="-25000" dirty="0" smtClean="0"/>
              <a:t>i</a:t>
            </a:r>
            <a:r>
              <a:rPr lang="zh-TW" altLang="en-US" sz="1200" dirty="0" smtClean="0"/>
              <a:t>取後面</a:t>
            </a:r>
            <a:r>
              <a:rPr lang="en-US" altLang="zh-TW" sz="1200" dirty="0" smtClean="0"/>
              <a:t>6</a:t>
            </a:r>
            <a:r>
              <a:rPr lang="zh-TW" altLang="en-US" sz="1200" dirty="0" smtClean="0"/>
              <a:t>個位元</a:t>
            </a:r>
            <a:r>
              <a:rPr lang="en-US" altLang="zh-TW" sz="1200" dirty="0" smtClean="0"/>
              <a:t>C</a:t>
            </a:r>
            <a:r>
              <a:rPr lang="zh-TW" altLang="en-US" sz="1200" dirty="0" smtClean="0"/>
              <a:t>，從機密資料取出</a:t>
            </a:r>
            <a:r>
              <a:rPr lang="en-US" altLang="zh-TW" sz="1200" dirty="0" smtClean="0"/>
              <a:t>3</a:t>
            </a:r>
            <a:r>
              <a:rPr lang="zh-TW" altLang="en-US" sz="1200" dirty="0" smtClean="0"/>
              <a:t>個位元</a:t>
            </a:r>
            <a:r>
              <a:rPr lang="en-US" altLang="zh-TW" sz="1200" dirty="0" smtClean="0"/>
              <a:t>S</a:t>
            </a:r>
            <a:r>
              <a:rPr lang="zh-TW" altLang="en-US" sz="1200" dirty="0" smtClean="0"/>
              <a:t>。 </a:t>
            </a:r>
          </a:p>
          <a:p>
            <a:r>
              <a:rPr lang="zh-TW" altLang="en-US" sz="1200" dirty="0" smtClean="0"/>
              <a:t> 步驟二：根據徵狀值</a:t>
            </a:r>
            <a:r>
              <a:rPr lang="en-US" altLang="zh-TW" sz="1200" dirty="0" smtClean="0"/>
              <a:t>S</a:t>
            </a:r>
            <a:r>
              <a:rPr lang="zh-TW" altLang="en-US" sz="1200" dirty="0" smtClean="0"/>
              <a:t>找出該列資料</a:t>
            </a:r>
            <a:r>
              <a:rPr lang="en-US" altLang="zh-TW" sz="1200" dirty="0" smtClean="0"/>
              <a:t>(d1~d8)</a:t>
            </a:r>
            <a:r>
              <a:rPr lang="zh-TW" altLang="en-US" sz="1200" dirty="0" smtClean="0"/>
              <a:t>。 </a:t>
            </a:r>
          </a:p>
          <a:p>
            <a:r>
              <a:rPr lang="zh-TW" altLang="en-US" sz="1200" dirty="0" smtClean="0"/>
              <a:t> 步驟三：依照下列式子計算出</a:t>
            </a:r>
            <a:r>
              <a:rPr lang="en-US" altLang="zh-TW" sz="1200" dirty="0" smtClean="0"/>
              <a:t>C’</a:t>
            </a:r>
            <a:r>
              <a:rPr lang="zh-TW" altLang="en-US" sz="1200" dirty="0" smtClean="0"/>
              <a:t>。 </a:t>
            </a:r>
          </a:p>
          <a:p>
            <a:r>
              <a:rPr lang="zh-TW" altLang="en-US" sz="1200" dirty="0" smtClean="0"/>
              <a:t> </a:t>
            </a:r>
            <a:r>
              <a:rPr lang="en-US" altLang="zh-TW" sz="1200" dirty="0" smtClean="0"/>
              <a:t>C’ = min(|d</a:t>
            </a:r>
            <a:r>
              <a:rPr lang="en-US" altLang="zh-TW" sz="1200" baseline="-25000" dirty="0" smtClean="0"/>
              <a:t>i</a:t>
            </a:r>
            <a:r>
              <a:rPr lang="en-US" altLang="zh-TW" sz="1200" dirty="0" smtClean="0"/>
              <a:t> - C|)    1 ≤ </a:t>
            </a:r>
            <a:r>
              <a:rPr lang="en-US" altLang="zh-TW" sz="1200" dirty="0" err="1" smtClean="0"/>
              <a:t>i</a:t>
            </a:r>
            <a:r>
              <a:rPr lang="en-US" altLang="zh-TW" sz="1200" dirty="0" smtClean="0"/>
              <a:t> ≤ 8, </a:t>
            </a:r>
            <a:r>
              <a:rPr lang="en-US" altLang="zh-TW" sz="1200" dirty="0" err="1" smtClean="0"/>
              <a:t>i</a:t>
            </a:r>
            <a:r>
              <a:rPr lang="en-US" altLang="zh-TW" sz="1200" dirty="0" smtClean="0"/>
              <a:t> ∈N  </a:t>
            </a:r>
          </a:p>
          <a:p>
            <a:r>
              <a:rPr lang="en-US" altLang="zh-TW" sz="1200" dirty="0" smtClean="0"/>
              <a:t> </a:t>
            </a:r>
            <a:r>
              <a:rPr lang="zh-TW" altLang="en-US" sz="1200" dirty="0" smtClean="0"/>
              <a:t>步驟四：將</a:t>
            </a:r>
            <a:r>
              <a:rPr lang="en-US" altLang="zh-TW" sz="1200" dirty="0" smtClean="0"/>
              <a:t>P</a:t>
            </a:r>
            <a:r>
              <a:rPr lang="en-US" altLang="zh-TW" sz="1200" baseline="-25000" dirty="0" smtClean="0"/>
              <a:t>i</a:t>
            </a:r>
            <a:r>
              <a:rPr lang="zh-TW" altLang="en-US" sz="1200" dirty="0" smtClean="0"/>
              <a:t>後六個位元取代為</a:t>
            </a:r>
            <a:r>
              <a:rPr lang="en-US" altLang="zh-TW" sz="1200" dirty="0" smtClean="0"/>
              <a:t>C’</a:t>
            </a:r>
            <a:r>
              <a:rPr lang="zh-TW" altLang="en-US" sz="1200" dirty="0" smtClean="0"/>
              <a:t>得到</a:t>
            </a:r>
            <a:r>
              <a:rPr lang="en-US" altLang="zh-TW" sz="1200" dirty="0" err="1" smtClean="0"/>
              <a:t>P’</a:t>
            </a:r>
            <a:r>
              <a:rPr lang="en-US" altLang="zh-TW" sz="1200" baseline="-25000" dirty="0" err="1" smtClean="0"/>
              <a:t>i</a:t>
            </a:r>
            <a:r>
              <a:rPr lang="zh-TW" altLang="en-US" sz="1200" dirty="0" smtClean="0"/>
              <a:t>。 </a:t>
            </a:r>
            <a:endParaRPr lang="en-US" altLang="zh-TW" sz="1200" dirty="0" smtClean="0"/>
          </a:p>
          <a:p>
            <a:endParaRPr lang="en-US" altLang="zh-TW" sz="1200" dirty="0" smtClean="0"/>
          </a:p>
          <a:p>
            <a:r>
              <a:rPr lang="zh-TW" altLang="zh-TW" sz="1200" dirty="0" smtClean="0"/>
              <a:t>例子：假設</a:t>
            </a:r>
            <a:r>
              <a:rPr lang="en-US" altLang="zh-TW" sz="1200" dirty="0" smtClean="0"/>
              <a:t>P</a:t>
            </a:r>
            <a:r>
              <a:rPr lang="en-US" altLang="zh-TW" sz="1200" baseline="-25000" dirty="0" smtClean="0"/>
              <a:t>i</a:t>
            </a:r>
            <a:r>
              <a:rPr lang="en-US" altLang="zh-TW" sz="1200" dirty="0" smtClean="0"/>
              <a:t> = (120)</a:t>
            </a:r>
            <a:r>
              <a:rPr lang="en-US" altLang="zh-TW" sz="1200" baseline="-25000" dirty="0" smtClean="0"/>
              <a:t>10  </a:t>
            </a:r>
            <a:r>
              <a:rPr lang="en-US" altLang="zh-TW" sz="1200" dirty="0" smtClean="0"/>
              <a:t>= (1111000)</a:t>
            </a:r>
            <a:r>
              <a:rPr lang="en-US" altLang="zh-TW" sz="1200" baseline="-25000" dirty="0" smtClean="0"/>
              <a:t>2</a:t>
            </a:r>
            <a:r>
              <a:rPr lang="zh-TW" altLang="zh-TW" sz="1200" dirty="0" smtClean="0"/>
              <a:t>，後</a:t>
            </a:r>
            <a:r>
              <a:rPr lang="en-US" altLang="zh-TW" sz="1200" dirty="0" smtClean="0"/>
              <a:t>6</a:t>
            </a:r>
            <a:r>
              <a:rPr lang="zh-TW" altLang="zh-TW" sz="1200" dirty="0" smtClean="0"/>
              <a:t>個位元為</a:t>
            </a:r>
            <a:r>
              <a:rPr lang="en-US" altLang="zh-TW" sz="1200" dirty="0" smtClean="0"/>
              <a:t>(111000)</a:t>
            </a:r>
            <a:r>
              <a:rPr lang="en-US" altLang="zh-TW" sz="1200" baseline="-25000" dirty="0" smtClean="0"/>
              <a:t>2</a:t>
            </a:r>
            <a:r>
              <a:rPr lang="en-US" altLang="zh-TW" sz="1200" dirty="0" smtClean="0"/>
              <a:t> =  (56)</a:t>
            </a:r>
            <a:r>
              <a:rPr lang="en-US" altLang="zh-TW" sz="1200" baseline="-25000" dirty="0" smtClean="0"/>
              <a:t>10</a:t>
            </a:r>
            <a:r>
              <a:rPr lang="zh-TW" altLang="zh-TW" sz="1200" dirty="0" smtClean="0"/>
              <a:t>，機密資料為</a:t>
            </a:r>
            <a:r>
              <a:rPr lang="en-US" altLang="zh-TW" sz="1200" dirty="0" smtClean="0"/>
              <a:t>011</a:t>
            </a:r>
            <a:r>
              <a:rPr lang="zh-TW" altLang="zh-TW" sz="1200" dirty="0" smtClean="0"/>
              <a:t>，在徵狀值那列與</a:t>
            </a:r>
            <a:r>
              <a:rPr lang="en-US" altLang="zh-TW" sz="1200" dirty="0" smtClean="0"/>
              <a:t>56</a:t>
            </a:r>
            <a:r>
              <a:rPr lang="zh-TW" altLang="zh-TW" sz="1200" dirty="0" smtClean="0"/>
              <a:t>差值最小的為</a:t>
            </a:r>
            <a:r>
              <a:rPr lang="en-US" altLang="zh-TW" sz="1200" dirty="0" smtClean="0"/>
              <a:t>(53)</a:t>
            </a:r>
            <a:r>
              <a:rPr lang="en-US" altLang="zh-TW" sz="1200" baseline="-25000" dirty="0" smtClean="0"/>
              <a:t>10</a:t>
            </a:r>
            <a:r>
              <a:rPr lang="en-US" altLang="zh-TW" sz="1200" dirty="0" smtClean="0"/>
              <a:t> = (110101)</a:t>
            </a:r>
            <a:r>
              <a:rPr lang="en-US" altLang="zh-TW" sz="1200" baseline="-25000" dirty="0" smtClean="0"/>
              <a:t>2</a:t>
            </a:r>
            <a:r>
              <a:rPr lang="zh-TW" altLang="zh-TW" sz="1200" dirty="0" smtClean="0"/>
              <a:t>，替換掉原本像素值的後</a:t>
            </a:r>
            <a:r>
              <a:rPr lang="en-US" altLang="zh-TW" sz="1200" dirty="0" smtClean="0"/>
              <a:t>6</a:t>
            </a:r>
            <a:r>
              <a:rPr lang="zh-TW" altLang="zh-TW" sz="1200" dirty="0" smtClean="0"/>
              <a:t>個位元，得到</a:t>
            </a:r>
            <a:r>
              <a:rPr lang="en-US" altLang="zh-TW" sz="1200" dirty="0" err="1" smtClean="0"/>
              <a:t>P’</a:t>
            </a:r>
            <a:r>
              <a:rPr lang="en-US" altLang="zh-TW" sz="1200" baseline="-25000" dirty="0" err="1" smtClean="0"/>
              <a:t>i</a:t>
            </a:r>
            <a:r>
              <a:rPr lang="en-US" altLang="zh-TW" sz="1200" dirty="0" smtClean="0"/>
              <a:t> = 117</a:t>
            </a:r>
            <a:r>
              <a:rPr lang="zh-TW" altLang="zh-TW" sz="1200" dirty="0" smtClean="0"/>
              <a:t>。</a:t>
            </a:r>
            <a:endParaRPr lang="en-US" altLang="zh-TW" sz="1200" dirty="0" smtClean="0"/>
          </a:p>
          <a:p>
            <a:endParaRPr lang="en-US" altLang="zh-TW" sz="1200" dirty="0" smtClean="0"/>
          </a:p>
          <a:p>
            <a:r>
              <a:rPr lang="zh-TW" altLang="en-US" sz="1200" dirty="0" smtClean="0"/>
              <a:t>擷取資料時，將</a:t>
            </a:r>
            <a:r>
              <a:rPr lang="en-US" altLang="zh-TW" sz="1200" dirty="0" smtClean="0"/>
              <a:t>P’</a:t>
            </a:r>
            <a:r>
              <a:rPr lang="en-US" altLang="zh-TW" sz="1200" baseline="-25000" dirty="0" smtClean="0"/>
              <a:t>I</a:t>
            </a:r>
            <a:r>
              <a:rPr lang="zh-TW" altLang="en-US" sz="1200" baseline="-25000" dirty="0" smtClean="0"/>
              <a:t> </a:t>
            </a:r>
            <a:r>
              <a:rPr lang="en-US" altLang="zh-TW" sz="1200" dirty="0" smtClean="0"/>
              <a:t>(117)</a:t>
            </a:r>
            <a:r>
              <a:rPr lang="zh-TW" altLang="en-US" sz="1200" dirty="0" smtClean="0"/>
              <a:t>後六個</a:t>
            </a:r>
            <a:r>
              <a:rPr lang="en-US" altLang="zh-TW" sz="1200" dirty="0" smtClean="0"/>
              <a:t>bit</a:t>
            </a:r>
            <a:r>
              <a:rPr lang="zh-TW" altLang="en-US" sz="1200" dirty="0" smtClean="0"/>
              <a:t>取出</a:t>
            </a:r>
            <a:r>
              <a:rPr lang="en-US" altLang="zh-TW" sz="1200" dirty="0" smtClean="0"/>
              <a:t>(110101)</a:t>
            </a:r>
            <a:r>
              <a:rPr lang="zh-TW" altLang="en-US" sz="1200" dirty="0" smtClean="0"/>
              <a:t>，乘上</a:t>
            </a:r>
            <a:r>
              <a:rPr lang="en-US" altLang="zh-TW" sz="1200" dirty="0" smtClean="0"/>
              <a:t>H</a:t>
            </a:r>
            <a:r>
              <a:rPr lang="en-US" altLang="zh-TW" sz="1200" baseline="30000" dirty="0" smtClean="0"/>
              <a:t>T</a:t>
            </a:r>
            <a:r>
              <a:rPr lang="zh-TW" altLang="en-US" sz="1200" dirty="0" smtClean="0"/>
              <a:t>變得到機密資訊</a:t>
            </a:r>
            <a:r>
              <a:rPr lang="en-US" altLang="zh-TW" sz="1200" dirty="0" smtClean="0"/>
              <a:t>011</a:t>
            </a:r>
            <a:endParaRPr lang="en-US" sz="1200" dirty="0" smtClean="0"/>
          </a:p>
          <a:p>
            <a:endParaRPr lang="zh-TW" altLang="zh-TW" sz="1200" dirty="0" smtClean="0"/>
          </a:p>
          <a:p>
            <a:endParaRPr lang="zh-TW" altLang="en-US" sz="1200" dirty="0" smtClean="0"/>
          </a:p>
          <a:p>
            <a:endParaRPr lang="en-US" dirty="0"/>
          </a:p>
        </p:txBody>
      </p:sp>
      <p:sp>
        <p:nvSpPr>
          <p:cNvPr id="4" name="投影片編號版面配置區 3"/>
          <p:cNvSpPr>
            <a:spLocks noGrp="1"/>
          </p:cNvSpPr>
          <p:nvPr>
            <p:ph type="sldNum" sz="quarter" idx="10"/>
          </p:nvPr>
        </p:nvSpPr>
        <p:spPr/>
        <p:txBody>
          <a:bodyPr/>
          <a:lstStyle/>
          <a:p>
            <a:fld id="{BAEF17EB-A59F-4E5A-835A-5FF306E6E557}" type="slidenum">
              <a:rPr lang="en-US" smtClean="0"/>
              <a:t>6</a:t>
            </a:fld>
            <a:endParaRPr lang="en-US"/>
          </a:p>
        </p:txBody>
      </p:sp>
    </p:spTree>
    <p:extLst>
      <p:ext uri="{BB962C8B-B14F-4D97-AF65-F5344CB8AC3E}">
        <p14:creationId xmlns:p14="http://schemas.microsoft.com/office/powerpoint/2010/main" val="3980959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在這裡利用了</a:t>
            </a:r>
            <a:r>
              <a:rPr lang="en-US" altLang="zh-TW" dirty="0" smtClean="0"/>
              <a:t>2005</a:t>
            </a:r>
            <a:r>
              <a:rPr lang="zh-TW" altLang="en-US" dirty="0" smtClean="0"/>
              <a:t>年吳學者所提出的</a:t>
            </a:r>
            <a:r>
              <a:rPr lang="en-US" dirty="0" smtClean="0"/>
              <a:t>lower-level</a:t>
            </a:r>
            <a:r>
              <a:rPr lang="zh-TW" altLang="en-US" dirty="0" smtClean="0"/>
              <a:t>與</a:t>
            </a:r>
            <a:r>
              <a:rPr lang="en-US" dirty="0" smtClean="0"/>
              <a:t>higher-level </a:t>
            </a:r>
            <a:r>
              <a:rPr lang="zh-TW" altLang="en-US" dirty="0" smtClean="0"/>
              <a:t>概念來結合</a:t>
            </a:r>
            <a:r>
              <a:rPr lang="en-US" altLang="zh-TW" dirty="0" smtClean="0"/>
              <a:t>PVD</a:t>
            </a:r>
            <a:r>
              <a:rPr lang="zh-TW" altLang="en-US" dirty="0" smtClean="0"/>
              <a:t>跟</a:t>
            </a:r>
            <a:r>
              <a:rPr lang="en-US" altLang="zh-TW" dirty="0" smtClean="0"/>
              <a:t>MME</a:t>
            </a:r>
            <a:r>
              <a:rPr lang="zh-TW" altLang="en-US" dirty="0" smtClean="0"/>
              <a:t>。</a:t>
            </a:r>
            <a:endParaRPr lang="en-US" altLang="zh-TW" dirty="0" smtClean="0"/>
          </a:p>
          <a:p>
            <a:endParaRPr lang="en-US" dirty="0"/>
          </a:p>
        </p:txBody>
      </p:sp>
      <p:sp>
        <p:nvSpPr>
          <p:cNvPr id="4" name="投影片編號版面配置區 3"/>
          <p:cNvSpPr>
            <a:spLocks noGrp="1"/>
          </p:cNvSpPr>
          <p:nvPr>
            <p:ph type="sldNum" sz="quarter" idx="10"/>
          </p:nvPr>
        </p:nvSpPr>
        <p:spPr/>
        <p:txBody>
          <a:bodyPr/>
          <a:lstStyle/>
          <a:p>
            <a:fld id="{BAEF17EB-A59F-4E5A-835A-5FF306E6E557}" type="slidenum">
              <a:rPr lang="en-US" smtClean="0"/>
              <a:t>7</a:t>
            </a:fld>
            <a:endParaRPr lang="en-US"/>
          </a:p>
        </p:txBody>
      </p:sp>
    </p:spTree>
    <p:extLst>
      <p:ext uri="{BB962C8B-B14F-4D97-AF65-F5344CB8AC3E}">
        <p14:creationId xmlns:p14="http://schemas.microsoft.com/office/powerpoint/2010/main" val="3576549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smtClean="0"/>
              <a:t>PVD matrix embedding</a:t>
            </a:r>
            <a:r>
              <a:rPr lang="zh-TW" altLang="en-US" dirty="0" smtClean="0"/>
              <a:t>的藏密量是</a:t>
            </a:r>
            <a:r>
              <a:rPr lang="en-US" dirty="0" smtClean="0"/>
              <a:t>PVD</a:t>
            </a:r>
          </a:p>
          <a:p>
            <a:r>
              <a:rPr lang="zh-TW" altLang="en-US" dirty="0" smtClean="0"/>
              <a:t>的</a:t>
            </a:r>
            <a:r>
              <a:rPr lang="en-US" altLang="zh-TW" dirty="0" smtClean="0"/>
              <a:t>1.8~1.98</a:t>
            </a:r>
            <a:r>
              <a:rPr lang="zh-TW" altLang="en-US" dirty="0" smtClean="0"/>
              <a:t>倍，而</a:t>
            </a:r>
            <a:r>
              <a:rPr lang="en-US" dirty="0" smtClean="0"/>
              <a:t>PSNR</a:t>
            </a:r>
            <a:r>
              <a:rPr lang="zh-TW" altLang="en-US" dirty="0" smtClean="0"/>
              <a:t>值與</a:t>
            </a:r>
            <a:r>
              <a:rPr lang="en-US" dirty="0" smtClean="0"/>
              <a:t>PVD</a:t>
            </a:r>
            <a:r>
              <a:rPr lang="zh-TW" altLang="en-US" dirty="0" smtClean="0"/>
              <a:t>相較僅下降</a:t>
            </a:r>
          </a:p>
          <a:p>
            <a:r>
              <a:rPr lang="en-US" altLang="zh-TW" dirty="0" smtClean="0"/>
              <a:t>3.42</a:t>
            </a:r>
            <a:r>
              <a:rPr lang="en-US" dirty="0" smtClean="0"/>
              <a:t>db~10.26db；</a:t>
            </a:r>
            <a:r>
              <a:rPr lang="zh-TW" altLang="en-US" dirty="0" smtClean="0"/>
              <a:t>與</a:t>
            </a:r>
            <a:r>
              <a:rPr lang="en-US" dirty="0" smtClean="0"/>
              <a:t>PVD-LSB</a:t>
            </a:r>
            <a:r>
              <a:rPr lang="zh-TW" altLang="en-US" dirty="0" smtClean="0"/>
              <a:t>比較的話藏密量約增</a:t>
            </a:r>
          </a:p>
          <a:p>
            <a:r>
              <a:rPr lang="zh-TW" altLang="en-US" dirty="0" smtClean="0"/>
              <a:t>加</a:t>
            </a:r>
            <a:r>
              <a:rPr lang="en-US" altLang="zh-TW" dirty="0" smtClean="0"/>
              <a:t>0.9%~4.8%</a:t>
            </a:r>
            <a:r>
              <a:rPr lang="zh-TW" altLang="en-US" dirty="0" smtClean="0"/>
              <a:t>，而</a:t>
            </a:r>
            <a:r>
              <a:rPr lang="en-US" dirty="0" smtClean="0"/>
              <a:t>PSNR</a:t>
            </a:r>
            <a:r>
              <a:rPr lang="zh-TW" altLang="en-US" dirty="0" smtClean="0"/>
              <a:t>值下降了</a:t>
            </a:r>
            <a:r>
              <a:rPr lang="en-US" altLang="zh-TW" dirty="0" smtClean="0"/>
              <a:t>0.48</a:t>
            </a:r>
            <a:r>
              <a:rPr lang="en-US" dirty="0" smtClean="0"/>
              <a:t>db~4.82db。 </a:t>
            </a:r>
          </a:p>
          <a:p>
            <a:endParaRPr lang="en-US" dirty="0"/>
          </a:p>
        </p:txBody>
      </p:sp>
      <p:sp>
        <p:nvSpPr>
          <p:cNvPr id="4" name="投影片編號版面配置區 3"/>
          <p:cNvSpPr>
            <a:spLocks noGrp="1"/>
          </p:cNvSpPr>
          <p:nvPr>
            <p:ph type="sldNum" sz="quarter" idx="10"/>
          </p:nvPr>
        </p:nvSpPr>
        <p:spPr/>
        <p:txBody>
          <a:bodyPr/>
          <a:lstStyle/>
          <a:p>
            <a:fld id="{BAEF17EB-A59F-4E5A-835A-5FF306E6E557}" type="slidenum">
              <a:rPr lang="en-US" smtClean="0"/>
              <a:t>8</a:t>
            </a:fld>
            <a:endParaRPr lang="en-US"/>
          </a:p>
        </p:txBody>
      </p:sp>
    </p:spTree>
    <p:extLst>
      <p:ext uri="{BB962C8B-B14F-4D97-AF65-F5344CB8AC3E}">
        <p14:creationId xmlns:p14="http://schemas.microsoft.com/office/powerpoint/2010/main" val="1154631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a:p>
        </p:txBody>
      </p:sp>
      <p:sp>
        <p:nvSpPr>
          <p:cNvPr id="4" name="日期版面配置區 3"/>
          <p:cNvSpPr>
            <a:spLocks noGrp="1"/>
          </p:cNvSpPr>
          <p:nvPr>
            <p:ph type="dt" sz="half" idx="10"/>
          </p:nvPr>
        </p:nvSpPr>
        <p:spPr/>
        <p:txBody>
          <a:bodyPr/>
          <a:lstStyle/>
          <a:p>
            <a:fld id="{CD77BBF8-1302-44D5-A212-6C592BC0F515}" type="datetime1">
              <a:rPr lang="en-US" smtClean="0"/>
              <a:t>6/6/2014</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6414CE48-481B-40B9-851C-68FDECB861DC}" type="slidenum">
              <a:rPr lang="en-US" smtClean="0"/>
              <a:t>‹#›</a:t>
            </a:fld>
            <a:endParaRPr lang="en-US"/>
          </a:p>
        </p:txBody>
      </p:sp>
    </p:spTree>
    <p:extLst>
      <p:ext uri="{BB962C8B-B14F-4D97-AF65-F5344CB8AC3E}">
        <p14:creationId xmlns:p14="http://schemas.microsoft.com/office/powerpoint/2010/main" val="47529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10"/>
          </p:nvPr>
        </p:nvSpPr>
        <p:spPr/>
        <p:txBody>
          <a:bodyPr/>
          <a:lstStyle/>
          <a:p>
            <a:fld id="{570571C9-F923-4B1E-873D-B64DE0A2F540}" type="datetime1">
              <a:rPr lang="en-US" smtClean="0"/>
              <a:t>6/6/2014</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6414CE48-481B-40B9-851C-68FDECB861DC}" type="slidenum">
              <a:rPr lang="en-US" smtClean="0"/>
              <a:t>‹#›</a:t>
            </a:fld>
            <a:endParaRPr lang="en-US"/>
          </a:p>
        </p:txBody>
      </p:sp>
    </p:spTree>
    <p:extLst>
      <p:ext uri="{BB962C8B-B14F-4D97-AF65-F5344CB8AC3E}">
        <p14:creationId xmlns:p14="http://schemas.microsoft.com/office/powerpoint/2010/main" val="3259150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10"/>
          </p:nvPr>
        </p:nvSpPr>
        <p:spPr/>
        <p:txBody>
          <a:bodyPr/>
          <a:lstStyle/>
          <a:p>
            <a:fld id="{5C4A7383-8076-4E71-8FB2-003A6A33B9EB}" type="datetime1">
              <a:rPr lang="en-US" smtClean="0"/>
              <a:t>6/6/2014</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6414CE48-481B-40B9-851C-68FDECB861DC}" type="slidenum">
              <a:rPr lang="en-US" smtClean="0"/>
              <a:t>‹#›</a:t>
            </a:fld>
            <a:endParaRPr lang="en-US"/>
          </a:p>
        </p:txBody>
      </p:sp>
    </p:spTree>
    <p:extLst>
      <p:ext uri="{BB962C8B-B14F-4D97-AF65-F5344CB8AC3E}">
        <p14:creationId xmlns:p14="http://schemas.microsoft.com/office/powerpoint/2010/main" val="221352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10"/>
          </p:nvPr>
        </p:nvSpPr>
        <p:spPr/>
        <p:txBody>
          <a:bodyPr/>
          <a:lstStyle/>
          <a:p>
            <a:fld id="{65B6B3C8-B64D-44D1-BAB6-0086218B2C15}" type="datetime1">
              <a:rPr lang="en-US" smtClean="0"/>
              <a:t>6/6/2014</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6414CE48-481B-40B9-851C-68FDECB861DC}" type="slidenum">
              <a:rPr lang="en-US" smtClean="0"/>
              <a:t>‹#›</a:t>
            </a:fld>
            <a:endParaRPr lang="en-US"/>
          </a:p>
        </p:txBody>
      </p:sp>
    </p:spTree>
    <p:extLst>
      <p:ext uri="{BB962C8B-B14F-4D97-AF65-F5344CB8AC3E}">
        <p14:creationId xmlns:p14="http://schemas.microsoft.com/office/powerpoint/2010/main" val="296136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E78E39C0-B64C-4B3D-B2C5-56BE9585FE07}" type="datetime1">
              <a:rPr lang="en-US" smtClean="0"/>
              <a:t>6/6/2014</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6414CE48-481B-40B9-851C-68FDECB861DC}" type="slidenum">
              <a:rPr lang="en-US" smtClean="0"/>
              <a:t>‹#›</a:t>
            </a:fld>
            <a:endParaRPr lang="en-US"/>
          </a:p>
        </p:txBody>
      </p:sp>
    </p:spTree>
    <p:extLst>
      <p:ext uri="{BB962C8B-B14F-4D97-AF65-F5344CB8AC3E}">
        <p14:creationId xmlns:p14="http://schemas.microsoft.com/office/powerpoint/2010/main" val="3910508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日期版面配置區 4"/>
          <p:cNvSpPr>
            <a:spLocks noGrp="1"/>
          </p:cNvSpPr>
          <p:nvPr>
            <p:ph type="dt" sz="half" idx="10"/>
          </p:nvPr>
        </p:nvSpPr>
        <p:spPr/>
        <p:txBody>
          <a:bodyPr/>
          <a:lstStyle/>
          <a:p>
            <a:fld id="{DFE6AAED-502A-411F-BE1C-E393D4C21859}" type="datetime1">
              <a:rPr lang="en-US" smtClean="0"/>
              <a:t>6/6/2014</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6414CE48-481B-40B9-851C-68FDECB861DC}" type="slidenum">
              <a:rPr lang="en-US" smtClean="0"/>
              <a:t>‹#›</a:t>
            </a:fld>
            <a:endParaRPr lang="en-US"/>
          </a:p>
        </p:txBody>
      </p:sp>
    </p:spTree>
    <p:extLst>
      <p:ext uri="{BB962C8B-B14F-4D97-AF65-F5344CB8AC3E}">
        <p14:creationId xmlns:p14="http://schemas.microsoft.com/office/powerpoint/2010/main" val="1332546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日期版面配置區 6"/>
          <p:cNvSpPr>
            <a:spLocks noGrp="1"/>
          </p:cNvSpPr>
          <p:nvPr>
            <p:ph type="dt" sz="half" idx="10"/>
          </p:nvPr>
        </p:nvSpPr>
        <p:spPr/>
        <p:txBody>
          <a:bodyPr/>
          <a:lstStyle/>
          <a:p>
            <a:fld id="{6E3FDA2B-4177-40D3-827C-FF7DEC8F59D0}" type="datetime1">
              <a:rPr lang="en-US" smtClean="0"/>
              <a:t>6/6/2014</a:t>
            </a:fld>
            <a:endParaRPr lang="en-US"/>
          </a:p>
        </p:txBody>
      </p:sp>
      <p:sp>
        <p:nvSpPr>
          <p:cNvPr id="8" name="頁尾版面配置區 7"/>
          <p:cNvSpPr>
            <a:spLocks noGrp="1"/>
          </p:cNvSpPr>
          <p:nvPr>
            <p:ph type="ftr" sz="quarter" idx="11"/>
          </p:nvPr>
        </p:nvSpPr>
        <p:spPr/>
        <p:txBody>
          <a:bodyPr/>
          <a:lstStyle/>
          <a:p>
            <a:endParaRPr lang="en-US"/>
          </a:p>
        </p:txBody>
      </p:sp>
      <p:sp>
        <p:nvSpPr>
          <p:cNvPr id="9" name="投影片編號版面配置區 8"/>
          <p:cNvSpPr>
            <a:spLocks noGrp="1"/>
          </p:cNvSpPr>
          <p:nvPr>
            <p:ph type="sldNum" sz="quarter" idx="12"/>
          </p:nvPr>
        </p:nvSpPr>
        <p:spPr/>
        <p:txBody>
          <a:bodyPr/>
          <a:lstStyle/>
          <a:p>
            <a:fld id="{6414CE48-481B-40B9-851C-68FDECB861DC}" type="slidenum">
              <a:rPr lang="en-US" smtClean="0"/>
              <a:t>‹#›</a:t>
            </a:fld>
            <a:endParaRPr lang="en-US"/>
          </a:p>
        </p:txBody>
      </p:sp>
    </p:spTree>
    <p:extLst>
      <p:ext uri="{BB962C8B-B14F-4D97-AF65-F5344CB8AC3E}">
        <p14:creationId xmlns:p14="http://schemas.microsoft.com/office/powerpoint/2010/main" val="261759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日期版面配置區 2"/>
          <p:cNvSpPr>
            <a:spLocks noGrp="1"/>
          </p:cNvSpPr>
          <p:nvPr>
            <p:ph type="dt" sz="half" idx="10"/>
          </p:nvPr>
        </p:nvSpPr>
        <p:spPr/>
        <p:txBody>
          <a:bodyPr/>
          <a:lstStyle/>
          <a:p>
            <a:fld id="{B4F07EB0-341B-4A17-912E-F36CF093C7FB}" type="datetime1">
              <a:rPr lang="en-US" smtClean="0"/>
              <a:t>6/6/2014</a:t>
            </a:fld>
            <a:endParaRPr lang="en-US"/>
          </a:p>
        </p:txBody>
      </p:sp>
      <p:sp>
        <p:nvSpPr>
          <p:cNvPr id="4" name="頁尾版面配置區 3"/>
          <p:cNvSpPr>
            <a:spLocks noGrp="1"/>
          </p:cNvSpPr>
          <p:nvPr>
            <p:ph type="ftr" sz="quarter" idx="11"/>
          </p:nvPr>
        </p:nvSpPr>
        <p:spPr/>
        <p:txBody>
          <a:bodyPr/>
          <a:lstStyle/>
          <a:p>
            <a:endParaRPr lang="en-US"/>
          </a:p>
        </p:txBody>
      </p:sp>
      <p:sp>
        <p:nvSpPr>
          <p:cNvPr id="5" name="投影片編號版面配置區 4"/>
          <p:cNvSpPr>
            <a:spLocks noGrp="1"/>
          </p:cNvSpPr>
          <p:nvPr>
            <p:ph type="sldNum" sz="quarter" idx="12"/>
          </p:nvPr>
        </p:nvSpPr>
        <p:spPr/>
        <p:txBody>
          <a:bodyPr/>
          <a:lstStyle/>
          <a:p>
            <a:fld id="{6414CE48-481B-40B9-851C-68FDECB861DC}" type="slidenum">
              <a:rPr lang="en-US" smtClean="0"/>
              <a:t>‹#›</a:t>
            </a:fld>
            <a:endParaRPr lang="en-US"/>
          </a:p>
        </p:txBody>
      </p:sp>
    </p:spTree>
    <p:extLst>
      <p:ext uri="{BB962C8B-B14F-4D97-AF65-F5344CB8AC3E}">
        <p14:creationId xmlns:p14="http://schemas.microsoft.com/office/powerpoint/2010/main" val="4075337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2127C288-FA86-4582-BE99-49B878D8345F}" type="datetime1">
              <a:rPr lang="en-US" smtClean="0"/>
              <a:t>6/6/2014</a:t>
            </a:fld>
            <a:endParaRPr lang="en-US"/>
          </a:p>
        </p:txBody>
      </p:sp>
      <p:sp>
        <p:nvSpPr>
          <p:cNvPr id="3" name="頁尾版面配置區 2"/>
          <p:cNvSpPr>
            <a:spLocks noGrp="1"/>
          </p:cNvSpPr>
          <p:nvPr>
            <p:ph type="ftr" sz="quarter" idx="11"/>
          </p:nvPr>
        </p:nvSpPr>
        <p:spPr/>
        <p:txBody>
          <a:bodyPr/>
          <a:lstStyle/>
          <a:p>
            <a:endParaRPr lang="en-US"/>
          </a:p>
        </p:txBody>
      </p:sp>
      <p:sp>
        <p:nvSpPr>
          <p:cNvPr id="4" name="投影片編號版面配置區 3"/>
          <p:cNvSpPr>
            <a:spLocks noGrp="1"/>
          </p:cNvSpPr>
          <p:nvPr>
            <p:ph type="sldNum" sz="quarter" idx="12"/>
          </p:nvPr>
        </p:nvSpPr>
        <p:spPr/>
        <p:txBody>
          <a:bodyPr/>
          <a:lstStyle/>
          <a:p>
            <a:fld id="{6414CE48-481B-40B9-851C-68FDECB861DC}" type="slidenum">
              <a:rPr lang="en-US" smtClean="0"/>
              <a:t>‹#›</a:t>
            </a:fld>
            <a:endParaRPr lang="en-US"/>
          </a:p>
        </p:txBody>
      </p:sp>
    </p:spTree>
    <p:extLst>
      <p:ext uri="{BB962C8B-B14F-4D97-AF65-F5344CB8AC3E}">
        <p14:creationId xmlns:p14="http://schemas.microsoft.com/office/powerpoint/2010/main" val="1833528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C41736B-34E0-4958-89C6-DD385D1E5ADC}" type="datetime1">
              <a:rPr lang="en-US" smtClean="0"/>
              <a:t>6/6/2014</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6414CE48-481B-40B9-851C-68FDECB861DC}" type="slidenum">
              <a:rPr lang="en-US" smtClean="0"/>
              <a:t>‹#›</a:t>
            </a:fld>
            <a:endParaRPr lang="en-US"/>
          </a:p>
        </p:txBody>
      </p:sp>
    </p:spTree>
    <p:extLst>
      <p:ext uri="{BB962C8B-B14F-4D97-AF65-F5344CB8AC3E}">
        <p14:creationId xmlns:p14="http://schemas.microsoft.com/office/powerpoint/2010/main" val="3318677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8AE5E441-712F-4C71-9616-8C1FB192E743}" type="datetime1">
              <a:rPr lang="en-US" smtClean="0"/>
              <a:t>6/6/2014</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6414CE48-481B-40B9-851C-68FDECB861DC}" type="slidenum">
              <a:rPr lang="en-US" smtClean="0"/>
              <a:t>‹#›</a:t>
            </a:fld>
            <a:endParaRPr lang="en-US"/>
          </a:p>
        </p:txBody>
      </p:sp>
    </p:spTree>
    <p:extLst>
      <p:ext uri="{BB962C8B-B14F-4D97-AF65-F5344CB8AC3E}">
        <p14:creationId xmlns:p14="http://schemas.microsoft.com/office/powerpoint/2010/main" val="730658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6F74A8-FD6A-4081-9C1C-320AA52C3AA6}" type="datetime1">
              <a:rPr lang="en-US" smtClean="0"/>
              <a:t>6/6/2014</a:t>
            </a:fld>
            <a:endParaRPr 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14CE48-481B-40B9-851C-68FDECB861DC}" type="slidenum">
              <a:rPr lang="en-US" smtClean="0"/>
              <a:t>‹#›</a:t>
            </a:fld>
            <a:endParaRPr lang="en-US"/>
          </a:p>
        </p:txBody>
      </p:sp>
    </p:spTree>
    <p:extLst>
      <p:ext uri="{BB962C8B-B14F-4D97-AF65-F5344CB8AC3E}">
        <p14:creationId xmlns:p14="http://schemas.microsoft.com/office/powerpoint/2010/main" val="1925541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zh-TW" altLang="en-US" dirty="0" smtClean="0"/>
              <a:t>基於像素值差異與矩陣嵌入</a:t>
            </a:r>
            <a:r>
              <a:rPr lang="en-US" altLang="zh-TW" dirty="0" smtClean="0"/>
              <a:t/>
            </a:r>
            <a:br>
              <a:rPr lang="en-US" altLang="zh-TW" dirty="0" smtClean="0"/>
            </a:br>
            <a:r>
              <a:rPr lang="zh-TW" altLang="en-US" dirty="0" smtClean="0"/>
              <a:t>應用於彩色影像集之研究 </a:t>
            </a:r>
            <a:br>
              <a:rPr lang="zh-TW" altLang="en-US" dirty="0" smtClean="0"/>
            </a:br>
            <a:endParaRPr lang="en-US" dirty="0"/>
          </a:p>
        </p:txBody>
      </p:sp>
      <p:sp>
        <p:nvSpPr>
          <p:cNvPr id="3" name="副標題 2"/>
          <p:cNvSpPr>
            <a:spLocks noGrp="1"/>
          </p:cNvSpPr>
          <p:nvPr>
            <p:ph type="subTitle" idx="1"/>
          </p:nvPr>
        </p:nvSpPr>
        <p:spPr/>
        <p:txBody>
          <a:bodyPr/>
          <a:lstStyle/>
          <a:p>
            <a:r>
              <a:rPr lang="zh-TW" altLang="en-US" dirty="0" smtClean="0"/>
              <a:t>李東岳 </a:t>
            </a:r>
            <a:br>
              <a:rPr lang="zh-TW" altLang="en-US" dirty="0" smtClean="0"/>
            </a:br>
            <a:r>
              <a:rPr lang="zh-TW" altLang="en-US" dirty="0" smtClean="0"/>
              <a:t>國立暨南國際大學資訊工程學系 </a:t>
            </a:r>
            <a:endParaRPr lang="en-US" dirty="0"/>
          </a:p>
        </p:txBody>
      </p:sp>
      <p:sp>
        <p:nvSpPr>
          <p:cNvPr id="4" name="投影片編號版面配置區 3"/>
          <p:cNvSpPr>
            <a:spLocks noGrp="1"/>
          </p:cNvSpPr>
          <p:nvPr>
            <p:ph type="sldNum" sz="quarter" idx="12"/>
          </p:nvPr>
        </p:nvSpPr>
        <p:spPr/>
        <p:txBody>
          <a:bodyPr/>
          <a:lstStyle/>
          <a:p>
            <a:fld id="{6414CE48-481B-40B9-851C-68FDECB861DC}" type="slidenum">
              <a:rPr lang="en-US" smtClean="0"/>
              <a:t>1</a:t>
            </a:fld>
            <a:endParaRPr lang="en-US"/>
          </a:p>
        </p:txBody>
      </p:sp>
    </p:spTree>
    <p:extLst>
      <p:ext uri="{BB962C8B-B14F-4D97-AF65-F5344CB8AC3E}">
        <p14:creationId xmlns:p14="http://schemas.microsoft.com/office/powerpoint/2010/main" val="1936379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結論與未來展望</a:t>
            </a:r>
            <a:r>
              <a:rPr lang="en-US" altLang="zh-TW" dirty="0"/>
              <a:t/>
            </a:r>
            <a:br>
              <a:rPr lang="en-US" altLang="zh-TW" dirty="0"/>
            </a:br>
            <a:r>
              <a:rPr lang="en-US" altLang="zh-TW" dirty="0"/>
              <a:t/>
            </a:r>
            <a:br>
              <a:rPr lang="en-US" altLang="zh-TW" dirty="0"/>
            </a:br>
            <a:endParaRPr lang="en-US" dirty="0"/>
          </a:p>
        </p:txBody>
      </p:sp>
      <p:sp>
        <p:nvSpPr>
          <p:cNvPr id="3" name="內容版面配置區 2"/>
          <p:cNvSpPr>
            <a:spLocks noGrp="1"/>
          </p:cNvSpPr>
          <p:nvPr>
            <p:ph idx="1"/>
          </p:nvPr>
        </p:nvSpPr>
        <p:spPr/>
        <p:txBody>
          <a:bodyPr/>
          <a:lstStyle/>
          <a:p>
            <a:r>
              <a:rPr lang="en-US" dirty="0"/>
              <a:t> PVD </a:t>
            </a:r>
            <a:r>
              <a:rPr lang="en-US" altLang="zh-TW" dirty="0" smtClean="0"/>
              <a:t>MME</a:t>
            </a:r>
            <a:r>
              <a:rPr lang="zh-TW" altLang="en-US" dirty="0" smtClean="0"/>
              <a:t>與</a:t>
            </a:r>
            <a:r>
              <a:rPr lang="en-US" dirty="0"/>
              <a:t>PVD</a:t>
            </a:r>
            <a:r>
              <a:rPr lang="zh-TW" altLang="en-US" dirty="0"/>
              <a:t>比較的話，提升了將近</a:t>
            </a:r>
            <a:r>
              <a:rPr lang="en-US" dirty="0"/>
              <a:t>2</a:t>
            </a:r>
            <a:r>
              <a:rPr lang="zh-TW" altLang="en-US" dirty="0"/>
              <a:t>倍的藏密量，</a:t>
            </a:r>
            <a:r>
              <a:rPr lang="en-US" dirty="0"/>
              <a:t>PSNR</a:t>
            </a:r>
            <a:r>
              <a:rPr lang="zh-TW" altLang="en-US" dirty="0"/>
              <a:t>值雖然略低，但是肉眼分辨不出來</a:t>
            </a:r>
            <a:r>
              <a:rPr lang="zh-TW" altLang="en-US" dirty="0" smtClean="0"/>
              <a:t>。</a:t>
            </a:r>
            <a:endParaRPr lang="en-US" altLang="zh-TW" dirty="0" smtClean="0"/>
          </a:p>
          <a:p>
            <a:endParaRPr lang="en-US" dirty="0"/>
          </a:p>
          <a:p>
            <a:r>
              <a:rPr lang="en-US" dirty="0"/>
              <a:t> </a:t>
            </a:r>
            <a:r>
              <a:rPr lang="zh-TW" altLang="en-US" dirty="0"/>
              <a:t>在</a:t>
            </a:r>
            <a:r>
              <a:rPr lang="en-US" dirty="0"/>
              <a:t>matrix embedding</a:t>
            </a:r>
            <a:r>
              <a:rPr lang="zh-TW" altLang="en-US" dirty="0"/>
              <a:t>中，利用了</a:t>
            </a:r>
            <a:r>
              <a:rPr lang="en-US" dirty="0"/>
              <a:t>(6,3)</a:t>
            </a:r>
            <a:r>
              <a:rPr lang="zh-TW" altLang="en-US" dirty="0"/>
              <a:t>漢明碼來進行資料隱藏，未來如果有掩護序列在六個位元以下，但一樣能夠藏入三個位元的矩陣出現，便能夠再度提高藏密量以及影像的品質。</a:t>
            </a:r>
            <a:endParaRPr lang="en-US" dirty="0"/>
          </a:p>
        </p:txBody>
      </p:sp>
      <p:sp>
        <p:nvSpPr>
          <p:cNvPr id="4" name="投影片編號版面配置區 3"/>
          <p:cNvSpPr>
            <a:spLocks noGrp="1"/>
          </p:cNvSpPr>
          <p:nvPr>
            <p:ph type="sldNum" sz="quarter" idx="12"/>
          </p:nvPr>
        </p:nvSpPr>
        <p:spPr/>
        <p:txBody>
          <a:bodyPr/>
          <a:lstStyle/>
          <a:p>
            <a:fld id="{6414CE48-481B-40B9-851C-68FDECB861DC}" type="slidenum">
              <a:rPr lang="en-US" smtClean="0"/>
              <a:t>10</a:t>
            </a:fld>
            <a:endParaRPr lang="en-US"/>
          </a:p>
        </p:txBody>
      </p:sp>
    </p:spTree>
    <p:extLst>
      <p:ext uri="{BB962C8B-B14F-4D97-AF65-F5344CB8AC3E}">
        <p14:creationId xmlns:p14="http://schemas.microsoft.com/office/powerpoint/2010/main" val="3911814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Reference </a:t>
            </a:r>
            <a:r>
              <a:rPr lang="en-US" dirty="0"/>
              <a:t/>
            </a:r>
            <a:br>
              <a:rPr lang="en-US" dirty="0"/>
            </a:br>
            <a:endParaRPr lang="en-US" dirty="0"/>
          </a:p>
        </p:txBody>
      </p:sp>
      <p:sp>
        <p:nvSpPr>
          <p:cNvPr id="3" name="內容版面配置區 2"/>
          <p:cNvSpPr>
            <a:spLocks noGrp="1"/>
          </p:cNvSpPr>
          <p:nvPr>
            <p:ph idx="1"/>
          </p:nvPr>
        </p:nvSpPr>
        <p:spPr>
          <a:xfrm>
            <a:off x="838200" y="1690688"/>
            <a:ext cx="10515600" cy="5073377"/>
          </a:xfrm>
        </p:spPr>
        <p:txBody>
          <a:bodyPr>
            <a:normAutofit fontScale="77500" lnSpcReduction="20000"/>
          </a:bodyPr>
          <a:lstStyle/>
          <a:p>
            <a:pPr lvl="0"/>
            <a:r>
              <a:rPr lang="en-US" dirty="0"/>
              <a:t>W. Bender, D. </a:t>
            </a:r>
            <a:r>
              <a:rPr lang="en-US" dirty="0" err="1"/>
              <a:t>Gruhl</a:t>
            </a:r>
            <a:r>
              <a:rPr lang="en-US" dirty="0"/>
              <a:t>, N. Morimoto, and </a:t>
            </a:r>
            <a:r>
              <a:rPr lang="en-US" dirty="0" err="1"/>
              <a:t>Aiguo</a:t>
            </a:r>
            <a:r>
              <a:rPr lang="en-US" dirty="0"/>
              <a:t> Lu, “Techniques for data hiding,” IBM Systems Journal,Vol.35, No. 3-4, pp. 313-336, 1996.</a:t>
            </a:r>
          </a:p>
          <a:p>
            <a:pPr lvl="0"/>
            <a:r>
              <a:rPr lang="en-US" dirty="0"/>
              <a:t>J. </a:t>
            </a:r>
            <a:r>
              <a:rPr lang="en-US" dirty="0" err="1"/>
              <a:t>Fridrich</a:t>
            </a:r>
            <a:r>
              <a:rPr lang="en-US" dirty="0"/>
              <a:t>, M. </a:t>
            </a:r>
            <a:r>
              <a:rPr lang="en-US" dirty="0" err="1"/>
              <a:t>Goljan</a:t>
            </a:r>
            <a:r>
              <a:rPr lang="en-US" dirty="0"/>
              <a:t>, and R. Du, “Detecting LSB Steganography in Color and Gray-scale Images,” IEEE Multimedia, Vol.8, No.4, pp. 22-28, Oct-Dec 2001.D. C</a:t>
            </a:r>
          </a:p>
          <a:p>
            <a:pPr lvl="0"/>
            <a:r>
              <a:rPr lang="en-US" dirty="0"/>
              <a:t>Wu, and W. H. Tsai, “A </a:t>
            </a:r>
            <a:r>
              <a:rPr lang="en-US" dirty="0" err="1"/>
              <a:t>steganographic</a:t>
            </a:r>
            <a:r>
              <a:rPr lang="en-US" dirty="0"/>
              <a:t> method for images by pixel-value differencing,” Pattern Recognition Letters, Vol. 24, No. 9-10, pp. 1613-1626, 2003.</a:t>
            </a:r>
          </a:p>
          <a:p>
            <a:pPr lvl="0"/>
            <a:r>
              <a:rPr lang="en-US" dirty="0"/>
              <a:t>H. C. Wu, N. I. Wu, C.S. Tsai, and M.S. Hwang, “Image </a:t>
            </a:r>
            <a:r>
              <a:rPr lang="en-US" dirty="0" err="1"/>
              <a:t>Steganographic</a:t>
            </a:r>
            <a:r>
              <a:rPr lang="en-US" dirty="0"/>
              <a:t> Scheme Based on Pixel-Value Differencing and LSB Replacement Methods,” IEE Proceedings-Vision, Image and Signal Processing, vol. 152, no. 5, October 2005, pp.611-615.</a:t>
            </a:r>
          </a:p>
          <a:p>
            <a:pPr lvl="0"/>
            <a:r>
              <a:rPr lang="en-US" dirty="0"/>
              <a:t>W. Zhang, X. Zhang, and S. Wang, “Maximizing </a:t>
            </a:r>
            <a:r>
              <a:rPr lang="en-US" dirty="0" err="1" smtClean="0"/>
              <a:t>steganographic</a:t>
            </a:r>
            <a:r>
              <a:rPr lang="en-US" smtClean="0"/>
              <a:t> embedding </a:t>
            </a:r>
            <a:r>
              <a:rPr lang="en-US" dirty="0"/>
              <a:t>efﬁciency by combining Hamming codes and wet paper codes,” in Proc. 10th </a:t>
            </a:r>
            <a:r>
              <a:rPr lang="en-US" dirty="0" err="1"/>
              <a:t>Int.Workshop</a:t>
            </a:r>
            <a:r>
              <a:rPr lang="en-US" dirty="0"/>
              <a:t> Inf. Hiding, , K. Solanki, </a:t>
            </a:r>
            <a:r>
              <a:rPr lang="en-US" dirty="0" err="1"/>
              <a:t>K.Sullivan</a:t>
            </a:r>
            <a:r>
              <a:rPr lang="en-US" dirty="0"/>
              <a:t>, and U. </a:t>
            </a:r>
            <a:r>
              <a:rPr lang="en-US" dirty="0" err="1"/>
              <a:t>Madhow</a:t>
            </a:r>
            <a:r>
              <a:rPr lang="en-US" dirty="0"/>
              <a:t>, Eds., Santa Barbara, CA, Jun. 19–21, 2008,vol. 5284, Lecture Notes in Computer Science, pp. 60–71.</a:t>
            </a:r>
          </a:p>
          <a:p>
            <a:pPr lvl="0"/>
            <a:r>
              <a:rPr lang="en-US" dirty="0"/>
              <a:t>Shu Lin and Daniel J. </a:t>
            </a:r>
            <a:r>
              <a:rPr lang="en-US" dirty="0" err="1"/>
              <a:t>Costello,“Error</a:t>
            </a:r>
            <a:r>
              <a:rPr lang="en-US" dirty="0"/>
              <a:t> Control Coding – Fundamentals and Applications,” Second Edition, 2004.</a:t>
            </a:r>
          </a:p>
          <a:p>
            <a:endParaRPr lang="en-US" dirty="0"/>
          </a:p>
        </p:txBody>
      </p:sp>
      <p:sp>
        <p:nvSpPr>
          <p:cNvPr id="4" name="投影片編號版面配置區 3"/>
          <p:cNvSpPr>
            <a:spLocks noGrp="1"/>
          </p:cNvSpPr>
          <p:nvPr>
            <p:ph type="sldNum" sz="quarter" idx="12"/>
          </p:nvPr>
        </p:nvSpPr>
        <p:spPr/>
        <p:txBody>
          <a:bodyPr/>
          <a:lstStyle/>
          <a:p>
            <a:fld id="{6414CE48-481B-40B9-851C-68FDECB861DC}" type="slidenum">
              <a:rPr lang="en-US" smtClean="0"/>
              <a:t>11</a:t>
            </a:fld>
            <a:endParaRPr lang="en-US"/>
          </a:p>
        </p:txBody>
      </p:sp>
    </p:spTree>
    <p:extLst>
      <p:ext uri="{BB962C8B-B14F-4D97-AF65-F5344CB8AC3E}">
        <p14:creationId xmlns:p14="http://schemas.microsoft.com/office/powerpoint/2010/main" val="2579383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outline</a:t>
            </a:r>
            <a:endParaRPr lang="en-US" dirty="0"/>
          </a:p>
        </p:txBody>
      </p:sp>
      <p:sp>
        <p:nvSpPr>
          <p:cNvPr id="3" name="內容版面配置區 2"/>
          <p:cNvSpPr>
            <a:spLocks noGrp="1"/>
          </p:cNvSpPr>
          <p:nvPr>
            <p:ph idx="1"/>
          </p:nvPr>
        </p:nvSpPr>
        <p:spPr/>
        <p:txBody>
          <a:bodyPr/>
          <a:lstStyle/>
          <a:p>
            <a:r>
              <a:rPr lang="en-US" dirty="0" smtClean="0"/>
              <a:t>Pixel value differencing (PVD)</a:t>
            </a:r>
          </a:p>
          <a:p>
            <a:r>
              <a:rPr lang="en-US" dirty="0" smtClean="0"/>
              <a:t>Matrix</a:t>
            </a:r>
            <a:r>
              <a:rPr lang="zh-TW" altLang="en-US" dirty="0" smtClean="0"/>
              <a:t> </a:t>
            </a:r>
            <a:r>
              <a:rPr lang="en-US" dirty="0" smtClean="0"/>
              <a:t>embedding (ME)</a:t>
            </a:r>
          </a:p>
          <a:p>
            <a:r>
              <a:rPr lang="en-US" dirty="0" smtClean="0"/>
              <a:t>Modify matrix embedding (MME)</a:t>
            </a:r>
          </a:p>
          <a:p>
            <a:r>
              <a:rPr lang="en-US" dirty="0" smtClean="0"/>
              <a:t>PVD and MME</a:t>
            </a:r>
          </a:p>
          <a:p>
            <a:r>
              <a:rPr lang="zh-TW" altLang="en-US" dirty="0" smtClean="0"/>
              <a:t>實驗數據</a:t>
            </a:r>
            <a:endParaRPr lang="en-US" altLang="zh-TW" dirty="0" smtClean="0"/>
          </a:p>
          <a:p>
            <a:r>
              <a:rPr lang="zh-TW" altLang="en-US" dirty="0" smtClean="0"/>
              <a:t>結論與未來展</a:t>
            </a:r>
            <a:r>
              <a:rPr lang="zh-TW" altLang="en-US" dirty="0"/>
              <a:t>望</a:t>
            </a:r>
            <a:endParaRPr lang="en-US" altLang="zh-TW" dirty="0" smtClean="0"/>
          </a:p>
          <a:p>
            <a:r>
              <a:rPr lang="en-US" dirty="0" smtClean="0"/>
              <a:t>reference</a:t>
            </a:r>
            <a:endParaRPr lang="en-US" dirty="0"/>
          </a:p>
        </p:txBody>
      </p:sp>
      <p:sp>
        <p:nvSpPr>
          <p:cNvPr id="4" name="投影片編號版面配置區 3"/>
          <p:cNvSpPr>
            <a:spLocks noGrp="1"/>
          </p:cNvSpPr>
          <p:nvPr>
            <p:ph type="sldNum" sz="quarter" idx="12"/>
          </p:nvPr>
        </p:nvSpPr>
        <p:spPr/>
        <p:txBody>
          <a:bodyPr/>
          <a:lstStyle/>
          <a:p>
            <a:fld id="{6414CE48-481B-40B9-851C-68FDECB861DC}" type="slidenum">
              <a:rPr lang="en-US" smtClean="0"/>
              <a:t>2</a:t>
            </a:fld>
            <a:endParaRPr lang="en-US"/>
          </a:p>
        </p:txBody>
      </p:sp>
    </p:spTree>
    <p:extLst>
      <p:ext uri="{BB962C8B-B14F-4D97-AF65-F5344CB8AC3E}">
        <p14:creationId xmlns:p14="http://schemas.microsoft.com/office/powerpoint/2010/main" val="726755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圖片 12"/>
          <p:cNvPicPr/>
          <p:nvPr/>
        </p:nvPicPr>
        <p:blipFill>
          <a:blip r:embed="rId3">
            <a:extLst>
              <a:ext uri="{28A0092B-C50C-407E-A947-70E740481C1C}">
                <a14:useLocalDpi xmlns:a14="http://schemas.microsoft.com/office/drawing/2010/main" val="0"/>
              </a:ext>
            </a:extLst>
          </a:blip>
          <a:stretch>
            <a:fillRect/>
          </a:stretch>
        </p:blipFill>
        <p:spPr>
          <a:xfrm>
            <a:off x="0" y="734355"/>
            <a:ext cx="6589615" cy="5874992"/>
          </a:xfrm>
          <a:prstGeom prst="rect">
            <a:avLst/>
          </a:prstGeom>
        </p:spPr>
      </p:pic>
      <p:sp>
        <p:nvSpPr>
          <p:cNvPr id="2" name="標題 1"/>
          <p:cNvSpPr>
            <a:spLocks noGrp="1"/>
          </p:cNvSpPr>
          <p:nvPr>
            <p:ph type="title"/>
          </p:nvPr>
        </p:nvSpPr>
        <p:spPr>
          <a:xfrm>
            <a:off x="838200" y="365125"/>
            <a:ext cx="10515600" cy="738461"/>
          </a:xfrm>
        </p:spPr>
        <p:txBody>
          <a:bodyPr>
            <a:normAutofit fontScale="90000"/>
          </a:bodyPr>
          <a:lstStyle/>
          <a:p>
            <a:r>
              <a:rPr lang="en-US" dirty="0" smtClean="0"/>
              <a:t>Pixel value differencing (PVD)</a:t>
            </a:r>
            <a:br>
              <a:rPr lang="en-US" dirty="0" smtClean="0"/>
            </a:br>
            <a:endParaRPr lang="en-US" dirty="0"/>
          </a:p>
        </p:txBody>
      </p:sp>
      <p:sp>
        <p:nvSpPr>
          <p:cNvPr id="7" name="標題 1"/>
          <p:cNvSpPr>
            <a:spLocks noGrp="1"/>
          </p:cNvSpPr>
          <p:nvPr/>
        </p:nvSpPr>
        <p:spPr>
          <a:xfrm>
            <a:off x="1955292" y="246291"/>
            <a:ext cx="74676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zh-TW" altLang="en-US"/>
          </a:p>
        </p:txBody>
      </p:sp>
      <p:pic>
        <p:nvPicPr>
          <p:cNvPr id="8" name="內容版面配置區 3" descr="22222.jpg"/>
          <p:cNvPicPr>
            <a:picLocks noGrp="1" noChangeAspect="1"/>
          </p:cNvPicPr>
          <p:nvPr/>
        </p:nvPicPr>
        <p:blipFill>
          <a:blip r:embed="rId4" cstate="print"/>
          <a:stretch>
            <a:fillRect/>
          </a:stretch>
        </p:blipFill>
        <p:spPr>
          <a:xfrm>
            <a:off x="6304547" y="758286"/>
            <a:ext cx="5863069" cy="2201375"/>
          </a:xfrm>
          <a:prstGeom prst="rect">
            <a:avLst/>
          </a:prstGeom>
        </p:spPr>
      </p:pic>
      <p:sp>
        <p:nvSpPr>
          <p:cNvPr id="4" name="矩形 3"/>
          <p:cNvSpPr/>
          <p:nvPr/>
        </p:nvSpPr>
        <p:spPr>
          <a:xfrm>
            <a:off x="6304547" y="4685580"/>
            <a:ext cx="593558" cy="564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47</a:t>
            </a:r>
            <a:endParaRPr lang="en-US" dirty="0"/>
          </a:p>
        </p:txBody>
      </p:sp>
      <p:sp>
        <p:nvSpPr>
          <p:cNvPr id="12" name="矩形 11"/>
          <p:cNvSpPr/>
          <p:nvPr/>
        </p:nvSpPr>
        <p:spPr>
          <a:xfrm>
            <a:off x="6304547" y="5880824"/>
            <a:ext cx="593558" cy="564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73</a:t>
            </a:r>
            <a:endParaRPr lang="en-US" dirty="0"/>
          </a:p>
        </p:txBody>
      </p:sp>
      <p:sp>
        <p:nvSpPr>
          <p:cNvPr id="14" name="矩形 13"/>
          <p:cNvSpPr/>
          <p:nvPr/>
        </p:nvSpPr>
        <p:spPr>
          <a:xfrm>
            <a:off x="7403431" y="5315947"/>
            <a:ext cx="593558" cy="564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26</a:t>
            </a:r>
            <a:endParaRPr lang="en-US" dirty="0"/>
          </a:p>
        </p:txBody>
      </p:sp>
      <p:cxnSp>
        <p:nvCxnSpPr>
          <p:cNvPr id="11" name="直線單箭頭接點 10"/>
          <p:cNvCxnSpPr>
            <a:stCxn id="4" idx="3"/>
            <a:endCxn id="14" idx="1"/>
          </p:cNvCxnSpPr>
          <p:nvPr/>
        </p:nvCxnSpPr>
        <p:spPr>
          <a:xfrm>
            <a:off x="6898105" y="4968019"/>
            <a:ext cx="505326" cy="630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12" idx="3"/>
            <a:endCxn id="14" idx="1"/>
          </p:cNvCxnSpPr>
          <p:nvPr/>
        </p:nvCxnSpPr>
        <p:spPr>
          <a:xfrm flipV="1">
            <a:off x="6898105" y="5598386"/>
            <a:ext cx="505326" cy="564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8981734" y="5315946"/>
            <a:ext cx="593558" cy="564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en-US" dirty="0"/>
          </a:p>
        </p:txBody>
      </p:sp>
      <p:cxnSp>
        <p:nvCxnSpPr>
          <p:cNvPr id="24" name="直線單箭頭接點 23"/>
          <p:cNvCxnSpPr>
            <a:stCxn id="14" idx="3"/>
            <a:endCxn id="22" idx="1"/>
          </p:cNvCxnSpPr>
          <p:nvPr/>
        </p:nvCxnSpPr>
        <p:spPr>
          <a:xfrm flipV="1">
            <a:off x="7996989" y="5598385"/>
            <a:ext cx="98474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0806363" y="5317629"/>
            <a:ext cx="1094874" cy="564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1010</a:t>
            </a:r>
            <a:endParaRPr lang="en-US" dirty="0"/>
          </a:p>
        </p:txBody>
      </p:sp>
      <p:cxnSp>
        <p:nvCxnSpPr>
          <p:cNvPr id="28" name="直線單箭頭接點 27"/>
          <p:cNvCxnSpPr>
            <a:stCxn id="22" idx="3"/>
            <a:endCxn id="26" idx="1"/>
          </p:cNvCxnSpPr>
          <p:nvPr/>
        </p:nvCxnSpPr>
        <p:spPr>
          <a:xfrm>
            <a:off x="9575292" y="5598385"/>
            <a:ext cx="1231071" cy="1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6385841" y="4268322"/>
            <a:ext cx="512264" cy="369332"/>
          </a:xfrm>
          <a:prstGeom prst="rect">
            <a:avLst/>
          </a:prstGeom>
          <a:noFill/>
        </p:spPr>
        <p:txBody>
          <a:bodyPr wrap="square" rtlCol="0">
            <a:spAutoFit/>
          </a:bodyPr>
          <a:lstStyle/>
          <a:p>
            <a:r>
              <a:rPr lang="en-US" altLang="zh-TW" dirty="0"/>
              <a:t>P</a:t>
            </a:r>
            <a:r>
              <a:rPr lang="en-US" altLang="zh-TW" baseline="-25000" dirty="0"/>
              <a:t>i</a:t>
            </a:r>
            <a:endParaRPr lang="en-US" dirty="0"/>
          </a:p>
        </p:txBody>
      </p:sp>
      <p:sp>
        <p:nvSpPr>
          <p:cNvPr id="30" name="文字方塊 29"/>
          <p:cNvSpPr txBox="1"/>
          <p:nvPr/>
        </p:nvSpPr>
        <p:spPr>
          <a:xfrm>
            <a:off x="6440525" y="5497271"/>
            <a:ext cx="512264" cy="369332"/>
          </a:xfrm>
          <a:prstGeom prst="rect">
            <a:avLst/>
          </a:prstGeom>
          <a:noFill/>
        </p:spPr>
        <p:txBody>
          <a:bodyPr wrap="square" rtlCol="0">
            <a:spAutoFit/>
          </a:bodyPr>
          <a:lstStyle/>
          <a:p>
            <a:r>
              <a:rPr lang="en-US" altLang="zh-TW" dirty="0" smtClean="0"/>
              <a:t>P</a:t>
            </a:r>
            <a:r>
              <a:rPr lang="en-US" altLang="zh-TW" baseline="-25000" dirty="0" smtClean="0"/>
              <a:t>i+1</a:t>
            </a:r>
            <a:endParaRPr lang="en-US" dirty="0"/>
          </a:p>
        </p:txBody>
      </p:sp>
      <p:sp>
        <p:nvSpPr>
          <p:cNvPr id="32" name="文字方塊 31"/>
          <p:cNvSpPr txBox="1"/>
          <p:nvPr/>
        </p:nvSpPr>
        <p:spPr>
          <a:xfrm>
            <a:off x="8192583" y="5442425"/>
            <a:ext cx="984745" cy="369332"/>
          </a:xfrm>
          <a:prstGeom prst="rect">
            <a:avLst/>
          </a:prstGeom>
          <a:noFill/>
        </p:spPr>
        <p:txBody>
          <a:bodyPr wrap="square" rtlCol="0">
            <a:spAutoFit/>
          </a:bodyPr>
          <a:lstStyle/>
          <a:p>
            <a:r>
              <a:rPr lang="en-US" dirty="0" smtClean="0"/>
              <a:t> - </a:t>
            </a:r>
            <a:r>
              <a:rPr lang="en-US" dirty="0" err="1" smtClean="0"/>
              <a:t>l</a:t>
            </a:r>
            <a:r>
              <a:rPr lang="en-US" baseline="-25000" dirty="0" err="1" smtClean="0"/>
              <a:t>k</a:t>
            </a:r>
            <a:endParaRPr lang="en-US" baseline="-25000" dirty="0"/>
          </a:p>
        </p:txBody>
      </p:sp>
      <p:sp>
        <p:nvSpPr>
          <p:cNvPr id="33" name="文字方塊 32"/>
          <p:cNvSpPr txBox="1"/>
          <p:nvPr/>
        </p:nvSpPr>
        <p:spPr>
          <a:xfrm>
            <a:off x="9770885" y="5435315"/>
            <a:ext cx="818148" cy="383552"/>
          </a:xfrm>
          <a:prstGeom prst="rect">
            <a:avLst/>
          </a:prstGeom>
          <a:noFill/>
        </p:spPr>
        <p:txBody>
          <a:bodyPr wrap="square" rtlCol="0">
            <a:spAutoFit/>
          </a:bodyPr>
          <a:lstStyle/>
          <a:p>
            <a:r>
              <a:rPr lang="en-US" dirty="0" smtClean="0"/>
              <a:t>binary</a:t>
            </a:r>
            <a:endParaRPr lang="en-US" dirty="0"/>
          </a:p>
        </p:txBody>
      </p:sp>
      <p:sp>
        <p:nvSpPr>
          <p:cNvPr id="36" name="圓角矩形 35"/>
          <p:cNvSpPr/>
          <p:nvPr/>
        </p:nvSpPr>
        <p:spPr>
          <a:xfrm>
            <a:off x="8044193" y="3522749"/>
            <a:ext cx="1875082" cy="678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smtClean="0"/>
              <a:t>擷取訊息</a:t>
            </a:r>
            <a:endParaRPr lang="en-US" sz="2400" dirty="0"/>
          </a:p>
        </p:txBody>
      </p:sp>
      <p:sp>
        <p:nvSpPr>
          <p:cNvPr id="3" name="投影片編號版面配置區 2"/>
          <p:cNvSpPr>
            <a:spLocks noGrp="1"/>
          </p:cNvSpPr>
          <p:nvPr>
            <p:ph type="sldNum" sz="quarter" idx="12"/>
          </p:nvPr>
        </p:nvSpPr>
        <p:spPr/>
        <p:txBody>
          <a:bodyPr/>
          <a:lstStyle/>
          <a:p>
            <a:fld id="{6414CE48-481B-40B9-851C-68FDECB861DC}" type="slidenum">
              <a:rPr lang="en-US" smtClean="0"/>
              <a:t>3</a:t>
            </a:fld>
            <a:endParaRPr lang="en-US"/>
          </a:p>
        </p:txBody>
      </p:sp>
    </p:spTree>
    <p:extLst>
      <p:ext uri="{BB962C8B-B14F-4D97-AF65-F5344CB8AC3E}">
        <p14:creationId xmlns:p14="http://schemas.microsoft.com/office/powerpoint/2010/main" val="382232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fill="hold"/>
                                        <p:tgtEl>
                                          <p:spTgt spid="36"/>
                                        </p:tgtEl>
                                        <p:attrNameLst>
                                          <p:attrName>ppt_x</p:attrName>
                                        </p:attrNameLst>
                                      </p:cBhvr>
                                      <p:tavLst>
                                        <p:tav tm="0">
                                          <p:val>
                                            <p:strVal val="#ppt_x"/>
                                          </p:val>
                                        </p:tav>
                                        <p:tav tm="100000">
                                          <p:val>
                                            <p:strVal val="#ppt_x"/>
                                          </p:val>
                                        </p:tav>
                                      </p:tavLst>
                                    </p:anim>
                                    <p:anim calcmode="lin" valueType="num">
                                      <p:cBhvr additive="base">
                                        <p:cTn id="1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500" fill="hold"/>
                                        <p:tgtEl>
                                          <p:spTgt spid="29"/>
                                        </p:tgtEl>
                                        <p:attrNameLst>
                                          <p:attrName>ppt_x</p:attrName>
                                        </p:attrNameLst>
                                      </p:cBhvr>
                                      <p:tavLst>
                                        <p:tav tm="0">
                                          <p:val>
                                            <p:strVal val="#ppt_x"/>
                                          </p:val>
                                        </p:tav>
                                        <p:tav tm="100000">
                                          <p:val>
                                            <p:strVal val="#ppt_x"/>
                                          </p:val>
                                        </p:tav>
                                      </p:tavLst>
                                    </p:anim>
                                    <p:anim calcmode="lin" valueType="num">
                                      <p:cBhvr additive="base">
                                        <p:cTn id="19" dur="500" fill="hold"/>
                                        <p:tgtEl>
                                          <p:spTgt spid="29"/>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fill="hold"/>
                                        <p:tgtEl>
                                          <p:spTgt spid="30"/>
                                        </p:tgtEl>
                                        <p:attrNameLst>
                                          <p:attrName>ppt_x</p:attrName>
                                        </p:attrNameLst>
                                      </p:cBhvr>
                                      <p:tavLst>
                                        <p:tav tm="0">
                                          <p:val>
                                            <p:strVal val="#ppt_x"/>
                                          </p:val>
                                        </p:tav>
                                        <p:tav tm="100000">
                                          <p:val>
                                            <p:strVal val="#ppt_x"/>
                                          </p:val>
                                        </p:tav>
                                      </p:tavLst>
                                    </p:anim>
                                    <p:anim calcmode="lin" valueType="num">
                                      <p:cBhvr additive="base">
                                        <p:cTn id="27" dur="500" fill="hold"/>
                                        <p:tgtEl>
                                          <p:spTgt spid="30"/>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par>
                                <p:cTn id="63" presetID="10" presetClass="entr" presetSubtype="0" fill="hold" nodeType="with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fade">
                                      <p:cBhvr>
                                        <p:cTn id="65" dur="5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4" grpId="0" animBg="1"/>
      <p:bldP spid="22" grpId="0" animBg="1"/>
      <p:bldP spid="26" grpId="0" animBg="1"/>
      <p:bldP spid="29" grpId="0"/>
      <p:bldP spid="30" grpId="0"/>
      <p:bldP spid="32" grpId="0"/>
      <p:bldP spid="33" grpId="0"/>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Matrix</a:t>
            </a:r>
            <a:r>
              <a:rPr lang="zh-TW" altLang="en-US" dirty="0"/>
              <a:t> </a:t>
            </a:r>
            <a:r>
              <a:rPr lang="en-US" dirty="0"/>
              <a:t>embedding (ME)</a:t>
            </a:r>
            <a:br>
              <a:rPr lang="en-US" dirty="0"/>
            </a:br>
            <a:endParaRPr 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598686444"/>
              </p:ext>
            </p:extLst>
          </p:nvPr>
        </p:nvGraphicFramePr>
        <p:xfrm>
          <a:off x="8469804" y="2364827"/>
          <a:ext cx="2376872" cy="3419289"/>
        </p:xfrm>
        <a:graphic>
          <a:graphicData uri="http://schemas.openxmlformats.org/drawingml/2006/table">
            <a:tbl>
              <a:tblPr firstRow="1" firstCol="1" bandRow="1">
                <a:tableStyleId>{5C22544A-7EE6-4342-B048-85BDC9FD1C3A}</a:tableStyleId>
              </a:tblPr>
              <a:tblGrid>
                <a:gridCol w="1125434"/>
                <a:gridCol w="1251438"/>
              </a:tblGrid>
              <a:tr h="379921">
                <a:tc>
                  <a:txBody>
                    <a:bodyPr/>
                    <a:lstStyle/>
                    <a:p>
                      <a:pPr marL="0" marR="0" algn="ctr">
                        <a:spcBef>
                          <a:spcPts val="0"/>
                        </a:spcBef>
                        <a:spcAft>
                          <a:spcPts val="0"/>
                        </a:spcAft>
                      </a:pPr>
                      <a:r>
                        <a:rPr lang="en-US" sz="2000" dirty="0">
                          <a:effectLst/>
                        </a:rPr>
                        <a:t>S</a:t>
                      </a:r>
                      <a:endParaRPr lang="en-US" sz="2000" dirty="0">
                        <a:solidFill>
                          <a:srgbClr val="000000"/>
                        </a:solidFill>
                        <a:effectLst/>
                        <a:latin typeface="DFKai-SB" panose="03000509000000000000" pitchFamily="65" charset="-120"/>
                        <a:ea typeface="DFKai-SB" panose="03000509000000000000" pitchFamily="65" charset="-120"/>
                        <a:cs typeface="DFKai-SB" panose="03000509000000000000" pitchFamily="65" charset="-120"/>
                      </a:endParaRPr>
                    </a:p>
                  </a:txBody>
                  <a:tcPr marL="68580" marR="68580" marT="0" marB="0"/>
                </a:tc>
                <a:tc>
                  <a:txBody>
                    <a:bodyPr/>
                    <a:lstStyle/>
                    <a:p>
                      <a:pPr marL="0" marR="0" algn="ctr">
                        <a:spcBef>
                          <a:spcPts val="0"/>
                        </a:spcBef>
                        <a:spcAft>
                          <a:spcPts val="0"/>
                        </a:spcAft>
                      </a:pPr>
                      <a:r>
                        <a:rPr lang="en-US" sz="2000" dirty="0">
                          <a:effectLst/>
                        </a:rPr>
                        <a:t>S’</a:t>
                      </a:r>
                      <a:endParaRPr lang="en-US" sz="2000" dirty="0">
                        <a:solidFill>
                          <a:srgbClr val="000000"/>
                        </a:solidFill>
                        <a:effectLst/>
                        <a:latin typeface="DFKai-SB" panose="03000509000000000000" pitchFamily="65" charset="-120"/>
                        <a:ea typeface="DFKai-SB" panose="03000509000000000000" pitchFamily="65" charset="-120"/>
                        <a:cs typeface="DFKai-SB" panose="03000509000000000000" pitchFamily="65" charset="-120"/>
                      </a:endParaRPr>
                    </a:p>
                  </a:txBody>
                  <a:tcPr marL="68580" marR="68580" marT="0" marB="0"/>
                </a:tc>
              </a:tr>
              <a:tr h="379921">
                <a:tc>
                  <a:txBody>
                    <a:bodyPr/>
                    <a:lstStyle/>
                    <a:p>
                      <a:pPr marL="0" marR="0" algn="ctr">
                        <a:spcBef>
                          <a:spcPts val="0"/>
                        </a:spcBef>
                        <a:spcAft>
                          <a:spcPts val="0"/>
                        </a:spcAft>
                      </a:pPr>
                      <a:r>
                        <a:rPr lang="en-US" sz="2000" kern="100">
                          <a:effectLst/>
                        </a:rPr>
                        <a:t>000</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000000</a:t>
                      </a:r>
                      <a:endParaRPr lang="en-US" sz="2000" kern="100">
                        <a:effectLst/>
                        <a:latin typeface="Times New Roman" panose="02020603050405020304" pitchFamily="18" charset="0"/>
                        <a:ea typeface="PMingLiU" panose="02020500000000000000" pitchFamily="18" charset="-120"/>
                      </a:endParaRPr>
                    </a:p>
                  </a:txBody>
                  <a:tcPr marL="68580" marR="68580" marT="0" marB="0"/>
                </a:tc>
              </a:tr>
              <a:tr h="379921">
                <a:tc>
                  <a:txBody>
                    <a:bodyPr/>
                    <a:lstStyle/>
                    <a:p>
                      <a:pPr marL="0" marR="0" algn="ctr">
                        <a:spcBef>
                          <a:spcPts val="0"/>
                        </a:spcBef>
                        <a:spcAft>
                          <a:spcPts val="0"/>
                        </a:spcAft>
                      </a:pPr>
                      <a:r>
                        <a:rPr lang="en-US" sz="2000" kern="100">
                          <a:effectLst/>
                        </a:rPr>
                        <a:t>100</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100000</a:t>
                      </a:r>
                      <a:endParaRPr lang="en-US" sz="2000" kern="100">
                        <a:effectLst/>
                        <a:latin typeface="Times New Roman" panose="02020603050405020304" pitchFamily="18" charset="0"/>
                        <a:ea typeface="PMingLiU" panose="02020500000000000000" pitchFamily="18" charset="-120"/>
                      </a:endParaRPr>
                    </a:p>
                  </a:txBody>
                  <a:tcPr marL="68580" marR="68580" marT="0" marB="0"/>
                </a:tc>
              </a:tr>
              <a:tr h="379921">
                <a:tc>
                  <a:txBody>
                    <a:bodyPr/>
                    <a:lstStyle/>
                    <a:p>
                      <a:pPr marL="0" marR="0" algn="ctr">
                        <a:spcBef>
                          <a:spcPts val="0"/>
                        </a:spcBef>
                        <a:spcAft>
                          <a:spcPts val="0"/>
                        </a:spcAft>
                      </a:pPr>
                      <a:r>
                        <a:rPr lang="en-US" sz="2000" kern="100">
                          <a:effectLst/>
                        </a:rPr>
                        <a:t>010</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010000</a:t>
                      </a:r>
                      <a:endParaRPr lang="en-US" sz="2000" kern="100">
                        <a:effectLst/>
                        <a:latin typeface="Times New Roman" panose="02020603050405020304" pitchFamily="18" charset="0"/>
                        <a:ea typeface="PMingLiU" panose="02020500000000000000" pitchFamily="18" charset="-120"/>
                      </a:endParaRPr>
                    </a:p>
                  </a:txBody>
                  <a:tcPr marL="68580" marR="68580" marT="0" marB="0"/>
                </a:tc>
              </a:tr>
              <a:tr h="379921">
                <a:tc>
                  <a:txBody>
                    <a:bodyPr/>
                    <a:lstStyle/>
                    <a:p>
                      <a:pPr marL="0" marR="0" algn="ctr">
                        <a:spcBef>
                          <a:spcPts val="0"/>
                        </a:spcBef>
                        <a:spcAft>
                          <a:spcPts val="0"/>
                        </a:spcAft>
                      </a:pPr>
                      <a:r>
                        <a:rPr lang="en-US" sz="2000" kern="100">
                          <a:effectLst/>
                        </a:rPr>
                        <a:t>001</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001000</a:t>
                      </a:r>
                      <a:endParaRPr lang="en-US" sz="2000" kern="100">
                        <a:effectLst/>
                        <a:latin typeface="Times New Roman" panose="02020603050405020304" pitchFamily="18" charset="0"/>
                        <a:ea typeface="PMingLiU" panose="02020500000000000000" pitchFamily="18" charset="-120"/>
                      </a:endParaRPr>
                    </a:p>
                  </a:txBody>
                  <a:tcPr marL="68580" marR="68580" marT="0" marB="0"/>
                </a:tc>
              </a:tr>
              <a:tr h="379921">
                <a:tc>
                  <a:txBody>
                    <a:bodyPr/>
                    <a:lstStyle/>
                    <a:p>
                      <a:pPr marL="0" marR="0" algn="ctr">
                        <a:spcBef>
                          <a:spcPts val="0"/>
                        </a:spcBef>
                        <a:spcAft>
                          <a:spcPts val="0"/>
                        </a:spcAft>
                      </a:pPr>
                      <a:r>
                        <a:rPr lang="en-US" sz="2000" kern="100">
                          <a:effectLst/>
                        </a:rPr>
                        <a:t>011</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000100</a:t>
                      </a:r>
                      <a:endParaRPr lang="en-US" sz="2000" kern="100">
                        <a:effectLst/>
                        <a:latin typeface="Times New Roman" panose="02020603050405020304" pitchFamily="18" charset="0"/>
                        <a:ea typeface="PMingLiU" panose="02020500000000000000" pitchFamily="18" charset="-120"/>
                      </a:endParaRPr>
                    </a:p>
                  </a:txBody>
                  <a:tcPr marL="68580" marR="68580" marT="0" marB="0"/>
                </a:tc>
              </a:tr>
              <a:tr h="379921">
                <a:tc>
                  <a:txBody>
                    <a:bodyPr/>
                    <a:lstStyle/>
                    <a:p>
                      <a:pPr marL="0" marR="0" algn="ctr">
                        <a:spcBef>
                          <a:spcPts val="0"/>
                        </a:spcBef>
                        <a:spcAft>
                          <a:spcPts val="0"/>
                        </a:spcAft>
                      </a:pPr>
                      <a:r>
                        <a:rPr lang="en-US" sz="2000" kern="100">
                          <a:effectLst/>
                        </a:rPr>
                        <a:t>101</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dirty="0">
                          <a:effectLst/>
                        </a:rPr>
                        <a:t>000010</a:t>
                      </a:r>
                      <a:endParaRPr lang="en-US" sz="2000" kern="100" dirty="0">
                        <a:effectLst/>
                        <a:latin typeface="Times New Roman" panose="02020603050405020304" pitchFamily="18" charset="0"/>
                        <a:ea typeface="PMingLiU" panose="02020500000000000000" pitchFamily="18" charset="-120"/>
                      </a:endParaRPr>
                    </a:p>
                  </a:txBody>
                  <a:tcPr marL="68580" marR="68580" marT="0" marB="0"/>
                </a:tc>
              </a:tr>
              <a:tr h="379921">
                <a:tc>
                  <a:txBody>
                    <a:bodyPr/>
                    <a:lstStyle/>
                    <a:p>
                      <a:pPr marL="0" marR="0" algn="ctr">
                        <a:spcBef>
                          <a:spcPts val="0"/>
                        </a:spcBef>
                        <a:spcAft>
                          <a:spcPts val="0"/>
                        </a:spcAft>
                      </a:pPr>
                      <a:r>
                        <a:rPr lang="en-US" sz="2000" kern="100">
                          <a:effectLst/>
                        </a:rPr>
                        <a:t>110</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000001</a:t>
                      </a:r>
                      <a:endParaRPr lang="en-US" sz="2000" kern="100">
                        <a:effectLst/>
                        <a:latin typeface="Times New Roman" panose="02020603050405020304" pitchFamily="18" charset="0"/>
                        <a:ea typeface="PMingLiU" panose="02020500000000000000" pitchFamily="18" charset="-120"/>
                      </a:endParaRPr>
                    </a:p>
                  </a:txBody>
                  <a:tcPr marL="68580" marR="68580" marT="0" marB="0"/>
                </a:tc>
              </a:tr>
              <a:tr h="379921">
                <a:tc>
                  <a:txBody>
                    <a:bodyPr/>
                    <a:lstStyle/>
                    <a:p>
                      <a:pPr marL="0" marR="0" algn="ctr">
                        <a:spcBef>
                          <a:spcPts val="0"/>
                        </a:spcBef>
                        <a:spcAft>
                          <a:spcPts val="0"/>
                        </a:spcAft>
                      </a:pPr>
                      <a:r>
                        <a:rPr lang="en-US" sz="2000" kern="100">
                          <a:effectLst/>
                        </a:rPr>
                        <a:t>111</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dirty="0">
                          <a:effectLst/>
                        </a:rPr>
                        <a:t>100100</a:t>
                      </a:r>
                      <a:endParaRPr lang="en-US" sz="2000" kern="100" dirty="0">
                        <a:effectLst/>
                        <a:latin typeface="Times New Roman" panose="02020603050405020304" pitchFamily="18" charset="0"/>
                        <a:ea typeface="PMingLiU" panose="02020500000000000000" pitchFamily="18" charset="-120"/>
                      </a:endParaRPr>
                    </a:p>
                  </a:txBody>
                  <a:tcPr marL="68580" marR="68580" marT="0" marB="0"/>
                </a:tc>
              </a:tr>
            </a:tbl>
          </a:graphicData>
        </a:graphic>
      </p:graphicFrame>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7151" y="665227"/>
            <a:ext cx="3076385" cy="1025461"/>
          </a:xfrm>
          <a:prstGeom prst="rect">
            <a:avLst/>
          </a:prstGeom>
        </p:spPr>
      </p:pic>
      <p:sp>
        <p:nvSpPr>
          <p:cNvPr id="7" name="矩形 6"/>
          <p:cNvSpPr/>
          <p:nvPr/>
        </p:nvSpPr>
        <p:spPr>
          <a:xfrm>
            <a:off x="1426987" y="1754209"/>
            <a:ext cx="1079845" cy="410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101100</a:t>
            </a:r>
            <a:endParaRPr lang="en-US" sz="2000" dirty="0"/>
          </a:p>
        </p:txBody>
      </p:sp>
      <p:sp>
        <p:nvSpPr>
          <p:cNvPr id="8" name="矩形 7"/>
          <p:cNvSpPr/>
          <p:nvPr/>
        </p:nvSpPr>
        <p:spPr>
          <a:xfrm>
            <a:off x="3363771" y="1763610"/>
            <a:ext cx="625943" cy="394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010</a:t>
            </a:r>
            <a:endParaRPr lang="en-US" sz="2000" dirty="0"/>
          </a:p>
        </p:txBody>
      </p:sp>
      <p:sp>
        <p:nvSpPr>
          <p:cNvPr id="9" name="文字方塊 8"/>
          <p:cNvSpPr txBox="1"/>
          <p:nvPr/>
        </p:nvSpPr>
        <p:spPr>
          <a:xfrm>
            <a:off x="1462621" y="1394278"/>
            <a:ext cx="1359568" cy="369332"/>
          </a:xfrm>
          <a:prstGeom prst="rect">
            <a:avLst/>
          </a:prstGeom>
          <a:noFill/>
        </p:spPr>
        <p:txBody>
          <a:bodyPr wrap="square" rtlCol="0">
            <a:spAutoFit/>
          </a:bodyPr>
          <a:lstStyle/>
          <a:p>
            <a:r>
              <a:rPr lang="en-US" dirty="0" smtClean="0"/>
              <a:t>Cover data</a:t>
            </a:r>
            <a:endParaRPr lang="en-US" dirty="0"/>
          </a:p>
        </p:txBody>
      </p:sp>
      <p:sp>
        <p:nvSpPr>
          <p:cNvPr id="10" name="文字方塊 9"/>
          <p:cNvSpPr txBox="1"/>
          <p:nvPr/>
        </p:nvSpPr>
        <p:spPr>
          <a:xfrm>
            <a:off x="3272659" y="1358685"/>
            <a:ext cx="1155032" cy="369332"/>
          </a:xfrm>
          <a:prstGeom prst="rect">
            <a:avLst/>
          </a:prstGeom>
          <a:noFill/>
        </p:spPr>
        <p:txBody>
          <a:bodyPr wrap="square" rtlCol="0">
            <a:spAutoFit/>
          </a:bodyPr>
          <a:lstStyle/>
          <a:p>
            <a:r>
              <a:rPr lang="en-US" dirty="0" smtClean="0"/>
              <a:t>message</a:t>
            </a:r>
            <a:endParaRPr lang="en-US" dirty="0"/>
          </a:p>
        </p:txBody>
      </p:sp>
      <p:sp>
        <p:nvSpPr>
          <p:cNvPr id="11" name="矩形 10"/>
          <p:cNvSpPr/>
          <p:nvPr/>
        </p:nvSpPr>
        <p:spPr>
          <a:xfrm>
            <a:off x="784819" y="3079131"/>
            <a:ext cx="1079845" cy="410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101100</a:t>
            </a:r>
            <a:endParaRPr lang="en-US" sz="2000" dirty="0"/>
          </a:p>
        </p:txBody>
      </p:sp>
      <p:sp>
        <p:nvSpPr>
          <p:cNvPr id="14" name="矩形 13"/>
          <p:cNvSpPr/>
          <p:nvPr/>
        </p:nvSpPr>
        <p:spPr>
          <a:xfrm>
            <a:off x="2919363" y="3079131"/>
            <a:ext cx="625943" cy="394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110</a:t>
            </a:r>
            <a:endParaRPr lang="en-US" sz="2000" dirty="0"/>
          </a:p>
        </p:txBody>
      </p:sp>
      <p:cxnSp>
        <p:nvCxnSpPr>
          <p:cNvPr id="16" name="直線單箭頭接點 15"/>
          <p:cNvCxnSpPr>
            <a:stCxn id="11" idx="3"/>
            <a:endCxn id="14" idx="1"/>
          </p:cNvCxnSpPr>
          <p:nvPr/>
        </p:nvCxnSpPr>
        <p:spPr>
          <a:xfrm flipV="1">
            <a:off x="1864664" y="3276524"/>
            <a:ext cx="1054699" cy="8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2075170" y="3073569"/>
            <a:ext cx="928253" cy="369332"/>
          </a:xfrm>
          <a:prstGeom prst="rect">
            <a:avLst/>
          </a:prstGeom>
          <a:noFill/>
        </p:spPr>
        <p:txBody>
          <a:bodyPr wrap="square" rtlCol="0">
            <a:spAutoFit/>
          </a:bodyPr>
          <a:lstStyle/>
          <a:p>
            <a:r>
              <a:rPr lang="en-US" altLang="zh-TW" dirty="0" smtClean="0">
                <a:latin typeface="Cambria Math" panose="02040503050406030204" pitchFamily="18" charset="0"/>
                <a:cs typeface="Times New Roman" panose="02020603050405020304" pitchFamily="18" charset="0"/>
              </a:rPr>
              <a:t>×</a:t>
            </a:r>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H</a:t>
            </a:r>
            <a:r>
              <a:rPr lang="en-US" altLang="zh-TW" baseline="30000" dirty="0">
                <a:latin typeface="Times New Roman" panose="02020603050405020304" pitchFamily="18" charset="0"/>
                <a:cs typeface="Times New Roman" panose="02020603050405020304" pitchFamily="18" charset="0"/>
              </a:rPr>
              <a:t>T</a:t>
            </a:r>
            <a:endParaRPr lang="en-US" dirty="0"/>
          </a:p>
        </p:txBody>
      </p:sp>
      <p:sp>
        <p:nvSpPr>
          <p:cNvPr id="20" name="矩形 19"/>
          <p:cNvSpPr/>
          <p:nvPr/>
        </p:nvSpPr>
        <p:spPr>
          <a:xfrm>
            <a:off x="5215827" y="3048115"/>
            <a:ext cx="625943" cy="394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100</a:t>
            </a:r>
            <a:endParaRPr lang="en-US" sz="2000" dirty="0"/>
          </a:p>
        </p:txBody>
      </p:sp>
      <p:cxnSp>
        <p:nvCxnSpPr>
          <p:cNvPr id="22" name="直線單箭頭接點 21"/>
          <p:cNvCxnSpPr>
            <a:stCxn id="14" idx="3"/>
            <a:endCxn id="20" idx="1"/>
          </p:cNvCxnSpPr>
          <p:nvPr/>
        </p:nvCxnSpPr>
        <p:spPr>
          <a:xfrm flipV="1">
            <a:off x="3545306" y="3245508"/>
            <a:ext cx="1670521" cy="31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字方塊 22"/>
          <p:cNvSpPr txBox="1"/>
          <p:nvPr/>
        </p:nvSpPr>
        <p:spPr>
          <a:xfrm>
            <a:off x="3687655" y="3073569"/>
            <a:ext cx="1341546" cy="369332"/>
          </a:xfrm>
          <a:prstGeom prst="rect">
            <a:avLst/>
          </a:prstGeom>
          <a:noFill/>
        </p:spPr>
        <p:txBody>
          <a:bodyPr wrap="square" rtlCol="0">
            <a:spAutoFit/>
          </a:bodyPr>
          <a:lstStyle/>
          <a:p>
            <a:r>
              <a:rPr lang="en-US" altLang="zh-TW" dirty="0" smtClean="0">
                <a:latin typeface="Times New Roman" panose="02020603050405020304" pitchFamily="18" charset="0"/>
                <a:cs typeface="Times New Roman" panose="02020603050405020304" pitchFamily="18" charset="0"/>
              </a:rPr>
              <a:t>⊕ message</a:t>
            </a:r>
            <a:endParaRPr lang="en-US" dirty="0"/>
          </a:p>
        </p:txBody>
      </p:sp>
      <p:sp>
        <p:nvSpPr>
          <p:cNvPr id="26" name="文字方塊 25"/>
          <p:cNvSpPr txBox="1"/>
          <p:nvPr/>
        </p:nvSpPr>
        <p:spPr>
          <a:xfrm>
            <a:off x="5439426" y="2678783"/>
            <a:ext cx="259256" cy="369332"/>
          </a:xfrm>
          <a:prstGeom prst="rect">
            <a:avLst/>
          </a:prstGeom>
          <a:noFill/>
        </p:spPr>
        <p:txBody>
          <a:bodyPr wrap="square" rtlCol="0">
            <a:spAutoFit/>
          </a:bodyPr>
          <a:lstStyle/>
          <a:p>
            <a:r>
              <a:rPr lang="en-US" dirty="0"/>
              <a:t>S</a:t>
            </a:r>
          </a:p>
        </p:txBody>
      </p:sp>
      <p:sp>
        <p:nvSpPr>
          <p:cNvPr id="27" name="矩形 26"/>
          <p:cNvSpPr/>
          <p:nvPr/>
        </p:nvSpPr>
        <p:spPr>
          <a:xfrm>
            <a:off x="482934" y="4490583"/>
            <a:ext cx="1198400" cy="426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100000</a:t>
            </a:r>
            <a:endParaRPr lang="en-US" sz="2000" dirty="0"/>
          </a:p>
        </p:txBody>
      </p:sp>
      <p:sp>
        <p:nvSpPr>
          <p:cNvPr id="30" name="文字方塊 29"/>
          <p:cNvSpPr txBox="1"/>
          <p:nvPr/>
        </p:nvSpPr>
        <p:spPr>
          <a:xfrm>
            <a:off x="1019434" y="4121251"/>
            <a:ext cx="471721" cy="369332"/>
          </a:xfrm>
          <a:prstGeom prst="rect">
            <a:avLst/>
          </a:prstGeom>
          <a:noFill/>
        </p:spPr>
        <p:txBody>
          <a:bodyPr wrap="square" rtlCol="0">
            <a:spAutoFit/>
          </a:bodyPr>
          <a:lstStyle/>
          <a:p>
            <a:r>
              <a:rPr lang="en-US" dirty="0" smtClean="0"/>
              <a:t>S’</a:t>
            </a:r>
            <a:endParaRPr lang="en-US" dirty="0"/>
          </a:p>
        </p:txBody>
      </p:sp>
      <p:cxnSp>
        <p:nvCxnSpPr>
          <p:cNvPr id="33" name="直線單箭頭接點 32"/>
          <p:cNvCxnSpPr>
            <a:stCxn id="20" idx="2"/>
            <a:endCxn id="27" idx="0"/>
          </p:cNvCxnSpPr>
          <p:nvPr/>
        </p:nvCxnSpPr>
        <p:spPr>
          <a:xfrm flipH="1">
            <a:off x="1082134" y="3442901"/>
            <a:ext cx="4446665" cy="1047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544513" y="4506439"/>
            <a:ext cx="1079845" cy="410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smtClean="0"/>
              <a:t>01100</a:t>
            </a:r>
            <a:endParaRPr lang="en-US" sz="2000" dirty="0"/>
          </a:p>
        </p:txBody>
      </p:sp>
      <p:cxnSp>
        <p:nvCxnSpPr>
          <p:cNvPr id="45" name="直線單箭頭接點 44"/>
          <p:cNvCxnSpPr>
            <a:stCxn id="27" idx="3"/>
            <a:endCxn id="40" idx="1"/>
          </p:cNvCxnSpPr>
          <p:nvPr/>
        </p:nvCxnSpPr>
        <p:spPr>
          <a:xfrm>
            <a:off x="1681334" y="4703925"/>
            <a:ext cx="2863179" cy="7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字方塊 46"/>
          <p:cNvSpPr txBox="1"/>
          <p:nvPr/>
        </p:nvSpPr>
        <p:spPr>
          <a:xfrm>
            <a:off x="2346109" y="4506439"/>
            <a:ext cx="1712544" cy="369332"/>
          </a:xfrm>
          <a:prstGeom prst="rect">
            <a:avLst/>
          </a:prstGeom>
          <a:noFill/>
        </p:spPr>
        <p:txBody>
          <a:bodyPr wrap="square" rtlCol="0">
            <a:spAutoFit/>
          </a:bodyPr>
          <a:lstStyle/>
          <a:p>
            <a:r>
              <a:rPr lang="en-US" altLang="zh-TW" dirty="0" smtClean="0">
                <a:latin typeface="Times New Roman" panose="02020603050405020304" pitchFamily="18" charset="0"/>
                <a:cs typeface="Times New Roman" panose="02020603050405020304" pitchFamily="18" charset="0"/>
              </a:rPr>
              <a:t>⊕ cover data</a:t>
            </a:r>
            <a:endParaRPr lang="en-US" dirty="0"/>
          </a:p>
        </p:txBody>
      </p:sp>
      <p:sp>
        <p:nvSpPr>
          <p:cNvPr id="24" name="矩形 23"/>
          <p:cNvSpPr/>
          <p:nvPr/>
        </p:nvSpPr>
        <p:spPr>
          <a:xfrm>
            <a:off x="2428576" y="5905579"/>
            <a:ext cx="1079845" cy="410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0</a:t>
            </a:r>
            <a:r>
              <a:rPr lang="en-US" sz="2000" dirty="0" smtClean="0"/>
              <a:t>01100</a:t>
            </a:r>
            <a:endParaRPr lang="en-US" sz="2000" dirty="0"/>
          </a:p>
        </p:txBody>
      </p:sp>
      <p:sp>
        <p:nvSpPr>
          <p:cNvPr id="25" name="矩形 24"/>
          <p:cNvSpPr/>
          <p:nvPr/>
        </p:nvSpPr>
        <p:spPr>
          <a:xfrm>
            <a:off x="5126454" y="5905579"/>
            <a:ext cx="625943" cy="394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010</a:t>
            </a:r>
            <a:endParaRPr lang="en-US" sz="2000" dirty="0"/>
          </a:p>
        </p:txBody>
      </p:sp>
      <p:cxnSp>
        <p:nvCxnSpPr>
          <p:cNvPr id="5" name="直線單箭頭接點 4"/>
          <p:cNvCxnSpPr>
            <a:stCxn id="24" idx="3"/>
            <a:endCxn id="25" idx="1"/>
          </p:cNvCxnSpPr>
          <p:nvPr/>
        </p:nvCxnSpPr>
        <p:spPr>
          <a:xfrm flipV="1">
            <a:off x="3508421" y="6102972"/>
            <a:ext cx="1618033" cy="8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字方塊 27"/>
          <p:cNvSpPr txBox="1"/>
          <p:nvPr/>
        </p:nvSpPr>
        <p:spPr>
          <a:xfrm>
            <a:off x="3870957" y="5926327"/>
            <a:ext cx="928253" cy="369332"/>
          </a:xfrm>
          <a:prstGeom prst="rect">
            <a:avLst/>
          </a:prstGeom>
          <a:noFill/>
        </p:spPr>
        <p:txBody>
          <a:bodyPr wrap="square" rtlCol="0">
            <a:spAutoFit/>
          </a:bodyPr>
          <a:lstStyle/>
          <a:p>
            <a:r>
              <a:rPr lang="en-US" altLang="zh-TW" dirty="0" smtClean="0">
                <a:latin typeface="Cambria Math" panose="02040503050406030204" pitchFamily="18" charset="0"/>
                <a:cs typeface="Times New Roman" panose="02020603050405020304" pitchFamily="18" charset="0"/>
              </a:rPr>
              <a:t>×</a:t>
            </a:r>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H</a:t>
            </a:r>
            <a:r>
              <a:rPr lang="en-US" altLang="zh-TW" baseline="30000" dirty="0">
                <a:latin typeface="Times New Roman" panose="02020603050405020304" pitchFamily="18" charset="0"/>
                <a:cs typeface="Times New Roman" panose="02020603050405020304" pitchFamily="18" charset="0"/>
              </a:rPr>
              <a:t>T</a:t>
            </a:r>
            <a:endParaRPr lang="en-US" dirty="0"/>
          </a:p>
        </p:txBody>
      </p:sp>
      <p:sp>
        <p:nvSpPr>
          <p:cNvPr id="12" name="文字方塊 11"/>
          <p:cNvSpPr txBox="1"/>
          <p:nvPr/>
        </p:nvSpPr>
        <p:spPr>
          <a:xfrm>
            <a:off x="904052" y="5917891"/>
            <a:ext cx="1442057" cy="369332"/>
          </a:xfrm>
          <a:prstGeom prst="rect">
            <a:avLst/>
          </a:prstGeom>
          <a:noFill/>
        </p:spPr>
        <p:txBody>
          <a:bodyPr wrap="square" rtlCol="0">
            <a:spAutoFit/>
          </a:bodyPr>
          <a:lstStyle/>
          <a:p>
            <a:r>
              <a:rPr lang="zh-TW" altLang="en-US" dirty="0">
                <a:latin typeface="Times New Roman" panose="02020603050405020304" pitchFamily="18" charset="0"/>
                <a:cs typeface="Times New Roman" panose="02020603050405020304" pitchFamily="18" charset="0"/>
              </a:rPr>
              <a:t>擷取</a:t>
            </a:r>
            <a:r>
              <a:rPr lang="zh-TW" altLang="en-US" dirty="0" smtClean="0">
                <a:latin typeface="Times New Roman" panose="02020603050405020304" pitchFamily="18" charset="0"/>
                <a:cs typeface="Times New Roman" panose="02020603050405020304" pitchFamily="18" charset="0"/>
              </a:rPr>
              <a:t>訊息</a:t>
            </a:r>
            <a:r>
              <a:rPr lang="zh-TW" altLang="en-US" dirty="0">
                <a:latin typeface="Times New Roman" panose="02020603050405020304" pitchFamily="18" charset="0"/>
                <a:cs typeface="Times New Roman" panose="02020603050405020304" pitchFamily="18" charset="0"/>
              </a:rPr>
              <a:t>：</a:t>
            </a:r>
            <a:endParaRPr lang="en-US" altLang="zh-TW" dirty="0" smtClean="0">
              <a:latin typeface="Times New Roman" panose="02020603050405020304" pitchFamily="18" charset="0"/>
              <a:cs typeface="Times New Roman" panose="02020603050405020304" pitchFamily="18" charset="0"/>
            </a:endParaRPr>
          </a:p>
        </p:txBody>
      </p:sp>
      <p:sp>
        <p:nvSpPr>
          <p:cNvPr id="13" name="流程圖: 程序 12"/>
          <p:cNvSpPr/>
          <p:nvPr/>
        </p:nvSpPr>
        <p:spPr>
          <a:xfrm>
            <a:off x="8277726" y="3048115"/>
            <a:ext cx="2727158" cy="561359"/>
          </a:xfrm>
          <a:prstGeom prst="flowChartProcess">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投影片編號版面配置區 2"/>
          <p:cNvSpPr>
            <a:spLocks noGrp="1"/>
          </p:cNvSpPr>
          <p:nvPr>
            <p:ph type="sldNum" sz="quarter" idx="12"/>
          </p:nvPr>
        </p:nvSpPr>
        <p:spPr/>
        <p:txBody>
          <a:bodyPr/>
          <a:lstStyle/>
          <a:p>
            <a:fld id="{6414CE48-481B-40B9-851C-68FDECB861DC}" type="slidenum">
              <a:rPr lang="en-US" smtClean="0"/>
              <a:t>4</a:t>
            </a:fld>
            <a:endParaRPr lang="en-US"/>
          </a:p>
        </p:txBody>
      </p:sp>
    </p:spTree>
    <p:extLst>
      <p:ext uri="{BB962C8B-B14F-4D97-AF65-F5344CB8AC3E}">
        <p14:creationId xmlns:p14="http://schemas.microsoft.com/office/powerpoint/2010/main" val="118842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par>
                                <p:cTn id="56" presetID="42" presetClass="entr" presetSubtype="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anim calcmode="lin" valueType="num">
                                      <p:cBhvr>
                                        <p:cTn id="59" dur="1000" fill="hold"/>
                                        <p:tgtEl>
                                          <p:spTgt spid="13"/>
                                        </p:tgtEl>
                                        <p:attrNameLst>
                                          <p:attrName>ppt_x</p:attrName>
                                        </p:attrNameLst>
                                      </p:cBhvr>
                                      <p:tavLst>
                                        <p:tav tm="0">
                                          <p:val>
                                            <p:strVal val="#ppt_x"/>
                                          </p:val>
                                        </p:tav>
                                        <p:tav tm="100000">
                                          <p:val>
                                            <p:strVal val="#ppt_x"/>
                                          </p:val>
                                        </p:tav>
                                      </p:tavLst>
                                    </p:anim>
                                    <p:anim calcmode="lin" valueType="num">
                                      <p:cBhvr>
                                        <p:cTn id="6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fade">
                                      <p:cBhvr>
                                        <p:cTn id="73" dur="500"/>
                                        <p:tgtEl>
                                          <p:spTgt spid="47"/>
                                        </p:tgtEl>
                                      </p:cBhvr>
                                    </p:animEffect>
                                  </p:childTnLst>
                                </p:cTn>
                              </p:par>
                              <p:par>
                                <p:cTn id="74" presetID="10" presetClass="entr" presetSubtype="0" fill="hold" nodeType="with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fade">
                                      <p:cBhvr>
                                        <p:cTn id="76" dur="500"/>
                                        <p:tgtEl>
                                          <p:spTgt spid="45"/>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fade">
                                      <p:cBhvr>
                                        <p:cTn id="81" dur="500"/>
                                        <p:tgtEl>
                                          <p:spTgt spid="40"/>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25"/>
                                        </p:tgtEl>
                                        <p:attrNameLst>
                                          <p:attrName>style.visibility</p:attrName>
                                        </p:attrNameLst>
                                      </p:cBhvr>
                                      <p:to>
                                        <p:strVal val="visible"/>
                                      </p:to>
                                    </p:set>
                                    <p:anim calcmode="lin" valueType="num">
                                      <p:cBhvr additive="base">
                                        <p:cTn id="90" dur="500" fill="hold"/>
                                        <p:tgtEl>
                                          <p:spTgt spid="25"/>
                                        </p:tgtEl>
                                        <p:attrNameLst>
                                          <p:attrName>ppt_x</p:attrName>
                                        </p:attrNameLst>
                                      </p:cBhvr>
                                      <p:tavLst>
                                        <p:tav tm="0">
                                          <p:val>
                                            <p:strVal val="#ppt_x"/>
                                          </p:val>
                                        </p:tav>
                                        <p:tav tm="100000">
                                          <p:val>
                                            <p:strVal val="#ppt_x"/>
                                          </p:val>
                                        </p:tav>
                                      </p:tavLst>
                                    </p:anim>
                                    <p:anim calcmode="lin" valueType="num">
                                      <p:cBhvr additive="base">
                                        <p:cTn id="91" dur="500" fill="hold"/>
                                        <p:tgtEl>
                                          <p:spTgt spid="25"/>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28"/>
                                        </p:tgtEl>
                                        <p:attrNameLst>
                                          <p:attrName>style.visibility</p:attrName>
                                        </p:attrNameLst>
                                      </p:cBhvr>
                                      <p:to>
                                        <p:strVal val="visible"/>
                                      </p:to>
                                    </p:set>
                                    <p:anim calcmode="lin" valueType="num">
                                      <p:cBhvr additive="base">
                                        <p:cTn id="94" dur="500" fill="hold"/>
                                        <p:tgtEl>
                                          <p:spTgt spid="28"/>
                                        </p:tgtEl>
                                        <p:attrNameLst>
                                          <p:attrName>ppt_x</p:attrName>
                                        </p:attrNameLst>
                                      </p:cBhvr>
                                      <p:tavLst>
                                        <p:tav tm="0">
                                          <p:val>
                                            <p:strVal val="#ppt_x"/>
                                          </p:val>
                                        </p:tav>
                                        <p:tav tm="100000">
                                          <p:val>
                                            <p:strVal val="#ppt_x"/>
                                          </p:val>
                                        </p:tav>
                                      </p:tavLst>
                                    </p:anim>
                                    <p:anim calcmode="lin" valueType="num">
                                      <p:cBhvr additive="base">
                                        <p:cTn id="95" dur="500" fill="hold"/>
                                        <p:tgtEl>
                                          <p:spTgt spid="28"/>
                                        </p:tgtEl>
                                        <p:attrNameLst>
                                          <p:attrName>ppt_y</p:attrName>
                                        </p:attrNameLst>
                                      </p:cBhvr>
                                      <p:tavLst>
                                        <p:tav tm="0">
                                          <p:val>
                                            <p:strVal val="1+#ppt_h/2"/>
                                          </p:val>
                                        </p:tav>
                                        <p:tav tm="100000">
                                          <p:val>
                                            <p:strVal val="#ppt_y"/>
                                          </p:val>
                                        </p:tav>
                                      </p:tavLst>
                                    </p:anim>
                                  </p:childTnLst>
                                </p:cTn>
                              </p:par>
                              <p:par>
                                <p:cTn id="96" presetID="2" presetClass="entr" presetSubtype="4" fill="hold" nodeType="withEffect">
                                  <p:stCondLst>
                                    <p:cond delay="0"/>
                                  </p:stCondLst>
                                  <p:childTnLst>
                                    <p:set>
                                      <p:cBhvr>
                                        <p:cTn id="97" dur="1" fill="hold">
                                          <p:stCondLst>
                                            <p:cond delay="0"/>
                                          </p:stCondLst>
                                        </p:cTn>
                                        <p:tgtEl>
                                          <p:spTgt spid="5"/>
                                        </p:tgtEl>
                                        <p:attrNameLst>
                                          <p:attrName>style.visibility</p:attrName>
                                        </p:attrNameLst>
                                      </p:cBhvr>
                                      <p:to>
                                        <p:strVal val="visible"/>
                                      </p:to>
                                    </p:set>
                                    <p:anim calcmode="lin" valueType="num">
                                      <p:cBhvr additive="base">
                                        <p:cTn id="98" dur="500" fill="hold"/>
                                        <p:tgtEl>
                                          <p:spTgt spid="5"/>
                                        </p:tgtEl>
                                        <p:attrNameLst>
                                          <p:attrName>ppt_x</p:attrName>
                                        </p:attrNameLst>
                                      </p:cBhvr>
                                      <p:tavLst>
                                        <p:tav tm="0">
                                          <p:val>
                                            <p:strVal val="#ppt_x"/>
                                          </p:val>
                                        </p:tav>
                                        <p:tav tm="100000">
                                          <p:val>
                                            <p:strVal val="#ppt_x"/>
                                          </p:val>
                                        </p:tav>
                                      </p:tavLst>
                                    </p:anim>
                                    <p:anim calcmode="lin" valueType="num">
                                      <p:cBhvr additive="base">
                                        <p:cTn id="99" dur="500" fill="hold"/>
                                        <p:tgtEl>
                                          <p:spTgt spid="5"/>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12"/>
                                        </p:tgtEl>
                                        <p:attrNameLst>
                                          <p:attrName>style.visibility</p:attrName>
                                        </p:attrNameLst>
                                      </p:cBhvr>
                                      <p:to>
                                        <p:strVal val="visible"/>
                                      </p:to>
                                    </p:set>
                                    <p:anim calcmode="lin" valueType="num">
                                      <p:cBhvr additive="base">
                                        <p:cTn id="102" dur="500" fill="hold"/>
                                        <p:tgtEl>
                                          <p:spTgt spid="12"/>
                                        </p:tgtEl>
                                        <p:attrNameLst>
                                          <p:attrName>ppt_x</p:attrName>
                                        </p:attrNameLst>
                                      </p:cBhvr>
                                      <p:tavLst>
                                        <p:tav tm="0">
                                          <p:val>
                                            <p:strVal val="#ppt_x"/>
                                          </p:val>
                                        </p:tav>
                                        <p:tav tm="100000">
                                          <p:val>
                                            <p:strVal val="#ppt_x"/>
                                          </p:val>
                                        </p:tav>
                                      </p:tavLst>
                                    </p:anim>
                                    <p:anim calcmode="lin" valueType="num">
                                      <p:cBhvr additive="base">
                                        <p:cTn id="10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P spid="14" grpId="0" animBg="1"/>
      <p:bldP spid="17" grpId="0"/>
      <p:bldP spid="20" grpId="0" animBg="1"/>
      <p:bldP spid="23" grpId="0"/>
      <p:bldP spid="26" grpId="0"/>
      <p:bldP spid="27" grpId="0" animBg="1"/>
      <p:bldP spid="30" grpId="0"/>
      <p:bldP spid="40" grpId="0" animBg="1"/>
      <p:bldP spid="47" grpId="0"/>
      <p:bldP spid="24" grpId="0" animBg="1"/>
      <p:bldP spid="25" grpId="0" animBg="1"/>
      <p:bldP spid="28" grpId="0"/>
      <p:bldP spid="12" grpId="0"/>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a:t>
            </a:r>
            <a:r>
              <a:rPr lang="zh-TW" altLang="en-US" dirty="0" smtClean="0"/>
              <a:t>缺點</a:t>
            </a:r>
            <a:endParaRPr lang="zh-TW" altLang="en-US" dirty="0"/>
          </a:p>
        </p:txBody>
      </p:sp>
      <p:sp>
        <p:nvSpPr>
          <p:cNvPr id="4" name="投影片編號版面配置區 3"/>
          <p:cNvSpPr>
            <a:spLocks noGrp="1"/>
          </p:cNvSpPr>
          <p:nvPr>
            <p:ph type="sldNum" sz="quarter" idx="12"/>
          </p:nvPr>
        </p:nvSpPr>
        <p:spPr/>
        <p:txBody>
          <a:bodyPr/>
          <a:lstStyle/>
          <a:p>
            <a:fld id="{6414CE48-481B-40B9-851C-68FDECB861DC}" type="slidenum">
              <a:rPr lang="en-US" smtClean="0"/>
              <a:t>5</a:t>
            </a:fld>
            <a:endParaRPr lang="en-US"/>
          </a:p>
        </p:txBody>
      </p:sp>
      <p:sp>
        <p:nvSpPr>
          <p:cNvPr id="5" name="矩形 4"/>
          <p:cNvSpPr/>
          <p:nvPr/>
        </p:nvSpPr>
        <p:spPr>
          <a:xfrm>
            <a:off x="2112787" y="2094891"/>
            <a:ext cx="1079845" cy="410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101100</a:t>
            </a:r>
            <a:endParaRPr lang="en-US" sz="2000" dirty="0"/>
          </a:p>
        </p:txBody>
      </p:sp>
      <p:sp>
        <p:nvSpPr>
          <p:cNvPr id="6" name="文字方塊 5"/>
          <p:cNvSpPr txBox="1"/>
          <p:nvPr/>
        </p:nvSpPr>
        <p:spPr>
          <a:xfrm>
            <a:off x="2244090" y="1663824"/>
            <a:ext cx="1264920" cy="369332"/>
          </a:xfrm>
          <a:prstGeom prst="rect">
            <a:avLst/>
          </a:prstGeom>
          <a:noFill/>
        </p:spPr>
        <p:txBody>
          <a:bodyPr wrap="square" rtlCol="0">
            <a:spAutoFit/>
          </a:bodyPr>
          <a:lstStyle/>
          <a:p>
            <a:r>
              <a:rPr lang="zh-TW" altLang="en-US" dirty="0" smtClean="0"/>
              <a:t>隱藏前</a:t>
            </a:r>
            <a:endParaRPr lang="zh-TW" altLang="en-US" dirty="0"/>
          </a:p>
        </p:txBody>
      </p:sp>
      <p:sp>
        <p:nvSpPr>
          <p:cNvPr id="7" name="矩形 6"/>
          <p:cNvSpPr/>
          <p:nvPr/>
        </p:nvSpPr>
        <p:spPr>
          <a:xfrm>
            <a:off x="4715963" y="2094891"/>
            <a:ext cx="1079845" cy="410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smtClean="0"/>
              <a:t>01100</a:t>
            </a:r>
            <a:endParaRPr lang="en-US" sz="2000" dirty="0"/>
          </a:p>
        </p:txBody>
      </p:sp>
      <p:sp>
        <p:nvSpPr>
          <p:cNvPr id="8" name="文字方塊 7"/>
          <p:cNvSpPr txBox="1"/>
          <p:nvPr/>
        </p:nvSpPr>
        <p:spPr>
          <a:xfrm>
            <a:off x="4830263" y="1663824"/>
            <a:ext cx="1531620" cy="369332"/>
          </a:xfrm>
          <a:prstGeom prst="rect">
            <a:avLst/>
          </a:prstGeom>
          <a:noFill/>
        </p:spPr>
        <p:txBody>
          <a:bodyPr wrap="square" rtlCol="0">
            <a:spAutoFit/>
          </a:bodyPr>
          <a:lstStyle/>
          <a:p>
            <a:r>
              <a:rPr lang="zh-TW" altLang="en-US" dirty="0" smtClean="0"/>
              <a:t>隱藏後</a:t>
            </a:r>
            <a:endParaRPr lang="zh-TW" altLang="en-US" dirty="0"/>
          </a:p>
        </p:txBody>
      </p:sp>
      <p:cxnSp>
        <p:nvCxnSpPr>
          <p:cNvPr id="10" name="直線單箭頭接點 9"/>
          <p:cNvCxnSpPr>
            <a:stCxn id="5" idx="3"/>
            <a:endCxn id="7" idx="1"/>
          </p:cNvCxnSpPr>
          <p:nvPr/>
        </p:nvCxnSpPr>
        <p:spPr>
          <a:xfrm>
            <a:off x="3192632" y="2300305"/>
            <a:ext cx="15233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圓角矩形 10"/>
          <p:cNvSpPr/>
          <p:nvPr/>
        </p:nvSpPr>
        <p:spPr>
          <a:xfrm>
            <a:off x="7117061" y="1830814"/>
            <a:ext cx="2057400" cy="841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smtClean="0">
                <a:solidFill>
                  <a:srgbClr val="FF0000"/>
                </a:solidFill>
              </a:rPr>
              <a:t>相差</a:t>
            </a:r>
            <a:r>
              <a:rPr lang="en-US" altLang="zh-TW" sz="3200" dirty="0" smtClean="0">
                <a:solidFill>
                  <a:srgbClr val="FF0000"/>
                </a:solidFill>
              </a:rPr>
              <a:t>32</a:t>
            </a:r>
            <a:endParaRPr lang="zh-TW" altLang="en-US" sz="3200" dirty="0">
              <a:solidFill>
                <a:srgbClr val="FF0000"/>
              </a:solidFill>
            </a:endParaRPr>
          </a:p>
        </p:txBody>
      </p:sp>
      <p:sp>
        <p:nvSpPr>
          <p:cNvPr id="12" name="文字方塊 11"/>
          <p:cNvSpPr txBox="1"/>
          <p:nvPr/>
        </p:nvSpPr>
        <p:spPr>
          <a:xfrm>
            <a:off x="1485900" y="3623409"/>
            <a:ext cx="8858250" cy="400110"/>
          </a:xfrm>
          <a:prstGeom prst="rect">
            <a:avLst/>
          </a:prstGeom>
          <a:noFill/>
        </p:spPr>
        <p:txBody>
          <a:bodyPr wrap="square" rtlCol="0">
            <a:spAutoFit/>
          </a:bodyPr>
          <a:lstStyle/>
          <a:p>
            <a:r>
              <a:rPr lang="zh-TW" altLang="en-US" sz="2000" dirty="0" smtClean="0"/>
              <a:t>雖然只更動</a:t>
            </a:r>
            <a:r>
              <a:rPr lang="en-US" altLang="zh-TW" sz="2000" dirty="0" smtClean="0"/>
              <a:t>1~2</a:t>
            </a:r>
            <a:r>
              <a:rPr lang="zh-TW" altLang="en-US" sz="2000" dirty="0" smtClean="0"/>
              <a:t>個位元，但是如果更動到高位元時隱藏前後的差距相當大</a:t>
            </a:r>
            <a:endParaRPr lang="zh-TW" altLang="en-US" sz="2000" dirty="0"/>
          </a:p>
        </p:txBody>
      </p:sp>
      <p:sp>
        <p:nvSpPr>
          <p:cNvPr id="13" name="圓角矩形 12"/>
          <p:cNvSpPr/>
          <p:nvPr/>
        </p:nvSpPr>
        <p:spPr>
          <a:xfrm>
            <a:off x="4213822" y="4676179"/>
            <a:ext cx="2903239" cy="14306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800" dirty="0" smtClean="0">
                <a:solidFill>
                  <a:srgbClr val="FF0000"/>
                </a:solidFill>
              </a:rPr>
              <a:t>改良</a:t>
            </a:r>
            <a:r>
              <a:rPr lang="en-US" altLang="zh-TW" sz="4800" dirty="0" smtClean="0">
                <a:solidFill>
                  <a:srgbClr val="FF0000"/>
                </a:solidFill>
              </a:rPr>
              <a:t>ME</a:t>
            </a:r>
            <a:endParaRPr lang="zh-TW" altLang="en-US" sz="4800" dirty="0">
              <a:solidFill>
                <a:srgbClr val="FF0000"/>
              </a:solidFill>
            </a:endParaRPr>
          </a:p>
        </p:txBody>
      </p:sp>
    </p:spTree>
    <p:extLst>
      <p:ext uri="{BB962C8B-B14F-4D97-AF65-F5344CB8AC3E}">
        <p14:creationId xmlns:p14="http://schemas.microsoft.com/office/powerpoint/2010/main" val="3699681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circle(in)">
                                      <p:cBhvr>
                                        <p:cTn id="31" dur="20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11" grpId="0" animBg="1"/>
      <p:bldP spid="12" grpId="0"/>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03362" y="287488"/>
            <a:ext cx="10515600" cy="644166"/>
          </a:xfrm>
        </p:spPr>
        <p:txBody>
          <a:bodyPr>
            <a:normAutofit fontScale="90000"/>
          </a:bodyPr>
          <a:lstStyle/>
          <a:p>
            <a:r>
              <a:rPr lang="en-US" altLang="zh-TW" dirty="0"/>
              <a:t>Modify matrix embedding (MME)</a:t>
            </a:r>
            <a:br>
              <a:rPr lang="en-US" altLang="zh-TW" dirty="0"/>
            </a:br>
            <a:endParaRPr lang="en-US" dirty="0"/>
          </a:p>
        </p:txBody>
      </p:sp>
      <p:graphicFrame>
        <p:nvGraphicFramePr>
          <p:cNvPr id="11" name="表格 10"/>
          <p:cNvGraphicFramePr>
            <a:graphicFrameLocks noGrp="1"/>
          </p:cNvGraphicFramePr>
          <p:nvPr>
            <p:extLst>
              <p:ext uri="{D42A27DB-BD31-4B8C-83A1-F6EECF244321}">
                <p14:modId xmlns:p14="http://schemas.microsoft.com/office/powerpoint/2010/main" val="1635009764"/>
              </p:ext>
            </p:extLst>
          </p:nvPr>
        </p:nvGraphicFramePr>
        <p:xfrm>
          <a:off x="303362" y="974603"/>
          <a:ext cx="5180529" cy="4378603"/>
        </p:xfrm>
        <a:graphic>
          <a:graphicData uri="http://schemas.openxmlformats.org/drawingml/2006/table">
            <a:tbl>
              <a:tblPr firstRow="1" firstCol="1" bandRow="1">
                <a:tableStyleId>{5C22544A-7EE6-4342-B048-85BDC9FD1C3A}</a:tableStyleId>
              </a:tblPr>
              <a:tblGrid>
                <a:gridCol w="1035493"/>
                <a:gridCol w="517237"/>
                <a:gridCol w="518257"/>
                <a:gridCol w="518257"/>
                <a:gridCol w="518257"/>
                <a:gridCol w="518257"/>
                <a:gridCol w="518257"/>
                <a:gridCol w="518257"/>
                <a:gridCol w="518257"/>
              </a:tblGrid>
              <a:tr h="533739">
                <a:tc>
                  <a:txBody>
                    <a:bodyPr/>
                    <a:lstStyle/>
                    <a:p>
                      <a:pPr marL="0" marR="0" algn="ctr">
                        <a:spcBef>
                          <a:spcPts val="0"/>
                        </a:spcBef>
                        <a:spcAft>
                          <a:spcPts val="0"/>
                        </a:spcAft>
                      </a:pPr>
                      <a:r>
                        <a:rPr lang="zh-TW" sz="2000" kern="100" dirty="0">
                          <a:effectLst/>
                        </a:rPr>
                        <a:t>徵狀值</a:t>
                      </a:r>
                      <a:endParaRPr lang="en-US" sz="2000" kern="100" dirty="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d</a:t>
                      </a:r>
                      <a:r>
                        <a:rPr lang="en-US" sz="2000" kern="100" baseline="-25000">
                          <a:effectLst/>
                        </a:rPr>
                        <a:t>1</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d</a:t>
                      </a:r>
                      <a:r>
                        <a:rPr lang="en-US" sz="2000" kern="100" baseline="-25000">
                          <a:effectLst/>
                        </a:rPr>
                        <a:t>2</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dirty="0">
                          <a:effectLst/>
                        </a:rPr>
                        <a:t>d</a:t>
                      </a:r>
                      <a:r>
                        <a:rPr lang="en-US" sz="2000" kern="100" baseline="-25000" dirty="0">
                          <a:effectLst/>
                        </a:rPr>
                        <a:t>3</a:t>
                      </a:r>
                      <a:endParaRPr lang="en-US" sz="2000" kern="100" dirty="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d</a:t>
                      </a:r>
                      <a:r>
                        <a:rPr lang="en-US" sz="2000" kern="100" baseline="-25000">
                          <a:effectLst/>
                        </a:rPr>
                        <a:t>4</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d</a:t>
                      </a:r>
                      <a:r>
                        <a:rPr lang="en-US" sz="2000" kern="100" baseline="-25000">
                          <a:effectLst/>
                        </a:rPr>
                        <a:t>5</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d</a:t>
                      </a:r>
                      <a:r>
                        <a:rPr lang="en-US" sz="2000" kern="100" baseline="-25000">
                          <a:effectLst/>
                        </a:rPr>
                        <a:t>6</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d</a:t>
                      </a:r>
                      <a:r>
                        <a:rPr lang="en-US" sz="2000" kern="100" baseline="-25000">
                          <a:effectLst/>
                        </a:rPr>
                        <a:t>7</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d</a:t>
                      </a:r>
                      <a:r>
                        <a:rPr lang="en-US" sz="2000" kern="100" baseline="-25000">
                          <a:effectLst/>
                        </a:rPr>
                        <a:t>8</a:t>
                      </a:r>
                      <a:endParaRPr lang="en-US" sz="2000" kern="100">
                        <a:effectLst/>
                        <a:latin typeface="Times New Roman" panose="02020603050405020304" pitchFamily="18" charset="0"/>
                        <a:ea typeface="PMingLiU" panose="02020500000000000000" pitchFamily="18" charset="-120"/>
                      </a:endParaRPr>
                    </a:p>
                  </a:txBody>
                  <a:tcPr marL="68580" marR="68580" marT="0" marB="0"/>
                </a:tc>
              </a:tr>
              <a:tr h="480608">
                <a:tc>
                  <a:txBody>
                    <a:bodyPr/>
                    <a:lstStyle/>
                    <a:p>
                      <a:pPr marL="0" marR="0" algn="ctr">
                        <a:spcBef>
                          <a:spcPts val="0"/>
                        </a:spcBef>
                        <a:spcAft>
                          <a:spcPts val="0"/>
                        </a:spcAft>
                      </a:pPr>
                      <a:r>
                        <a:rPr lang="en-US" sz="2000" kern="100">
                          <a:effectLst/>
                        </a:rPr>
                        <a:t>000</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dirty="0">
                          <a:effectLst/>
                        </a:rPr>
                        <a:t>0</a:t>
                      </a:r>
                      <a:endParaRPr lang="en-US" sz="2000" kern="100" dirty="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28</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42</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49</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54</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45</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27</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7</a:t>
                      </a:r>
                      <a:endParaRPr lang="en-US" sz="2000" kern="100">
                        <a:effectLst/>
                        <a:latin typeface="Times New Roman" panose="02020603050405020304" pitchFamily="18" charset="0"/>
                        <a:ea typeface="PMingLiU" panose="02020500000000000000" pitchFamily="18" charset="-120"/>
                      </a:endParaRPr>
                    </a:p>
                  </a:txBody>
                  <a:tcPr marL="68580" marR="68580" marT="0" marB="0"/>
                </a:tc>
              </a:tr>
              <a:tr h="480608">
                <a:tc>
                  <a:txBody>
                    <a:bodyPr/>
                    <a:lstStyle/>
                    <a:p>
                      <a:pPr marL="0" marR="0" algn="ctr">
                        <a:spcBef>
                          <a:spcPts val="0"/>
                        </a:spcBef>
                        <a:spcAft>
                          <a:spcPts val="0"/>
                        </a:spcAft>
                      </a:pPr>
                      <a:r>
                        <a:rPr lang="en-US" sz="2000" kern="100">
                          <a:effectLst/>
                        </a:rPr>
                        <a:t>100</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32</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60</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10</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17</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22</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13</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59</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39</a:t>
                      </a:r>
                      <a:endParaRPr lang="en-US" sz="2000" kern="100">
                        <a:effectLst/>
                        <a:latin typeface="Times New Roman" panose="02020603050405020304" pitchFamily="18" charset="0"/>
                        <a:ea typeface="PMingLiU" panose="02020500000000000000" pitchFamily="18" charset="-120"/>
                      </a:endParaRPr>
                    </a:p>
                  </a:txBody>
                  <a:tcPr marL="68580" marR="68580" marT="0" marB="0"/>
                </a:tc>
              </a:tr>
              <a:tr h="480608">
                <a:tc>
                  <a:txBody>
                    <a:bodyPr/>
                    <a:lstStyle/>
                    <a:p>
                      <a:pPr marL="0" marR="0" algn="ctr">
                        <a:spcBef>
                          <a:spcPts val="0"/>
                        </a:spcBef>
                        <a:spcAft>
                          <a:spcPts val="0"/>
                        </a:spcAft>
                      </a:pPr>
                      <a:r>
                        <a:rPr lang="en-US" sz="2000" kern="100">
                          <a:effectLst/>
                        </a:rPr>
                        <a:t>010</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16</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12</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58</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33</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38</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61</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11</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23</a:t>
                      </a:r>
                      <a:endParaRPr lang="en-US" sz="2000" kern="100">
                        <a:effectLst/>
                        <a:latin typeface="Times New Roman" panose="02020603050405020304" pitchFamily="18" charset="0"/>
                        <a:ea typeface="PMingLiU" panose="02020500000000000000" pitchFamily="18" charset="-120"/>
                      </a:endParaRPr>
                    </a:p>
                  </a:txBody>
                  <a:tcPr marL="68580" marR="68580" marT="0" marB="0"/>
                </a:tc>
              </a:tr>
              <a:tr h="480608">
                <a:tc>
                  <a:txBody>
                    <a:bodyPr/>
                    <a:lstStyle/>
                    <a:p>
                      <a:pPr marL="0" marR="0" algn="ctr">
                        <a:spcBef>
                          <a:spcPts val="0"/>
                        </a:spcBef>
                        <a:spcAft>
                          <a:spcPts val="0"/>
                        </a:spcAft>
                      </a:pPr>
                      <a:r>
                        <a:rPr lang="en-US" sz="2000" kern="100">
                          <a:effectLst/>
                        </a:rPr>
                        <a:t>001</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8</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20</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34</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57</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62</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dirty="0">
                          <a:effectLst/>
                        </a:rPr>
                        <a:t>37</a:t>
                      </a:r>
                      <a:endParaRPr lang="en-US" sz="2000" kern="100" dirty="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dirty="0">
                          <a:effectLst/>
                        </a:rPr>
                        <a:t>19</a:t>
                      </a:r>
                      <a:endParaRPr lang="en-US" sz="2000" kern="100" dirty="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15</a:t>
                      </a:r>
                      <a:endParaRPr lang="en-US" sz="2000" kern="100">
                        <a:effectLst/>
                        <a:latin typeface="Times New Roman" panose="02020603050405020304" pitchFamily="18" charset="0"/>
                        <a:ea typeface="PMingLiU" panose="02020500000000000000" pitchFamily="18" charset="-120"/>
                      </a:endParaRPr>
                    </a:p>
                  </a:txBody>
                  <a:tcPr marL="68580" marR="68580" marT="0" marB="0"/>
                </a:tc>
              </a:tr>
              <a:tr h="480608">
                <a:tc>
                  <a:txBody>
                    <a:bodyPr/>
                    <a:lstStyle/>
                    <a:p>
                      <a:pPr marL="0" marR="0" algn="ctr">
                        <a:spcBef>
                          <a:spcPts val="0"/>
                        </a:spcBef>
                        <a:spcAft>
                          <a:spcPts val="0"/>
                        </a:spcAft>
                      </a:pPr>
                      <a:r>
                        <a:rPr lang="en-US" sz="2000" kern="100" dirty="0">
                          <a:effectLst/>
                        </a:rPr>
                        <a:t>011</a:t>
                      </a:r>
                      <a:endParaRPr lang="en-US" sz="2000" kern="100" dirty="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dirty="0">
                          <a:effectLst/>
                        </a:rPr>
                        <a:t>4</a:t>
                      </a:r>
                      <a:endParaRPr lang="en-US" sz="2000" kern="100" dirty="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dirty="0">
                          <a:effectLst/>
                        </a:rPr>
                        <a:t>24</a:t>
                      </a:r>
                      <a:endParaRPr lang="en-US" sz="2000" kern="100" dirty="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dirty="0">
                          <a:effectLst/>
                        </a:rPr>
                        <a:t>46</a:t>
                      </a:r>
                      <a:endParaRPr lang="en-US" sz="2000" kern="100" dirty="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dirty="0">
                          <a:effectLst/>
                        </a:rPr>
                        <a:t>53</a:t>
                      </a:r>
                      <a:endParaRPr lang="en-US" sz="2000" kern="100" dirty="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dirty="0">
                          <a:effectLst/>
                        </a:rPr>
                        <a:t>50</a:t>
                      </a:r>
                      <a:endParaRPr lang="en-US" sz="2000" kern="100" dirty="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dirty="0">
                          <a:effectLst/>
                        </a:rPr>
                        <a:t>41</a:t>
                      </a:r>
                      <a:endParaRPr lang="en-US" sz="2000" kern="100" dirty="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dirty="0">
                          <a:effectLst/>
                        </a:rPr>
                        <a:t>31</a:t>
                      </a:r>
                      <a:endParaRPr lang="en-US" sz="2000" kern="100" dirty="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dirty="0">
                          <a:effectLst/>
                        </a:rPr>
                        <a:t>3</a:t>
                      </a:r>
                      <a:endParaRPr lang="en-US" sz="2000" kern="100" dirty="0">
                        <a:effectLst/>
                        <a:latin typeface="Times New Roman" panose="02020603050405020304" pitchFamily="18" charset="0"/>
                        <a:ea typeface="PMingLiU" panose="02020500000000000000" pitchFamily="18" charset="-120"/>
                      </a:endParaRPr>
                    </a:p>
                  </a:txBody>
                  <a:tcPr marL="68580" marR="68580" marT="0" marB="0"/>
                </a:tc>
              </a:tr>
              <a:tr h="480608">
                <a:tc>
                  <a:txBody>
                    <a:bodyPr/>
                    <a:lstStyle/>
                    <a:p>
                      <a:pPr marL="0" marR="0" algn="ctr">
                        <a:spcBef>
                          <a:spcPts val="0"/>
                        </a:spcBef>
                        <a:spcAft>
                          <a:spcPts val="0"/>
                        </a:spcAft>
                      </a:pPr>
                      <a:r>
                        <a:rPr lang="en-US" sz="2000" kern="100">
                          <a:effectLst/>
                        </a:rPr>
                        <a:t>101</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2</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30</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40</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51</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52</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47</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25</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dirty="0">
                          <a:effectLst/>
                        </a:rPr>
                        <a:t>5</a:t>
                      </a:r>
                      <a:endParaRPr lang="en-US" sz="2000" kern="100" dirty="0">
                        <a:effectLst/>
                        <a:latin typeface="Times New Roman" panose="02020603050405020304" pitchFamily="18" charset="0"/>
                        <a:ea typeface="PMingLiU" panose="02020500000000000000" pitchFamily="18" charset="-120"/>
                      </a:endParaRPr>
                    </a:p>
                  </a:txBody>
                  <a:tcPr marL="68580" marR="68580" marT="0" marB="0"/>
                </a:tc>
              </a:tr>
              <a:tr h="480608">
                <a:tc>
                  <a:txBody>
                    <a:bodyPr/>
                    <a:lstStyle/>
                    <a:p>
                      <a:pPr marL="0" marR="0" algn="ctr">
                        <a:spcBef>
                          <a:spcPts val="0"/>
                        </a:spcBef>
                        <a:spcAft>
                          <a:spcPts val="0"/>
                        </a:spcAft>
                      </a:pPr>
                      <a:r>
                        <a:rPr lang="en-US" sz="2000" kern="100">
                          <a:effectLst/>
                        </a:rPr>
                        <a:t>110</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1</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29</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43</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48</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55</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44</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26</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6</a:t>
                      </a:r>
                      <a:endParaRPr lang="en-US" sz="2000" kern="100">
                        <a:effectLst/>
                        <a:latin typeface="Times New Roman" panose="02020603050405020304" pitchFamily="18" charset="0"/>
                        <a:ea typeface="PMingLiU" panose="02020500000000000000" pitchFamily="18" charset="-120"/>
                      </a:endParaRPr>
                    </a:p>
                  </a:txBody>
                  <a:tcPr marL="68580" marR="68580" marT="0" marB="0"/>
                </a:tc>
              </a:tr>
              <a:tr h="480608">
                <a:tc>
                  <a:txBody>
                    <a:bodyPr/>
                    <a:lstStyle/>
                    <a:p>
                      <a:pPr marL="0" marR="0" algn="ctr">
                        <a:spcBef>
                          <a:spcPts val="0"/>
                        </a:spcBef>
                        <a:spcAft>
                          <a:spcPts val="0"/>
                        </a:spcAft>
                      </a:pPr>
                      <a:r>
                        <a:rPr lang="en-US" sz="2000" kern="100">
                          <a:effectLst/>
                        </a:rPr>
                        <a:t>111</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dirty="0">
                          <a:effectLst/>
                        </a:rPr>
                        <a:t>36</a:t>
                      </a:r>
                      <a:endParaRPr lang="en-US" sz="2000" kern="100" dirty="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56</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14</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21</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18</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a:effectLst/>
                        </a:rPr>
                        <a:t>9</a:t>
                      </a:r>
                      <a:endParaRPr lang="en-US" sz="20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dirty="0">
                          <a:effectLst/>
                        </a:rPr>
                        <a:t>63</a:t>
                      </a:r>
                      <a:endParaRPr lang="en-US" sz="2000" kern="100" dirty="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2000" kern="100" dirty="0">
                          <a:effectLst/>
                        </a:rPr>
                        <a:t>35</a:t>
                      </a:r>
                      <a:endParaRPr lang="en-US" sz="2000" kern="100" dirty="0">
                        <a:effectLst/>
                        <a:latin typeface="Times New Roman" panose="02020603050405020304" pitchFamily="18" charset="0"/>
                        <a:ea typeface="PMingLiU" panose="02020500000000000000" pitchFamily="18" charset="-120"/>
                      </a:endParaRPr>
                    </a:p>
                  </a:txBody>
                  <a:tcPr marL="68580" marR="68580" marT="0" marB="0"/>
                </a:tc>
              </a:tr>
            </a:tbl>
          </a:graphicData>
        </a:graphic>
      </p:graphicFrame>
      <p:sp>
        <p:nvSpPr>
          <p:cNvPr id="12" name="Rectangle 2"/>
          <p:cNvSpPr>
            <a:spLocks noChangeArrowheads="1"/>
          </p:cNvSpPr>
          <p:nvPr/>
        </p:nvSpPr>
        <p:spPr bwMode="auto">
          <a:xfrm>
            <a:off x="4483100" y="2827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 name="矩形 13"/>
          <p:cNvSpPr/>
          <p:nvPr/>
        </p:nvSpPr>
        <p:spPr>
          <a:xfrm>
            <a:off x="5981400" y="3030538"/>
            <a:ext cx="7112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120</a:t>
            </a:r>
            <a:endParaRPr lang="en-US" dirty="0"/>
          </a:p>
        </p:txBody>
      </p:sp>
      <p:sp>
        <p:nvSpPr>
          <p:cNvPr id="15" name="文字方塊 14"/>
          <p:cNvSpPr txBox="1"/>
          <p:nvPr/>
        </p:nvSpPr>
        <p:spPr>
          <a:xfrm>
            <a:off x="6235400" y="2574446"/>
            <a:ext cx="914400" cy="400110"/>
          </a:xfrm>
          <a:prstGeom prst="rect">
            <a:avLst/>
          </a:prstGeom>
          <a:noFill/>
        </p:spPr>
        <p:txBody>
          <a:bodyPr wrap="square" rtlCol="0">
            <a:spAutoFit/>
          </a:bodyPr>
          <a:lstStyle/>
          <a:p>
            <a:r>
              <a:rPr lang="en-US" altLang="zh-TW" sz="2000" dirty="0"/>
              <a:t>P</a:t>
            </a:r>
            <a:r>
              <a:rPr lang="en-US" altLang="zh-TW" sz="2000" baseline="-25000" dirty="0"/>
              <a:t>i</a:t>
            </a:r>
            <a:endParaRPr lang="en-US" sz="2000" dirty="0"/>
          </a:p>
        </p:txBody>
      </p:sp>
      <p:sp>
        <p:nvSpPr>
          <p:cNvPr id="16" name="矩形 15"/>
          <p:cNvSpPr/>
          <p:nvPr/>
        </p:nvSpPr>
        <p:spPr>
          <a:xfrm>
            <a:off x="8004987" y="3030538"/>
            <a:ext cx="12700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01</a:t>
            </a:r>
            <a:r>
              <a:rPr lang="en-US" dirty="0" smtClean="0">
                <a:solidFill>
                  <a:srgbClr val="FF0000"/>
                </a:solidFill>
              </a:rPr>
              <a:t>111000</a:t>
            </a:r>
            <a:endParaRPr lang="en-US" dirty="0">
              <a:solidFill>
                <a:srgbClr val="FF0000"/>
              </a:solidFill>
            </a:endParaRPr>
          </a:p>
        </p:txBody>
      </p:sp>
      <p:cxnSp>
        <p:nvCxnSpPr>
          <p:cNvPr id="18" name="直線單箭頭接點 17"/>
          <p:cNvCxnSpPr>
            <a:stCxn id="14" idx="3"/>
            <a:endCxn id="16" idx="1"/>
          </p:cNvCxnSpPr>
          <p:nvPr/>
        </p:nvCxnSpPr>
        <p:spPr>
          <a:xfrm>
            <a:off x="6692600" y="3284538"/>
            <a:ext cx="13123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6870455" y="3071881"/>
            <a:ext cx="1134532" cy="369332"/>
          </a:xfrm>
          <a:prstGeom prst="rect">
            <a:avLst/>
          </a:prstGeom>
          <a:noFill/>
        </p:spPr>
        <p:txBody>
          <a:bodyPr wrap="square" rtlCol="0">
            <a:spAutoFit/>
          </a:bodyPr>
          <a:lstStyle/>
          <a:p>
            <a:r>
              <a:rPr lang="en-US" dirty="0" smtClean="0"/>
              <a:t>binary</a:t>
            </a:r>
            <a:endParaRPr lang="en-US" dirty="0"/>
          </a:p>
        </p:txBody>
      </p:sp>
      <p:sp>
        <p:nvSpPr>
          <p:cNvPr id="13" name="矩形 12"/>
          <p:cNvSpPr/>
          <p:nvPr/>
        </p:nvSpPr>
        <p:spPr>
          <a:xfrm>
            <a:off x="10818962" y="3030538"/>
            <a:ext cx="7112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56</a:t>
            </a:r>
            <a:endParaRPr lang="en-US" dirty="0">
              <a:solidFill>
                <a:srgbClr val="FF0000"/>
              </a:solidFill>
            </a:endParaRPr>
          </a:p>
        </p:txBody>
      </p:sp>
      <p:cxnSp>
        <p:nvCxnSpPr>
          <p:cNvPr id="5" name="直線單箭頭接點 4"/>
          <p:cNvCxnSpPr>
            <a:stCxn id="16" idx="3"/>
            <a:endCxn id="13" idx="1"/>
          </p:cNvCxnSpPr>
          <p:nvPr/>
        </p:nvCxnSpPr>
        <p:spPr>
          <a:xfrm>
            <a:off x="9274987" y="3284538"/>
            <a:ext cx="1543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字方塊 5"/>
          <p:cNvSpPr txBox="1"/>
          <p:nvPr/>
        </p:nvSpPr>
        <p:spPr>
          <a:xfrm>
            <a:off x="9522814" y="3084330"/>
            <a:ext cx="1166962" cy="369332"/>
          </a:xfrm>
          <a:prstGeom prst="rect">
            <a:avLst/>
          </a:prstGeom>
          <a:noFill/>
        </p:spPr>
        <p:txBody>
          <a:bodyPr wrap="square" rtlCol="0">
            <a:spAutoFit/>
          </a:bodyPr>
          <a:lstStyle/>
          <a:p>
            <a:r>
              <a:rPr lang="en-US" dirty="0" smtClean="0"/>
              <a:t>decimal</a:t>
            </a:r>
            <a:endParaRPr lang="en-US" dirty="0"/>
          </a:p>
        </p:txBody>
      </p:sp>
      <p:sp>
        <p:nvSpPr>
          <p:cNvPr id="17" name="矩形 16"/>
          <p:cNvSpPr/>
          <p:nvPr/>
        </p:nvSpPr>
        <p:spPr>
          <a:xfrm>
            <a:off x="7021608" y="1714122"/>
            <a:ext cx="7112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120</a:t>
            </a:r>
            <a:endParaRPr lang="en-US" dirty="0"/>
          </a:p>
        </p:txBody>
      </p:sp>
      <p:sp>
        <p:nvSpPr>
          <p:cNvPr id="19" name="矩形 18"/>
          <p:cNvSpPr/>
          <p:nvPr/>
        </p:nvSpPr>
        <p:spPr>
          <a:xfrm>
            <a:off x="8962767" y="1714122"/>
            <a:ext cx="7112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011</a:t>
            </a:r>
            <a:endParaRPr lang="en-US" dirty="0"/>
          </a:p>
        </p:txBody>
      </p:sp>
      <p:sp>
        <p:nvSpPr>
          <p:cNvPr id="7" name="文字方塊 6"/>
          <p:cNvSpPr txBox="1"/>
          <p:nvPr/>
        </p:nvSpPr>
        <p:spPr>
          <a:xfrm>
            <a:off x="7076614" y="1283274"/>
            <a:ext cx="1312387" cy="369332"/>
          </a:xfrm>
          <a:prstGeom prst="rect">
            <a:avLst/>
          </a:prstGeom>
          <a:noFill/>
        </p:spPr>
        <p:txBody>
          <a:bodyPr wrap="square" rtlCol="0">
            <a:spAutoFit/>
          </a:bodyPr>
          <a:lstStyle/>
          <a:p>
            <a:r>
              <a:rPr lang="en-US" dirty="0" smtClean="0"/>
              <a:t>pixel</a:t>
            </a:r>
            <a:endParaRPr lang="en-US" dirty="0"/>
          </a:p>
        </p:txBody>
      </p:sp>
      <p:sp>
        <p:nvSpPr>
          <p:cNvPr id="8" name="文字方塊 7"/>
          <p:cNvSpPr txBox="1"/>
          <p:nvPr/>
        </p:nvSpPr>
        <p:spPr>
          <a:xfrm>
            <a:off x="8962767" y="1312949"/>
            <a:ext cx="1294681" cy="369332"/>
          </a:xfrm>
          <a:prstGeom prst="rect">
            <a:avLst/>
          </a:prstGeom>
          <a:noFill/>
        </p:spPr>
        <p:txBody>
          <a:bodyPr wrap="square" rtlCol="0">
            <a:spAutoFit/>
          </a:bodyPr>
          <a:lstStyle/>
          <a:p>
            <a:r>
              <a:rPr lang="en-US" dirty="0" smtClean="0"/>
              <a:t>message</a:t>
            </a:r>
            <a:endParaRPr lang="en-US" dirty="0"/>
          </a:p>
        </p:txBody>
      </p:sp>
      <p:sp>
        <p:nvSpPr>
          <p:cNvPr id="21" name="矩形 20"/>
          <p:cNvSpPr/>
          <p:nvPr/>
        </p:nvSpPr>
        <p:spPr>
          <a:xfrm>
            <a:off x="5981400" y="4780303"/>
            <a:ext cx="7112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53</a:t>
            </a:r>
            <a:endParaRPr lang="en-US" dirty="0">
              <a:solidFill>
                <a:srgbClr val="FF0000"/>
              </a:solidFill>
            </a:endParaRPr>
          </a:p>
        </p:txBody>
      </p:sp>
      <p:sp>
        <p:nvSpPr>
          <p:cNvPr id="22" name="矩形 21"/>
          <p:cNvSpPr/>
          <p:nvPr/>
        </p:nvSpPr>
        <p:spPr>
          <a:xfrm>
            <a:off x="8004987" y="4780303"/>
            <a:ext cx="12700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01</a:t>
            </a:r>
            <a:r>
              <a:rPr lang="en-US" dirty="0" smtClean="0">
                <a:solidFill>
                  <a:srgbClr val="FF0000"/>
                </a:solidFill>
              </a:rPr>
              <a:t>110101</a:t>
            </a:r>
            <a:endParaRPr lang="en-US" dirty="0">
              <a:solidFill>
                <a:srgbClr val="FF0000"/>
              </a:solidFill>
            </a:endParaRPr>
          </a:p>
        </p:txBody>
      </p:sp>
      <p:sp>
        <p:nvSpPr>
          <p:cNvPr id="23" name="矩形 22"/>
          <p:cNvSpPr/>
          <p:nvPr/>
        </p:nvSpPr>
        <p:spPr>
          <a:xfrm>
            <a:off x="10818962" y="4780303"/>
            <a:ext cx="7112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117</a:t>
            </a:r>
            <a:endParaRPr lang="en-US" dirty="0"/>
          </a:p>
        </p:txBody>
      </p:sp>
      <p:cxnSp>
        <p:nvCxnSpPr>
          <p:cNvPr id="25" name="直線單箭頭接點 24"/>
          <p:cNvCxnSpPr>
            <a:stCxn id="13" idx="2"/>
            <a:endCxn id="21" idx="0"/>
          </p:cNvCxnSpPr>
          <p:nvPr/>
        </p:nvCxnSpPr>
        <p:spPr>
          <a:xfrm flipH="1">
            <a:off x="6337000" y="3538538"/>
            <a:ext cx="4837562" cy="1241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21" idx="3"/>
            <a:endCxn id="22" idx="1"/>
          </p:cNvCxnSpPr>
          <p:nvPr/>
        </p:nvCxnSpPr>
        <p:spPr>
          <a:xfrm>
            <a:off x="6692600" y="5034303"/>
            <a:ext cx="13123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stCxn id="22" idx="3"/>
            <a:endCxn id="23" idx="1"/>
          </p:cNvCxnSpPr>
          <p:nvPr/>
        </p:nvCxnSpPr>
        <p:spPr>
          <a:xfrm>
            <a:off x="9274987" y="5034303"/>
            <a:ext cx="1543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a:off x="6828068" y="4849637"/>
            <a:ext cx="1134532" cy="369332"/>
          </a:xfrm>
          <a:prstGeom prst="rect">
            <a:avLst/>
          </a:prstGeom>
          <a:noFill/>
        </p:spPr>
        <p:txBody>
          <a:bodyPr wrap="square" rtlCol="0">
            <a:spAutoFit/>
          </a:bodyPr>
          <a:lstStyle/>
          <a:p>
            <a:r>
              <a:rPr lang="en-US" dirty="0" smtClean="0"/>
              <a:t>binary</a:t>
            </a:r>
            <a:endParaRPr lang="en-US" dirty="0"/>
          </a:p>
        </p:txBody>
      </p:sp>
      <p:sp>
        <p:nvSpPr>
          <p:cNvPr id="31" name="文字方塊 30"/>
          <p:cNvSpPr txBox="1"/>
          <p:nvPr/>
        </p:nvSpPr>
        <p:spPr>
          <a:xfrm>
            <a:off x="9506575" y="4849636"/>
            <a:ext cx="1166962" cy="369332"/>
          </a:xfrm>
          <a:prstGeom prst="rect">
            <a:avLst/>
          </a:prstGeom>
          <a:noFill/>
        </p:spPr>
        <p:txBody>
          <a:bodyPr wrap="square" rtlCol="0">
            <a:spAutoFit/>
          </a:bodyPr>
          <a:lstStyle/>
          <a:p>
            <a:r>
              <a:rPr lang="en-US" dirty="0" smtClean="0"/>
              <a:t>decimal</a:t>
            </a:r>
            <a:endParaRPr lang="en-US" dirty="0"/>
          </a:p>
        </p:txBody>
      </p:sp>
      <p:sp>
        <p:nvSpPr>
          <p:cNvPr id="32" name="文字方塊 31"/>
          <p:cNvSpPr txBox="1"/>
          <p:nvPr/>
        </p:nvSpPr>
        <p:spPr>
          <a:xfrm>
            <a:off x="7226055" y="4046538"/>
            <a:ext cx="3665378" cy="369332"/>
          </a:xfrm>
          <a:prstGeom prst="rect">
            <a:avLst/>
          </a:prstGeom>
          <a:noFill/>
        </p:spPr>
        <p:txBody>
          <a:bodyPr wrap="square" rtlCol="0">
            <a:spAutoFit/>
          </a:bodyPr>
          <a:lstStyle/>
          <a:p>
            <a:r>
              <a:rPr lang="en-US" dirty="0" smtClean="0"/>
              <a:t>011</a:t>
            </a:r>
            <a:r>
              <a:rPr lang="zh-TW" altLang="en-US" dirty="0" smtClean="0"/>
              <a:t>那一列裡找出最接近</a:t>
            </a:r>
            <a:r>
              <a:rPr lang="en-US" altLang="zh-TW" dirty="0" smtClean="0"/>
              <a:t>56</a:t>
            </a:r>
            <a:r>
              <a:rPr lang="zh-TW" altLang="en-US" dirty="0" smtClean="0"/>
              <a:t>的值</a:t>
            </a:r>
            <a:endParaRPr lang="en-US" dirty="0"/>
          </a:p>
        </p:txBody>
      </p:sp>
      <p:sp>
        <p:nvSpPr>
          <p:cNvPr id="37" name="矩形 36"/>
          <p:cNvSpPr/>
          <p:nvPr/>
        </p:nvSpPr>
        <p:spPr>
          <a:xfrm>
            <a:off x="166930" y="3419367"/>
            <a:ext cx="5386238" cy="470387"/>
          </a:xfrm>
          <a:prstGeom prst="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投影片編號版面配置區 2"/>
          <p:cNvSpPr>
            <a:spLocks noGrp="1"/>
          </p:cNvSpPr>
          <p:nvPr>
            <p:ph type="sldNum" sz="quarter" idx="12"/>
          </p:nvPr>
        </p:nvSpPr>
        <p:spPr/>
        <p:txBody>
          <a:bodyPr/>
          <a:lstStyle/>
          <a:p>
            <a:fld id="{6414CE48-481B-40B9-851C-68FDECB861DC}" type="slidenum">
              <a:rPr lang="en-US" smtClean="0"/>
              <a:t>6</a:t>
            </a:fld>
            <a:endParaRPr lang="en-US"/>
          </a:p>
        </p:txBody>
      </p:sp>
    </p:spTree>
    <p:extLst>
      <p:ext uri="{BB962C8B-B14F-4D97-AF65-F5344CB8AC3E}">
        <p14:creationId xmlns:p14="http://schemas.microsoft.com/office/powerpoint/2010/main" val="396266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5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500"/>
                                        <p:tgtEl>
                                          <p:spTgt spid="32"/>
                                        </p:tgtEl>
                                      </p:cBhvr>
                                    </p:animEffect>
                                  </p:childTnLst>
                                </p:cTn>
                              </p:par>
                              <p:par>
                                <p:cTn id="65" presetID="2" presetClass="entr" presetSubtype="4"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additive="base">
                                        <p:cTn id="67" dur="500" fill="hold"/>
                                        <p:tgtEl>
                                          <p:spTgt spid="37"/>
                                        </p:tgtEl>
                                        <p:attrNameLst>
                                          <p:attrName>ppt_x</p:attrName>
                                        </p:attrNameLst>
                                      </p:cBhvr>
                                      <p:tavLst>
                                        <p:tav tm="0">
                                          <p:val>
                                            <p:strVal val="#ppt_x"/>
                                          </p:val>
                                        </p:tav>
                                        <p:tav tm="100000">
                                          <p:val>
                                            <p:strVal val="#ppt_x"/>
                                          </p:val>
                                        </p:tav>
                                      </p:tavLst>
                                    </p:anim>
                                    <p:anim calcmode="lin" valueType="num">
                                      <p:cBhvr additive="base">
                                        <p:cTn id="6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fade">
                                      <p:cBhvr>
                                        <p:cTn id="73" dur="500"/>
                                        <p:tgtEl>
                                          <p:spTgt spid="2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par>
                                <p:cTn id="79" presetID="10" presetClass="entr" presetSubtype="0" fill="hold"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fade">
                                      <p:cBhvr>
                                        <p:cTn id="81" dur="500"/>
                                        <p:tgtEl>
                                          <p:spTgt spid="2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fade">
                                      <p:cBhvr>
                                        <p:cTn id="86" dur="500"/>
                                        <p:tgtEl>
                                          <p:spTgt spid="22"/>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500"/>
                                        <p:tgtEl>
                                          <p:spTgt spid="31"/>
                                        </p:tgtEl>
                                      </p:cBhvr>
                                    </p:animEffect>
                                  </p:childTnLst>
                                </p:cTn>
                              </p:par>
                              <p:par>
                                <p:cTn id="92" presetID="10" presetClass="entr" presetSubtype="0" fill="hold" nodeType="withEffect">
                                  <p:stCondLst>
                                    <p:cond delay="0"/>
                                  </p:stCondLst>
                                  <p:childTnLst>
                                    <p:set>
                                      <p:cBhvr>
                                        <p:cTn id="93" dur="1" fill="hold">
                                          <p:stCondLst>
                                            <p:cond delay="0"/>
                                          </p:stCondLst>
                                        </p:cTn>
                                        <p:tgtEl>
                                          <p:spTgt spid="29"/>
                                        </p:tgtEl>
                                        <p:attrNameLst>
                                          <p:attrName>style.visibility</p:attrName>
                                        </p:attrNameLst>
                                      </p:cBhvr>
                                      <p:to>
                                        <p:strVal val="visible"/>
                                      </p:to>
                                    </p:set>
                                    <p:animEffect transition="in" filter="fade">
                                      <p:cBhvr>
                                        <p:cTn id="94" dur="500"/>
                                        <p:tgtEl>
                                          <p:spTgt spid="2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fade">
                                      <p:cBhvr>
                                        <p:cTn id="9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animBg="1"/>
      <p:bldP spid="20" grpId="0"/>
      <p:bldP spid="13" grpId="0" animBg="1"/>
      <p:bldP spid="6" grpId="0"/>
      <p:bldP spid="17" grpId="0" animBg="1"/>
      <p:bldP spid="19" grpId="0" animBg="1"/>
      <p:bldP spid="7" grpId="0"/>
      <p:bldP spid="8" grpId="0"/>
      <p:bldP spid="21" grpId="0" animBg="1"/>
      <p:bldP spid="22" grpId="0" animBg="1"/>
      <p:bldP spid="23" grpId="0" animBg="1"/>
      <p:bldP spid="30" grpId="0"/>
      <p:bldP spid="31" grpId="0"/>
      <p:bldP spid="32" grpId="0"/>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8253" y="218477"/>
            <a:ext cx="10515600" cy="782188"/>
          </a:xfrm>
        </p:spPr>
        <p:txBody>
          <a:bodyPr/>
          <a:lstStyle/>
          <a:p>
            <a:r>
              <a:rPr lang="en-US" altLang="zh-TW" dirty="0"/>
              <a:t>PVD and </a:t>
            </a:r>
            <a:r>
              <a:rPr lang="en-US" altLang="zh-TW" dirty="0" smtClean="0"/>
              <a:t>MME</a:t>
            </a:r>
            <a:endParaRPr lang="zh-TW" altLang="en-US" dirty="0"/>
          </a:p>
        </p:txBody>
      </p:sp>
      <p:pic>
        <p:nvPicPr>
          <p:cNvPr id="4" name="內容版面配置區 3" descr="22222.jpg"/>
          <p:cNvPicPr>
            <a:picLocks noGrp="1" noChangeAspect="1"/>
          </p:cNvPicPr>
          <p:nvPr/>
        </p:nvPicPr>
        <p:blipFill>
          <a:blip r:embed="rId3" cstate="print"/>
          <a:stretch>
            <a:fillRect/>
          </a:stretch>
        </p:blipFill>
        <p:spPr>
          <a:xfrm>
            <a:off x="130239" y="1252913"/>
            <a:ext cx="6450356" cy="2421881"/>
          </a:xfrm>
          <a:prstGeom prst="rect">
            <a:avLst/>
          </a:prstGeom>
        </p:spPr>
      </p:pic>
      <p:cxnSp>
        <p:nvCxnSpPr>
          <p:cNvPr id="6" name="直線單箭頭接點 5"/>
          <p:cNvCxnSpPr/>
          <p:nvPr/>
        </p:nvCxnSpPr>
        <p:spPr>
          <a:xfrm flipV="1">
            <a:off x="804041" y="3878317"/>
            <a:ext cx="337382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a:off x="4177862" y="3878317"/>
            <a:ext cx="2286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687308" y="3897175"/>
            <a:ext cx="5776554" cy="369332"/>
          </a:xfrm>
          <a:prstGeom prst="rect">
            <a:avLst/>
          </a:prstGeom>
          <a:noFill/>
        </p:spPr>
        <p:txBody>
          <a:bodyPr wrap="square" rtlCol="0">
            <a:spAutoFit/>
          </a:bodyPr>
          <a:lstStyle/>
          <a:p>
            <a:r>
              <a:rPr lang="zh-TW" altLang="en-US" dirty="0" smtClean="0"/>
              <a:t>                   </a:t>
            </a:r>
            <a:r>
              <a:rPr lang="en-US" dirty="0" smtClean="0"/>
              <a:t> </a:t>
            </a:r>
            <a:r>
              <a:rPr lang="en-US" dirty="0"/>
              <a:t>lower-level                   </a:t>
            </a:r>
            <a:r>
              <a:rPr lang="zh-TW" altLang="en-US" dirty="0" smtClean="0"/>
              <a:t>            </a:t>
            </a:r>
            <a:r>
              <a:rPr lang="en-US" dirty="0" smtClean="0"/>
              <a:t> </a:t>
            </a:r>
            <a:r>
              <a:rPr lang="en-US" dirty="0"/>
              <a:t>higher-level      </a:t>
            </a:r>
          </a:p>
        </p:txBody>
      </p:sp>
      <p:sp>
        <p:nvSpPr>
          <p:cNvPr id="3" name="矩形 2"/>
          <p:cNvSpPr/>
          <p:nvPr/>
        </p:nvSpPr>
        <p:spPr>
          <a:xfrm>
            <a:off x="7363327" y="517189"/>
            <a:ext cx="898358"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r>
              <a:rPr lang="en-US" baseline="-25000" dirty="0" smtClean="0"/>
              <a:t>i</a:t>
            </a:r>
            <a:endParaRPr lang="en-US" baseline="-25000" dirty="0"/>
          </a:p>
        </p:txBody>
      </p:sp>
      <p:sp>
        <p:nvSpPr>
          <p:cNvPr id="8" name="矩形 7"/>
          <p:cNvSpPr/>
          <p:nvPr/>
        </p:nvSpPr>
        <p:spPr>
          <a:xfrm>
            <a:off x="9170552" y="491161"/>
            <a:ext cx="898358"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r>
              <a:rPr lang="en-US" baseline="-25000" dirty="0" smtClean="0"/>
              <a:t>i+1</a:t>
            </a:r>
            <a:endParaRPr lang="en-US" baseline="-25000" dirty="0"/>
          </a:p>
        </p:txBody>
      </p:sp>
      <p:sp>
        <p:nvSpPr>
          <p:cNvPr id="11" name="矩形 10"/>
          <p:cNvSpPr/>
          <p:nvPr/>
        </p:nvSpPr>
        <p:spPr>
          <a:xfrm>
            <a:off x="8224191" y="1680242"/>
            <a:ext cx="898358"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7" name="直線單箭頭接點 6"/>
          <p:cNvCxnSpPr>
            <a:stCxn id="3" idx="2"/>
            <a:endCxn id="11" idx="0"/>
          </p:cNvCxnSpPr>
          <p:nvPr/>
        </p:nvCxnSpPr>
        <p:spPr>
          <a:xfrm>
            <a:off x="7812506" y="1126789"/>
            <a:ext cx="860864" cy="553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8" idx="2"/>
            <a:endCxn id="11" idx="0"/>
          </p:cNvCxnSpPr>
          <p:nvPr/>
        </p:nvCxnSpPr>
        <p:spPr>
          <a:xfrm flipH="1">
            <a:off x="8673370" y="1100761"/>
            <a:ext cx="946361" cy="579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流程圖: 決策 13"/>
          <p:cNvSpPr/>
          <p:nvPr/>
        </p:nvSpPr>
        <p:spPr>
          <a:xfrm>
            <a:off x="7884649" y="2793054"/>
            <a:ext cx="1577441" cy="17634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判斷</a:t>
            </a:r>
            <a:endParaRPr lang="en-US" altLang="zh-TW" dirty="0" smtClean="0"/>
          </a:p>
          <a:p>
            <a:pPr algn="ctr"/>
            <a:r>
              <a:rPr lang="en-US" altLang="zh-TW" dirty="0" smtClean="0"/>
              <a:t>d</a:t>
            </a:r>
            <a:r>
              <a:rPr lang="zh-TW" altLang="en-US" dirty="0" smtClean="0"/>
              <a:t> </a:t>
            </a:r>
            <a:r>
              <a:rPr lang="en-US" altLang="zh-TW" dirty="0" smtClean="0"/>
              <a:t>&gt;</a:t>
            </a:r>
            <a:r>
              <a:rPr lang="zh-TW" altLang="en-US" dirty="0" smtClean="0"/>
              <a:t> </a:t>
            </a:r>
            <a:r>
              <a:rPr lang="en-US" altLang="zh-TW" dirty="0" smtClean="0"/>
              <a:t>63</a:t>
            </a:r>
            <a:endParaRPr lang="en-US" dirty="0"/>
          </a:p>
        </p:txBody>
      </p:sp>
      <p:cxnSp>
        <p:nvCxnSpPr>
          <p:cNvPr id="16" name="直線單箭頭接點 15"/>
          <p:cNvCxnSpPr>
            <a:stCxn id="11" idx="2"/>
            <a:endCxn id="14" idx="0"/>
          </p:cNvCxnSpPr>
          <p:nvPr/>
        </p:nvCxnSpPr>
        <p:spPr>
          <a:xfrm>
            <a:off x="8673370" y="2289842"/>
            <a:ext cx="0" cy="503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721766" y="4857679"/>
            <a:ext cx="1283122" cy="818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PVD</a:t>
            </a:r>
            <a:endParaRPr lang="en-US" dirty="0"/>
          </a:p>
        </p:txBody>
      </p:sp>
      <p:sp>
        <p:nvSpPr>
          <p:cNvPr id="18" name="矩形 17"/>
          <p:cNvSpPr/>
          <p:nvPr/>
        </p:nvSpPr>
        <p:spPr>
          <a:xfrm>
            <a:off x="9395387" y="4925865"/>
            <a:ext cx="1283122" cy="818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r>
              <a:rPr lang="en-US" baseline="-25000" dirty="0" smtClean="0"/>
              <a:t>i</a:t>
            </a:r>
            <a:r>
              <a:rPr lang="zh-TW" altLang="en-US" baseline="-25000" dirty="0" smtClean="0"/>
              <a:t> </a:t>
            </a:r>
            <a:r>
              <a:rPr lang="en-US" dirty="0"/>
              <a:t>P</a:t>
            </a:r>
            <a:r>
              <a:rPr lang="en-US" baseline="-25000" dirty="0"/>
              <a:t>i+1</a:t>
            </a:r>
          </a:p>
          <a:p>
            <a:pPr algn="ctr"/>
            <a:r>
              <a:rPr lang="zh-TW" altLang="en-US" dirty="0" smtClean="0"/>
              <a:t>分別</a:t>
            </a:r>
            <a:r>
              <a:rPr lang="zh-TW" altLang="en-US" dirty="0"/>
              <a:t>做</a:t>
            </a:r>
            <a:endParaRPr lang="en-US" dirty="0"/>
          </a:p>
          <a:p>
            <a:pPr algn="ctr"/>
            <a:r>
              <a:rPr lang="en-US" dirty="0" smtClean="0"/>
              <a:t>MME</a:t>
            </a:r>
            <a:endParaRPr lang="en-US" dirty="0"/>
          </a:p>
        </p:txBody>
      </p:sp>
      <p:cxnSp>
        <p:nvCxnSpPr>
          <p:cNvPr id="20" name="直線單箭頭接點 19"/>
          <p:cNvCxnSpPr>
            <a:stCxn id="14" idx="2"/>
            <a:endCxn id="17" idx="0"/>
          </p:cNvCxnSpPr>
          <p:nvPr/>
        </p:nvCxnSpPr>
        <p:spPr>
          <a:xfrm flipH="1">
            <a:off x="7363327" y="4556533"/>
            <a:ext cx="1310043" cy="301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字方塊 22"/>
          <p:cNvSpPr txBox="1"/>
          <p:nvPr/>
        </p:nvSpPr>
        <p:spPr>
          <a:xfrm>
            <a:off x="7722776" y="4362223"/>
            <a:ext cx="1187115" cy="369332"/>
          </a:xfrm>
          <a:prstGeom prst="rect">
            <a:avLst/>
          </a:prstGeom>
          <a:noFill/>
        </p:spPr>
        <p:txBody>
          <a:bodyPr wrap="square" rtlCol="0">
            <a:spAutoFit/>
          </a:bodyPr>
          <a:lstStyle/>
          <a:p>
            <a:r>
              <a:rPr lang="en-US" dirty="0" smtClean="0"/>
              <a:t>yes</a:t>
            </a:r>
            <a:endParaRPr lang="en-US" dirty="0"/>
          </a:p>
        </p:txBody>
      </p:sp>
      <p:sp>
        <p:nvSpPr>
          <p:cNvPr id="24" name="文字方塊 23"/>
          <p:cNvSpPr txBox="1"/>
          <p:nvPr/>
        </p:nvSpPr>
        <p:spPr>
          <a:xfrm>
            <a:off x="9170552" y="4411609"/>
            <a:ext cx="1187115" cy="369332"/>
          </a:xfrm>
          <a:prstGeom prst="rect">
            <a:avLst/>
          </a:prstGeom>
          <a:noFill/>
        </p:spPr>
        <p:txBody>
          <a:bodyPr wrap="square" rtlCol="0">
            <a:spAutoFit/>
          </a:bodyPr>
          <a:lstStyle/>
          <a:p>
            <a:r>
              <a:rPr lang="en-US" dirty="0" smtClean="0"/>
              <a:t>no</a:t>
            </a:r>
            <a:endParaRPr lang="en-US" dirty="0"/>
          </a:p>
        </p:txBody>
      </p:sp>
      <p:cxnSp>
        <p:nvCxnSpPr>
          <p:cNvPr id="30" name="直線單箭頭接點 29"/>
          <p:cNvCxnSpPr>
            <a:stCxn id="14" idx="2"/>
            <a:endCxn id="18" idx="0"/>
          </p:cNvCxnSpPr>
          <p:nvPr/>
        </p:nvCxnSpPr>
        <p:spPr>
          <a:xfrm>
            <a:off x="8673370" y="4556533"/>
            <a:ext cx="1363578"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字方塊 31"/>
          <p:cNvSpPr txBox="1"/>
          <p:nvPr/>
        </p:nvSpPr>
        <p:spPr>
          <a:xfrm>
            <a:off x="5656053" y="5735658"/>
            <a:ext cx="5776554" cy="369332"/>
          </a:xfrm>
          <a:prstGeom prst="rect">
            <a:avLst/>
          </a:prstGeom>
          <a:noFill/>
        </p:spPr>
        <p:txBody>
          <a:bodyPr wrap="square" rtlCol="0">
            <a:spAutoFit/>
          </a:bodyPr>
          <a:lstStyle/>
          <a:p>
            <a:r>
              <a:rPr lang="zh-TW" altLang="en-US" dirty="0" smtClean="0"/>
              <a:t>                   </a:t>
            </a:r>
            <a:r>
              <a:rPr lang="en-US" dirty="0" smtClean="0"/>
              <a:t> higher-level                   </a:t>
            </a:r>
            <a:r>
              <a:rPr lang="zh-TW" altLang="en-US" dirty="0" smtClean="0"/>
              <a:t>            </a:t>
            </a:r>
            <a:r>
              <a:rPr lang="en-US" dirty="0" smtClean="0"/>
              <a:t> lower-level      </a:t>
            </a:r>
            <a:endParaRPr lang="en-US" dirty="0"/>
          </a:p>
        </p:txBody>
      </p:sp>
      <p:sp>
        <p:nvSpPr>
          <p:cNvPr id="5" name="投影片編號版面配置區 4"/>
          <p:cNvSpPr>
            <a:spLocks noGrp="1"/>
          </p:cNvSpPr>
          <p:nvPr>
            <p:ph type="sldNum" sz="quarter" idx="12"/>
          </p:nvPr>
        </p:nvSpPr>
        <p:spPr/>
        <p:txBody>
          <a:bodyPr/>
          <a:lstStyle/>
          <a:p>
            <a:fld id="{6414CE48-481B-40B9-851C-68FDECB861DC}" type="slidenum">
              <a:rPr lang="en-US" smtClean="0"/>
              <a:t>7</a:t>
            </a:fld>
            <a:endParaRPr lang="en-US"/>
          </a:p>
        </p:txBody>
      </p:sp>
    </p:spTree>
    <p:extLst>
      <p:ext uri="{BB962C8B-B14F-4D97-AF65-F5344CB8AC3E}">
        <p14:creationId xmlns:p14="http://schemas.microsoft.com/office/powerpoint/2010/main" val="2850924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1312" y="3362325"/>
            <a:ext cx="5833075" cy="2936875"/>
          </a:xfrm>
          <a:prstGeom prst="rect">
            <a:avLst/>
          </a:prstGeom>
        </p:spPr>
      </p:pic>
      <p:sp>
        <p:nvSpPr>
          <p:cNvPr id="2" name="標題 1"/>
          <p:cNvSpPr>
            <a:spLocks noGrp="1"/>
          </p:cNvSpPr>
          <p:nvPr>
            <p:ph type="title"/>
          </p:nvPr>
        </p:nvSpPr>
        <p:spPr>
          <a:xfrm>
            <a:off x="441143" y="295010"/>
            <a:ext cx="3775257" cy="662782"/>
          </a:xfrm>
        </p:spPr>
        <p:txBody>
          <a:bodyPr>
            <a:normAutofit fontScale="90000"/>
          </a:bodyPr>
          <a:lstStyle/>
          <a:p>
            <a:r>
              <a:rPr lang="zh-TW" altLang="en-US" dirty="0"/>
              <a:t>實驗數據</a:t>
            </a:r>
            <a:r>
              <a:rPr lang="en-US" altLang="zh-TW" dirty="0"/>
              <a:t/>
            </a:r>
            <a:br>
              <a:rPr lang="en-US" altLang="zh-TW" dirty="0"/>
            </a:b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3724681679"/>
              </p:ext>
            </p:extLst>
          </p:nvPr>
        </p:nvGraphicFramePr>
        <p:xfrm>
          <a:off x="2924852" y="627636"/>
          <a:ext cx="5176106" cy="2287557"/>
        </p:xfrm>
        <a:graphic>
          <a:graphicData uri="http://schemas.openxmlformats.org/drawingml/2006/table">
            <a:tbl>
              <a:tblPr firstRow="1" firstCol="1" bandRow="1">
                <a:tableStyleId>{5C22544A-7EE6-4342-B048-85BDC9FD1C3A}</a:tableStyleId>
              </a:tblPr>
              <a:tblGrid>
                <a:gridCol w="1371751"/>
                <a:gridCol w="2077800"/>
                <a:gridCol w="1726555"/>
              </a:tblGrid>
              <a:tr h="458019">
                <a:tc>
                  <a:txBody>
                    <a:bodyPr/>
                    <a:lstStyle/>
                    <a:p>
                      <a:pPr marL="0" marR="0" algn="ctr">
                        <a:spcBef>
                          <a:spcPts val="0"/>
                        </a:spcBef>
                        <a:spcAft>
                          <a:spcPts val="0"/>
                        </a:spcAft>
                      </a:pPr>
                      <a:r>
                        <a:rPr lang="zh-TW" sz="1800" kern="100" dirty="0">
                          <a:effectLst/>
                        </a:rPr>
                        <a:t>藏密量</a:t>
                      </a:r>
                      <a:endParaRPr lang="en-US" sz="1800" kern="100" dirty="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dirty="0" smtClean="0">
                          <a:effectLst/>
                        </a:rPr>
                        <a:t>ME PSNR</a:t>
                      </a:r>
                      <a:endParaRPr lang="en-US" sz="1800" kern="100" dirty="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dirty="0" smtClean="0">
                          <a:effectLst/>
                        </a:rPr>
                        <a:t>MME PSNR</a:t>
                      </a:r>
                      <a:endParaRPr lang="en-US" sz="1800" kern="100" dirty="0">
                        <a:effectLst/>
                        <a:latin typeface="Times New Roman" panose="02020603050405020304" pitchFamily="18" charset="0"/>
                        <a:ea typeface="PMingLiU" panose="02020500000000000000" pitchFamily="18" charset="-120"/>
                      </a:endParaRPr>
                    </a:p>
                  </a:txBody>
                  <a:tcPr marL="68580" marR="68580" marT="0" marB="0"/>
                </a:tc>
              </a:tr>
              <a:tr h="629656">
                <a:tc>
                  <a:txBody>
                    <a:bodyPr/>
                    <a:lstStyle/>
                    <a:p>
                      <a:pPr marL="0" marR="0" algn="ctr">
                        <a:spcBef>
                          <a:spcPts val="0"/>
                        </a:spcBef>
                        <a:spcAft>
                          <a:spcPts val="0"/>
                        </a:spcAft>
                      </a:pPr>
                      <a:r>
                        <a:rPr lang="en-US" sz="1800" kern="100">
                          <a:effectLst/>
                        </a:rPr>
                        <a:t>296K</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dirty="0">
                          <a:effectLst/>
                        </a:rPr>
                        <a:t>18.9768db</a:t>
                      </a:r>
                      <a:endParaRPr lang="en-US" sz="1800" kern="100" dirty="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dirty="0">
                          <a:effectLst/>
                        </a:rPr>
                        <a:t>30.8069db</a:t>
                      </a:r>
                      <a:endParaRPr lang="en-US" sz="1800" kern="100" dirty="0">
                        <a:effectLst/>
                        <a:latin typeface="Times New Roman" panose="02020603050405020304" pitchFamily="18" charset="0"/>
                        <a:ea typeface="PMingLiU" panose="02020500000000000000" pitchFamily="18" charset="-120"/>
                      </a:endParaRPr>
                    </a:p>
                  </a:txBody>
                  <a:tcPr marL="68580" marR="68580" marT="0" marB="0"/>
                </a:tc>
              </a:tr>
              <a:tr h="599941">
                <a:tc>
                  <a:txBody>
                    <a:bodyPr/>
                    <a:lstStyle/>
                    <a:p>
                      <a:pPr marL="0" marR="0" algn="ctr">
                        <a:spcBef>
                          <a:spcPts val="0"/>
                        </a:spcBef>
                        <a:spcAft>
                          <a:spcPts val="0"/>
                        </a:spcAft>
                      </a:pPr>
                      <a:r>
                        <a:rPr lang="en-US" sz="1800" kern="100">
                          <a:effectLst/>
                        </a:rPr>
                        <a:t>270K</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a:effectLst/>
                        </a:rPr>
                        <a:t>19.5155db</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dirty="0">
                          <a:effectLst/>
                        </a:rPr>
                        <a:t>31.2288db</a:t>
                      </a:r>
                      <a:endParaRPr lang="en-US" sz="1800" kern="100" dirty="0">
                        <a:effectLst/>
                        <a:latin typeface="Times New Roman" panose="02020603050405020304" pitchFamily="18" charset="0"/>
                        <a:ea typeface="PMingLiU" panose="02020500000000000000" pitchFamily="18" charset="-120"/>
                      </a:endParaRPr>
                    </a:p>
                  </a:txBody>
                  <a:tcPr marL="68580" marR="68580" marT="0" marB="0"/>
                </a:tc>
              </a:tr>
              <a:tr h="599941">
                <a:tc>
                  <a:txBody>
                    <a:bodyPr/>
                    <a:lstStyle/>
                    <a:p>
                      <a:pPr marL="0" marR="0" algn="ctr">
                        <a:spcBef>
                          <a:spcPts val="0"/>
                        </a:spcBef>
                        <a:spcAft>
                          <a:spcPts val="0"/>
                        </a:spcAft>
                      </a:pPr>
                      <a:r>
                        <a:rPr lang="en-US" sz="1800" kern="100">
                          <a:effectLst/>
                        </a:rPr>
                        <a:t>120K</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a:effectLst/>
                        </a:rPr>
                        <a:t>22.5079db</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dirty="0">
                          <a:effectLst/>
                        </a:rPr>
                        <a:t>35.1205db</a:t>
                      </a:r>
                      <a:endParaRPr lang="en-US" sz="1800" kern="100" dirty="0">
                        <a:effectLst/>
                        <a:latin typeface="Times New Roman" panose="02020603050405020304" pitchFamily="18" charset="0"/>
                        <a:ea typeface="PMingLiU" panose="02020500000000000000" pitchFamily="18" charset="-120"/>
                      </a:endParaRPr>
                    </a:p>
                  </a:txBody>
                  <a:tcPr marL="68580" marR="68580" marT="0" marB="0"/>
                </a:tc>
              </a:tr>
            </a:tbl>
          </a:graphicData>
        </a:graphic>
      </p:graphicFrame>
      <p:sp>
        <p:nvSpPr>
          <p:cNvPr id="5" name="Rectangle 1"/>
          <p:cNvSpPr>
            <a:spLocks noChangeArrowheads="1"/>
          </p:cNvSpPr>
          <p:nvPr/>
        </p:nvSpPr>
        <p:spPr bwMode="auto">
          <a:xfrm>
            <a:off x="4711700" y="33623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6963816" y="822324"/>
            <a:ext cx="17881496" cy="909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文字方塊 7"/>
          <p:cNvSpPr txBox="1"/>
          <p:nvPr/>
        </p:nvSpPr>
        <p:spPr>
          <a:xfrm>
            <a:off x="5336665" y="6114534"/>
            <a:ext cx="2098857" cy="369332"/>
          </a:xfrm>
          <a:prstGeom prst="rect">
            <a:avLst/>
          </a:prstGeom>
          <a:noFill/>
        </p:spPr>
        <p:txBody>
          <a:bodyPr wrap="square" rtlCol="0">
            <a:spAutoFit/>
          </a:bodyPr>
          <a:lstStyle/>
          <a:p>
            <a:r>
              <a:rPr lang="en-US" dirty="0" smtClean="0"/>
              <a:t>ME steganography</a:t>
            </a:r>
            <a:endParaRPr lang="en-US" dirty="0"/>
          </a:p>
        </p:txBody>
      </p:sp>
      <p:sp>
        <p:nvSpPr>
          <p:cNvPr id="9" name="文字方塊 8"/>
          <p:cNvSpPr txBox="1"/>
          <p:nvPr/>
        </p:nvSpPr>
        <p:spPr>
          <a:xfrm>
            <a:off x="8073509" y="6115335"/>
            <a:ext cx="2226964" cy="369332"/>
          </a:xfrm>
          <a:prstGeom prst="rect">
            <a:avLst/>
          </a:prstGeom>
          <a:noFill/>
        </p:spPr>
        <p:txBody>
          <a:bodyPr wrap="square" rtlCol="0">
            <a:spAutoFit/>
          </a:bodyPr>
          <a:lstStyle/>
          <a:p>
            <a:r>
              <a:rPr lang="en-US" dirty="0" smtClean="0"/>
              <a:t>MME steganography</a:t>
            </a:r>
            <a:endParaRPr lang="en-US" dirty="0"/>
          </a:p>
        </p:txBody>
      </p:sp>
      <p:pic>
        <p:nvPicPr>
          <p:cNvPr id="10" name="圖片 9"/>
          <p:cNvPicPr/>
          <p:nvPr/>
        </p:nvPicPr>
        <p:blipFill>
          <a:blip r:embed="rId4" cstate="print">
            <a:extLst>
              <a:ext uri="{28A0092B-C50C-407E-A947-70E740481C1C}">
                <a14:useLocalDpi xmlns:a14="http://schemas.microsoft.com/office/drawing/2010/main" val="0"/>
              </a:ext>
            </a:extLst>
          </a:blip>
          <a:stretch>
            <a:fillRect/>
          </a:stretch>
        </p:blipFill>
        <p:spPr>
          <a:xfrm>
            <a:off x="2014236" y="3514732"/>
            <a:ext cx="2532063" cy="2525197"/>
          </a:xfrm>
          <a:prstGeom prst="rect">
            <a:avLst/>
          </a:prstGeom>
        </p:spPr>
      </p:pic>
      <p:sp>
        <p:nvSpPr>
          <p:cNvPr id="11" name="文字方塊 10"/>
          <p:cNvSpPr txBox="1"/>
          <p:nvPr/>
        </p:nvSpPr>
        <p:spPr>
          <a:xfrm>
            <a:off x="2652223" y="6049996"/>
            <a:ext cx="2169089" cy="369332"/>
          </a:xfrm>
          <a:prstGeom prst="rect">
            <a:avLst/>
          </a:prstGeom>
          <a:noFill/>
        </p:spPr>
        <p:txBody>
          <a:bodyPr wrap="square" rtlCol="0">
            <a:spAutoFit/>
          </a:bodyPr>
          <a:lstStyle/>
          <a:p>
            <a:r>
              <a:rPr lang="en-US" altLang="zh-TW" dirty="0" smtClean="0"/>
              <a:t>Original</a:t>
            </a:r>
            <a:endParaRPr lang="zh-TW" altLang="en-US" dirty="0"/>
          </a:p>
        </p:txBody>
      </p:sp>
      <p:sp>
        <p:nvSpPr>
          <p:cNvPr id="6" name="投影片編號版面配置區 5"/>
          <p:cNvSpPr>
            <a:spLocks noGrp="1"/>
          </p:cNvSpPr>
          <p:nvPr>
            <p:ph type="sldNum" sz="quarter" idx="12"/>
          </p:nvPr>
        </p:nvSpPr>
        <p:spPr/>
        <p:txBody>
          <a:bodyPr/>
          <a:lstStyle/>
          <a:p>
            <a:fld id="{6414CE48-481B-40B9-851C-68FDECB861DC}" type="slidenum">
              <a:rPr lang="en-US" smtClean="0"/>
              <a:t>8</a:t>
            </a:fld>
            <a:endParaRPr lang="en-US"/>
          </a:p>
        </p:txBody>
      </p:sp>
      <p:sp>
        <p:nvSpPr>
          <p:cNvPr id="12" name="書卷 (水平) 11"/>
          <p:cNvSpPr/>
          <p:nvPr/>
        </p:nvSpPr>
        <p:spPr>
          <a:xfrm>
            <a:off x="8391782" y="668052"/>
            <a:ext cx="3173378" cy="1988609"/>
          </a:xfrm>
          <a:prstGeom prst="horizontalScrol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3200" dirty="0" smtClean="0">
                <a:solidFill>
                  <a:srgbClr val="FF0000"/>
                </a:solidFill>
              </a:rPr>
              <a:t>PSNR</a:t>
            </a:r>
            <a:r>
              <a:rPr lang="zh-TW" altLang="en-US" sz="3200" dirty="0" smtClean="0">
                <a:solidFill>
                  <a:srgbClr val="FF0000"/>
                </a:solidFill>
              </a:rPr>
              <a:t>值上升為</a:t>
            </a:r>
            <a:endParaRPr lang="en-US" altLang="zh-TW" sz="3200" dirty="0" smtClean="0">
              <a:solidFill>
                <a:srgbClr val="FF0000"/>
              </a:solidFill>
            </a:endParaRPr>
          </a:p>
          <a:p>
            <a:pPr algn="ctr"/>
            <a:r>
              <a:rPr lang="en-US" altLang="zh-TW" sz="3200" dirty="0" smtClean="0">
                <a:solidFill>
                  <a:srgbClr val="FF0000"/>
                </a:solidFill>
              </a:rPr>
              <a:t>1.56~1.62</a:t>
            </a:r>
            <a:r>
              <a:rPr lang="zh-TW" altLang="en-US" sz="3200" dirty="0" smtClean="0">
                <a:solidFill>
                  <a:srgbClr val="FF0000"/>
                </a:solidFill>
              </a:rPr>
              <a:t>倍</a:t>
            </a:r>
            <a:endParaRPr lang="en-US" sz="3200" dirty="0">
              <a:solidFill>
                <a:srgbClr val="FF0000"/>
              </a:solidFill>
            </a:endParaRPr>
          </a:p>
        </p:txBody>
      </p:sp>
      <p:sp>
        <p:nvSpPr>
          <p:cNvPr id="13" name="文字方塊 12"/>
          <p:cNvSpPr txBox="1"/>
          <p:nvPr/>
        </p:nvSpPr>
        <p:spPr>
          <a:xfrm>
            <a:off x="805884" y="1255153"/>
            <a:ext cx="2015067" cy="954107"/>
          </a:xfrm>
          <a:prstGeom prst="rect">
            <a:avLst/>
          </a:prstGeom>
          <a:noFill/>
        </p:spPr>
        <p:txBody>
          <a:bodyPr wrap="square" rtlCol="0">
            <a:spAutoFit/>
          </a:bodyPr>
          <a:lstStyle/>
          <a:p>
            <a:pPr algn="ctr"/>
            <a:r>
              <a:rPr lang="zh-TW" altLang="en-US" sz="2800" dirty="0"/>
              <a:t>掩護影像為</a:t>
            </a:r>
            <a:r>
              <a:rPr lang="en-US" altLang="zh-TW" sz="2800" dirty="0"/>
              <a:t>786</a:t>
            </a:r>
            <a:r>
              <a:rPr lang="en-US" sz="2800" dirty="0"/>
              <a:t>K</a:t>
            </a:r>
          </a:p>
        </p:txBody>
      </p:sp>
    </p:spTree>
    <p:extLst>
      <p:ext uri="{BB962C8B-B14F-4D97-AF65-F5344CB8AC3E}">
        <p14:creationId xmlns:p14="http://schemas.microsoft.com/office/powerpoint/2010/main" val="319364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822451924"/>
              </p:ext>
            </p:extLst>
          </p:nvPr>
        </p:nvGraphicFramePr>
        <p:xfrm>
          <a:off x="635463" y="538426"/>
          <a:ext cx="6183992" cy="5817924"/>
        </p:xfrm>
        <a:graphic>
          <a:graphicData uri="http://schemas.openxmlformats.org/drawingml/2006/table">
            <a:tbl>
              <a:tblPr firstRow="1" firstCol="1" bandRow="1">
                <a:tableStyleId>{5C22544A-7EE6-4342-B048-85BDC9FD1C3A}</a:tableStyleId>
              </a:tblPr>
              <a:tblGrid>
                <a:gridCol w="901955"/>
                <a:gridCol w="901955"/>
                <a:gridCol w="901955"/>
                <a:gridCol w="901955"/>
                <a:gridCol w="890165"/>
                <a:gridCol w="890165"/>
                <a:gridCol w="795842"/>
              </a:tblGrid>
              <a:tr h="1076517">
                <a:tc rowSpan="2">
                  <a:txBody>
                    <a:bodyPr/>
                    <a:lstStyle/>
                    <a:p>
                      <a:pPr marL="0" marR="0" algn="ctr">
                        <a:spcBef>
                          <a:spcPts val="0"/>
                        </a:spcBef>
                        <a:spcAft>
                          <a:spcPts val="0"/>
                        </a:spcAft>
                      </a:pPr>
                      <a:r>
                        <a:rPr lang="zh-TW" sz="1800" kern="100" dirty="0">
                          <a:effectLst/>
                        </a:rPr>
                        <a:t>影像</a:t>
                      </a:r>
                      <a:endParaRPr lang="en-US" sz="1800" kern="100" dirty="0">
                        <a:effectLst/>
                      </a:endParaRPr>
                    </a:p>
                    <a:p>
                      <a:pPr marL="0" marR="0" algn="ctr">
                        <a:spcBef>
                          <a:spcPts val="0"/>
                        </a:spcBef>
                        <a:spcAft>
                          <a:spcPts val="0"/>
                        </a:spcAft>
                      </a:pPr>
                      <a:r>
                        <a:rPr lang="en-US" sz="1800" kern="100" dirty="0">
                          <a:effectLst/>
                        </a:rPr>
                        <a:t> </a:t>
                      </a:r>
                      <a:endParaRPr lang="en-US" sz="1800" kern="100" dirty="0">
                        <a:effectLst/>
                        <a:latin typeface="Times New Roman" panose="02020603050405020304" pitchFamily="18" charset="0"/>
                        <a:ea typeface="PMingLiU" panose="02020500000000000000" pitchFamily="18" charset="-120"/>
                      </a:endParaRPr>
                    </a:p>
                  </a:txBody>
                  <a:tcPr marL="68580" marR="68580" marT="0" marB="0"/>
                </a:tc>
                <a:tc gridSpan="2">
                  <a:txBody>
                    <a:bodyPr/>
                    <a:lstStyle/>
                    <a:p>
                      <a:pPr marL="0" marR="0" algn="ctr">
                        <a:spcBef>
                          <a:spcPts val="0"/>
                        </a:spcBef>
                        <a:spcAft>
                          <a:spcPts val="0"/>
                        </a:spcAft>
                      </a:pPr>
                      <a:r>
                        <a:rPr lang="en-US" sz="1800" kern="100">
                          <a:effectLst/>
                        </a:rPr>
                        <a:t>PVD</a:t>
                      </a:r>
                      <a:endParaRPr lang="en-US" sz="1800" kern="100">
                        <a:effectLst/>
                        <a:latin typeface="Times New Roman" panose="02020603050405020304" pitchFamily="18" charset="0"/>
                        <a:ea typeface="PMingLiU" panose="02020500000000000000" pitchFamily="18" charset="-120"/>
                      </a:endParaRPr>
                    </a:p>
                  </a:txBody>
                  <a:tcPr marL="68580" marR="68580" marT="0" marB="0"/>
                </a:tc>
                <a:tc hMerge="1">
                  <a:txBody>
                    <a:bodyPr/>
                    <a:lstStyle/>
                    <a:p>
                      <a:endParaRPr lang="en-US"/>
                    </a:p>
                  </a:txBody>
                  <a:tcPr/>
                </a:tc>
                <a:tc gridSpan="2">
                  <a:txBody>
                    <a:bodyPr/>
                    <a:lstStyle/>
                    <a:p>
                      <a:pPr marL="0" marR="0" algn="ctr">
                        <a:spcBef>
                          <a:spcPts val="0"/>
                        </a:spcBef>
                        <a:spcAft>
                          <a:spcPts val="0"/>
                        </a:spcAft>
                      </a:pPr>
                      <a:r>
                        <a:rPr lang="en-US" sz="1800" kern="100" dirty="0">
                          <a:effectLst/>
                        </a:rPr>
                        <a:t>PVD and LSB</a:t>
                      </a:r>
                      <a:endParaRPr lang="en-US" sz="1800" kern="100" dirty="0">
                        <a:effectLst/>
                        <a:latin typeface="Times New Roman" panose="02020603050405020304" pitchFamily="18" charset="0"/>
                        <a:ea typeface="PMingLiU" panose="02020500000000000000" pitchFamily="18" charset="-120"/>
                      </a:endParaRPr>
                    </a:p>
                  </a:txBody>
                  <a:tcPr marL="68580" marR="68580" marT="0" marB="0"/>
                </a:tc>
                <a:tc hMerge="1">
                  <a:txBody>
                    <a:bodyPr/>
                    <a:lstStyle/>
                    <a:p>
                      <a:endParaRPr lang="en-US"/>
                    </a:p>
                  </a:txBody>
                  <a:tcPr/>
                </a:tc>
                <a:tc gridSpan="2">
                  <a:txBody>
                    <a:bodyPr/>
                    <a:lstStyle/>
                    <a:p>
                      <a:pPr marL="0" marR="0" algn="ctr">
                        <a:spcBef>
                          <a:spcPts val="0"/>
                        </a:spcBef>
                        <a:spcAft>
                          <a:spcPts val="0"/>
                        </a:spcAft>
                      </a:pPr>
                      <a:r>
                        <a:rPr lang="en-US" sz="1800" kern="100" dirty="0">
                          <a:effectLst/>
                        </a:rPr>
                        <a:t>PVD and </a:t>
                      </a:r>
                      <a:r>
                        <a:rPr lang="en-US" sz="1800" kern="100" dirty="0" smtClean="0">
                          <a:effectLst/>
                        </a:rPr>
                        <a:t>MME</a:t>
                      </a:r>
                      <a:endParaRPr lang="en-US" sz="1800" kern="100" dirty="0">
                        <a:effectLst/>
                        <a:latin typeface="Times New Roman" panose="02020603050405020304" pitchFamily="18" charset="0"/>
                        <a:ea typeface="PMingLiU" panose="02020500000000000000" pitchFamily="18" charset="-120"/>
                      </a:endParaRPr>
                    </a:p>
                  </a:txBody>
                  <a:tcPr marL="68580" marR="68580" marT="0" marB="0"/>
                </a:tc>
                <a:tc hMerge="1">
                  <a:txBody>
                    <a:bodyPr/>
                    <a:lstStyle/>
                    <a:p>
                      <a:endParaRPr lang="en-US"/>
                    </a:p>
                  </a:txBody>
                  <a:tcPr/>
                </a:tc>
              </a:tr>
              <a:tr h="1076517">
                <a:tc vMerge="1">
                  <a:txBody>
                    <a:bodyPr/>
                    <a:lstStyle/>
                    <a:p>
                      <a:endParaRPr lang="en-US"/>
                    </a:p>
                  </a:txBody>
                  <a:tcPr/>
                </a:tc>
                <a:tc>
                  <a:txBody>
                    <a:bodyPr/>
                    <a:lstStyle/>
                    <a:p>
                      <a:pPr marL="0" marR="0" algn="ctr">
                        <a:spcBef>
                          <a:spcPts val="0"/>
                        </a:spcBef>
                        <a:spcAft>
                          <a:spcPts val="0"/>
                        </a:spcAft>
                      </a:pPr>
                      <a:r>
                        <a:rPr lang="zh-TW" sz="1800" kern="100">
                          <a:effectLst/>
                        </a:rPr>
                        <a:t>藏密量</a:t>
                      </a:r>
                      <a:r>
                        <a:rPr lang="en-US" sz="1800" kern="100">
                          <a:effectLst/>
                        </a:rPr>
                        <a:t>(byte)</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a:effectLst/>
                        </a:rPr>
                        <a:t>PSNR</a:t>
                      </a:r>
                    </a:p>
                    <a:p>
                      <a:pPr marL="0" marR="0" algn="ctr">
                        <a:spcBef>
                          <a:spcPts val="0"/>
                        </a:spcBef>
                        <a:spcAft>
                          <a:spcPts val="0"/>
                        </a:spcAft>
                      </a:pPr>
                      <a:r>
                        <a:rPr lang="en-US" sz="1800" kern="100">
                          <a:effectLst/>
                        </a:rPr>
                        <a:t>(db)</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zh-TW" sz="1800" kern="100">
                          <a:effectLst/>
                        </a:rPr>
                        <a:t>藏密量</a:t>
                      </a:r>
                      <a:r>
                        <a:rPr lang="en-US" sz="1800" kern="100">
                          <a:effectLst/>
                        </a:rPr>
                        <a:t>(byte)</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dirty="0">
                          <a:effectLst/>
                        </a:rPr>
                        <a:t>PSNR</a:t>
                      </a:r>
                    </a:p>
                    <a:p>
                      <a:pPr marL="0" marR="0" algn="ctr">
                        <a:spcBef>
                          <a:spcPts val="0"/>
                        </a:spcBef>
                        <a:spcAft>
                          <a:spcPts val="0"/>
                        </a:spcAft>
                      </a:pPr>
                      <a:r>
                        <a:rPr lang="en-US" sz="1800" kern="100" dirty="0">
                          <a:effectLst/>
                        </a:rPr>
                        <a:t>(</a:t>
                      </a:r>
                      <a:r>
                        <a:rPr lang="en-US" sz="1800" kern="100" dirty="0" err="1">
                          <a:effectLst/>
                        </a:rPr>
                        <a:t>db</a:t>
                      </a:r>
                      <a:r>
                        <a:rPr lang="en-US" sz="1800" kern="100" dirty="0">
                          <a:effectLst/>
                        </a:rPr>
                        <a:t>)</a:t>
                      </a:r>
                      <a:endParaRPr lang="en-US" sz="1800" kern="100" dirty="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zh-TW" sz="1800" kern="100">
                          <a:effectLst/>
                        </a:rPr>
                        <a:t>藏密量</a:t>
                      </a:r>
                      <a:r>
                        <a:rPr lang="en-US" sz="1800" kern="100">
                          <a:effectLst/>
                        </a:rPr>
                        <a:t>(byte)</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a:effectLst/>
                        </a:rPr>
                        <a:t>PSNR</a:t>
                      </a:r>
                    </a:p>
                    <a:p>
                      <a:pPr marL="0" marR="0" algn="ctr">
                        <a:spcBef>
                          <a:spcPts val="0"/>
                        </a:spcBef>
                        <a:spcAft>
                          <a:spcPts val="0"/>
                        </a:spcAft>
                      </a:pPr>
                      <a:r>
                        <a:rPr lang="en-US" sz="1800" kern="100">
                          <a:effectLst/>
                        </a:rPr>
                        <a:t>(db)</a:t>
                      </a:r>
                      <a:endParaRPr lang="en-US" sz="1800" kern="100">
                        <a:effectLst/>
                        <a:latin typeface="Times New Roman" panose="02020603050405020304" pitchFamily="18" charset="0"/>
                        <a:ea typeface="PMingLiU" panose="02020500000000000000" pitchFamily="18" charset="-120"/>
                      </a:endParaRPr>
                    </a:p>
                  </a:txBody>
                  <a:tcPr marL="68580" marR="68580" marT="0" marB="0"/>
                </a:tc>
              </a:tr>
              <a:tr h="721572">
                <a:tc>
                  <a:txBody>
                    <a:bodyPr/>
                    <a:lstStyle/>
                    <a:p>
                      <a:pPr marL="0" marR="0" algn="ctr">
                        <a:spcBef>
                          <a:spcPts val="0"/>
                        </a:spcBef>
                        <a:spcAft>
                          <a:spcPts val="0"/>
                        </a:spcAft>
                      </a:pPr>
                      <a:r>
                        <a:rPr lang="en-US" sz="1800" kern="100">
                          <a:effectLst/>
                        </a:rPr>
                        <a:t>A</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a:effectLst/>
                        </a:rPr>
                        <a:t>153235</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a:effectLst/>
                        </a:rPr>
                        <a:t>39.10</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a:effectLst/>
                        </a:rPr>
                        <a:t>286464</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dirty="0">
                          <a:effectLst/>
                        </a:rPr>
                        <a:t>32.82</a:t>
                      </a:r>
                      <a:endParaRPr lang="en-US" sz="1800" kern="100" dirty="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a:effectLst/>
                        </a:rPr>
                        <a:t>295017</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a:effectLst/>
                        </a:rPr>
                        <a:t>30.81</a:t>
                      </a:r>
                      <a:endParaRPr lang="en-US" sz="1800" kern="100">
                        <a:effectLst/>
                        <a:latin typeface="Times New Roman" panose="02020603050405020304" pitchFamily="18" charset="0"/>
                        <a:ea typeface="PMingLiU" panose="02020500000000000000" pitchFamily="18" charset="-120"/>
                      </a:endParaRPr>
                    </a:p>
                  </a:txBody>
                  <a:tcPr marL="68580" marR="68580" marT="0" marB="0"/>
                </a:tc>
              </a:tr>
              <a:tr h="750087">
                <a:tc>
                  <a:txBody>
                    <a:bodyPr/>
                    <a:lstStyle/>
                    <a:p>
                      <a:pPr marL="0" marR="0" algn="ctr">
                        <a:spcBef>
                          <a:spcPts val="0"/>
                        </a:spcBef>
                        <a:spcAft>
                          <a:spcPts val="0"/>
                        </a:spcAft>
                      </a:pPr>
                      <a:r>
                        <a:rPr lang="en-US" sz="1800" kern="100">
                          <a:effectLst/>
                        </a:rPr>
                        <a:t>B</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a:effectLst/>
                        </a:rPr>
                        <a:t>149303</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a:effectLst/>
                        </a:rPr>
                        <a:t>39.10</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a:effectLst/>
                        </a:rPr>
                        <a:t>292314</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a:effectLst/>
                        </a:rPr>
                        <a:t>33.66</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a:effectLst/>
                        </a:rPr>
                        <a:t>295019</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a:effectLst/>
                        </a:rPr>
                        <a:t>28.84</a:t>
                      </a:r>
                      <a:endParaRPr lang="en-US" sz="1800" kern="100">
                        <a:effectLst/>
                        <a:latin typeface="Times New Roman" panose="02020603050405020304" pitchFamily="18" charset="0"/>
                        <a:ea typeface="PMingLiU" panose="02020500000000000000" pitchFamily="18" charset="-120"/>
                      </a:endParaRPr>
                    </a:p>
                  </a:txBody>
                  <a:tcPr marL="68580" marR="68580" marT="0" marB="0"/>
                </a:tc>
              </a:tr>
              <a:tr h="721572">
                <a:tc>
                  <a:txBody>
                    <a:bodyPr/>
                    <a:lstStyle/>
                    <a:p>
                      <a:pPr marL="0" marR="0" algn="ctr">
                        <a:spcBef>
                          <a:spcPts val="0"/>
                        </a:spcBef>
                        <a:spcAft>
                          <a:spcPts val="0"/>
                        </a:spcAft>
                      </a:pPr>
                      <a:r>
                        <a:rPr lang="en-US" sz="1800" kern="100">
                          <a:effectLst/>
                        </a:rPr>
                        <a:t>C</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a:effectLst/>
                        </a:rPr>
                        <a:t>163702</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a:effectLst/>
                        </a:rPr>
                        <a:t>32.95</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a:effectLst/>
                        </a:rPr>
                        <a:t>281478</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a:effectLst/>
                        </a:rPr>
                        <a:t>29.21</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a:effectLst/>
                        </a:rPr>
                        <a:t>295172</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a:effectLst/>
                        </a:rPr>
                        <a:t>28.26</a:t>
                      </a:r>
                      <a:endParaRPr lang="en-US" sz="1800" kern="100">
                        <a:effectLst/>
                        <a:latin typeface="Times New Roman" panose="02020603050405020304" pitchFamily="18" charset="0"/>
                        <a:ea typeface="PMingLiU" panose="02020500000000000000" pitchFamily="18" charset="-120"/>
                      </a:endParaRPr>
                    </a:p>
                  </a:txBody>
                  <a:tcPr marL="68580" marR="68580" marT="0" marB="0"/>
                </a:tc>
              </a:tr>
              <a:tr h="750087">
                <a:tc>
                  <a:txBody>
                    <a:bodyPr/>
                    <a:lstStyle/>
                    <a:p>
                      <a:pPr marL="0" marR="0" algn="ctr">
                        <a:spcBef>
                          <a:spcPts val="0"/>
                        </a:spcBef>
                        <a:spcAft>
                          <a:spcPts val="0"/>
                        </a:spcAft>
                      </a:pPr>
                      <a:r>
                        <a:rPr lang="en-US" sz="1800" kern="100" dirty="0">
                          <a:effectLst/>
                        </a:rPr>
                        <a:t>D</a:t>
                      </a:r>
                      <a:endParaRPr lang="en-US" sz="1800" kern="100" dirty="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a:effectLst/>
                        </a:rPr>
                        <a:t>155505</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a:effectLst/>
                        </a:rPr>
                        <a:t>33.36</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a:effectLst/>
                        </a:rPr>
                        <a:t>291295</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a:effectLst/>
                        </a:rPr>
                        <a:t>30.42</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a:effectLst/>
                        </a:rPr>
                        <a:t>295358</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dirty="0">
                          <a:effectLst/>
                        </a:rPr>
                        <a:t>29.94</a:t>
                      </a:r>
                      <a:endParaRPr lang="en-US" sz="1800" kern="100" dirty="0">
                        <a:effectLst/>
                        <a:latin typeface="Times New Roman" panose="02020603050405020304" pitchFamily="18" charset="0"/>
                        <a:ea typeface="PMingLiU" panose="02020500000000000000" pitchFamily="18" charset="-120"/>
                      </a:endParaRPr>
                    </a:p>
                  </a:txBody>
                  <a:tcPr marL="68580" marR="68580" marT="0" marB="0"/>
                </a:tc>
              </a:tr>
              <a:tr h="721572">
                <a:tc>
                  <a:txBody>
                    <a:bodyPr/>
                    <a:lstStyle/>
                    <a:p>
                      <a:pPr marL="0" marR="0" algn="ctr">
                        <a:spcBef>
                          <a:spcPts val="0"/>
                        </a:spcBef>
                        <a:spcAft>
                          <a:spcPts val="0"/>
                        </a:spcAft>
                      </a:pPr>
                      <a:r>
                        <a:rPr lang="en-US" sz="1800" kern="100" dirty="0">
                          <a:effectLst/>
                        </a:rPr>
                        <a:t>E</a:t>
                      </a:r>
                      <a:endParaRPr lang="en-US" sz="1800" kern="100" dirty="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a:effectLst/>
                        </a:rPr>
                        <a:t>148984</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a:effectLst/>
                        </a:rPr>
                        <a:t>33.66</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a:effectLst/>
                        </a:rPr>
                        <a:t>263579</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a:effectLst/>
                        </a:rPr>
                        <a:t>30.50</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a:effectLst/>
                        </a:rPr>
                        <a:t>273620</a:t>
                      </a:r>
                      <a:endParaRPr lang="en-US" sz="1800" kern="1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lgn="ctr">
                        <a:spcBef>
                          <a:spcPts val="0"/>
                        </a:spcBef>
                        <a:spcAft>
                          <a:spcPts val="0"/>
                        </a:spcAft>
                      </a:pPr>
                      <a:r>
                        <a:rPr lang="en-US" sz="1800" kern="100" dirty="0">
                          <a:effectLst/>
                        </a:rPr>
                        <a:t>29.62</a:t>
                      </a:r>
                      <a:endParaRPr lang="en-US" sz="1800" kern="100" dirty="0">
                        <a:effectLst/>
                        <a:latin typeface="Times New Roman" panose="02020603050405020304" pitchFamily="18" charset="0"/>
                        <a:ea typeface="PMingLiU" panose="02020500000000000000" pitchFamily="18" charset="-120"/>
                      </a:endParaRPr>
                    </a:p>
                  </a:txBody>
                  <a:tcPr marL="68580" marR="68580" marT="0" marB="0"/>
                </a:tc>
              </a:tr>
            </a:tbl>
          </a:graphicData>
        </a:graphic>
      </p:graphicFrame>
      <p:sp>
        <p:nvSpPr>
          <p:cNvPr id="2" name="投影片編號版面配置區 1"/>
          <p:cNvSpPr>
            <a:spLocks noGrp="1"/>
          </p:cNvSpPr>
          <p:nvPr>
            <p:ph type="sldNum" sz="quarter" idx="12"/>
          </p:nvPr>
        </p:nvSpPr>
        <p:spPr/>
        <p:txBody>
          <a:bodyPr/>
          <a:lstStyle/>
          <a:p>
            <a:fld id="{6414CE48-481B-40B9-851C-68FDECB861DC}" type="slidenum">
              <a:rPr lang="en-US" smtClean="0"/>
              <a:t>9</a:t>
            </a:fld>
            <a:endParaRPr lang="en-US"/>
          </a:p>
        </p:txBody>
      </p:sp>
      <p:sp>
        <p:nvSpPr>
          <p:cNvPr id="5" name="書卷 (水平) 4"/>
          <p:cNvSpPr/>
          <p:nvPr/>
        </p:nvSpPr>
        <p:spPr>
          <a:xfrm>
            <a:off x="7349046" y="1405988"/>
            <a:ext cx="4004754" cy="3695401"/>
          </a:xfrm>
          <a:prstGeom prst="horizontalScrol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dirty="0">
                <a:solidFill>
                  <a:srgbClr val="FF0000"/>
                </a:solidFill>
              </a:rPr>
              <a:t>PVD </a:t>
            </a:r>
            <a:r>
              <a:rPr lang="en-US" altLang="zh-TW" sz="3600" dirty="0" smtClean="0">
                <a:solidFill>
                  <a:srgbClr val="FF0000"/>
                </a:solidFill>
              </a:rPr>
              <a:t>MME</a:t>
            </a:r>
            <a:endParaRPr lang="en-US" altLang="zh-TW" sz="3600" dirty="0">
              <a:solidFill>
                <a:srgbClr val="FF0000"/>
              </a:solidFill>
            </a:endParaRPr>
          </a:p>
          <a:p>
            <a:pPr algn="ctr"/>
            <a:r>
              <a:rPr lang="zh-TW" altLang="en-US" sz="3600" dirty="0" smtClean="0">
                <a:solidFill>
                  <a:srgbClr val="FF0000"/>
                </a:solidFill>
              </a:rPr>
              <a:t>藏</a:t>
            </a:r>
            <a:r>
              <a:rPr lang="zh-TW" altLang="en-US" sz="3600" dirty="0">
                <a:solidFill>
                  <a:srgbClr val="FF0000"/>
                </a:solidFill>
              </a:rPr>
              <a:t>密量是</a:t>
            </a:r>
            <a:r>
              <a:rPr lang="en-US" sz="3600" dirty="0">
                <a:solidFill>
                  <a:srgbClr val="FF0000"/>
                </a:solidFill>
              </a:rPr>
              <a:t>PVD</a:t>
            </a:r>
          </a:p>
          <a:p>
            <a:pPr algn="ctr"/>
            <a:r>
              <a:rPr lang="en-US" altLang="zh-TW" sz="3600" dirty="0" smtClean="0">
                <a:solidFill>
                  <a:srgbClr val="FF0000"/>
                </a:solidFill>
              </a:rPr>
              <a:t>1.8~1.98</a:t>
            </a:r>
            <a:r>
              <a:rPr lang="zh-TW" altLang="en-US" sz="3600" dirty="0">
                <a:solidFill>
                  <a:srgbClr val="FF0000"/>
                </a:solidFill>
              </a:rPr>
              <a:t>倍</a:t>
            </a:r>
            <a:endParaRPr lang="en-US" sz="3600" dirty="0">
              <a:solidFill>
                <a:srgbClr val="FF0000"/>
              </a:solidFill>
            </a:endParaRPr>
          </a:p>
        </p:txBody>
      </p:sp>
    </p:spTree>
    <p:extLst>
      <p:ext uri="{BB962C8B-B14F-4D97-AF65-F5344CB8AC3E}">
        <p14:creationId xmlns:p14="http://schemas.microsoft.com/office/powerpoint/2010/main" val="366331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1516</TotalTime>
  <Words>1465</Words>
  <Application>Microsoft Office PowerPoint</Application>
  <PresentationFormat>寬螢幕</PresentationFormat>
  <Paragraphs>308</Paragraphs>
  <Slides>11</Slides>
  <Notes>7</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11</vt:i4>
      </vt:variant>
    </vt:vector>
  </HeadingPairs>
  <TitlesOfParts>
    <vt:vector size="20" baseType="lpstr">
      <vt:lpstr>新細明體</vt:lpstr>
      <vt:lpstr>新細明體</vt:lpstr>
      <vt:lpstr>DFKai-SB</vt:lpstr>
      <vt:lpstr>Arial</vt:lpstr>
      <vt:lpstr>Calibri</vt:lpstr>
      <vt:lpstr>Calibri Light</vt:lpstr>
      <vt:lpstr>Cambria Math</vt:lpstr>
      <vt:lpstr>Times New Roman</vt:lpstr>
      <vt:lpstr>Office 佈景主題</vt:lpstr>
      <vt:lpstr>基於像素值差異與矩陣嵌入 應用於彩色影像集之研究  </vt:lpstr>
      <vt:lpstr>outline</vt:lpstr>
      <vt:lpstr>Pixel value differencing (PVD) </vt:lpstr>
      <vt:lpstr>Matrix embedding (ME) </vt:lpstr>
      <vt:lpstr>ME缺點</vt:lpstr>
      <vt:lpstr>Modify matrix embedding (MME) </vt:lpstr>
      <vt:lpstr>PVD and MME</vt:lpstr>
      <vt:lpstr>實驗數據 </vt:lpstr>
      <vt:lpstr>PowerPoint 簡報</vt:lpstr>
      <vt:lpstr>結論與未來展望  </vt:lpstr>
      <vt:lpstr>Reference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基於像素值差異與矩陣嵌入應用於彩色影像集之研究</dc:title>
  <dc:creator>dvan</dc:creator>
  <cp:lastModifiedBy>楊鎮銘</cp:lastModifiedBy>
  <cp:revision>62</cp:revision>
  <dcterms:created xsi:type="dcterms:W3CDTF">2014-06-02T15:37:24Z</dcterms:created>
  <dcterms:modified xsi:type="dcterms:W3CDTF">2014-06-06T01:51:42Z</dcterms:modified>
</cp:coreProperties>
</file>