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>
        <p:scale>
          <a:sx n="75" d="100"/>
          <a:sy n="75" d="100"/>
        </p:scale>
        <p:origin x="-7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79210-31E0-4D86-9BB3-F941B0F7DC70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D7F6D-271A-4EDF-9D54-43BF7706D8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220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D7F6D-271A-4EDF-9D54-43BF7706D8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216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105-F3A9-47BA-8367-E3BBB52DF618}" type="datetime1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29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F782-33C4-4F47-85D5-0B27F591D552}" type="datetime1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306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915C-86C8-459C-ADB3-EBCC5B7A4140}" type="datetime1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084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559E-3CE0-490E-A7A7-0851B2E56F5A}" type="datetime1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71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3D8DD-61DD-4B49-B8FC-DF5275FA8B49}" type="datetime1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090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3E89-D750-4814-B8EA-B5EA43AFAF25}" type="datetime1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00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5CE-D771-48AD-9CA6-75EF327BE496}" type="datetime1">
              <a:rPr lang="en-US" smtClean="0"/>
              <a:pPr/>
              <a:t>9/10/2014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789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3A11-C4D8-40CE-967D-0B48F53ADC19}" type="datetime1">
              <a:rPr lang="en-US" smtClean="0"/>
              <a:pPr/>
              <a:t>9/10/2014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417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0B2D-C724-4126-8F15-C5A88380DF44}" type="datetime1">
              <a:rPr lang="en-US" smtClean="0"/>
              <a:pPr/>
              <a:t>9/10/2014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54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4758-A6ED-48F7-B6B8-9764E81C21BA}" type="datetime1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64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B1333-FB39-4EB2-B9E5-95513F616FB6}" type="datetime1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879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524B-F32F-4080-9E1F-92AC7D35FF3F}" type="datetime1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41196-458D-4961-8650-399AF4E88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150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chip.eu/en/S-Tools-4.00_41921.html" TargetMode="External"/><Relationship Id="rId2" Type="http://schemas.openxmlformats.org/officeDocument/2006/relationships/hyperlink" Target="http://vanilla47.com/PDFs/Cryptography/Steganography/A%20Comparative%20Analysis%20of%20Steganographic%20Tool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MD5" TargetMode="External"/><Relationship Id="rId4" Type="http://schemas.openxmlformats.org/officeDocument/2006/relationships/hyperlink" Target="http://resources.infosecinstitute.com/cissp-steganography-an-introduction-using-s-tool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92468" y="148510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Novel Technique for Image Authentication in Frequency Domain using Discrete Fourier </a:t>
            </a:r>
            <a:r>
              <a:rPr lang="en-US" b="1" dirty="0" smtClean="0"/>
              <a:t>Transformation Technique 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/>
              <a:t>IAFDDFTT)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4399" y="4130566"/>
            <a:ext cx="10300137" cy="22257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Malaysian </a:t>
            </a:r>
            <a:r>
              <a:rPr lang="en-US" dirty="0"/>
              <a:t>Journal of Computer Science, </a:t>
            </a:r>
            <a:r>
              <a:rPr lang="en-US" dirty="0" smtClean="0"/>
              <a:t>EJUM(Electronic Journal of University Malaya) </a:t>
            </a:r>
          </a:p>
          <a:p>
            <a:r>
              <a:rPr lang="en-US" dirty="0" smtClean="0"/>
              <a:t>Vol</a:t>
            </a:r>
            <a:r>
              <a:rPr lang="en-US" dirty="0"/>
              <a:t>. 21(1), 2008</a:t>
            </a:r>
            <a:endParaRPr lang="en-US" dirty="0" smtClean="0"/>
          </a:p>
          <a:p>
            <a:r>
              <a:rPr lang="en-US" dirty="0" err="1" smtClean="0"/>
              <a:t>Nabin</a:t>
            </a:r>
            <a:r>
              <a:rPr lang="en-US" dirty="0" smtClean="0"/>
              <a:t> </a:t>
            </a:r>
            <a:r>
              <a:rPr lang="en-US" dirty="0" err="1" smtClean="0"/>
              <a:t>Ghoshal</a:t>
            </a:r>
            <a:r>
              <a:rPr lang="en-US" dirty="0" smtClean="0"/>
              <a:t>, Dept</a:t>
            </a:r>
            <a:r>
              <a:rPr lang="en-US" dirty="0"/>
              <a:t>. of USIC, University of </a:t>
            </a:r>
            <a:r>
              <a:rPr lang="en-US" dirty="0" err="1" smtClean="0"/>
              <a:t>Kalyani</a:t>
            </a:r>
            <a:r>
              <a:rPr lang="en-US" dirty="0" smtClean="0"/>
              <a:t> ;</a:t>
            </a:r>
          </a:p>
          <a:p>
            <a:r>
              <a:rPr lang="en-US" dirty="0"/>
              <a:t>Jyotsna Kumar </a:t>
            </a:r>
            <a:r>
              <a:rPr lang="en-US" dirty="0" smtClean="0"/>
              <a:t>Mandal, Dept</a:t>
            </a:r>
            <a:r>
              <a:rPr lang="en-US" dirty="0"/>
              <a:t>. of Computer Science and Engineering, University of </a:t>
            </a:r>
            <a:r>
              <a:rPr lang="en-US" dirty="0" err="1"/>
              <a:t>Kalyani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23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/>
              <a:t>Histogram Analysis</a:t>
            </a:r>
            <a:br>
              <a:rPr lang="en-US" sz="3600" b="1" dirty="0" smtClean="0"/>
            </a:br>
            <a:endParaRPr 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341543"/>
            <a:ext cx="11670224" cy="301480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14450" y="2223728"/>
            <a:ext cx="771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Frequency</a:t>
            </a:r>
            <a:r>
              <a:rPr lang="zh-TW" altLang="en-US" sz="3200" dirty="0" smtClean="0"/>
              <a:t> </a:t>
            </a:r>
            <a:r>
              <a:rPr lang="en-US" sz="3200" dirty="0" smtClean="0"/>
              <a:t>Histogram</a:t>
            </a:r>
            <a:r>
              <a:rPr lang="zh-TW" alt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9422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50" y="155575"/>
            <a:ext cx="10515600" cy="1325563"/>
          </a:xfrm>
        </p:spPr>
        <p:txBody>
          <a:bodyPr/>
          <a:lstStyle/>
          <a:p>
            <a:r>
              <a:rPr lang="en-US" b="1" dirty="0"/>
              <a:t>Noise Analysis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750" y="1069081"/>
            <a:ext cx="8891913" cy="32243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750" y="3652743"/>
            <a:ext cx="2992656" cy="24750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文字方塊 6"/>
              <p:cNvSpPr txBox="1"/>
              <p:nvPr/>
            </p:nvSpPr>
            <p:spPr>
              <a:xfrm>
                <a:off x="4000500" y="4095750"/>
                <a:ext cx="6667500" cy="1201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 smtClean="0"/>
                  <a:t>計算方式：</a:t>
                </a:r>
                <a:r>
                  <a:rPr lang="zh-TW" altLang="en-US" sz="2400" dirty="0"/>
                  <a:t>將</a:t>
                </a:r>
                <a:r>
                  <a:rPr lang="zh-TW" altLang="en-US" sz="2400" dirty="0" smtClean="0"/>
                  <a:t>影像切成多個</a:t>
                </a:r>
                <a:r>
                  <a:rPr lang="en-US" altLang="zh-TW" sz="2400" dirty="0" smtClean="0"/>
                  <a:t>3X3pixel</a:t>
                </a:r>
                <a:r>
                  <a:rPr lang="zh-TW" altLang="en-US" sz="2400" dirty="0" smtClean="0"/>
                  <a:t>，以最中間那格為基準，計算出相鄰四格與本身的平均。</a:t>
                </a:r>
                <a:endParaRPr lang="en-US" altLang="zh-TW" sz="2400" dirty="0" smtClean="0"/>
              </a:p>
              <a:p>
                <a:r>
                  <a:rPr lang="zh-TW" altLang="en-US" sz="2400" dirty="0" smtClean="0"/>
                  <a:t>隱藏前</a:t>
                </a:r>
                <a:r>
                  <a:rPr lang="en-US" altLang="zh-TW" sz="24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)</a:t>
                </a:r>
                <a:r>
                  <a:rPr lang="zh-TW" altLang="en-US" sz="2400" dirty="0" smtClean="0"/>
                  <a:t>與隱藏後</a:t>
                </a:r>
                <a:r>
                  <a:rPr lang="en-US" altLang="zh-TW" sz="24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)</a:t>
                </a:r>
                <a:r>
                  <a:rPr lang="zh-TW" altLang="en-US" sz="2400" dirty="0" smtClean="0"/>
                  <a:t>的差值總合。</a:t>
                </a:r>
                <a:endParaRPr lang="en-US" sz="24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0" y="4095750"/>
                <a:ext cx="6667500" cy="1201547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1371" t="-4569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2812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8361" y="2163944"/>
            <a:ext cx="9444589" cy="400037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793124" y="1544707"/>
            <a:ext cx="7189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橫軸為</a:t>
            </a:r>
            <a:r>
              <a:rPr lang="en-US" altLang="zh-TW" sz="2800" dirty="0" smtClean="0"/>
              <a:t>Noise</a:t>
            </a:r>
            <a:r>
              <a:rPr lang="zh-TW" altLang="en-US" sz="2800" dirty="0" smtClean="0"/>
              <a:t>值，縱軸為出現次數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64540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56394"/>
            <a:ext cx="10515600" cy="4899956"/>
          </a:xfrm>
        </p:spPr>
        <p:txBody>
          <a:bodyPr/>
          <a:lstStyle/>
          <a:p>
            <a:r>
              <a:rPr lang="en-US" altLang="zh-TW" dirty="0" smtClean="0"/>
              <a:t>Author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As </a:t>
            </a:r>
            <a:r>
              <a:rPr lang="en-US" dirty="0"/>
              <a:t>a result the scheme may be more robust against </a:t>
            </a:r>
            <a:r>
              <a:rPr lang="en-US" dirty="0" smtClean="0"/>
              <a:t>brute</a:t>
            </a:r>
            <a:r>
              <a:rPr lang="zh-TW" altLang="en-US" dirty="0" smtClean="0"/>
              <a:t> </a:t>
            </a:r>
            <a:r>
              <a:rPr lang="en-US" dirty="0" smtClean="0"/>
              <a:t>force </a:t>
            </a:r>
            <a:r>
              <a:rPr lang="en-US" dirty="0"/>
              <a:t>attack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IAFDDFTT distortion of image and change of fidelity (like sharpness, brightness </a:t>
            </a:r>
            <a:r>
              <a:rPr lang="en-US" dirty="0" err="1"/>
              <a:t>etc</a:t>
            </a:r>
            <a:r>
              <a:rPr lang="en-US" dirty="0"/>
              <a:t>) is negligible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zh-TW" altLang="en-US" dirty="0" smtClean="0"/>
              <a:t>我的結論：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作者只用了兩張圖做測試，樣本太少。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S-tool</a:t>
            </a:r>
            <a:r>
              <a:rPr lang="zh-TW" altLang="en-US" dirty="0" smtClean="0"/>
              <a:t>所用的</a:t>
            </a:r>
            <a:r>
              <a:rPr lang="en-US" altLang="zh-TW" dirty="0" smtClean="0"/>
              <a:t>steganography</a:t>
            </a:r>
            <a:r>
              <a:rPr lang="zh-TW" altLang="en-US" dirty="0" smtClean="0"/>
              <a:t>是</a:t>
            </a:r>
            <a:r>
              <a:rPr lang="en-US" altLang="zh-TW" dirty="0" smtClean="0"/>
              <a:t>LSB</a:t>
            </a:r>
            <a:r>
              <a:rPr lang="zh-TW" altLang="en-US" dirty="0" smtClean="0"/>
              <a:t>，比較的結果差異當然明顯。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Noise </a:t>
            </a:r>
            <a:r>
              <a:rPr lang="en-US" dirty="0" smtClean="0"/>
              <a:t>Analysis</a:t>
            </a:r>
            <a:r>
              <a:rPr lang="zh-TW" altLang="en-US" dirty="0" smtClean="0"/>
              <a:t>這種方式我沒看過，以後分析時多了一項工具。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在</a:t>
            </a:r>
            <a:r>
              <a:rPr lang="en-US" dirty="0"/>
              <a:t>frequency </a:t>
            </a:r>
            <a:r>
              <a:rPr lang="en-US" dirty="0" smtClean="0"/>
              <a:t>domain</a:t>
            </a:r>
            <a:r>
              <a:rPr lang="zh-TW" altLang="en-US" dirty="0" smtClean="0"/>
              <a:t>下做</a:t>
            </a:r>
            <a:r>
              <a:rPr lang="en-US" altLang="zh-TW" dirty="0" smtClean="0"/>
              <a:t>bit</a:t>
            </a:r>
            <a:r>
              <a:rPr lang="zh-TW" altLang="en-US" dirty="0" smtClean="0"/>
              <a:t>更動是否有問題。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公</a:t>
            </a:r>
            <a:r>
              <a:rPr lang="zh-TW" altLang="en-US" dirty="0"/>
              <a:t>式</a:t>
            </a:r>
            <a:r>
              <a:rPr lang="zh-TW" altLang="en-US" dirty="0" smtClean="0"/>
              <a:t>都有問題。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00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Stool and </a:t>
            </a:r>
            <a:r>
              <a:rPr lang="en-US" dirty="0" err="1" smtClean="0">
                <a:hlinkClick r:id="rId2"/>
              </a:rPr>
              <a:t>steganographic</a:t>
            </a:r>
            <a:r>
              <a:rPr lang="en-US" dirty="0" smtClean="0">
                <a:hlinkClick r:id="rId2"/>
              </a:rPr>
              <a:t> tools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Stool download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Introduction using S-tool</a:t>
            </a:r>
            <a:endParaRPr lang="en-US" dirty="0" smtClean="0"/>
          </a:p>
          <a:p>
            <a:r>
              <a:rPr lang="en-US" smtClean="0">
                <a:hlinkClick r:id="rId5"/>
              </a:rPr>
              <a:t>MD5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157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6407" y="235223"/>
            <a:ext cx="10515600" cy="1325563"/>
          </a:xfrm>
        </p:spPr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60786"/>
            <a:ext cx="10515600" cy="47955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Algorithm</a:t>
            </a:r>
          </a:p>
          <a:p>
            <a:pPr lvl="1"/>
            <a:r>
              <a:rPr lang="en-US" sz="3600" dirty="0" smtClean="0"/>
              <a:t>Insertion</a:t>
            </a:r>
          </a:p>
          <a:p>
            <a:pPr lvl="1"/>
            <a:r>
              <a:rPr lang="en-US" sz="3600" dirty="0" smtClean="0"/>
              <a:t>Extraction</a:t>
            </a:r>
          </a:p>
          <a:p>
            <a:r>
              <a:rPr lang="en-US" sz="3600" dirty="0" smtClean="0"/>
              <a:t>Analysis</a:t>
            </a:r>
          </a:p>
          <a:p>
            <a:pPr lvl="1"/>
            <a:r>
              <a:rPr lang="en-US" sz="3600" dirty="0" smtClean="0"/>
              <a:t>Histogram Analysis</a:t>
            </a:r>
          </a:p>
          <a:p>
            <a:pPr lvl="1"/>
            <a:r>
              <a:rPr lang="en-US" sz="3600" dirty="0"/>
              <a:t>Noise </a:t>
            </a:r>
            <a:r>
              <a:rPr lang="en-US" sz="3600" dirty="0" smtClean="0"/>
              <a:t>Analysis</a:t>
            </a:r>
          </a:p>
          <a:p>
            <a:r>
              <a:rPr lang="en-US" sz="3600" dirty="0" smtClean="0"/>
              <a:t>Conclusions</a:t>
            </a:r>
            <a:endParaRPr 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70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0642" y="135629"/>
            <a:ext cx="10515600" cy="1325563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600" dirty="0" smtClean="0"/>
              <a:t>Insertion</a:t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020504" y="6356350"/>
            <a:ext cx="2743200" cy="365125"/>
          </a:xfrm>
        </p:spPr>
        <p:txBody>
          <a:bodyPr/>
          <a:lstStyle/>
          <a:p>
            <a:fld id="{E0F41196-458D-4961-8650-399AF4E880C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圓角矩形 4"/>
          <p:cNvSpPr/>
          <p:nvPr/>
        </p:nvSpPr>
        <p:spPr>
          <a:xfrm>
            <a:off x="4905702" y="975193"/>
            <a:ext cx="1439917" cy="1320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File</a:t>
            </a:r>
            <a:endParaRPr lang="en-US" sz="4400" dirty="0"/>
          </a:p>
        </p:txBody>
      </p:sp>
      <p:sp>
        <p:nvSpPr>
          <p:cNvPr id="6" name="圓角矩形 5"/>
          <p:cNvSpPr/>
          <p:nvPr/>
        </p:nvSpPr>
        <p:spPr>
          <a:xfrm>
            <a:off x="1633043" y="2926230"/>
            <a:ext cx="1439917" cy="1320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File</a:t>
            </a:r>
            <a:endParaRPr lang="en-US" sz="4400" dirty="0"/>
          </a:p>
        </p:txBody>
      </p:sp>
      <p:sp>
        <p:nvSpPr>
          <p:cNvPr id="9" name="矩形 8"/>
          <p:cNvSpPr/>
          <p:nvPr/>
        </p:nvSpPr>
        <p:spPr>
          <a:xfrm>
            <a:off x="4703378" y="2926230"/>
            <a:ext cx="1844566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MD5</a:t>
            </a:r>
            <a:endParaRPr lang="en-US" sz="4400" dirty="0"/>
          </a:p>
        </p:txBody>
      </p:sp>
      <p:cxnSp>
        <p:nvCxnSpPr>
          <p:cNvPr id="11" name="直線單箭頭接點 10"/>
          <p:cNvCxnSpPr>
            <a:stCxn id="6" idx="3"/>
            <a:endCxn id="9" idx="1"/>
          </p:cNvCxnSpPr>
          <p:nvPr/>
        </p:nvCxnSpPr>
        <p:spPr>
          <a:xfrm>
            <a:off x="3072960" y="3586727"/>
            <a:ext cx="1630418" cy="2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635765" y="3383430"/>
            <a:ext cx="258817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key</a:t>
            </a:r>
            <a:endParaRPr lang="en-US" sz="3200" dirty="0"/>
          </a:p>
        </p:txBody>
      </p:sp>
      <p:cxnSp>
        <p:nvCxnSpPr>
          <p:cNvPr id="15" name="直線單箭頭接點 14"/>
          <p:cNvCxnSpPr>
            <a:stCxn id="9" idx="3"/>
            <a:endCxn id="13" idx="1"/>
          </p:cNvCxnSpPr>
          <p:nvPr/>
        </p:nvCxnSpPr>
        <p:spPr>
          <a:xfrm>
            <a:off x="6547944" y="3612030"/>
            <a:ext cx="1087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4490543" y="5123793"/>
            <a:ext cx="2270234" cy="98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size File + key</a:t>
            </a:r>
            <a:endParaRPr 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976848" y="4326375"/>
            <a:ext cx="3297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/>
              <a:t>Message-Digest Algorithm 5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9837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3" grpId="0" animBg="1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圓角矩形 4"/>
          <p:cNvSpPr/>
          <p:nvPr/>
        </p:nvSpPr>
        <p:spPr>
          <a:xfrm>
            <a:off x="330200" y="284480"/>
            <a:ext cx="2133600" cy="123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Image</a:t>
            </a:r>
          </a:p>
          <a:p>
            <a:pPr algn="ctr"/>
            <a:r>
              <a:rPr lang="en-US" sz="2800" dirty="0" smtClean="0"/>
              <a:t>(</a:t>
            </a:r>
            <a:r>
              <a:rPr lang="en-US" sz="2800" dirty="0"/>
              <a:t>spatial domain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6" name="圓角矩形 5"/>
          <p:cNvSpPr/>
          <p:nvPr/>
        </p:nvSpPr>
        <p:spPr>
          <a:xfrm>
            <a:off x="9220200" y="284480"/>
            <a:ext cx="2133600" cy="123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Image</a:t>
            </a:r>
          </a:p>
          <a:p>
            <a:pPr algn="ctr"/>
            <a:r>
              <a:rPr lang="en-US" sz="2800" dirty="0" smtClean="0"/>
              <a:t>(frequency </a:t>
            </a:r>
            <a:r>
              <a:rPr lang="en-US" sz="2800" dirty="0"/>
              <a:t>domain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cxnSp>
        <p:nvCxnSpPr>
          <p:cNvPr id="10" name="直線單箭頭接點 9"/>
          <p:cNvCxnSpPr>
            <a:stCxn id="5" idx="3"/>
            <a:endCxn id="6" idx="1"/>
          </p:cNvCxnSpPr>
          <p:nvPr/>
        </p:nvCxnSpPr>
        <p:spPr>
          <a:xfrm>
            <a:off x="2463800" y="904240"/>
            <a:ext cx="675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637280" y="284480"/>
            <a:ext cx="479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Discrete Fourier Transformation</a:t>
            </a:r>
          </a:p>
        </p:txBody>
      </p:sp>
      <p:sp>
        <p:nvSpPr>
          <p:cNvPr id="15" name="圓角矩形 14"/>
          <p:cNvSpPr/>
          <p:nvPr/>
        </p:nvSpPr>
        <p:spPr>
          <a:xfrm>
            <a:off x="7834491" y="2550682"/>
            <a:ext cx="2133600" cy="123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Image</a:t>
            </a:r>
          </a:p>
          <a:p>
            <a:pPr algn="ctr"/>
            <a:r>
              <a:rPr lang="en-US" sz="2800" dirty="0" smtClean="0"/>
              <a:t>(frequency </a:t>
            </a:r>
            <a:r>
              <a:rPr lang="en-US" sz="2800" dirty="0"/>
              <a:t>domain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8" name="圓角矩形 17"/>
          <p:cNvSpPr/>
          <p:nvPr/>
        </p:nvSpPr>
        <p:spPr>
          <a:xfrm>
            <a:off x="1783080" y="2372882"/>
            <a:ext cx="2585720" cy="1595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File </a:t>
            </a:r>
          </a:p>
          <a:p>
            <a:pPr algn="ctr"/>
            <a:r>
              <a:rPr lang="en-US" sz="2800" dirty="0" smtClean="0"/>
              <a:t>Key</a:t>
            </a:r>
          </a:p>
          <a:p>
            <a:pPr algn="ctr"/>
            <a:r>
              <a:rPr lang="en-US" sz="2800" dirty="0" smtClean="0"/>
              <a:t>size File + key</a:t>
            </a:r>
          </a:p>
          <a:p>
            <a:pPr algn="ctr"/>
            <a:endParaRPr lang="en-US" sz="2800" dirty="0"/>
          </a:p>
        </p:txBody>
      </p:sp>
      <p:cxnSp>
        <p:nvCxnSpPr>
          <p:cNvPr id="20" name="直線單箭頭接點 19"/>
          <p:cNvCxnSpPr>
            <a:stCxn id="18" idx="3"/>
            <a:endCxn id="15" idx="1"/>
          </p:cNvCxnSpPr>
          <p:nvPr/>
        </p:nvCxnSpPr>
        <p:spPr>
          <a:xfrm>
            <a:off x="4368800" y="3170442"/>
            <a:ext cx="3465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201920" y="2561364"/>
            <a:ext cx="2926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Insert</a:t>
            </a:r>
            <a:endParaRPr lang="en-US" sz="4000" dirty="0"/>
          </a:p>
        </p:txBody>
      </p:sp>
      <p:sp>
        <p:nvSpPr>
          <p:cNvPr id="22" name="圓角矩形 21"/>
          <p:cNvSpPr/>
          <p:nvPr/>
        </p:nvSpPr>
        <p:spPr>
          <a:xfrm>
            <a:off x="330200" y="4999116"/>
            <a:ext cx="2133600" cy="123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Image</a:t>
            </a:r>
          </a:p>
          <a:p>
            <a:pPr algn="ctr"/>
            <a:r>
              <a:rPr lang="en-US" sz="2800" dirty="0" smtClean="0"/>
              <a:t>(frequency </a:t>
            </a:r>
            <a:r>
              <a:rPr lang="en-US" sz="2800" dirty="0"/>
              <a:t>domain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23" name="圓角矩形 22"/>
          <p:cNvSpPr/>
          <p:nvPr/>
        </p:nvSpPr>
        <p:spPr>
          <a:xfrm>
            <a:off x="9220200" y="4999116"/>
            <a:ext cx="2133600" cy="123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Image</a:t>
            </a:r>
          </a:p>
          <a:p>
            <a:pPr algn="ctr"/>
            <a:r>
              <a:rPr lang="en-US" sz="2800" dirty="0" smtClean="0"/>
              <a:t>(</a:t>
            </a:r>
            <a:r>
              <a:rPr lang="en-US" sz="2800" dirty="0"/>
              <a:t>spatial domain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2463800" y="5618876"/>
            <a:ext cx="675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3323451" y="5082576"/>
            <a:ext cx="557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Inverse Discrete </a:t>
            </a:r>
            <a:r>
              <a:rPr lang="en-US" sz="2400" dirty="0"/>
              <a:t>Fourier Transformation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15645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/>
      <p:bldP spid="15" grpId="0" animBg="1"/>
      <p:bldP spid="18" grpId="0" animBg="1"/>
      <p:bldP spid="21" grpId="0"/>
      <p:bldP spid="22" grpId="0" animBg="1"/>
      <p:bldP spid="23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Discrete Fourier Transformation</a:t>
            </a:r>
            <a:br>
              <a:rPr lang="en-US" b="1" dirty="0" smtClean="0"/>
            </a:b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1690688"/>
                <a:ext cx="12001500" cy="48625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3200" dirty="0" smtClean="0"/>
                  <a:t>DFT</a:t>
                </a:r>
                <a:r>
                  <a:rPr lang="zh-TW" altLang="en-US" sz="3200" dirty="0" smtClean="0"/>
                  <a:t> </a:t>
                </a:r>
                <a:r>
                  <a:rPr lang="en-US" altLang="zh-TW" sz="3200" dirty="0" smtClean="0"/>
                  <a:t>:</a:t>
                </a:r>
                <a:r>
                  <a:rPr lang="en-US" sz="3200" dirty="0" smtClean="0"/>
                  <a:t> </a:t>
                </a:r>
                <a:r>
                  <a:rPr lang="en-US" sz="3200" dirty="0" smtClean="0"/>
                  <a:t>F(</a:t>
                </a:r>
                <a:r>
                  <a:rPr lang="en-US" sz="3200" dirty="0" err="1" smtClean="0"/>
                  <a:t>u,v</a:t>
                </a:r>
                <a:r>
                  <a:rPr lang="en-US" sz="3200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f>
                              <m:fPr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3200" b="0" i="1" dirty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3200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−  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 b="0" i="0" dirty="0" smtClean="0"/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(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3200" i="1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𝑣𝑦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3200" dirty="0"/>
                              <m:t>)] 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3200" dirty="0" smtClean="0"/>
                  <a:t>	</a:t>
                </a: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altLang="zh-TW" sz="3200" dirty="0" smtClean="0"/>
                  <a:t>IDFT</a:t>
                </a:r>
                <a:r>
                  <a:rPr lang="zh-TW" altLang="en-US" sz="3200" dirty="0" smtClean="0"/>
                  <a:t> </a:t>
                </a:r>
                <a:r>
                  <a:rPr lang="en-US" altLang="zh-TW" sz="3200" dirty="0" smtClean="0"/>
                  <a:t>:</a:t>
                </a:r>
                <a:r>
                  <a:rPr lang="zh-TW" altLang="en-US" sz="3200" dirty="0" smtClean="0"/>
                  <a:t> </a:t>
                </a:r>
                <a:r>
                  <a:rPr lang="en-US" altLang="zh-TW" sz="3200" dirty="0" smtClean="0"/>
                  <a:t>f(</a:t>
                </a:r>
                <a:r>
                  <a:rPr lang="en-US" altLang="zh-TW" sz="3200" dirty="0" err="1" smtClean="0"/>
                  <a:t>x,y</a:t>
                </a:r>
                <a:r>
                  <a:rPr lang="en-US" altLang="zh-TW" sz="3200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𝑀𝑁</m:t>
                            </m:r>
                          </m:e>
                        </m:rad>
                      </m:den>
                    </m:f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32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3200" b="0" i="1" smtClean="0">
                                            <a:latin typeface="Cambria Math" panose="02040503050406030204" pitchFamily="18" charset="0"/>
                                          </a:rPr>
                                          <m:t>π</m:t>
                                        </m:r>
                                        <m:r>
                                          <a:rPr lang="en-US" altLang="zh-TW" sz="3200" b="0" i="1" smtClean="0">
                                            <a:latin typeface="Cambria Math" panose="02040503050406030204" pitchFamily="18" charset="0"/>
                                          </a:rPr>
                                          <m:t>𝑢𝑥</m:t>
                                        </m:r>
                                      </m:num>
                                      <m:den>
                                        <m:r>
                                          <a:rPr lang="en-US" altLang="zh-TW" sz="32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zh-TW" sz="3200" b="0" i="1" smtClean="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𝑣𝑦</m:t>
                                    </m:r>
                                  </m:num>
                                  <m:den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altLang="zh-TW" sz="3200" b="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                                           Window size (2 X 2)       </a:t>
                </a:r>
                <a:endParaRPr lang="en-US" sz="32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1690688"/>
                <a:ext cx="12001500" cy="4862512"/>
              </a:xfrm>
              <a:blipFill rotWithShape="0">
                <a:blip r:embed="rId2" cstate="print"/>
                <a:stretch>
                  <a:fillRect l="-1270" t="-5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6372210"/>
              </p:ext>
            </p:extLst>
          </p:nvPr>
        </p:nvGraphicFramePr>
        <p:xfrm>
          <a:off x="4635500" y="4580466"/>
          <a:ext cx="2597150" cy="1775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8575"/>
                <a:gridCol w="1298575"/>
              </a:tblGrid>
              <a:tr h="88794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X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F(0,1)</a:t>
                      </a:r>
                    </a:p>
                  </a:txBody>
                  <a:tcPr/>
                </a:tc>
              </a:tr>
              <a:tr h="887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F(1,0)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F(1,1)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7756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Insert</a:t>
            </a:r>
            <a:endParaRPr 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u,v</a:t>
            </a:r>
            <a:r>
              <a:rPr lang="en-US" dirty="0" smtClean="0"/>
              <a:t>) = A + Bi     </a:t>
            </a:r>
            <a:r>
              <a:rPr lang="zh-TW" altLang="en-US" dirty="0" smtClean="0"/>
              <a:t>將機密訊息藏入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，其中</a:t>
            </a:r>
            <a:r>
              <a:rPr lang="en-US" altLang="zh-TW" dirty="0" smtClean="0"/>
              <a:t>A</a:t>
            </a:r>
            <a:r>
              <a:rPr lang="zh-TW" altLang="en-US" dirty="0" smtClean="0"/>
              <a:t>為</a:t>
            </a:r>
            <a:r>
              <a:rPr lang="en-US" altLang="zh-TW" dirty="0" smtClean="0"/>
              <a:t>8bit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使用者決定藏入</a:t>
            </a:r>
            <a:r>
              <a:rPr lang="en-US" altLang="zh-TW" dirty="0" smtClean="0"/>
              <a:t>s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bit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 ≤ s ≤ 8</a:t>
            </a:r>
            <a:r>
              <a:rPr lang="zh-TW" altLang="en-US" dirty="0" smtClean="0"/>
              <a:t>，</a:t>
            </a:r>
            <a:r>
              <a:rPr lang="en-US" altLang="zh-TW" dirty="0" smtClean="0"/>
              <a:t>s </a:t>
            </a:r>
            <a:r>
              <a:rPr lang="el-GR" altLang="zh-TW" dirty="0" smtClean="0"/>
              <a:t>ϵ</a:t>
            </a:r>
            <a:r>
              <a:rPr lang="en-US" altLang="zh-TW" dirty="0" smtClean="0"/>
              <a:t> N</a:t>
            </a:r>
            <a:r>
              <a:rPr lang="zh-TW" altLang="en-US" dirty="0" smtClean="0"/>
              <a:t>，則在第 </a:t>
            </a:r>
            <a:r>
              <a:rPr lang="en-US" altLang="zh-TW" dirty="0" smtClean="0"/>
              <a:t>7%(s-1)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bit</a:t>
            </a:r>
            <a:r>
              <a:rPr lang="zh-TW" altLang="en-US" dirty="0" smtClean="0"/>
              <a:t>以</a:t>
            </a:r>
            <a:r>
              <a:rPr lang="en-US" altLang="zh-TW" dirty="0" smtClean="0"/>
              <a:t>LSB</a:t>
            </a:r>
            <a:r>
              <a:rPr lang="zh-TW" altLang="en-US" dirty="0" smtClean="0"/>
              <a:t>藏入</a:t>
            </a:r>
            <a:r>
              <a:rPr lang="en-US" altLang="zh-TW" dirty="0" smtClean="0"/>
              <a:t>s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bit</a:t>
            </a:r>
            <a:r>
              <a:rPr lang="zh-TW" altLang="en-US" dirty="0" smtClean="0"/>
              <a:t>。</a:t>
            </a:r>
            <a:endParaRPr lang="en-US" dirty="0"/>
          </a:p>
          <a:p>
            <a:endParaRPr lang="en-US" dirty="0" smtClean="0"/>
          </a:p>
          <a:p>
            <a:r>
              <a:rPr lang="zh-TW" altLang="en-US" dirty="0" smtClean="0"/>
              <a:t>例：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00111001</a:t>
            </a:r>
            <a:r>
              <a:rPr lang="zh-TW" altLang="en-US" dirty="0" smtClean="0"/>
              <a:t>，</a:t>
            </a:r>
            <a:r>
              <a:rPr lang="en-US" altLang="zh-TW" dirty="0" smtClean="0"/>
              <a:t>secret = 10011111</a:t>
            </a:r>
            <a:r>
              <a:rPr lang="zh-TW" altLang="en-US" dirty="0" smtClean="0"/>
              <a:t>，使用者決定藏入</a:t>
            </a:r>
            <a:r>
              <a:rPr lang="en-US" altLang="zh-TW" dirty="0" smtClean="0"/>
              <a:t>3bit</a:t>
            </a:r>
            <a:r>
              <a:rPr lang="zh-TW" altLang="en-US" dirty="0" smtClean="0"/>
              <a:t>，</a:t>
            </a:r>
            <a:r>
              <a:rPr lang="en-US" altLang="zh-TW" smtClean="0"/>
              <a:t>7%2</a:t>
            </a:r>
            <a:r>
              <a:rPr lang="zh-TW" altLang="en-US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/>
              <a:t>1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0011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001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94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520" y="115207"/>
            <a:ext cx="10515600" cy="1325563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/>
              <a:t>Extraction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投影片編號版面配置區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F41196-458D-4961-8650-399AF4E880C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圓角矩形 5"/>
          <p:cNvSpPr/>
          <p:nvPr/>
        </p:nvSpPr>
        <p:spPr>
          <a:xfrm>
            <a:off x="482600" y="2246630"/>
            <a:ext cx="2133600" cy="123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Image</a:t>
            </a:r>
          </a:p>
          <a:p>
            <a:pPr algn="ctr"/>
            <a:r>
              <a:rPr lang="en-US" sz="2800" dirty="0" smtClean="0"/>
              <a:t>(</a:t>
            </a:r>
            <a:r>
              <a:rPr lang="en-US" sz="2800" dirty="0"/>
              <a:t>spatial domain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7" name="圓角矩形 6"/>
          <p:cNvSpPr/>
          <p:nvPr/>
        </p:nvSpPr>
        <p:spPr>
          <a:xfrm>
            <a:off x="9372600" y="2246630"/>
            <a:ext cx="2133600" cy="123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Image</a:t>
            </a:r>
          </a:p>
          <a:p>
            <a:pPr algn="ctr"/>
            <a:r>
              <a:rPr lang="en-US" sz="2800" dirty="0" smtClean="0"/>
              <a:t>(frequency </a:t>
            </a:r>
            <a:r>
              <a:rPr lang="en-US" sz="2800" dirty="0"/>
              <a:t>domain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cxnSp>
        <p:nvCxnSpPr>
          <p:cNvPr id="8" name="直線單箭頭接點 7"/>
          <p:cNvCxnSpPr>
            <a:stCxn id="6" idx="3"/>
            <a:endCxn id="7" idx="1"/>
          </p:cNvCxnSpPr>
          <p:nvPr/>
        </p:nvCxnSpPr>
        <p:spPr>
          <a:xfrm>
            <a:off x="2616200" y="2866390"/>
            <a:ext cx="675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789680" y="2246630"/>
            <a:ext cx="479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Discrete Fourier Transformation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1116330" y="4513128"/>
            <a:ext cx="2133600" cy="123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Image</a:t>
            </a:r>
          </a:p>
          <a:p>
            <a:pPr algn="ctr"/>
            <a:r>
              <a:rPr lang="en-US" sz="2800" dirty="0" smtClean="0"/>
              <a:t>(frequency </a:t>
            </a:r>
            <a:r>
              <a:rPr lang="en-US" sz="2800" dirty="0"/>
              <a:t>domain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1" name="圓角矩形 10"/>
          <p:cNvSpPr/>
          <p:nvPr/>
        </p:nvSpPr>
        <p:spPr>
          <a:xfrm>
            <a:off x="8585200" y="4335328"/>
            <a:ext cx="2585720" cy="1595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File </a:t>
            </a:r>
          </a:p>
          <a:p>
            <a:pPr algn="ctr"/>
            <a:r>
              <a:rPr lang="en-US" sz="2800" dirty="0" smtClean="0"/>
              <a:t>Key</a:t>
            </a:r>
          </a:p>
          <a:p>
            <a:pPr algn="ctr"/>
            <a:r>
              <a:rPr lang="en-US" sz="2800" dirty="0" smtClean="0"/>
              <a:t>size File + key</a:t>
            </a:r>
          </a:p>
          <a:p>
            <a:pPr algn="ctr"/>
            <a:endParaRPr lang="en-US" sz="2800" dirty="0"/>
          </a:p>
        </p:txBody>
      </p:sp>
      <p:cxnSp>
        <p:nvCxnSpPr>
          <p:cNvPr id="21" name="直線單箭頭接點 20"/>
          <p:cNvCxnSpPr>
            <a:stCxn id="10" idx="3"/>
            <a:endCxn id="11" idx="1"/>
          </p:cNvCxnSpPr>
          <p:nvPr/>
        </p:nvCxnSpPr>
        <p:spPr>
          <a:xfrm>
            <a:off x="3249930" y="5132888"/>
            <a:ext cx="5335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799330" y="4731260"/>
            <a:ext cx="424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Extraction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6261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 animBg="1"/>
      <p:bldP spid="1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3356"/>
            <a:ext cx="10515600" cy="1325563"/>
          </a:xfrm>
        </p:spPr>
        <p:txBody>
          <a:bodyPr/>
          <a:lstStyle/>
          <a:p>
            <a:r>
              <a:rPr lang="en-US" dirty="0"/>
              <a:t>Authorized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366343" y="1877527"/>
            <a:ext cx="1439917" cy="1320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File</a:t>
            </a:r>
            <a:endParaRPr lang="en-US" sz="4400" dirty="0"/>
          </a:p>
        </p:txBody>
      </p:sp>
      <p:sp>
        <p:nvSpPr>
          <p:cNvPr id="6" name="矩形 5"/>
          <p:cNvSpPr/>
          <p:nvPr/>
        </p:nvSpPr>
        <p:spPr>
          <a:xfrm>
            <a:off x="3712778" y="1849939"/>
            <a:ext cx="1844566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MD5</a:t>
            </a:r>
            <a:endParaRPr lang="en-US" sz="4400" dirty="0"/>
          </a:p>
        </p:txBody>
      </p:sp>
      <p:cxnSp>
        <p:nvCxnSpPr>
          <p:cNvPr id="7" name="直線單箭頭接點 6"/>
          <p:cNvCxnSpPr>
            <a:stCxn id="5" idx="3"/>
            <a:endCxn id="6" idx="1"/>
          </p:cNvCxnSpPr>
          <p:nvPr/>
        </p:nvCxnSpPr>
        <p:spPr>
          <a:xfrm flipV="1">
            <a:off x="2806260" y="2535739"/>
            <a:ext cx="906518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26065" y="2307139"/>
            <a:ext cx="258817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key</a:t>
            </a:r>
            <a:r>
              <a:rPr lang="en-US" altLang="zh-TW" sz="3200" dirty="0" err="1" smtClean="0"/>
              <a:t>A</a:t>
            </a:r>
            <a:endParaRPr lang="en-US" sz="3200" dirty="0"/>
          </a:p>
        </p:txBody>
      </p:sp>
      <p:cxnSp>
        <p:nvCxnSpPr>
          <p:cNvPr id="9" name="直線單箭頭接點 8"/>
          <p:cNvCxnSpPr>
            <a:stCxn id="6" idx="3"/>
            <a:endCxn id="8" idx="1"/>
          </p:cNvCxnSpPr>
          <p:nvPr/>
        </p:nvCxnSpPr>
        <p:spPr>
          <a:xfrm>
            <a:off x="5557344" y="2535739"/>
            <a:ext cx="668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366343" y="3926582"/>
            <a:ext cx="258817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key</a:t>
            </a:r>
            <a:endParaRPr 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257800" y="4112312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keyA</a:t>
            </a:r>
            <a:r>
              <a:rPr lang="en-US" sz="3200" dirty="0" smtClean="0"/>
              <a:t> = key     </a:t>
            </a:r>
            <a:r>
              <a:rPr lang="zh-TW" altLang="en-US" sz="3200" dirty="0" smtClean="0"/>
              <a:t>→  </a:t>
            </a:r>
            <a:r>
              <a:rPr lang="en-US" sz="3200" dirty="0" smtClean="0"/>
              <a:t>Authorized</a:t>
            </a:r>
          </a:p>
          <a:p>
            <a:r>
              <a:rPr lang="en-US" sz="3200" dirty="0" err="1" smtClean="0"/>
              <a:t>keyA</a:t>
            </a:r>
            <a:r>
              <a:rPr lang="en-US" sz="3200" dirty="0" smtClean="0"/>
              <a:t> ≠ key</a:t>
            </a:r>
            <a:r>
              <a:rPr lang="zh-TW" altLang="en-US" sz="3200" dirty="0" smtClean="0"/>
              <a:t>     → </a:t>
            </a:r>
            <a:r>
              <a:rPr lang="en-US" sz="3200" dirty="0"/>
              <a:t>Unauthorized</a:t>
            </a:r>
          </a:p>
        </p:txBody>
      </p:sp>
    </p:spTree>
    <p:extLst>
      <p:ext uri="{BB962C8B-B14F-4D97-AF65-F5344CB8AC3E}">
        <p14:creationId xmlns:p14="http://schemas.microsoft.com/office/powerpoint/2010/main" xmlns="" val="22255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350" y="136525"/>
            <a:ext cx="10515600" cy="1325563"/>
          </a:xfrm>
        </p:spPr>
        <p:txBody>
          <a:bodyPr/>
          <a:lstStyle/>
          <a:p>
            <a:r>
              <a:rPr lang="en-US" b="1" dirty="0" smtClean="0"/>
              <a:t>Analysis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1196-458D-4961-8650-399AF4E880C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350" y="2790932"/>
            <a:ext cx="12058650" cy="356541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399807" y="2102641"/>
            <a:ext cx="8249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80 X 80</a:t>
            </a:r>
            <a:r>
              <a:rPr lang="en-US" altLang="zh-TW" sz="3600" dirty="0" smtClean="0"/>
              <a:t>(Earth)</a:t>
            </a:r>
            <a:r>
              <a:rPr lang="en-US" sz="3600" dirty="0" smtClean="0"/>
              <a:t> </a:t>
            </a:r>
            <a:r>
              <a:rPr lang="zh-TW" altLang="en-US" sz="3600" dirty="0" smtClean="0"/>
              <a:t>藏</a:t>
            </a:r>
            <a:r>
              <a:rPr lang="zh-TW" altLang="en-US" sz="3600" dirty="0"/>
              <a:t>進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250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X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150(Blue-Sky)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42321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404</Words>
  <Application>Microsoft Office PowerPoint</Application>
  <PresentationFormat>自訂</PresentationFormat>
  <Paragraphs>106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A Novel Technique for Image Authentication in Frequency Domain using Discrete Fourier Transformation Technique  (IAFDDFTT)</vt:lpstr>
      <vt:lpstr>outline</vt:lpstr>
      <vt:lpstr>Insertion </vt:lpstr>
      <vt:lpstr>投影片 4</vt:lpstr>
      <vt:lpstr>Discrete Fourier Transformation </vt:lpstr>
      <vt:lpstr>Insert</vt:lpstr>
      <vt:lpstr>Extraction </vt:lpstr>
      <vt:lpstr>Authorized</vt:lpstr>
      <vt:lpstr>Analysis </vt:lpstr>
      <vt:lpstr>Histogram Analysis </vt:lpstr>
      <vt:lpstr>Noise Analysis</vt:lpstr>
      <vt:lpstr>投影片 12</vt:lpstr>
      <vt:lpstr>Conclusions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Technique for Image Authentication in Frequency Domain using Discrete Fourier Transformation Technique  (IAFDDFTT)</dc:title>
  <dc:creator>dvan</dc:creator>
  <cp:lastModifiedBy>USER</cp:lastModifiedBy>
  <cp:revision>26</cp:revision>
  <dcterms:created xsi:type="dcterms:W3CDTF">2014-09-03T01:01:38Z</dcterms:created>
  <dcterms:modified xsi:type="dcterms:W3CDTF">2014-09-10T06:30:47Z</dcterms:modified>
</cp:coreProperties>
</file>