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請按一下滑鼠，編輯標題文的格式。按一下以編輯母片標題樣式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9/30/14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71D121-8161-41B1-91C1-B1A1B12141C1}" type="slidenum">
              <a:rPr lang="en-US">
                <a:solidFill>
                  <a:srgbClr val="000000"/>
                </a:solidFill>
                <a:latin typeface="Calibri"/>
              </a:rPr>
              <a:t>&lt;編號&gt;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請按滑鼠，編輯大綱文字格式。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第二個大綱層次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第三個大綱層次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第四個大綱層次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第五個大綱層次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第六個大綱層次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第七個大綱層次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請按一下滑鼠，編輯標題文的格式。按一下以編輯母片標題樣式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請按滑鼠，編輯大綱文字格式。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第二個大綱層次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第三個大綱層次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第四個大綱層次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第五個大綱層次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第六個大綱層次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第七個大綱層次按一下以編輯母片文字樣式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第二層</a:t>
            </a:r>
            <a:endParaRPr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第三層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第四層</a:t>
            </a:r>
            <a:endParaRPr/>
          </a:p>
          <a:p>
            <a:pPr lvl="3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第五層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9/30/14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4181A1-6101-41A1-B131-E121E1A14121}" type="slidenum">
              <a:rPr lang="en-US">
                <a:solidFill>
                  <a:srgbClr val="000000"/>
                </a:solidFill>
                <a:latin typeface="Calibri"/>
              </a:rPr>
              <a:t>&lt;編號&gt;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onvif.org/onvif/ver20/util/operationIndex.html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Monitors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Onvif IPCam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94" name="內容版面配置區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1720" y="110520"/>
            <a:ext cx="11847960" cy="685764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64920" y="48096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Company 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Imoncloud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GKB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Verifeye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descr="" id="79" name="內容版面配置區 3"/>
          <p:cNvPicPr/>
          <p:nvPr/>
        </p:nvPicPr>
        <p:blipFill>
          <a:blip r:embed="rId1"/>
          <a:stretch>
            <a:fillRect/>
          </a:stretch>
        </p:blipFill>
        <p:spPr>
          <a:xfrm>
            <a:off x="254880" y="0"/>
            <a:ext cx="11936880" cy="677952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IPCam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u="sng">
                <a:solidFill>
                  <a:srgbClr val="0563c1"/>
                </a:solidFill>
                <a:latin typeface="Calibri"/>
                <a:hlinkClick r:id="rId1"/>
              </a:rPr>
              <a:t>Onvif</a:t>
            </a:r>
            <a:r>
              <a:rPr lang="en-US" sz="2800" u="sng">
                <a:solidFill>
                  <a:srgbClr val="0563c1"/>
                </a:solidFill>
                <a:latin typeface="Calibri"/>
              </a:rPr>
              <a:t>  (open newok video interface forum)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WSDl (web service description language)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SOAP(simple object access protocol)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XML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96720" y="-15516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WSDL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
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96720" y="417240"/>
            <a:ext cx="10256760" cy="6530400"/>
          </a:xfrm>
          <a:prstGeom prst="rect">
            <a:avLst/>
          </a:prstGeom>
        </p:spPr>
        <p:txBody>
          <a:bodyPr anchor="ctr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US" sz="2000">
                <a:solidFill>
                  <a:srgbClr val="000000"/>
                </a:solidFill>
                <a:latin typeface="Tahoma"/>
              </a:rPr>
              <a:t>GetHostname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56db4"/>
                </a:solidFill>
                <a:latin typeface="Tahoma"/>
              </a:rPr>
              <a:t>Description: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1e3e66"/>
                </a:solidFill>
                <a:latin typeface="Tahoma"/>
              </a:rPr>
              <a:t>This operation is used by an endpoint to get the hostname from a device.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1e3e66"/>
                </a:solidFill>
                <a:latin typeface="Tahoma"/>
              </a:rPr>
              <a:t>The device shall return its hostname configurations through the GetHostname command.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56db4"/>
                </a:solidFill>
                <a:latin typeface="Tahoma"/>
              </a:rPr>
              <a:t>SOAP action: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1e3e66"/>
                </a:solidFill>
                <a:latin typeface="Tahoma"/>
              </a:rPr>
              <a:t>http://www.onvif.org/ver10/device/wsdl/GetHostname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56db4"/>
                </a:solidFill>
                <a:latin typeface="Tahoma"/>
              </a:rPr>
              <a:t>Input: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1e3e66"/>
                </a:solidFill>
                <a:latin typeface="Tahoma"/>
              </a:rPr>
              <a:t>[GetHostname]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56db4"/>
                </a:solidFill>
                <a:latin typeface="Tahoma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1e3e66"/>
                </a:solidFill>
                <a:latin typeface="Tahoma"/>
              </a:rPr>
              <a:t>[GetHostnameResponse]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b="1" lang="en-US" sz="2000">
                <a:solidFill>
                  <a:srgbClr val="1e3e66"/>
                </a:solidFill>
                <a:latin typeface="Tahoma"/>
              </a:rPr>
              <a:t>HostnameInformation</a:t>
            </a:r>
            <a:r>
              <a:rPr lang="en-US" sz="2000">
                <a:solidFill>
                  <a:srgbClr val="1e3e66"/>
                </a:solidFill>
                <a:latin typeface="Tahoma"/>
              </a:rPr>
              <a:t> [HostnameInformation]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1e3e66"/>
                </a:solidFill>
                <a:latin typeface="Tahoma"/>
              </a:rPr>
              <a:t>Contains the hostname information.</a:t>
            </a:r>
            <a:endParaRPr/>
          </a:p>
          <a:p>
            <a:pPr lvl="1">
              <a:buFont typeface="Arial"/>
              <a:buAutoNum type="arabicPeriod"/>
            </a:pPr>
            <a:r>
              <a:rPr b="1" lang="en-US" sz="2000">
                <a:solidFill>
                  <a:srgbClr val="1e3e66"/>
                </a:solidFill>
                <a:latin typeface="Tahoma"/>
              </a:rPr>
              <a:t>FromDHCP</a:t>
            </a:r>
            <a:r>
              <a:rPr lang="en-US" sz="2000">
                <a:solidFill>
                  <a:srgbClr val="1e3e66"/>
                </a:solidFill>
                <a:latin typeface="Tahoma"/>
              </a:rPr>
              <a:t> [boolean]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1e3e66"/>
                </a:solidFill>
                <a:latin typeface="Tahoma"/>
              </a:rPr>
              <a:t>Indicates whether the hostname is obtained from DHCP or not.</a:t>
            </a:r>
            <a:endParaRPr/>
          </a:p>
          <a:p>
            <a:pPr lvl="1">
              <a:buFont typeface="Arial"/>
              <a:buAutoNum type="arabicPeriod"/>
            </a:pPr>
            <a:r>
              <a:rPr b="1" lang="en-US" sz="2000">
                <a:solidFill>
                  <a:srgbClr val="1e3e66"/>
                </a:solidFill>
                <a:latin typeface="Tahoma"/>
              </a:rPr>
              <a:t>Name</a:t>
            </a:r>
            <a:r>
              <a:rPr lang="en-US" sz="2000">
                <a:solidFill>
                  <a:srgbClr val="1e3e66"/>
                </a:solidFill>
                <a:latin typeface="Tahoma"/>
              </a:rPr>
              <a:t> - optional; [token]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1e3e66"/>
                </a:solidFill>
                <a:latin typeface="Tahoma"/>
              </a:rPr>
              <a:t>Indicates the hostname.</a:t>
            </a:r>
            <a:endParaRPr/>
          </a:p>
          <a:p>
            <a:pPr lvl="1">
              <a:buFont typeface="Arial"/>
              <a:buAutoNum type="arabicPeriod"/>
            </a:pPr>
            <a:r>
              <a:rPr b="1" lang="en-US" sz="2000">
                <a:solidFill>
                  <a:srgbClr val="1e3e66"/>
                </a:solidFill>
                <a:latin typeface="Tahoma"/>
              </a:rPr>
              <a:t>Extension</a:t>
            </a:r>
            <a:r>
              <a:rPr lang="en-US" sz="2000">
                <a:solidFill>
                  <a:srgbClr val="1e3e66"/>
                </a:solidFill>
                <a:latin typeface="Tahoma"/>
              </a:rPr>
              <a:t> - optional; [HostnameInformationExtension]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descr="" id="85" name="內容版面配置區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descr="" id="87" name="內容版面配置區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8536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5400" y="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Gsoap</a:t>
            </a:r>
            <a:endParaRPr/>
          </a:p>
        </p:txBody>
      </p:sp>
      <p:pic>
        <p:nvPicPr>
          <p:cNvPr descr="" id="89" name="內容版面配置區 5"/>
          <p:cNvPicPr/>
          <p:nvPr/>
        </p:nvPicPr>
        <p:blipFill>
          <a:blip r:embed="rId1"/>
          <a:stretch>
            <a:fillRect/>
          </a:stretch>
        </p:blipFill>
        <p:spPr>
          <a:xfrm>
            <a:off x="185040" y="1688040"/>
            <a:ext cx="11817360" cy="2637360"/>
          </a:xfrm>
          <a:prstGeom prst="rect">
            <a:avLst/>
          </a:prstGeom>
        </p:spPr>
      </p:pic>
      <p:pic>
        <p:nvPicPr>
          <p:cNvPr descr="" id="90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5400" y="5322960"/>
            <a:ext cx="11144520" cy="53028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1" name="圖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54440" y="1793160"/>
            <a:ext cx="11891520" cy="358236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