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6" r:id="rId5"/>
    <p:sldId id="417" r:id="rId6"/>
    <p:sldId id="418" r:id="rId7"/>
    <p:sldId id="413" r:id="rId8"/>
    <p:sldId id="419" r:id="rId9"/>
    <p:sldId id="414" r:id="rId10"/>
    <p:sldId id="415" r:id="rId11"/>
    <p:sldId id="437" r:id="rId12"/>
    <p:sldId id="434" r:id="rId13"/>
    <p:sldId id="435" r:id="rId14"/>
    <p:sldId id="436" r:id="rId15"/>
    <p:sldId id="423" r:id="rId16"/>
    <p:sldId id="424" r:id="rId17"/>
    <p:sldId id="426" r:id="rId18"/>
    <p:sldId id="425" r:id="rId19"/>
    <p:sldId id="427" r:id="rId20"/>
    <p:sldId id="428" r:id="rId21"/>
    <p:sldId id="429" r:id="rId22"/>
    <p:sldId id="43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" initials="Y" lastIdx="1" clrIdx="0"/>
  <p:cmAuthor id="2" name="11326" initials="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第一点是课题的研究背景，第二点是课题的研究现状，第三点是我的研究内容，第四点是总结与展望，第五点是专家意见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首先是课题的研究背景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b="1"/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随着人们消费观念的改变，越来越多的人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向银行或者其他平台贷款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以购房、买车。对于银行来说，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信贷业务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，由于其风险分散、利息收入较稳定、市场潜力大等优势，早已成为各家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银行大力发展的普遍共识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。然而，当贷款人失信，对银行造成的损失是不可避免的。因此，在开展信贷业务的过程中，对贷款人的信贷风险进行评估是很有必要的。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基于以上的背景，我们将银行客户作为研究对象，进而引出我们研究的意义就是。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069465"/>
            <a:ext cx="12192000" cy="1768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70305" y="2169160"/>
            <a:ext cx="98507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数学学院</a:t>
            </a:r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--</a:t>
            </a: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案例分析</a:t>
            </a:r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&amp;</a:t>
            </a: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科技写作</a:t>
            </a:r>
            <a:endParaRPr lang="zh-CN" altLang="en-US" sz="4000" b="1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银行信贷案例分析</a:t>
            </a:r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63149" y="165879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11149" y="140679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西北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" y="211455"/>
            <a:ext cx="2681605" cy="831215"/>
          </a:xfrm>
          <a:prstGeom prst="rect">
            <a:avLst/>
          </a:prstGeom>
        </p:spPr>
      </p:pic>
      <p:pic>
        <p:nvPicPr>
          <p:cNvPr id="17" name="图片 16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9905" y="141605"/>
            <a:ext cx="1310640" cy="83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西北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9555" y="158750"/>
            <a:ext cx="2966085" cy="9194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401955" y="946785"/>
            <a:ext cx="8806815" cy="1778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57275" y="1305560"/>
            <a:ext cx="95478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800">
                <a:sym typeface="+mn-ea"/>
              </a:rPr>
              <a:t>根据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性别</a:t>
            </a:r>
            <a:r>
              <a:rPr lang="zh-CN" altLang="en-US" sz="2800">
                <a:sym typeface="+mn-ea"/>
              </a:rPr>
              <a:t>选择几项特征进行数据探索和统计</a:t>
            </a:r>
            <a:endParaRPr lang="zh-CN" altLang="en-US" sz="28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endParaRPr lang="zh-CN" altLang="en-US" sz="28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800">
                <a:sym typeface="+mn-ea"/>
              </a:rPr>
              <a:t>根据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职业</a:t>
            </a:r>
            <a:r>
              <a:rPr lang="zh-CN" altLang="en-US" sz="2800">
                <a:sym typeface="+mn-ea"/>
              </a:rPr>
              <a:t>选择几项特征进行数据探索和统计</a:t>
            </a:r>
            <a:endParaRPr lang="zh-CN" altLang="en-US" sz="28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endParaRPr lang="zh-CN" altLang="en-US" sz="28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800">
                <a:sym typeface="+mn-ea"/>
              </a:rPr>
              <a:t>根据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婚姻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状况</a:t>
            </a:r>
            <a:r>
              <a:rPr lang="zh-CN" altLang="en-US" sz="2800">
                <a:sym typeface="+mn-ea"/>
              </a:rPr>
              <a:t>选择几项特征进行数据探索和统计</a:t>
            </a:r>
            <a:endParaRPr lang="zh-CN" altLang="en-US" sz="2800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</a:t>
            </a: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各组谈一下探索之后的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发现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1845" y="248920"/>
            <a:ext cx="884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数据</a:t>
            </a: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探索</a:t>
            </a:r>
            <a:endParaRPr lang="zh-CN" altLang="en-US" sz="3200" b="1" dirty="0" smtClean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西北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9555" y="158750"/>
            <a:ext cx="2966085" cy="9194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401955" y="946785"/>
            <a:ext cx="8806815" cy="1778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57275" y="1305560"/>
            <a:ext cx="95478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FF0000"/>
                </a:solidFill>
                <a:sym typeface="+mn-ea"/>
              </a:rPr>
              <a:t>特征的相关性关系</a:t>
            </a:r>
            <a:r>
              <a:rPr lang="zh-CN" altLang="en-US" sz="2800">
                <a:sym typeface="+mn-ea"/>
              </a:rPr>
              <a:t>探索</a:t>
            </a:r>
            <a:endParaRPr lang="zh-CN" altLang="en-US" sz="2800">
              <a:solidFill>
                <a:schemeClr val="tx2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800">
                <a:sym typeface="+mn-ea"/>
              </a:rPr>
              <a:t>特征两两组合，那一组对Creditability（是否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违约用户</a:t>
            </a:r>
            <a:r>
              <a:rPr lang="zh-CN" altLang="en-US" sz="2800">
                <a:sym typeface="+mn-ea"/>
              </a:rPr>
              <a:t>）分类的贡献最大？你利用了什么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预测</a:t>
            </a:r>
            <a:r>
              <a:rPr lang="zh-CN" altLang="en-US" sz="2800">
                <a:sym typeface="+mn-ea"/>
              </a:rPr>
              <a:t>算法？</a:t>
            </a:r>
            <a:endParaRPr lang="zh-CN" altLang="en-US" sz="28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800">
                <a:sym typeface="+mn-ea"/>
              </a:rPr>
              <a:t>建设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年龄</a:t>
            </a:r>
            <a:r>
              <a:rPr lang="zh-CN" altLang="en-US" sz="2800">
                <a:sym typeface="+mn-ea"/>
              </a:rPr>
              <a:t>和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贷款额度</a:t>
            </a:r>
            <a:r>
              <a:rPr lang="zh-CN" altLang="en-US" sz="2800">
                <a:sym typeface="+mn-ea"/>
              </a:rPr>
              <a:t>之间的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回归模型</a:t>
            </a:r>
            <a:r>
              <a:rPr lang="zh-CN" altLang="en-US" sz="2800">
                <a:sym typeface="+mn-ea"/>
              </a:rPr>
              <a:t>，计算误差</a:t>
            </a:r>
            <a:endParaRPr lang="zh-CN" altLang="en-US" sz="2800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</a:t>
            </a: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各组谈一下探索之后的结论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4225" y="218440"/>
            <a:ext cx="884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特征之间的关系</a:t>
            </a: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探索</a:t>
            </a:r>
            <a:endParaRPr lang="zh-CN" altLang="en-US" sz="3200" b="1" dirty="0" smtClean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西北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9555" y="158750"/>
            <a:ext cx="2966085" cy="9194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401955" y="946785"/>
            <a:ext cx="8806815" cy="1778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57275" y="1305560"/>
            <a:ext cx="954786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800">
                <a:sym typeface="+mn-ea"/>
              </a:rPr>
              <a:t>根据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关联性规则，</a:t>
            </a:r>
            <a:r>
              <a:rPr lang="zh-CN" altLang="en-US" sz="2800">
                <a:sym typeface="+mn-ea"/>
              </a:rPr>
              <a:t>可以得出什么数据挖掘的结论？</a:t>
            </a:r>
            <a:endParaRPr lang="zh-CN" altLang="en-US" sz="28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800">
                <a:sym typeface="+mn-ea"/>
              </a:rPr>
              <a:t>根据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职业、性别、婚姻状态</a:t>
            </a:r>
            <a:r>
              <a:rPr lang="zh-CN" altLang="en-US" sz="2800">
                <a:sym typeface="+mn-ea"/>
              </a:rPr>
              <a:t>等特征，可以将银行客户进行如何的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分类</a:t>
            </a:r>
            <a:r>
              <a:rPr lang="zh-CN" altLang="en-US" sz="2800">
                <a:sym typeface="+mn-ea"/>
              </a:rPr>
              <a:t>和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聚类</a:t>
            </a:r>
            <a:r>
              <a:rPr lang="zh-CN" altLang="en-US" sz="2800">
                <a:sym typeface="+mn-ea"/>
              </a:rPr>
              <a:t>？</a:t>
            </a:r>
            <a:endParaRPr lang="zh-CN" altLang="en-US" sz="28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800">
                <a:sym typeface="+mn-ea"/>
              </a:rPr>
              <a:t>你们还挖掘出了什么</a:t>
            </a:r>
            <a:r>
              <a:rPr lang="zh-CN" altLang="en-US" sz="2800">
                <a:sym typeface="+mn-ea"/>
              </a:rPr>
              <a:t>规律？</a:t>
            </a:r>
            <a:endParaRPr lang="zh-CN" altLang="en-US" sz="2800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</a:t>
            </a: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各组谈一下数据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挖掘之后的结论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4225" y="218440"/>
            <a:ext cx="884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数据挖掘和潜在规律</a:t>
            </a: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探索</a:t>
            </a:r>
            <a:endParaRPr lang="zh-CN" altLang="en-US" sz="3200" b="1" dirty="0" smtClean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3" y="1259175"/>
            <a:ext cx="7837714" cy="4338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13800" b="1" dirty="0" smtClean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en-US" altLang="zh-CN" sz="13800" b="1" dirty="0" smtClean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0" y="0"/>
            <a:ext cx="17170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69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</a:t>
              </a:r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</a:t>
              </a:r>
              <a:endParaRPr lang="zh-CN" altLang="en-US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0535920" y="-635"/>
            <a:ext cx="17170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西北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9555" y="158750"/>
            <a:ext cx="2966085" cy="9194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401955" y="946785"/>
            <a:ext cx="8806815" cy="1778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84225" y="226695"/>
            <a:ext cx="884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评价</a:t>
            </a: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指标</a:t>
            </a:r>
            <a:endParaRPr lang="zh-CN" altLang="en-US" sz="3200" b="1" dirty="0" smtClean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13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0" y="1510665"/>
            <a:ext cx="10229850" cy="2628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231765" y="1084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混淆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61770" y="4391660"/>
            <a:ext cx="92684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对于数据集中的正例样本，若在模型中被预测为一个正例样本，则该样本为一个TP（真正例）；若在模型中被预测为一个负例样本，则该样本为一个FN（假负例）。对于数据集中的负例样本，若在模型中被预测为一个正例样本，则该样本为一个FP（假正例）；若在模型中被预测为一个负例样本，则该样本为一个TN（真负例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西北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9555" y="158750"/>
            <a:ext cx="2966085" cy="9194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401955" y="946785"/>
            <a:ext cx="8806815" cy="1778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75970" y="327025"/>
            <a:ext cx="884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评价</a:t>
            </a: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指标</a:t>
            </a:r>
            <a:endParaRPr lang="zh-CN" altLang="en-US" sz="3200" b="1" dirty="0" smtClean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14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38810" y="1236345"/>
            <a:ext cx="686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进阶评价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270" y="1640840"/>
            <a:ext cx="651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准确率</a:t>
            </a:r>
            <a:r>
              <a:rPr lang="en-US" altLang="zh-CN"/>
              <a:t>ACC</a:t>
            </a:r>
            <a:r>
              <a:rPr lang="zh-CN" altLang="en-US"/>
              <a:t>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939540" y="2053590"/>
                <a:ext cx="3469640" cy="6089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𝐴𝐶𝐶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𝑇𝑁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0" y="2053590"/>
                <a:ext cx="3469640" cy="6089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90270" y="2862580"/>
            <a:ext cx="685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查全率</a:t>
            </a:r>
            <a:r>
              <a:rPr lang="en-US" altLang="zh-CN"/>
              <a:t>recall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0270" y="4084320"/>
            <a:ext cx="651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查准率</a:t>
            </a:r>
            <a:r>
              <a:rPr lang="en-US" altLang="zh-CN"/>
              <a:t>p</a:t>
            </a:r>
            <a:r>
              <a:rPr lang="zh-CN" altLang="en-US"/>
              <a:t>recision：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355340" y="3352165"/>
                <a:ext cx="4638675" cy="6089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𝑟𝑒𝑐𝑎𝑙𝑙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𝑇𝑃𝑅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charset="0"/>
                          <a:sym typeface="+mn-ea"/>
                        </a:rPr>
                        <m:t>𝑠𝑒𝑛𝑠𝑖𝑡𝑖𝑣𝑖𝑡𝑦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40" y="3352165"/>
                <a:ext cx="4638675" cy="6089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036060" y="4554855"/>
                <a:ext cx="3469640" cy="6089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𝑝𝑟𝑒𝑐𝑖𝑠𝑜𝑛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060" y="4554855"/>
                <a:ext cx="3469640" cy="6089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890270" y="5306060"/>
            <a:ext cx="651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特异度</a:t>
            </a:r>
            <a:r>
              <a:rPr lang="en-US" altLang="zh-CN"/>
              <a:t>s</a:t>
            </a:r>
            <a:r>
              <a:t>pecificity</a:t>
            </a:r>
            <a:r>
              <a:rPr lang="zh-CN" altLang="en-US"/>
              <a:t>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4163060" y="5874385"/>
                <a:ext cx="3469640" cy="6089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𝑠𝑝𝑒𝑐𝑖𝑓𝑖𝑐𝑖𝑡𝑦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𝑇𝑁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060" y="5874385"/>
                <a:ext cx="3469640" cy="6089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西北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9555" y="158750"/>
            <a:ext cx="2966085" cy="9194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401955" y="946785"/>
            <a:ext cx="8806815" cy="1778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75970" y="327025"/>
            <a:ext cx="884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评价</a:t>
            </a: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指标</a:t>
            </a:r>
            <a:endParaRPr lang="zh-CN" altLang="en-US" sz="3200" b="1" dirty="0" smtClean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15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38810" y="1236345"/>
            <a:ext cx="686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进阶评价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270" y="1640840"/>
            <a:ext cx="278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F-measure</a:t>
            </a:r>
            <a:r>
              <a:rPr lang="zh-CN" altLang="en-US"/>
              <a:t>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242310" y="2053590"/>
                <a:ext cx="5708015" cy="6584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𝑚𝑒𝑎𝑠𝑢𝑟𝑒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𝑝𝑟𝑒𝑐𝑖𝑠𝑖𝑜𝑛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𝑝𝑟𝑒𝑐𝑖𝑠𝑖𝑜𝑛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10" y="2053590"/>
                <a:ext cx="5708015" cy="6584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90270" y="3320415"/>
            <a:ext cx="278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G-mean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0270" y="4786630"/>
            <a:ext cx="806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Logistic Loss</a:t>
            </a:r>
            <a:r>
              <a:rPr lang="zh-CN" altLang="en-US"/>
              <a:t>：</a:t>
            </a:r>
            <a:r>
              <a:rPr lang="en-US" altLang="zh-CN"/>
              <a:t>N</a:t>
            </a:r>
            <a:r>
              <a:rPr lang="zh-CN" altLang="en-US"/>
              <a:t>样本数， y</a:t>
            </a:r>
            <a:r>
              <a:rPr lang="zh-CN" altLang="en-US" baseline="-25000"/>
              <a:t>i</a:t>
            </a:r>
            <a:r>
              <a:rPr lang="zh-CN" altLang="en-US"/>
              <a:t> ∈ {0, 1}，y</a:t>
            </a:r>
            <a:r>
              <a:rPr lang="zh-CN" altLang="en-US" baseline="-25000"/>
              <a:t>i</a:t>
            </a:r>
            <a:r>
              <a:rPr lang="zh-CN" altLang="en-US"/>
              <a:t>和p</a:t>
            </a:r>
            <a:r>
              <a:rPr lang="zh-CN" altLang="en-US" baseline="-25000"/>
              <a:t>i</a:t>
            </a:r>
            <a:r>
              <a:rPr lang="zh-CN" altLang="en-US"/>
              <a:t>分别代表真实值和概率预测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776345" y="3801110"/>
                <a:ext cx="4638675" cy="4222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𝑚𝑒𝑎𝑛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𝑠𝑝𝑒𝑐𝑖𝑓𝑖𝑐𝑖𝑡𝑦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  <m:r>
                            <a:rPr lang="en-US" altLang="zh-CN">
                              <a:latin typeface="Cambria Math" panose="02040503050406030204" charset="0"/>
                              <a:sym typeface="+mn-ea"/>
                            </a:rPr>
                            <m:t>𝑠𝑒𝑛𝑠𝑖𝑡𝑖𝑣𝑖𝑡𝑦</m:t>
                          </m:r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345" y="3801110"/>
                <a:ext cx="4638675" cy="4222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355340" y="5330190"/>
                <a:ext cx="5654040" cy="8750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𝑙𝑜𝑔𝑖𝑠𝑡𝑖𝑐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𝑙𝑜𝑔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𝑙𝑜𝑔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40" y="5330190"/>
                <a:ext cx="5654040" cy="8750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西北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9555" y="158750"/>
            <a:ext cx="2966085" cy="9194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401955" y="946785"/>
            <a:ext cx="8806815" cy="1778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75970" y="327025"/>
            <a:ext cx="884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评价</a:t>
            </a: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指标</a:t>
            </a:r>
            <a:endParaRPr lang="zh-CN" altLang="en-US" sz="3200" b="1" dirty="0" smtClean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16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38810" y="1236345"/>
            <a:ext cx="686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视化评价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270" y="1640840"/>
            <a:ext cx="5808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ROC</a:t>
            </a:r>
            <a:r>
              <a:rPr lang="zh-CN" altLang="en-US"/>
              <a:t>曲线：反应模型整体检出能力，若一个</a:t>
            </a:r>
            <a:r>
              <a:rPr lang="en-US" altLang="zh-CN"/>
              <a:t>ROC</a:t>
            </a:r>
            <a:r>
              <a:rPr lang="zh-CN" altLang="en-US"/>
              <a:t>曲线完全高于另一条</a:t>
            </a:r>
            <a:r>
              <a:rPr lang="en-US" altLang="zh-CN"/>
              <a:t>ROC</a:t>
            </a:r>
            <a:r>
              <a:rPr lang="zh-CN" altLang="en-US"/>
              <a:t>曲线，则可说明该模型优于另一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0270" y="3646805"/>
            <a:ext cx="5808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AUC</a:t>
            </a:r>
            <a:r>
              <a:rPr lang="zh-CN" altLang="en-US"/>
              <a:t>：为</a:t>
            </a:r>
            <a:r>
              <a:rPr lang="en-US" altLang="zh-CN"/>
              <a:t>ROC</a:t>
            </a:r>
            <a:r>
              <a:rPr lang="zh-CN" altLang="en-US"/>
              <a:t>曲线的量化指标，表示为其曲线下区域</a:t>
            </a:r>
            <a:r>
              <a:rPr lang="zh-CN" altLang="en-US"/>
              <a:t>面积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245" y="1123950"/>
            <a:ext cx="3829050" cy="3524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07293" y="1964025"/>
            <a:ext cx="7837714" cy="4338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13800" b="1" dirty="0" smtClean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IVE</a:t>
            </a:r>
            <a:endParaRPr lang="en-US" altLang="zh-CN" sz="13800" b="1" dirty="0" smtClean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0" y="0"/>
            <a:ext cx="17170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95" y="186690"/>
            <a:ext cx="2563495" cy="1428750"/>
            <a:chOff x="4887549" y="1124584"/>
            <a:chExt cx="2563593" cy="3551555"/>
          </a:xfrm>
        </p:grpSpPr>
        <p:sp>
          <p:nvSpPr>
            <p:cNvPr id="47" name="文本框 46"/>
            <p:cNvSpPr txBox="1"/>
            <p:nvPr/>
          </p:nvSpPr>
          <p:spPr>
            <a:xfrm>
              <a:off x="5034240" y="1294101"/>
              <a:ext cx="2416902" cy="29801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</a:t>
              </a:r>
              <a:endParaRPr lang="zh-CN" altLang="en-US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810" cy="355155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0497820" y="-635"/>
            <a:ext cx="17170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西北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9555" y="158750"/>
            <a:ext cx="2966085" cy="9194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401955" y="946785"/>
            <a:ext cx="8806815" cy="1778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75970" y="327025"/>
            <a:ext cx="8841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任务及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目标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18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299845" y="1360805"/>
            <a:ext cx="960755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 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预测客户是否能正常还款（正常还是违约）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工作步骤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包括：包括：数据规范、特征提取、预测和分类，利用评估指标进行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评价。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20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 从数据中挖掘了什么规律？</a:t>
            </a:r>
            <a:endParaRPr lang="zh-CN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写明：数学形式化，推导，仿真和结果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评价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86405" y="1426845"/>
            <a:ext cx="7108825" cy="4201160"/>
            <a:chOff x="2379533" y="1891920"/>
            <a:chExt cx="11444277" cy="4200967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3080795" y="1891920"/>
              <a:ext cx="10743015" cy="4200967"/>
              <a:chOff x="3408921" y="1891920"/>
              <a:chExt cx="10325339" cy="4200967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6035965" y="2089271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en-US" sz="2400" dirty="0">
                    <a:latin typeface="+mn-lt"/>
                    <a:ea typeface="+mn-ea"/>
                    <a:sym typeface="+mn-lt"/>
                  </a:rPr>
                  <a:t>一、研究背景</a:t>
                </a:r>
                <a:endParaRPr lang="en-US" altLang="zh-CN" sz="240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 dirty="0">
                    <a:latin typeface="+mn-lt"/>
                    <a:ea typeface="+mn-ea"/>
                    <a:sym typeface="+mn-lt"/>
                  </a:rPr>
                  <a:t>二、数据描述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 dirty="0">
                    <a:latin typeface="+mn-lt"/>
                    <a:ea typeface="+mn-ea"/>
                    <a:sym typeface="+mn-lt"/>
                  </a:rPr>
                  <a:t>三、数据</a:t>
                </a:r>
                <a:r>
                  <a:rPr lang="zh-CN" altLang="en-US" sz="2400" dirty="0">
                    <a:latin typeface="+mn-lt"/>
                    <a:ea typeface="+mn-ea"/>
                    <a:sym typeface="+mn-lt"/>
                  </a:rPr>
                  <a:t>探索</a:t>
                </a:r>
                <a:endParaRPr lang="zh-CN" altLang="en-US" sz="240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 dirty="0">
                    <a:latin typeface="+mn-lt"/>
                    <a:ea typeface="+mn-ea"/>
                    <a:sym typeface="+mn-lt"/>
                  </a:rPr>
                  <a:t>四、评价</a:t>
                </a:r>
                <a:r>
                  <a:rPr lang="zh-CN" altLang="en-US" sz="2400" dirty="0">
                    <a:latin typeface="+mn-lt"/>
                    <a:ea typeface="+mn-ea"/>
                    <a:sym typeface="+mn-lt"/>
                  </a:rPr>
                  <a:t>指标</a:t>
                </a:r>
                <a:endParaRPr lang="en-US" altLang="zh-CN" sz="240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4320790" y="189192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3408921" y="3483200"/>
                <a:ext cx="639652" cy="10762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tr-TR" sz="32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目录</a:t>
                </a:r>
                <a:endParaRPr lang="zh-CN" altLang="tr-TR" sz="32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7" name="图片 16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" y="261620"/>
            <a:ext cx="953135" cy="605155"/>
          </a:xfrm>
          <a:prstGeom prst="rect">
            <a:avLst/>
          </a:prstGeom>
        </p:spPr>
      </p:pic>
      <p:pic>
        <p:nvPicPr>
          <p:cNvPr id="3" name="图片 2" descr="西北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465" y="0"/>
            <a:ext cx="2502535" cy="7759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46325" y="0"/>
            <a:ext cx="6536690" cy="634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/>
          </a:p>
        </p:txBody>
      </p:sp>
      <p:sp>
        <p:nvSpPr>
          <p:cNvPr id="11" name="文本框 10"/>
          <p:cNvSpPr txBox="1"/>
          <p:nvPr/>
        </p:nvSpPr>
        <p:spPr>
          <a:xfrm>
            <a:off x="2420620" y="50165"/>
            <a:ext cx="628713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案例分析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&amp;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科技写作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--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银行信贷案例分析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37435"/>
            <a:ext cx="12192000" cy="1768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70940" y="2664460"/>
            <a:ext cx="985075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Thanks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 descr="西北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" y="211455"/>
            <a:ext cx="2681605" cy="831215"/>
          </a:xfrm>
          <a:prstGeom prst="rect">
            <a:avLst/>
          </a:prstGeom>
        </p:spPr>
      </p:pic>
      <p:pic>
        <p:nvPicPr>
          <p:cNvPr id="17" name="图片 16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9905" y="211455"/>
            <a:ext cx="1310640" cy="83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6508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13800" b="1" dirty="0" smtClean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en-US" altLang="zh-CN" sz="13800" b="1" dirty="0" smtClean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0" y="0"/>
            <a:ext cx="17170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0497820" y="-635"/>
            <a:ext cx="17170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1679" y="158760"/>
            <a:ext cx="5400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</a:rPr>
              <a:t>研究背景</a:t>
            </a:r>
            <a:endParaRPr lang="zh-CN" altLang="en-US" sz="3200" b="1" dirty="0" smtClean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0000" lnSpcReduction="10000"/>
          </a:bodyPr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" name="图片 1" descr="西北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9555" y="158750"/>
            <a:ext cx="2966085" cy="919480"/>
          </a:xfrm>
          <a:prstGeom prst="rect">
            <a:avLst/>
          </a:prstGeom>
        </p:spPr>
      </p:pic>
      <p:pic>
        <p:nvPicPr>
          <p:cNvPr id="17" name="图片 16" descr="C:\Users\TMY\Desktop\121400656.png12140065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8905" y="1566863"/>
            <a:ext cx="2487295" cy="1551940"/>
          </a:xfrm>
          <a:prstGeom prst="rect">
            <a:avLst/>
          </a:prstGeom>
        </p:spPr>
      </p:pic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1188085" y="3362325"/>
            <a:ext cx="2894965" cy="1939925"/>
          </a:xfrm>
        </p:spPr>
        <p:txBody>
          <a:bodyPr>
            <a:noAutofit/>
          </a:bodyPr>
          <a:p>
            <a:pPr>
              <a:lnSpc>
                <a:spcPct val="150000"/>
              </a:lnSpc>
              <a:spcBef>
                <a:spcPts val="750"/>
              </a:spcBef>
              <a:spcAft>
                <a:spcPts val="500"/>
              </a:spcAft>
              <a:buFont typeface="Wingdings" panose="05000000000000000000" charset="0"/>
              <a:buChar char=""/>
            </a:pPr>
            <a:r>
              <a:rPr lang="en-US" altLang="zh-CN" sz="1600" spc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消费理念的改变</a:t>
            </a:r>
            <a:r>
              <a:rPr lang="zh-CN" altLang="en-US" sz="1600" spc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使越来越多的人们使用</a:t>
            </a:r>
            <a:r>
              <a:rPr lang="zh-CN" altLang="en-US" sz="1600" spc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贷款来进行消费</a:t>
            </a:r>
            <a:r>
              <a:rPr lang="zh-CN" altLang="en-US" sz="1600" spc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。信贷业务由于其稳定的收入市场潜力大已成为金融机构的</a:t>
            </a:r>
            <a:r>
              <a:rPr lang="zh-CN" altLang="en-US" sz="1600" spc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主要业务</a:t>
            </a:r>
            <a:r>
              <a:rPr lang="zh-CN" altLang="en-US" sz="1600" spc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之一</a:t>
            </a:r>
            <a:endParaRPr lang="zh-CN" altLang="en-US" sz="1600" spc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/>
        </p:nvSpPr>
        <p:spPr>
          <a:xfrm>
            <a:off x="4623435" y="4594225"/>
            <a:ext cx="2847340" cy="1565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128905" indent="-128905" algn="l" rtl="0" eaLnBrk="0" fontAlgn="base" hangingPunct="0">
              <a:lnSpc>
                <a:spcPct val="90000"/>
              </a:lnSpc>
              <a:spcBef>
                <a:spcPct val="113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6080" indent="-128905" algn="l" rtl="0" eaLnBrk="0" fontAlgn="base" hangingPunct="0">
              <a:lnSpc>
                <a:spcPct val="90000"/>
              </a:lnSpc>
              <a:spcBef>
                <a:spcPts val="28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3255" indent="-128905" algn="l" rtl="0" eaLnBrk="0" fontAlgn="base" hangingPunct="0">
              <a:lnSpc>
                <a:spcPct val="90000"/>
              </a:lnSpc>
              <a:spcBef>
                <a:spcPts val="28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430" indent="-128905" algn="l" rtl="0" eaLnBrk="0" fontAlgn="base" hangingPunct="0">
              <a:lnSpc>
                <a:spcPct val="90000"/>
              </a:lnSpc>
              <a:spcBef>
                <a:spcPts val="28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605" indent="-128905" algn="l" rtl="0" eaLnBrk="0" fontAlgn="base" hangingPunct="0">
              <a:lnSpc>
                <a:spcPct val="90000"/>
              </a:lnSpc>
              <a:spcBef>
                <a:spcPts val="28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780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955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30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05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750"/>
              </a:spcBef>
              <a:spcAft>
                <a:spcPts val="500"/>
              </a:spcAft>
              <a:buFont typeface="Wingdings" panose="05000000000000000000" charset="0"/>
              <a:buChar char="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由2007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年的金融危机发现，金融机构与客户间的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信用关系极易遭到破坏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，信贷风险的把控成为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内容占位符 2"/>
          <p:cNvSpPr>
            <a:spLocks noGrp="1"/>
          </p:cNvSpPr>
          <p:nvPr/>
        </p:nvSpPr>
        <p:spPr>
          <a:xfrm>
            <a:off x="8645525" y="2859405"/>
            <a:ext cx="2536825" cy="11391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128905" indent="-128905" algn="l" rtl="0" eaLnBrk="0" fontAlgn="base" hangingPunct="0">
              <a:lnSpc>
                <a:spcPct val="90000"/>
              </a:lnSpc>
              <a:spcBef>
                <a:spcPct val="113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6080" indent="-128905" algn="l" rtl="0" eaLnBrk="0" fontAlgn="base" hangingPunct="0">
              <a:lnSpc>
                <a:spcPct val="90000"/>
              </a:lnSpc>
              <a:spcBef>
                <a:spcPts val="28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3255" indent="-128905" algn="l" rtl="0" eaLnBrk="0" fontAlgn="base" hangingPunct="0">
              <a:lnSpc>
                <a:spcPct val="90000"/>
              </a:lnSpc>
              <a:spcBef>
                <a:spcPts val="28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430" indent="-128905" algn="l" rtl="0" eaLnBrk="0" fontAlgn="base" hangingPunct="0">
              <a:lnSpc>
                <a:spcPct val="90000"/>
              </a:lnSpc>
              <a:spcBef>
                <a:spcPts val="28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605" indent="-128905" algn="l" rtl="0" eaLnBrk="0" fontAlgn="base" hangingPunct="0">
              <a:lnSpc>
                <a:spcPct val="90000"/>
              </a:lnSpc>
              <a:spcBef>
                <a:spcPts val="28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780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955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30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05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750"/>
              </a:spcBef>
              <a:spcAft>
                <a:spcPts val="500"/>
              </a:spcAft>
              <a:buFont typeface="Wingdings" panose="05000000000000000000" charset="0"/>
              <a:buChar char="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客户在贷款时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提供的信息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，从中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挖掘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出客户的信用情况成为当前研究的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主题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右弧形箭头 27"/>
          <p:cNvSpPr/>
          <p:nvPr/>
        </p:nvSpPr>
        <p:spPr>
          <a:xfrm rot="17520000">
            <a:off x="4853940" y="1546225"/>
            <a:ext cx="394970" cy="1421130"/>
          </a:xfrm>
          <a:prstGeom prst="curvedLef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弧形箭头 28"/>
          <p:cNvSpPr/>
          <p:nvPr/>
        </p:nvSpPr>
        <p:spPr>
          <a:xfrm rot="17520000">
            <a:off x="8006080" y="3188335"/>
            <a:ext cx="394970" cy="1421130"/>
          </a:xfrm>
          <a:prstGeom prst="curvedLef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915" y="3002915"/>
            <a:ext cx="2376170" cy="1344930"/>
          </a:xfrm>
          <a:prstGeom prst="rect">
            <a:avLst/>
          </a:prstGeom>
        </p:spPr>
      </p:pic>
      <p:pic>
        <p:nvPicPr>
          <p:cNvPr id="3" name="图片 2" descr="u=3890644909,23637386&amp;fm=26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525" y="4485640"/>
            <a:ext cx="2670810" cy="1783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19" grpId="0" build="p"/>
      <p:bldP spid="19" grpId="1" build="p"/>
      <p:bldP spid="19" grpId="2" build="p"/>
      <p:bldP spid="23" grpId="0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研究意义</a:t>
            </a:r>
            <a:endParaRPr lang="zh-CN" altLang="en-US" sz="3200" b="1" dirty="0" smtClean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5</a:t>
            </a:r>
            <a:endParaRPr lang="en-US" altLang="zh-CN" dirty="0"/>
          </a:p>
        </p:txBody>
      </p:sp>
      <p:pic>
        <p:nvPicPr>
          <p:cNvPr id="2" name="图片 1" descr="西北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9555" y="158750"/>
            <a:ext cx="2966085" cy="919480"/>
          </a:xfrm>
          <a:prstGeom prst="rect">
            <a:avLst/>
          </a:prstGeom>
        </p:spPr>
      </p:pic>
      <p:pic>
        <p:nvPicPr>
          <p:cNvPr id="5" name="图片 4" descr="C:\Users\TMY\Desktop\2921009195.jpg292100919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079105" y="4053205"/>
            <a:ext cx="2840355" cy="196342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1148080" y="1696720"/>
            <a:ext cx="6156960" cy="174371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128905" indent="-128905" algn="l" rtl="0" eaLnBrk="0" fontAlgn="base" hangingPunct="0">
              <a:lnSpc>
                <a:spcPct val="90000"/>
              </a:lnSpc>
              <a:spcBef>
                <a:spcPct val="113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6080" indent="-128905" algn="l" rtl="0" eaLnBrk="0" fontAlgn="base" hangingPunct="0">
              <a:lnSpc>
                <a:spcPct val="90000"/>
              </a:lnSpc>
              <a:spcBef>
                <a:spcPts val="28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3255" indent="-128905" algn="l" rtl="0" eaLnBrk="0" fontAlgn="base" hangingPunct="0">
              <a:lnSpc>
                <a:spcPct val="90000"/>
              </a:lnSpc>
              <a:spcBef>
                <a:spcPts val="28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430" indent="-128905" algn="l" rtl="0" eaLnBrk="0" fontAlgn="base" hangingPunct="0">
              <a:lnSpc>
                <a:spcPct val="90000"/>
              </a:lnSpc>
              <a:spcBef>
                <a:spcPts val="28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605" indent="-128905" algn="l" rtl="0" eaLnBrk="0" fontAlgn="base" hangingPunct="0">
              <a:lnSpc>
                <a:spcPct val="90000"/>
              </a:lnSpc>
              <a:spcBef>
                <a:spcPts val="28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780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955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30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05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750"/>
              </a:spcBef>
              <a:spcAft>
                <a:spcPts val="500"/>
              </a:spcAft>
              <a:buFont typeface="Wingdings" panose="05000000000000000000" charset="0"/>
              <a:buChar char="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对银行客户进行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风险预测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，并对可能发生的违约情况采取措施、及时处理，可在很大程度上降低银行的信贷风险、避免损失发生。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1148080" y="3919220"/>
            <a:ext cx="6240780" cy="150685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128905" indent="-128905" algn="l" rtl="0" eaLnBrk="0" fontAlgn="base" hangingPunct="0">
              <a:lnSpc>
                <a:spcPct val="90000"/>
              </a:lnSpc>
              <a:spcBef>
                <a:spcPct val="113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6080" indent="-128905" algn="l" rtl="0" eaLnBrk="0" fontAlgn="base" hangingPunct="0">
              <a:lnSpc>
                <a:spcPct val="90000"/>
              </a:lnSpc>
              <a:spcBef>
                <a:spcPts val="28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3255" indent="-128905" algn="l" rtl="0" eaLnBrk="0" fontAlgn="base" hangingPunct="0">
              <a:lnSpc>
                <a:spcPct val="90000"/>
              </a:lnSpc>
              <a:spcBef>
                <a:spcPts val="28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430" indent="-128905" algn="l" rtl="0" eaLnBrk="0" fontAlgn="base" hangingPunct="0">
              <a:lnSpc>
                <a:spcPct val="90000"/>
              </a:lnSpc>
              <a:spcBef>
                <a:spcPts val="28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605" indent="-128905" algn="l" rtl="0" eaLnBrk="0" fontAlgn="base" hangingPunct="0">
              <a:lnSpc>
                <a:spcPct val="90000"/>
              </a:lnSpc>
              <a:spcBef>
                <a:spcPts val="28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780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955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30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05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750"/>
              </a:spcBef>
              <a:spcAft>
                <a:spcPts val="500"/>
              </a:spcAft>
              <a:buFont typeface="Wingdings" panose="05000000000000000000" charset="0"/>
              <a:buChar char="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对银行客户进行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信用评分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，更加有利于银行准确把握客户质量、合理分配资源、降低潜在风险、提高经营业绩。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5" y="1691640"/>
            <a:ext cx="3082925" cy="2056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3" y="1259175"/>
            <a:ext cx="7837714" cy="4338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13800" b="1" dirty="0" smtClean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en-US" altLang="zh-CN" sz="13800" b="1" dirty="0" smtClean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0" y="0"/>
            <a:ext cx="17170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69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</a:t>
              </a:r>
              <a:endParaRPr lang="zh-CN" altLang="en-US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0497820" y="-635"/>
            <a:ext cx="17170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西北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9555" y="158750"/>
            <a:ext cx="2966085" cy="9194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401955" y="946785"/>
            <a:ext cx="8806815" cy="1778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8810" y="1236345"/>
            <a:ext cx="6866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UCI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上的德国信贷数据集为例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5970" y="241935"/>
            <a:ext cx="884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数据</a:t>
            </a:r>
            <a:r>
              <a:rPr lang="zh-CN" altLang="en-US" sz="3200" b="1" dirty="0" smtClean="0">
                <a:latin typeface="微软雅黑" panose="020B0503020204020204" pitchFamily="34" charset="-122"/>
                <a:sym typeface="+mn-ea"/>
              </a:rPr>
              <a:t>描述</a:t>
            </a:r>
            <a:endParaRPr lang="zh-CN" altLang="en-US" sz="3200" b="1" dirty="0" smtClean="0">
              <a:latin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828800" y="2362200"/>
          <a:ext cx="852995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样本数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特征数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离散型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连续型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标签</a:t>
                      </a:r>
                      <a:r>
                        <a:rPr lang="zh-CN" altLang="en-US"/>
                        <a:t>种类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来源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German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UCI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001260" y="1895475"/>
            <a:ext cx="281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德国信贷数据概况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03375" y="3851275"/>
            <a:ext cx="89858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        </a:t>
            </a:r>
            <a:r>
              <a:rPr lang="zh-CN" altLang="en-US"/>
              <a:t>该数据集来源德国一家银行收集的客户信息，描述了客户在贷款前的状态。共收录了</a:t>
            </a:r>
            <a:r>
              <a:rPr lang="en-US" altLang="zh-CN"/>
              <a:t>1000</a:t>
            </a:r>
            <a:r>
              <a:rPr lang="zh-CN" altLang="en-US"/>
              <a:t>个用户的数据，其中</a:t>
            </a:r>
            <a:r>
              <a:rPr lang="en-US" altLang="zh-CN"/>
              <a:t>700</a:t>
            </a:r>
            <a:r>
              <a:rPr lang="zh-CN" altLang="en-US"/>
              <a:t>个客户正常还款，</a:t>
            </a:r>
            <a:r>
              <a:rPr lang="en-US" altLang="zh-CN"/>
              <a:t>300</a:t>
            </a:r>
            <a:r>
              <a:rPr lang="zh-CN" altLang="en-US"/>
              <a:t>个客户产生了违约。每一个用户采集了</a:t>
            </a:r>
            <a:r>
              <a:rPr lang="en-US" altLang="zh-CN"/>
              <a:t>20</a:t>
            </a:r>
            <a:r>
              <a:rPr lang="zh-CN" altLang="en-US"/>
              <a:t>个特征，其中包含离散型的特征（例如贷款目的）</a:t>
            </a:r>
            <a:r>
              <a:rPr lang="en-US" altLang="zh-CN"/>
              <a:t>13</a:t>
            </a:r>
            <a:r>
              <a:rPr lang="zh-CN" altLang="en-US"/>
              <a:t>个，连续型特征（例如贷款金额）</a:t>
            </a:r>
            <a:r>
              <a:rPr lang="en-US" altLang="zh-CN"/>
              <a:t>7</a:t>
            </a:r>
            <a:r>
              <a:rPr lang="zh-CN" altLang="en-US"/>
              <a:t>个。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28800" y="3317875"/>
            <a:ext cx="9028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网址：http://archive.ics.uci.edu/ml/datasets/Statlog+%28German+Credit+Data%29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0000" lnSpcReduction="10000"/>
          </a:bodyPr>
          <a:p>
            <a:r>
              <a:rPr lang="en-US" altLang="zh-CN" dirty="0"/>
              <a:t>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西北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9555" y="158750"/>
            <a:ext cx="2966085" cy="9194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401955" y="946785"/>
            <a:ext cx="8806815" cy="1778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23595" y="327025"/>
            <a:ext cx="8841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数据描述（主要特征的列表及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含义）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955675" y="1272540"/>
          <a:ext cx="9545955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695"/>
                <a:gridCol w="2132648"/>
                <a:gridCol w="2132648"/>
                <a:gridCol w="2132648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特征名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特征名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Account Balance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现存支票账户状态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Duration of Credit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贷款时长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Payment Status of Previous Credit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历史信用情况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Value Savings/Stocks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储蓄账户状态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Length of current employment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就职持续时间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Sex &amp; Marital Status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婚姻状况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Purpose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贷款目的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Credit Amount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贷款金额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Instalment per cent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分期付款百分比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Guarantors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担保人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Duration in Current address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当前住所的定居时间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Most valuable available asset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最有价值的资产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年龄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Concurrent Credits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其他分期付款情况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Type of apartment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住房类型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No of Credits at this Bank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在这家银行的信用额度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Occupation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职业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No of dependents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供养人口数量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Telephone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是否有注册电话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Foreign Worker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外籍工作者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3" y="1259175"/>
            <a:ext cx="7837714" cy="4338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13800" b="1" dirty="0" smtClean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HREE</a:t>
            </a:r>
            <a:endParaRPr lang="en-US" altLang="zh-CN" sz="13800" b="1" dirty="0" smtClean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0" y="0"/>
            <a:ext cx="17170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69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探索</a:t>
              </a:r>
              <a:endParaRPr lang="zh-CN" altLang="en-US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0497820" y="-635"/>
            <a:ext cx="17170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4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ISLIDE.DIAGRAM" val="2b751056-6b97-492c-b763-340acee7e99d"/>
</p:tagLst>
</file>

<file path=ppt/tags/tag64.xml><?xml version="1.0" encoding="utf-8"?>
<p:tagLst xmlns:p="http://schemas.openxmlformats.org/presentationml/2006/main">
  <p:tag name="KSO_WM_UNIT_TABLE_BEAUTIFY" val="smartTable{57f9ee89-9166-4714-8c3e-ff7d04c9a902}"/>
</p:tagLst>
</file>

<file path=ppt/tags/tag65.xml><?xml version="1.0" encoding="utf-8"?>
<p:tagLst xmlns:p="http://schemas.openxmlformats.org/presentationml/2006/main">
  <p:tag name="KSO_WM_UNIT_TABLE_BEAUTIFY" val="smartTable{3bf72805-05bf-4a8d-ae1d-7e8bb6a6fefb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5023</Words>
  <Application>WPS 演示</Application>
  <PresentationFormat>宽屏</PresentationFormat>
  <Paragraphs>339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</vt:lpstr>
      <vt:lpstr>黑体</vt:lpstr>
      <vt:lpstr>Times New Roman</vt:lpstr>
      <vt:lpstr>仿宋</vt:lpstr>
      <vt:lpstr>Cambria Math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Feng Jun</cp:lastModifiedBy>
  <cp:revision>163</cp:revision>
  <dcterms:created xsi:type="dcterms:W3CDTF">2019-06-19T02:08:00Z</dcterms:created>
  <dcterms:modified xsi:type="dcterms:W3CDTF">2021-04-01T08:56:11Z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DB8B60E97C3D46518C508173A0866542</vt:lpwstr>
  </property>
</Properties>
</file>