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0" r:id="rId3"/>
    <p:sldId id="416" r:id="rId5"/>
    <p:sldId id="417" r:id="rId6"/>
    <p:sldId id="418" r:id="rId7"/>
    <p:sldId id="440" r:id="rId8"/>
    <p:sldId id="413" r:id="rId9"/>
    <p:sldId id="419" r:id="rId10"/>
    <p:sldId id="414" r:id="rId11"/>
    <p:sldId id="443" r:id="rId12"/>
    <p:sldId id="445" r:id="rId13"/>
    <p:sldId id="446" r:id="rId14"/>
    <p:sldId id="442" r:id="rId15"/>
    <p:sldId id="438" r:id="rId16"/>
    <p:sldId id="437" r:id="rId17"/>
    <p:sldId id="434" r:id="rId18"/>
    <p:sldId id="435" r:id="rId19"/>
    <p:sldId id="462" r:id="rId20"/>
    <p:sldId id="423" r:id="rId21"/>
    <p:sldId id="447" r:id="rId22"/>
    <p:sldId id="448" r:id="rId23"/>
    <p:sldId id="449" r:id="rId24"/>
    <p:sldId id="428" r:id="rId25"/>
    <p:sldId id="429" r:id="rId26"/>
    <p:sldId id="43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initials="Y" lastIdx="1" clrIdx="0"/>
  <p:cmAuthor id="2" name="11326" initials="1"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4" d="100"/>
          <a:sy n="114" d="100"/>
        </p:scale>
        <p:origin x="540" y="108"/>
      </p:cViewPr>
      <p:guideLst>
        <p:guide orient="horz" pos="215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第一点是课题的研究背景，第二点是课题的研究现状，第三点是我的研究内容，第四点是总结与展望，第五点是专家意见</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首先是课题的研究背景</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b="1"/>
          </a:p>
          <a:p>
            <a:r>
              <a:rPr lang="zh-CN" altLang="en-US">
                <a:latin typeface="微软雅黑" panose="020B0503020204020204" pitchFamily="34" charset="-122"/>
                <a:ea typeface="微软雅黑" panose="020B0503020204020204" pitchFamily="34" charset="-122"/>
                <a:sym typeface="+mn-ea"/>
              </a:rPr>
              <a:t>随着人们消费观念的改变，越来越多的人</a:t>
            </a:r>
            <a:r>
              <a:rPr lang="zh-CN" altLang="en-US">
                <a:solidFill>
                  <a:srgbClr val="FF0000"/>
                </a:solidFill>
                <a:latin typeface="微软雅黑" panose="020B0503020204020204" pitchFamily="34" charset="-122"/>
                <a:ea typeface="微软雅黑" panose="020B0503020204020204" pitchFamily="34" charset="-122"/>
                <a:sym typeface="+mn-ea"/>
              </a:rPr>
              <a:t>向银行或者其他平台贷款</a:t>
            </a:r>
            <a:r>
              <a:rPr lang="zh-CN" altLang="en-US">
                <a:latin typeface="微软雅黑" panose="020B0503020204020204" pitchFamily="34" charset="-122"/>
                <a:ea typeface="微软雅黑" panose="020B0503020204020204" pitchFamily="34" charset="-122"/>
                <a:sym typeface="+mn-ea"/>
              </a:rPr>
              <a:t>以购房、买车。对于银行来说，</a:t>
            </a:r>
            <a:r>
              <a:rPr lang="en-US" altLang="zh-CN">
                <a:solidFill>
                  <a:srgbClr val="FF0000"/>
                </a:solidFill>
                <a:latin typeface="微软雅黑" panose="020B0503020204020204" pitchFamily="34" charset="-122"/>
                <a:ea typeface="微软雅黑" panose="020B0503020204020204" pitchFamily="34" charset="-122"/>
                <a:sym typeface="+mn-ea"/>
              </a:rPr>
              <a:t>信贷业务</a:t>
            </a:r>
            <a:r>
              <a:rPr lang="en-US" altLang="zh-CN">
                <a:latin typeface="微软雅黑" panose="020B0503020204020204" pitchFamily="34" charset="-122"/>
                <a:ea typeface="微软雅黑" panose="020B0503020204020204" pitchFamily="34" charset="-122"/>
                <a:sym typeface="+mn-ea"/>
              </a:rPr>
              <a:t>，由于其风险分散、利息收入较稳定、市场潜力大等优势，早已成为各家</a:t>
            </a:r>
            <a:r>
              <a:rPr lang="en-US" altLang="zh-CN">
                <a:solidFill>
                  <a:srgbClr val="FF0000"/>
                </a:solidFill>
                <a:latin typeface="微软雅黑" panose="020B0503020204020204" pitchFamily="34" charset="-122"/>
                <a:ea typeface="微软雅黑" panose="020B0503020204020204" pitchFamily="34" charset="-122"/>
                <a:sym typeface="+mn-ea"/>
              </a:rPr>
              <a:t>银行大力发展的普遍共识</a:t>
            </a:r>
            <a:r>
              <a:rPr lang="zh-CN" altLang="en-US">
                <a:solidFill>
                  <a:srgbClr val="FF0000"/>
                </a:solidFill>
                <a:latin typeface="微软雅黑" panose="020B0503020204020204" pitchFamily="34" charset="-122"/>
                <a:ea typeface="微软雅黑" panose="020B0503020204020204" pitchFamily="34" charset="-122"/>
                <a:sym typeface="+mn-ea"/>
              </a:rPr>
              <a:t>。然而，当贷款人失信，对银行造成的损失是不可避免的。因此，在开展信贷业务的过程中，对贷款人的信贷风险进行评估是很有必要的。</a:t>
            </a:r>
            <a:endParaRPr lang="zh-CN" altLang="en-US" b="1">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基于以上的背景，我们将银行客户作为研究对象，进而引出我们研究的意义就是。</a:t>
            </a:r>
            <a:endParaRPr lang="zh-CN" altLang="en-US">
              <a:sym typeface="+mn-ea"/>
            </a:endParaRPr>
          </a:p>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defRPr sz="1600" u="none" strike="noStrike" kern="1200" cap="none" spc="150" normalizeH="0" baseline="0">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defRPr sz="1400" u="none" strike="noStrike" kern="1200" cap="none" spc="150" normalizeH="0" baseline="0">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image" Target="../media/image1.png"/><Relationship Id="rId1" Type="http://schemas.openxmlformats.org/officeDocument/2006/relationships/tags" Target="../tags/tag68.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tags" Target="../tags/tag6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069465"/>
            <a:ext cx="12192000" cy="2131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170305" y="2169160"/>
            <a:ext cx="9850755" cy="1814830"/>
          </a:xfrm>
          <a:prstGeom prst="rect">
            <a:avLst/>
          </a:prstGeom>
          <a:noFill/>
        </p:spPr>
        <p:txBody>
          <a:bodyPr wrap="square" rtlCol="0">
            <a:spAutoFit/>
          </a:bodyPr>
          <a:lstStyle/>
          <a:p>
            <a:pPr algn="ctr">
              <a:lnSpc>
                <a:spcPct val="140000"/>
              </a:lnSpc>
            </a:pPr>
            <a:r>
              <a:rPr lang="zh-CN" altLang="en-US" sz="4000" b="1" dirty="0">
                <a:solidFill>
                  <a:schemeClr val="bg1"/>
                </a:solidFill>
                <a:sym typeface="+mn-ea"/>
              </a:rPr>
              <a:t>数学学院</a:t>
            </a:r>
            <a:r>
              <a:rPr lang="en-US" altLang="zh-CN" sz="4000" b="1" dirty="0">
                <a:solidFill>
                  <a:schemeClr val="bg1"/>
                </a:solidFill>
                <a:sym typeface="+mn-ea"/>
              </a:rPr>
              <a:t>--</a:t>
            </a:r>
            <a:r>
              <a:rPr lang="zh-CN" altLang="en-US" sz="4000" b="1" dirty="0">
                <a:solidFill>
                  <a:schemeClr val="bg1"/>
                </a:solidFill>
                <a:sym typeface="+mn-ea"/>
              </a:rPr>
              <a:t>案例分析</a:t>
            </a:r>
            <a:r>
              <a:rPr lang="en-US" altLang="zh-CN" sz="4000" b="1" dirty="0">
                <a:solidFill>
                  <a:schemeClr val="bg1"/>
                </a:solidFill>
                <a:sym typeface="+mn-ea"/>
              </a:rPr>
              <a:t>&amp;</a:t>
            </a:r>
            <a:r>
              <a:rPr lang="zh-CN" altLang="en-US" sz="4000" b="1" dirty="0">
                <a:solidFill>
                  <a:schemeClr val="bg1"/>
                </a:solidFill>
                <a:sym typeface="+mn-ea"/>
              </a:rPr>
              <a:t>科技写作</a:t>
            </a:r>
            <a:endParaRPr lang="zh-CN" altLang="en-US" sz="4000" b="1" dirty="0">
              <a:solidFill>
                <a:schemeClr val="bg1"/>
              </a:solidFill>
              <a:sym typeface="+mn-ea"/>
            </a:endParaRPr>
          </a:p>
          <a:p>
            <a:pPr algn="ctr">
              <a:lnSpc>
                <a:spcPct val="140000"/>
              </a:lnSpc>
            </a:pPr>
            <a:r>
              <a:rPr lang="zh-CN" altLang="en-US" sz="4000" b="1" dirty="0">
                <a:solidFill>
                  <a:schemeClr val="bg1"/>
                </a:solidFill>
                <a:sym typeface="+mn-ea"/>
              </a:rPr>
              <a:t>基于形态属性的物种谱系</a:t>
            </a:r>
            <a:r>
              <a:rPr lang="zh-CN" altLang="en-US" sz="4000" b="1" dirty="0">
                <a:solidFill>
                  <a:schemeClr val="bg1"/>
                </a:solidFill>
                <a:sym typeface="+mn-ea"/>
              </a:rPr>
              <a:t>建树</a:t>
            </a:r>
            <a:endParaRPr lang="zh-CN" altLang="en-US" sz="4000" b="1" dirty="0">
              <a:solidFill>
                <a:schemeClr val="bg1"/>
              </a:solidFill>
              <a:sym typeface="+mn-ea"/>
            </a:endParaRPr>
          </a:p>
        </p:txBody>
      </p:sp>
      <p:sp>
        <p:nvSpPr>
          <p:cNvPr id="15" name="矩形 14"/>
          <p:cNvSpPr/>
          <p:nvPr/>
        </p:nvSpPr>
        <p:spPr>
          <a:xfrm>
            <a:off x="11163149" y="165879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11149" y="140679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西北大学logo"/>
          <p:cNvPicPr>
            <a:picLocks noChangeAspect="1"/>
          </p:cNvPicPr>
          <p:nvPr/>
        </p:nvPicPr>
        <p:blipFill>
          <a:blip r:embed="rId1"/>
          <a:stretch>
            <a:fillRect/>
          </a:stretch>
        </p:blipFill>
        <p:spPr>
          <a:xfrm>
            <a:off x="207645" y="211455"/>
            <a:ext cx="2681605" cy="831215"/>
          </a:xfrm>
          <a:prstGeom prst="rect">
            <a:avLst/>
          </a:prstGeom>
        </p:spPr>
      </p:pic>
      <p:pic>
        <p:nvPicPr>
          <p:cNvPr id="17" name="图片 16" descr="实验室logo600"/>
          <p:cNvPicPr>
            <a:picLocks noChangeAspect="1"/>
          </p:cNvPicPr>
          <p:nvPr/>
        </p:nvPicPr>
        <p:blipFill>
          <a:blip r:embed="rId2">
            <a:clrChange>
              <a:clrFrom>
                <a:srgbClr val="FEFEFE">
                  <a:alpha val="100000"/>
                </a:srgbClr>
              </a:clrFrom>
              <a:clrTo>
                <a:srgbClr val="FEFEFE">
                  <a:alpha val="100000"/>
                  <a:alpha val="0"/>
                </a:srgbClr>
              </a:clrTo>
            </a:clrChange>
          </a:blip>
          <a:stretch>
            <a:fillRect/>
          </a:stretch>
        </p:blipFill>
        <p:spPr>
          <a:xfrm>
            <a:off x="10669905" y="141605"/>
            <a:ext cx="1310640" cy="831850"/>
          </a:xfrm>
          <a:prstGeom prst="rect">
            <a:avLst/>
          </a:prstGeom>
        </p:spPr>
      </p:pic>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92500" lnSpcReduction="10000"/>
          </a:bodyPr>
          <a:lstStyle/>
          <a:p>
            <a:fld id="{51D91E7F-84B6-4064-9D4E-CC7D244BCA04}" type="slidenum">
              <a:rPr lang="zh-CN" altLang="en-US" smtClean="0"/>
            </a:fld>
            <a:endParaRPr lang="zh-CN" altLang="en-US" dirty="0"/>
          </a:p>
        </p:txBody>
      </p:sp>
      <p:graphicFrame>
        <p:nvGraphicFramePr>
          <p:cNvPr id="3" name="表格 2"/>
          <p:cNvGraphicFramePr>
            <a:graphicFrameLocks noGrp="1"/>
          </p:cNvGraphicFramePr>
          <p:nvPr>
            <p:custDataLst>
              <p:tags r:id="rId1"/>
            </p:custDataLst>
          </p:nvPr>
        </p:nvGraphicFramePr>
        <p:xfrm>
          <a:off x="1289251" y="1004570"/>
          <a:ext cx="9582150" cy="1097280"/>
        </p:xfrm>
        <a:graphic>
          <a:graphicData uri="http://schemas.openxmlformats.org/drawingml/2006/table">
            <a:tbl>
              <a:tblPr firstRow="1" bandRow="1">
                <a:tableStyleId>{5C22544A-7EE6-4342-B048-85BDC9FD1C3A}</a:tableStyleId>
              </a:tblPr>
              <a:tblGrid>
                <a:gridCol w="1256484"/>
                <a:gridCol w="1895626"/>
                <a:gridCol w="6429839"/>
              </a:tblGrid>
              <a:tr h="182880">
                <a:tc>
                  <a:txBody>
                    <a:bodyPr/>
                    <a:lstStyle/>
                    <a:p>
                      <a:pPr algn="ctr"/>
                      <a:r>
                        <a:rPr lang="zh-CN" altLang="en-US" dirty="0"/>
                        <a:t>序号</a:t>
                      </a:r>
                      <a:endParaRPr lang="zh-CN" altLang="en-US" dirty="0"/>
                    </a:p>
                  </a:txBody>
                  <a:tcPr/>
                </a:tc>
                <a:tc>
                  <a:txBody>
                    <a:bodyPr/>
                    <a:lstStyle/>
                    <a:p>
                      <a:pPr algn="ctr"/>
                      <a:r>
                        <a:rPr lang="zh-CN" altLang="en-US" dirty="0"/>
                        <a:t>性状</a:t>
                      </a:r>
                      <a:endParaRPr lang="zh-CN" altLang="en-US" dirty="0"/>
                    </a:p>
                  </a:txBody>
                  <a:tcPr/>
                </a:tc>
                <a:tc>
                  <a:txBody>
                    <a:bodyPr/>
                    <a:lstStyle/>
                    <a:p>
                      <a:pPr algn="ctr"/>
                      <a:r>
                        <a:rPr lang="zh-CN" altLang="en-US" dirty="0"/>
                        <a:t>性状特征及编码</a:t>
                      </a:r>
                      <a:endParaRPr lang="zh-CN" altLang="en-US" dirty="0"/>
                    </a:p>
                  </a:txBody>
                  <a:tcPr/>
                </a:tc>
              </a:tr>
              <a:tr h="182880">
                <a:tc>
                  <a:txBody>
                    <a:bodyPr/>
                    <a:lstStyle/>
                    <a:p>
                      <a:pPr algn="ctr"/>
                      <a:r>
                        <a:rPr lang="en-US" altLang="zh-CN" dirty="0"/>
                        <a:t>14</a:t>
                      </a:r>
                      <a:endParaRPr lang="zh-CN" altLang="en-US" dirty="0"/>
                    </a:p>
                  </a:txBody>
                  <a:tcPr/>
                </a:tc>
                <a:tc>
                  <a:txBody>
                    <a:bodyPr/>
                    <a:lstStyle/>
                    <a:p>
                      <a:pPr algn="ctr"/>
                      <a:r>
                        <a:rPr lang="zh-CN" altLang="en-US" dirty="0"/>
                        <a:t>茎直立</a:t>
                      </a:r>
                      <a:endParaRPr lang="zh-CN" altLang="en-US" dirty="0"/>
                    </a:p>
                  </a:txBody>
                  <a:tcPr/>
                </a:tc>
                <a:tc>
                  <a:txBody>
                    <a:bodyPr/>
                    <a:lstStyle/>
                    <a:p>
                      <a:pPr algn="ctr"/>
                      <a:r>
                        <a:rPr lang="zh-CN" altLang="en-US" dirty="0"/>
                        <a:t>是</a:t>
                      </a:r>
                      <a:r>
                        <a:rPr lang="en-US" altLang="zh-CN" dirty="0"/>
                        <a:t>(0);</a:t>
                      </a:r>
                      <a:r>
                        <a:rPr lang="zh-CN" altLang="en-US" dirty="0"/>
                        <a:t>否</a:t>
                      </a:r>
                      <a:r>
                        <a:rPr lang="en-US" altLang="zh-CN" dirty="0"/>
                        <a:t>(1)</a:t>
                      </a:r>
                      <a:endParaRPr lang="zh-CN" altLang="en-US" dirty="0"/>
                    </a:p>
                  </a:txBody>
                  <a:tcPr/>
                </a:tc>
              </a:tr>
              <a:tr h="242147">
                <a:tc>
                  <a:txBody>
                    <a:bodyPr/>
                    <a:lstStyle/>
                    <a:p>
                      <a:pPr algn="ctr"/>
                      <a:r>
                        <a:rPr lang="en-US" altLang="zh-CN" dirty="0"/>
                        <a:t>15</a:t>
                      </a:r>
                      <a:endParaRPr lang="zh-CN" altLang="en-US" dirty="0"/>
                    </a:p>
                  </a:txBody>
                  <a:tcPr/>
                </a:tc>
                <a:tc>
                  <a:txBody>
                    <a:bodyPr/>
                    <a:lstStyle/>
                    <a:p>
                      <a:pPr algn="ctr"/>
                      <a:r>
                        <a:rPr lang="zh-CN" altLang="en-US" dirty="0"/>
                        <a:t>茎具刺</a:t>
                      </a:r>
                      <a:endParaRPr lang="zh-CN" altLang="en-US" dirty="0"/>
                    </a:p>
                  </a:txBody>
                  <a:tcPr/>
                </a:tc>
                <a:tc>
                  <a:txBody>
                    <a:bodyPr/>
                    <a:lstStyle/>
                    <a:p>
                      <a:pPr algn="ctr"/>
                      <a:r>
                        <a:rPr lang="zh-CN" altLang="en-US" dirty="0"/>
                        <a:t>是</a:t>
                      </a:r>
                      <a:r>
                        <a:rPr lang="en-US" altLang="zh-CN" dirty="0"/>
                        <a:t>(0);</a:t>
                      </a:r>
                      <a:r>
                        <a:rPr lang="zh-CN" altLang="en-US" dirty="0"/>
                        <a:t>否</a:t>
                      </a:r>
                      <a:r>
                        <a:rPr lang="en-US" altLang="zh-CN" dirty="0"/>
                        <a:t>(1)</a:t>
                      </a:r>
                      <a:endParaRPr lang="zh-CN" altLang="en-US" dirty="0"/>
                    </a:p>
                  </a:txBody>
                  <a:tcPr/>
                </a:tc>
              </a:tr>
            </a:tbl>
          </a:graphicData>
        </a:graphic>
      </p:graphicFrame>
      <p:cxnSp>
        <p:nvCxnSpPr>
          <p:cNvPr id="4" name="直接连接符 3"/>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23595" y="327025"/>
            <a:ext cx="8841740"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数据描述（主要特征的列表及含义）</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descr="西北大学logo"/>
          <p:cNvPicPr>
            <a:picLocks noChangeAspect="1"/>
          </p:cNvPicPr>
          <p:nvPr/>
        </p:nvPicPr>
        <p:blipFill>
          <a:blip r:embed="rId2"/>
          <a:stretch>
            <a:fillRect/>
          </a:stretch>
        </p:blipFill>
        <p:spPr>
          <a:xfrm>
            <a:off x="9139555" y="158750"/>
            <a:ext cx="2966085" cy="919480"/>
          </a:xfrm>
          <a:prstGeom prst="rect">
            <a:avLst/>
          </a:prstGeom>
        </p:spPr>
      </p:pic>
      <p:graphicFrame>
        <p:nvGraphicFramePr>
          <p:cNvPr id="7" name="表格 6"/>
          <p:cNvGraphicFramePr>
            <a:graphicFrameLocks noGrp="1"/>
          </p:cNvGraphicFramePr>
          <p:nvPr>
            <p:custDataLst>
              <p:tags r:id="rId3"/>
            </p:custDataLst>
          </p:nvPr>
        </p:nvGraphicFramePr>
        <p:xfrm>
          <a:off x="1258134" y="2263181"/>
          <a:ext cx="9582150" cy="2194560"/>
        </p:xfrm>
        <a:graphic>
          <a:graphicData uri="http://schemas.openxmlformats.org/drawingml/2006/table">
            <a:tbl>
              <a:tblPr firstRow="1" bandRow="1">
                <a:tableStyleId>{5C22544A-7EE6-4342-B048-85BDC9FD1C3A}</a:tableStyleId>
              </a:tblPr>
              <a:tblGrid>
                <a:gridCol w="1256484"/>
                <a:gridCol w="1895626"/>
                <a:gridCol w="6429839"/>
              </a:tblGrid>
              <a:tr h="182880">
                <a:tc>
                  <a:txBody>
                    <a:bodyPr/>
                    <a:lstStyle/>
                    <a:p>
                      <a:pPr algn="ctr"/>
                      <a:r>
                        <a:rPr lang="zh-CN" altLang="en-US" dirty="0"/>
                        <a:t>序号</a:t>
                      </a:r>
                      <a:endParaRPr lang="zh-CN" altLang="en-US" dirty="0"/>
                    </a:p>
                  </a:txBody>
                  <a:tcPr/>
                </a:tc>
                <a:tc>
                  <a:txBody>
                    <a:bodyPr/>
                    <a:lstStyle/>
                    <a:p>
                      <a:pPr algn="ctr"/>
                      <a:r>
                        <a:rPr lang="zh-CN" altLang="en-US" dirty="0"/>
                        <a:t>性状</a:t>
                      </a:r>
                      <a:endParaRPr lang="zh-CN" altLang="en-US" dirty="0"/>
                    </a:p>
                  </a:txBody>
                  <a:tcPr/>
                </a:tc>
                <a:tc>
                  <a:txBody>
                    <a:bodyPr/>
                    <a:lstStyle/>
                    <a:p>
                      <a:pPr algn="ctr"/>
                      <a:r>
                        <a:rPr lang="zh-CN" altLang="en-US" dirty="0"/>
                        <a:t>性状特征及编码</a:t>
                      </a:r>
                      <a:endParaRPr lang="zh-CN" altLang="en-US" dirty="0"/>
                    </a:p>
                  </a:txBody>
                  <a:tcPr/>
                </a:tc>
              </a:tr>
              <a:tr h="182880">
                <a:tc>
                  <a:txBody>
                    <a:bodyPr/>
                    <a:p>
                      <a:pPr algn="ctr"/>
                      <a:r>
                        <a:rPr lang="en-US" altLang="zh-CN" dirty="0"/>
                        <a:t>13</a:t>
                      </a:r>
                      <a:endParaRPr lang="zh-CN" altLang="en-US" dirty="0"/>
                    </a:p>
                  </a:txBody>
                  <a:tcPr/>
                </a:tc>
                <a:tc>
                  <a:txBody>
                    <a:bodyPr/>
                    <a:p>
                      <a:pPr algn="ctr"/>
                      <a:r>
                        <a:rPr lang="zh-CN" altLang="en-US" dirty="0"/>
                        <a:t>小枝具毛</a:t>
                      </a:r>
                      <a:endParaRPr lang="zh-CN" altLang="en-US" dirty="0"/>
                    </a:p>
                  </a:txBody>
                  <a:tcPr/>
                </a:tc>
                <a:tc>
                  <a:txBody>
                    <a:bodyPr/>
                    <a:p>
                      <a:pPr algn="ctr"/>
                      <a:r>
                        <a:rPr lang="zh-CN" altLang="en-US" dirty="0"/>
                        <a:t>是</a:t>
                      </a:r>
                      <a:r>
                        <a:rPr lang="en-US" altLang="zh-CN" dirty="0"/>
                        <a:t>(0);</a:t>
                      </a:r>
                      <a:r>
                        <a:rPr lang="zh-CN" altLang="en-US" dirty="0"/>
                        <a:t>否</a:t>
                      </a:r>
                      <a:r>
                        <a:rPr lang="en-US" altLang="zh-CN" dirty="0"/>
                        <a:t>(1)</a:t>
                      </a:r>
                      <a:endParaRPr lang="zh-CN" altLang="en-US" dirty="0"/>
                    </a:p>
                  </a:txBody>
                  <a:tcPr/>
                </a:tc>
              </a:tr>
              <a:tr h="182880">
                <a:tc>
                  <a:txBody>
                    <a:bodyPr/>
                    <a:lstStyle/>
                    <a:p>
                      <a:pPr algn="ctr"/>
                      <a:r>
                        <a:rPr lang="en-US" altLang="zh-CN" dirty="0"/>
                        <a:t>19</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花梗具毛</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无毛（０）</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被硬毛（１）</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短柔毛（２）</a:t>
                      </a:r>
                      <a:r>
                        <a:rPr lang="zh-CN" altLang="en-US" dirty="0"/>
                        <a:t> </a:t>
                      </a:r>
                      <a:endParaRPr lang="zh-CN" altLang="en-US" dirty="0"/>
                    </a:p>
                  </a:txBody>
                  <a:tcPr/>
                </a:tc>
              </a:tr>
              <a:tr h="0">
                <a:tc>
                  <a:txBody>
                    <a:bodyPr/>
                    <a:lstStyle/>
                    <a:p>
                      <a:pPr algn="ctr"/>
                      <a:r>
                        <a:rPr lang="en-US" altLang="zh-CN" dirty="0"/>
                        <a:t>20</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花梗长度</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长于叶柄（０）</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短于叶柄（１）</a:t>
                      </a:r>
                      <a:r>
                        <a:rPr lang="zh-CN" altLang="en-US" dirty="0"/>
                        <a:t> </a:t>
                      </a:r>
                      <a:endParaRPr lang="zh-CN" altLang="en-US" dirty="0"/>
                    </a:p>
                  </a:txBody>
                  <a:tcPr/>
                </a:tc>
              </a:tr>
              <a:tr h="304800">
                <a:tc>
                  <a:txBody>
                    <a:bodyPr/>
                    <a:lstStyle/>
                    <a:p>
                      <a:pPr algn="ctr"/>
                      <a:r>
                        <a:rPr lang="en-US" altLang="zh-CN" dirty="0"/>
                        <a:t>21</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花梗长度</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１～３ｃｍ（０）</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４～１３ｃｍ（１）</a:t>
                      </a:r>
                      <a:r>
                        <a:rPr lang="en-US" altLang="zh-CN" dirty="0"/>
                        <a:t> </a:t>
                      </a:r>
                      <a:endParaRPr lang="zh-CN" altLang="en-US" dirty="0"/>
                    </a:p>
                  </a:txBody>
                  <a:tcPr/>
                </a:tc>
              </a:tr>
              <a:tr h="243840">
                <a:tc>
                  <a:txBody>
                    <a:bodyPr/>
                    <a:lstStyle/>
                    <a:p>
                      <a:pPr algn="ctr"/>
                      <a:r>
                        <a:rPr lang="en-US" altLang="zh-CN" dirty="0"/>
                        <a:t>22</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花梗具节</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是（０）</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否（１）</a:t>
                      </a:r>
                      <a:r>
                        <a:rPr lang="zh-CN" altLang="en-US" dirty="0"/>
                        <a:t> </a:t>
                      </a:r>
                      <a:endParaRPr lang="zh-CN" altLang="en-US" dirty="0"/>
                    </a:p>
                  </a:txBody>
                  <a:tcPr/>
                </a:tc>
              </a:tr>
            </a:tbl>
          </a:graphicData>
        </a:graphic>
      </p:graphicFrame>
      <p:graphicFrame>
        <p:nvGraphicFramePr>
          <p:cNvPr id="8" name="表格 7"/>
          <p:cNvGraphicFramePr>
            <a:graphicFrameLocks noGrp="1"/>
          </p:cNvGraphicFramePr>
          <p:nvPr>
            <p:custDataLst>
              <p:tags r:id="rId4"/>
            </p:custDataLst>
          </p:nvPr>
        </p:nvGraphicFramePr>
        <p:xfrm>
          <a:off x="1250513" y="4546601"/>
          <a:ext cx="9582150" cy="2194560"/>
        </p:xfrm>
        <a:graphic>
          <a:graphicData uri="http://schemas.openxmlformats.org/drawingml/2006/table">
            <a:tbl>
              <a:tblPr firstRow="1" bandRow="1">
                <a:tableStyleId>{5C22544A-7EE6-4342-B048-85BDC9FD1C3A}</a:tableStyleId>
              </a:tblPr>
              <a:tblGrid>
                <a:gridCol w="1256484"/>
                <a:gridCol w="1895626"/>
                <a:gridCol w="6429839"/>
              </a:tblGrid>
              <a:tr h="365760">
                <a:tc>
                  <a:txBody>
                    <a:bodyPr/>
                    <a:lstStyle/>
                    <a:p>
                      <a:pPr algn="ctr"/>
                      <a:r>
                        <a:rPr lang="zh-CN" altLang="en-US" dirty="0"/>
                        <a:t>序号</a:t>
                      </a:r>
                      <a:endParaRPr lang="zh-CN" altLang="en-US" dirty="0"/>
                    </a:p>
                  </a:txBody>
                  <a:tcPr/>
                </a:tc>
                <a:tc>
                  <a:txBody>
                    <a:bodyPr/>
                    <a:lstStyle/>
                    <a:p>
                      <a:pPr algn="ctr"/>
                      <a:r>
                        <a:rPr lang="zh-CN" altLang="en-US" dirty="0"/>
                        <a:t>性状</a:t>
                      </a:r>
                      <a:endParaRPr lang="zh-CN" altLang="en-US" dirty="0"/>
                    </a:p>
                  </a:txBody>
                  <a:tcPr/>
                </a:tc>
                <a:tc>
                  <a:txBody>
                    <a:bodyPr/>
                    <a:lstStyle/>
                    <a:p>
                      <a:pPr algn="ctr"/>
                      <a:r>
                        <a:rPr lang="zh-CN" altLang="en-US" dirty="0"/>
                        <a:t>性状特征及编码</a:t>
                      </a:r>
                      <a:endParaRPr lang="zh-CN" altLang="en-US" dirty="0"/>
                    </a:p>
                  </a:txBody>
                  <a:tcPr/>
                </a:tc>
              </a:tr>
              <a:tr h="182880">
                <a:tc>
                  <a:txBody>
                    <a:bodyPr/>
                    <a:lstStyle/>
                    <a:p>
                      <a:pPr algn="ctr"/>
                      <a:r>
                        <a:rPr lang="en-US" altLang="zh-CN" dirty="0"/>
                        <a:t>23</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小苞片形状</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线形或披针形（０）</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卵形（１）</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匙形（２）</a:t>
                      </a:r>
                      <a:r>
                        <a:rPr lang="zh-CN" altLang="en-US" dirty="0"/>
                        <a:t>  </a:t>
                      </a:r>
                      <a:endParaRPr lang="zh-CN" altLang="en-US" dirty="0"/>
                    </a:p>
                  </a:txBody>
                  <a:tcPr/>
                </a:tc>
              </a:tr>
              <a:tr h="0">
                <a:tc>
                  <a:txBody>
                    <a:bodyPr/>
                    <a:lstStyle/>
                    <a:p>
                      <a:pPr algn="ctr"/>
                      <a:r>
                        <a:rPr lang="en-US" altLang="zh-CN" dirty="0"/>
                        <a:t>24</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小苞片长度</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１～２ｍｍ（０）</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６～１５ｍｍ（１）</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１５～３０ｍｍ（２）</a:t>
                      </a:r>
                      <a:r>
                        <a:rPr lang="en-US" altLang="zh-CN" dirty="0"/>
                        <a:t> </a:t>
                      </a:r>
                      <a:endParaRPr lang="zh-CN" altLang="en-US" dirty="0"/>
                    </a:p>
                  </a:txBody>
                  <a:tcPr/>
                </a:tc>
              </a:tr>
              <a:tr h="304800">
                <a:tc>
                  <a:txBody>
                    <a:bodyPr/>
                    <a:lstStyle/>
                    <a:p>
                      <a:pPr algn="ctr"/>
                      <a:r>
                        <a:rPr lang="en-US" altLang="zh-CN" dirty="0"/>
                        <a:t>25</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总苞合生</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分离或仅基部合生（０）；１／３～１／２处合生（１）</a:t>
                      </a:r>
                      <a:r>
                        <a:rPr lang="zh-CN" altLang="en-US" dirty="0"/>
                        <a:t> </a:t>
                      </a:r>
                      <a:endParaRPr lang="zh-CN" altLang="en-US" dirty="0"/>
                    </a:p>
                  </a:txBody>
                  <a:tcPr/>
                </a:tc>
              </a:tr>
              <a:tr h="182880">
                <a:tc>
                  <a:txBody>
                    <a:bodyPr/>
                    <a:lstStyle/>
                    <a:p>
                      <a:pPr algn="ctr"/>
                      <a:r>
                        <a:rPr lang="en-US" altLang="zh-CN" dirty="0"/>
                        <a:t>26</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小苞片具附属物</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是（０）；否（１）</a:t>
                      </a:r>
                      <a:r>
                        <a:rPr lang="zh-CN" altLang="en-US" dirty="0"/>
                        <a:t> </a:t>
                      </a:r>
                      <a:endParaRPr lang="zh-CN" altLang="en-US" dirty="0"/>
                    </a:p>
                  </a:txBody>
                  <a:tcPr/>
                </a:tc>
              </a:tr>
              <a:tr h="182880">
                <a:tc>
                  <a:txBody>
                    <a:bodyPr/>
                    <a:lstStyle/>
                    <a:p>
                      <a:pPr algn="ctr"/>
                      <a:r>
                        <a:rPr lang="en-US" altLang="zh-CN" dirty="0"/>
                        <a:t>27</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小苞片颜色</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绿色（０）；红色（１）</a:t>
                      </a:r>
                      <a:r>
                        <a:rPr lang="zh-CN" altLang="en-US" dirty="0"/>
                        <a:t> </a:t>
                      </a:r>
                      <a:endParaRPr lang="zh-CN" altLang="en-US" dirty="0"/>
                    </a:p>
                  </a:txBody>
                  <a:tcPr/>
                </a:tc>
              </a:tr>
            </a:tbl>
          </a:graphicData>
        </a:graphic>
      </p:graphicFrame>
      <p:sp>
        <p:nvSpPr>
          <p:cNvPr id="9" name="文本框 8"/>
          <p:cNvSpPr txBox="1"/>
          <p:nvPr/>
        </p:nvSpPr>
        <p:spPr>
          <a:xfrm>
            <a:off x="500429" y="1694849"/>
            <a:ext cx="436880" cy="398780"/>
          </a:xfrm>
          <a:prstGeom prst="rect">
            <a:avLst/>
          </a:prstGeom>
          <a:noFill/>
        </p:spPr>
        <p:txBody>
          <a:bodyPr wrap="none" rtlCol="0">
            <a:spAutoFit/>
          </a:bodyPr>
          <a:lstStyle/>
          <a:p>
            <a:r>
              <a:rPr lang="zh-CN" altLang="en-US" sz="2000" b="1" dirty="0"/>
              <a:t>茎</a:t>
            </a:r>
            <a:endParaRPr lang="zh-CN" altLang="en-US" sz="2000" b="1" dirty="0"/>
          </a:p>
        </p:txBody>
      </p:sp>
      <p:sp>
        <p:nvSpPr>
          <p:cNvPr id="10" name="文本框 9"/>
          <p:cNvSpPr txBox="1"/>
          <p:nvPr/>
        </p:nvSpPr>
        <p:spPr>
          <a:xfrm>
            <a:off x="385012" y="3244334"/>
            <a:ext cx="690880" cy="398780"/>
          </a:xfrm>
          <a:prstGeom prst="rect">
            <a:avLst/>
          </a:prstGeom>
          <a:noFill/>
        </p:spPr>
        <p:txBody>
          <a:bodyPr wrap="none" rtlCol="0">
            <a:spAutoFit/>
          </a:bodyPr>
          <a:lstStyle/>
          <a:p>
            <a:r>
              <a:rPr lang="zh-CN" altLang="en-US" sz="2000" b="1" dirty="0"/>
              <a:t>花梗</a:t>
            </a:r>
            <a:endParaRPr lang="zh-CN" altLang="en-US" sz="2000" b="1" dirty="0"/>
          </a:p>
        </p:txBody>
      </p:sp>
      <p:sp>
        <p:nvSpPr>
          <p:cNvPr id="11" name="文本框 10"/>
          <p:cNvSpPr txBox="1"/>
          <p:nvPr/>
        </p:nvSpPr>
        <p:spPr>
          <a:xfrm>
            <a:off x="385011" y="5435720"/>
            <a:ext cx="690880" cy="398780"/>
          </a:xfrm>
          <a:prstGeom prst="rect">
            <a:avLst/>
          </a:prstGeom>
          <a:noFill/>
        </p:spPr>
        <p:txBody>
          <a:bodyPr wrap="none" rtlCol="0">
            <a:spAutoFit/>
          </a:bodyPr>
          <a:lstStyle/>
          <a:p>
            <a:r>
              <a:rPr lang="zh-CN" altLang="en-US" sz="2000" b="1" dirty="0"/>
              <a:t>苞片</a:t>
            </a:r>
            <a:endParaRPr lang="zh-CN" alt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92500" lnSpcReduction="10000"/>
          </a:bodyPr>
          <a:lstStyle/>
          <a:p>
            <a:fld id="{51D91E7F-84B6-4064-9D4E-CC7D244BCA04}" type="slidenum">
              <a:rPr lang="zh-CN" altLang="en-US" smtClean="0"/>
            </a:fld>
            <a:endParaRPr lang="zh-CN" altLang="en-US" dirty="0"/>
          </a:p>
        </p:txBody>
      </p:sp>
      <p:cxnSp>
        <p:nvCxnSpPr>
          <p:cNvPr id="4" name="直接连接符 3"/>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23595" y="327025"/>
            <a:ext cx="8841740"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数据描述（主要特征的列表及含义）</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descr="西北大学logo"/>
          <p:cNvPicPr>
            <a:picLocks noChangeAspect="1"/>
          </p:cNvPicPr>
          <p:nvPr/>
        </p:nvPicPr>
        <p:blipFill>
          <a:blip r:embed="rId1"/>
          <a:stretch>
            <a:fillRect/>
          </a:stretch>
        </p:blipFill>
        <p:spPr>
          <a:xfrm>
            <a:off x="9139555" y="158750"/>
            <a:ext cx="2966085" cy="919480"/>
          </a:xfrm>
          <a:prstGeom prst="rect">
            <a:avLst/>
          </a:prstGeom>
        </p:spPr>
      </p:pic>
      <p:graphicFrame>
        <p:nvGraphicFramePr>
          <p:cNvPr id="8" name="表格 7"/>
          <p:cNvGraphicFramePr>
            <a:graphicFrameLocks noGrp="1"/>
          </p:cNvGraphicFramePr>
          <p:nvPr>
            <p:custDataLst>
              <p:tags r:id="rId2"/>
            </p:custDataLst>
          </p:nvPr>
        </p:nvGraphicFramePr>
        <p:xfrm>
          <a:off x="1567623" y="997125"/>
          <a:ext cx="9582150" cy="3291840"/>
        </p:xfrm>
        <a:graphic>
          <a:graphicData uri="http://schemas.openxmlformats.org/drawingml/2006/table">
            <a:tbl>
              <a:tblPr firstRow="1" bandRow="1">
                <a:tableStyleId>{5C22544A-7EE6-4342-B048-85BDC9FD1C3A}</a:tableStyleId>
              </a:tblPr>
              <a:tblGrid>
                <a:gridCol w="1256665"/>
                <a:gridCol w="2045784"/>
                <a:gridCol w="6279681"/>
              </a:tblGrid>
              <a:tr h="165415">
                <a:tc>
                  <a:txBody>
                    <a:bodyPr/>
                    <a:lstStyle/>
                    <a:p>
                      <a:pPr algn="ctr"/>
                      <a:r>
                        <a:rPr lang="zh-CN" altLang="en-US" dirty="0"/>
                        <a:t>序号</a:t>
                      </a:r>
                      <a:endParaRPr lang="zh-CN" altLang="en-US" dirty="0"/>
                    </a:p>
                  </a:txBody>
                  <a:tcPr/>
                </a:tc>
                <a:tc>
                  <a:txBody>
                    <a:bodyPr/>
                    <a:lstStyle/>
                    <a:p>
                      <a:pPr algn="ctr"/>
                      <a:r>
                        <a:rPr lang="zh-CN" altLang="en-US" dirty="0"/>
                        <a:t>性状</a:t>
                      </a:r>
                      <a:endParaRPr lang="zh-CN" altLang="en-US" dirty="0"/>
                    </a:p>
                  </a:txBody>
                  <a:tcPr/>
                </a:tc>
                <a:tc>
                  <a:txBody>
                    <a:bodyPr/>
                    <a:lstStyle/>
                    <a:p>
                      <a:pPr algn="ctr"/>
                      <a:r>
                        <a:rPr lang="zh-CN" altLang="en-US" dirty="0"/>
                        <a:t>性状特征及编码</a:t>
                      </a:r>
                      <a:endParaRPr lang="zh-CN" altLang="en-US" dirty="0"/>
                    </a:p>
                  </a:txBody>
                  <a:tcPr/>
                </a:tc>
              </a:tr>
              <a:tr h="182880">
                <a:tc>
                  <a:txBody>
                    <a:bodyPr/>
                    <a:p>
                      <a:pPr algn="ctr"/>
                      <a:r>
                        <a:rPr lang="en-US" altLang="zh-CN" dirty="0"/>
                        <a:t>16</a:t>
                      </a:r>
                      <a:endParaRPr lang="zh-CN" altLang="en-US" dirty="0"/>
                    </a:p>
                  </a:txBody>
                  <a:tcPr/>
                </a:tc>
                <a:tc>
                  <a:txBody>
                    <a:bodyPr/>
                    <a:p>
                      <a:pPr algn="ctr"/>
                      <a:r>
                        <a:rPr lang="zh-CN" altLang="en-US" dirty="0"/>
                        <a:t>花序类型</a:t>
                      </a:r>
                      <a:endParaRPr lang="zh-CN" altLang="en-US" dirty="0"/>
                    </a:p>
                  </a:txBody>
                  <a:tcPr/>
                </a:tc>
                <a:tc>
                  <a:txBody>
                    <a:bodyPr/>
                    <a:p>
                      <a:pPr algn="ctr"/>
                      <a:r>
                        <a:rPr lang="zh-CN" altLang="en-US" dirty="0"/>
                        <a:t>圆锥花序 </a:t>
                      </a:r>
                      <a:r>
                        <a:rPr lang="en-US" altLang="zh-CN" dirty="0"/>
                        <a:t>(0);</a:t>
                      </a:r>
                      <a:r>
                        <a:rPr lang="zh-CN" altLang="en-US" dirty="0"/>
                        <a:t>花单生</a:t>
                      </a:r>
                      <a:r>
                        <a:rPr lang="en-US" altLang="zh-CN" dirty="0"/>
                        <a:t>(1)</a:t>
                      </a:r>
                      <a:endParaRPr lang="zh-CN" altLang="en-US" dirty="0"/>
                    </a:p>
                  </a:txBody>
                  <a:tcPr/>
                </a:tc>
              </a:tr>
              <a:tr h="182880">
                <a:tc>
                  <a:txBody>
                    <a:bodyPr/>
                    <a:p>
                      <a:pPr algn="ctr"/>
                      <a:r>
                        <a:rPr lang="en-US" altLang="zh-CN" dirty="0"/>
                        <a:t>17</a:t>
                      </a:r>
                      <a:endParaRPr lang="zh-CN" altLang="en-US" dirty="0"/>
                    </a:p>
                  </a:txBody>
                  <a:tcPr/>
                </a:tc>
                <a:tc>
                  <a:txBody>
                    <a:bodyPr/>
                    <a:p>
                      <a:pPr algn="ctr"/>
                      <a:r>
                        <a:rPr lang="zh-CN" altLang="en-US" dirty="0"/>
                        <a:t>花形态</a:t>
                      </a:r>
                      <a:endParaRPr lang="zh-CN" altLang="en-US" dirty="0"/>
                    </a:p>
                  </a:txBody>
                  <a:tcPr/>
                </a:tc>
                <a:tc>
                  <a:txBody>
                    <a:bodyPr/>
                    <a:p>
                      <a:pPr algn="ctr"/>
                      <a:r>
                        <a:rPr lang="zh-CN" altLang="en-US" dirty="0"/>
                        <a:t>花直立</a:t>
                      </a:r>
                      <a:r>
                        <a:rPr lang="en-US" altLang="zh-CN" dirty="0"/>
                        <a:t>(0);</a:t>
                      </a:r>
                      <a:r>
                        <a:rPr lang="zh-CN" altLang="en-US" dirty="0"/>
                        <a:t>花下垂</a:t>
                      </a:r>
                      <a:r>
                        <a:rPr lang="en-US" altLang="zh-CN" dirty="0"/>
                        <a:t>(1)</a:t>
                      </a:r>
                      <a:endParaRPr lang="zh-CN" altLang="en-US" dirty="0"/>
                    </a:p>
                  </a:txBody>
                  <a:tcPr/>
                </a:tc>
              </a:tr>
              <a:tr h="182880">
                <a:tc>
                  <a:txBody>
                    <a:bodyPr/>
                    <a:p>
                      <a:pPr algn="ctr"/>
                      <a:r>
                        <a:rPr lang="en-US" altLang="zh-CN" dirty="0"/>
                        <a:t>18</a:t>
                      </a:r>
                      <a:endParaRPr lang="zh-CN" altLang="en-US" dirty="0"/>
                    </a:p>
                  </a:txBody>
                  <a:tcPr/>
                </a:tc>
                <a:tc>
                  <a:txBody>
                    <a:bodyPr/>
                    <a:p>
                      <a:pPr algn="ctr"/>
                      <a:r>
                        <a:rPr lang="zh-CN" altLang="en-US" dirty="0"/>
                        <a:t>花柱枝被毛</a:t>
                      </a:r>
                      <a:endParaRPr lang="zh-CN" altLang="en-US" dirty="0"/>
                    </a:p>
                  </a:txBody>
                  <a:tcPr/>
                </a:tc>
                <a:tc>
                  <a:txBody>
                    <a:bodyPr/>
                    <a:p>
                      <a:pPr algn="ctr"/>
                      <a:r>
                        <a:rPr lang="zh-CN" altLang="en-US" dirty="0"/>
                        <a:t>是</a:t>
                      </a:r>
                      <a:r>
                        <a:rPr lang="en-US" altLang="zh-CN" dirty="0"/>
                        <a:t>(0);</a:t>
                      </a:r>
                      <a:r>
                        <a:rPr lang="zh-CN" altLang="en-US" dirty="0"/>
                        <a:t>否</a:t>
                      </a:r>
                      <a:r>
                        <a:rPr lang="en-US" altLang="zh-CN" dirty="0"/>
                        <a:t>(1)</a:t>
                      </a:r>
                      <a:endParaRPr lang="zh-CN" altLang="en-US" dirty="0"/>
                    </a:p>
                  </a:txBody>
                  <a:tcPr/>
                </a:tc>
              </a:tr>
              <a:tr h="182880">
                <a:tc>
                  <a:txBody>
                    <a:bodyPr/>
                    <a:p>
                      <a:pPr algn="ctr"/>
                      <a:r>
                        <a:rPr lang="en-US" altLang="zh-CN" dirty="0"/>
                        <a:t>28</a:t>
                      </a:r>
                      <a:endParaRPr lang="zh-CN" altLang="en-US" dirty="0"/>
                    </a:p>
                  </a:txBody>
                  <a:tcPr/>
                </a:tc>
                <a:tc>
                  <a:txBody>
                    <a:bodyPr/>
                    <a:p>
                      <a:pPr algn="ctr"/>
                      <a:r>
                        <a:rPr lang="zh-CN" altLang="en-US" dirty="0"/>
                        <a:t>雄蕊伸出花外</a:t>
                      </a:r>
                      <a:endParaRPr lang="zh-CN" altLang="en-US" dirty="0"/>
                    </a:p>
                  </a:txBody>
                  <a:tcPr/>
                </a:tc>
                <a:tc>
                  <a:txBody>
                    <a:bodyPr/>
                    <a:p>
                      <a:pPr algn="ctr"/>
                      <a:r>
                        <a:rPr lang="zh-CN" altLang="en-US" dirty="0"/>
                        <a:t>是</a:t>
                      </a:r>
                      <a:r>
                        <a:rPr lang="en-US" altLang="zh-CN" dirty="0"/>
                        <a:t>(0);</a:t>
                      </a:r>
                      <a:r>
                        <a:rPr lang="zh-CN" altLang="en-US" dirty="0"/>
                        <a:t>否</a:t>
                      </a:r>
                      <a:r>
                        <a:rPr lang="en-US" altLang="zh-CN" dirty="0"/>
                        <a:t>(1)</a:t>
                      </a:r>
                      <a:endParaRPr lang="zh-CN" altLang="en-US" dirty="0"/>
                    </a:p>
                  </a:txBody>
                  <a:tcPr/>
                </a:tc>
              </a:tr>
              <a:tr h="182880">
                <a:tc>
                  <a:txBody>
                    <a:bodyPr/>
                    <a:lstStyle/>
                    <a:p>
                      <a:pPr algn="ctr"/>
                      <a:r>
                        <a:rPr lang="en-US" altLang="zh-CN" dirty="0"/>
                        <a:t>29</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花瓣边缘分裂情况</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不分裂或微具缺刻（０）；分裂或深裂成流苏状（１）</a:t>
                      </a:r>
                      <a:r>
                        <a:rPr lang="zh-CN" altLang="en-US" dirty="0"/>
                        <a:t>  </a:t>
                      </a:r>
                      <a:endParaRPr lang="zh-CN" altLang="en-US" dirty="0"/>
                    </a:p>
                  </a:txBody>
                  <a:tcPr/>
                </a:tc>
              </a:tr>
              <a:tr h="0">
                <a:tc>
                  <a:txBody>
                    <a:bodyPr/>
                    <a:lstStyle/>
                    <a:p>
                      <a:pPr algn="ctr"/>
                      <a:r>
                        <a:rPr lang="en-US" altLang="zh-CN" dirty="0"/>
                        <a:t>30</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花瓣颜色</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黄色（０）；白色（１）；紫色、红色（２）；多色（３）</a:t>
                      </a:r>
                      <a:r>
                        <a:rPr lang="zh-CN" altLang="en-US" dirty="0"/>
                        <a:t> </a:t>
                      </a:r>
                      <a:endParaRPr lang="zh-CN" altLang="en-US" dirty="0"/>
                    </a:p>
                  </a:txBody>
                  <a:tcPr/>
                </a:tc>
              </a:tr>
              <a:tr h="304800">
                <a:tc>
                  <a:txBody>
                    <a:bodyPr/>
                    <a:lstStyle/>
                    <a:p>
                      <a:pPr algn="ctr"/>
                      <a:r>
                        <a:rPr lang="en-US" altLang="zh-CN" dirty="0"/>
                        <a:t>31</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花瓣层数</a:t>
                      </a:r>
                      <a:r>
                        <a:rPr lang="zh-CN" altLang="en-US" dirty="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单瓣（０）；重瓣（１</a:t>
                      </a:r>
                      <a:r>
                        <a:rPr lang="zh-CN" altLang="en-US" dirty="0"/>
                        <a:t> </a:t>
                      </a:r>
                      <a:r>
                        <a:rPr lang="en-US" altLang="zh-CN" dirty="0"/>
                        <a:t>)</a:t>
                      </a:r>
                      <a:endParaRPr lang="zh-CN" altLang="en-US" dirty="0"/>
                    </a:p>
                  </a:txBody>
                  <a:tcPr/>
                </a:tc>
              </a:tr>
              <a:tr h="243840">
                <a:tc>
                  <a:txBody>
                    <a:bodyPr/>
                    <a:lstStyle/>
                    <a:p>
                      <a:pPr algn="ctr"/>
                      <a:r>
                        <a:rPr lang="en-US" altLang="zh-CN" dirty="0"/>
                        <a:t>32</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花瓣长度</a:t>
                      </a:r>
                      <a:r>
                        <a:rPr lang="zh-CN" altLang="en-US" dirty="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 </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５ｃｍ（０）；＞５ｃｍ（１）</a:t>
                      </a:r>
                      <a:r>
                        <a:rPr lang="en-US" altLang="zh-CN" dirty="0"/>
                        <a:t> </a:t>
                      </a:r>
                      <a:endParaRPr lang="zh-CN" altLang="en-US" dirty="0"/>
                    </a:p>
                  </a:txBody>
                  <a:tcPr/>
                </a:tc>
              </a:tr>
            </a:tbl>
          </a:graphicData>
        </a:graphic>
      </p:graphicFrame>
      <p:graphicFrame>
        <p:nvGraphicFramePr>
          <p:cNvPr id="9" name="表格 8"/>
          <p:cNvGraphicFramePr>
            <a:graphicFrameLocks noGrp="1"/>
          </p:cNvGraphicFramePr>
          <p:nvPr>
            <p:custDataLst>
              <p:tags r:id="rId3"/>
            </p:custDataLst>
          </p:nvPr>
        </p:nvGraphicFramePr>
        <p:xfrm>
          <a:off x="1575243" y="4887613"/>
          <a:ext cx="9582150" cy="1463040"/>
        </p:xfrm>
        <a:graphic>
          <a:graphicData uri="http://schemas.openxmlformats.org/drawingml/2006/table">
            <a:tbl>
              <a:tblPr firstRow="1" bandRow="1">
                <a:tableStyleId>{5C22544A-7EE6-4342-B048-85BDC9FD1C3A}</a:tableStyleId>
              </a:tblPr>
              <a:tblGrid>
                <a:gridCol w="1256484"/>
                <a:gridCol w="1895626"/>
                <a:gridCol w="6429839"/>
              </a:tblGrid>
              <a:tr h="365760">
                <a:tc>
                  <a:txBody>
                    <a:bodyPr/>
                    <a:lstStyle/>
                    <a:p>
                      <a:pPr algn="ctr"/>
                      <a:r>
                        <a:rPr lang="zh-CN" altLang="en-US" dirty="0"/>
                        <a:t>序号</a:t>
                      </a:r>
                      <a:endParaRPr lang="zh-CN" altLang="en-US" dirty="0"/>
                    </a:p>
                  </a:txBody>
                  <a:tcPr/>
                </a:tc>
                <a:tc>
                  <a:txBody>
                    <a:bodyPr/>
                    <a:lstStyle/>
                    <a:p>
                      <a:pPr algn="ctr"/>
                      <a:r>
                        <a:rPr lang="zh-CN" altLang="en-US" dirty="0"/>
                        <a:t>性状</a:t>
                      </a:r>
                      <a:endParaRPr lang="zh-CN" altLang="en-US" dirty="0"/>
                    </a:p>
                  </a:txBody>
                  <a:tcPr/>
                </a:tc>
                <a:tc>
                  <a:txBody>
                    <a:bodyPr/>
                    <a:lstStyle/>
                    <a:p>
                      <a:pPr algn="ctr"/>
                      <a:r>
                        <a:rPr lang="zh-CN" altLang="en-US" dirty="0"/>
                        <a:t>性状特征及编码</a:t>
                      </a:r>
                      <a:endParaRPr lang="zh-CN" altLang="en-US" dirty="0"/>
                    </a:p>
                  </a:txBody>
                  <a:tcPr/>
                </a:tc>
              </a:tr>
              <a:tr h="182880">
                <a:tc>
                  <a:txBody>
                    <a:bodyPr/>
                    <a:p>
                      <a:pPr algn="ctr"/>
                      <a:r>
                        <a:rPr lang="en-US" altLang="zh-CN" dirty="0"/>
                        <a:t>33</a:t>
                      </a:r>
                      <a:endParaRPr lang="zh-CN" altLang="en-US" dirty="0"/>
                    </a:p>
                  </a:txBody>
                  <a:tcPr/>
                </a:tc>
                <a:tc>
                  <a:txBody>
                    <a:bodyPr/>
                    <a:p>
                      <a:pPr algn="ctr"/>
                      <a:r>
                        <a:rPr lang="zh-CN" altLang="en-US" dirty="0"/>
                        <a:t>果皮具毛</a:t>
                      </a:r>
                      <a:endParaRPr lang="zh-CN" altLang="en-US" dirty="0"/>
                    </a:p>
                  </a:txBody>
                  <a:tcPr/>
                </a:tc>
                <a:tc>
                  <a:txBody>
                    <a:bodyPr/>
                    <a:p>
                      <a:pPr algn="ctr"/>
                      <a:r>
                        <a:rPr lang="zh-CN" altLang="en-US" dirty="0"/>
                        <a:t>无毛</a:t>
                      </a:r>
                      <a:r>
                        <a:rPr lang="en-US" altLang="zh-CN" dirty="0"/>
                        <a:t>(0);</a:t>
                      </a:r>
                      <a:r>
                        <a:rPr lang="zh-CN" altLang="en-US" dirty="0"/>
                        <a:t>被柔毛</a:t>
                      </a:r>
                      <a:r>
                        <a:rPr lang="en-US" altLang="zh-CN" dirty="0"/>
                        <a:t>(1);</a:t>
                      </a:r>
                      <a:r>
                        <a:rPr lang="zh-CN" altLang="en-US" dirty="0"/>
                        <a:t>被硬毛</a:t>
                      </a:r>
                      <a:r>
                        <a:rPr lang="en-US" altLang="zh-CN" dirty="0"/>
                        <a:t>(2);</a:t>
                      </a:r>
                      <a:r>
                        <a:rPr lang="zh-CN" altLang="en-US" dirty="0"/>
                        <a:t>混合毛</a:t>
                      </a:r>
                      <a:r>
                        <a:rPr lang="en-US" altLang="zh-CN" dirty="0"/>
                        <a:t>(3)</a:t>
                      </a:r>
                      <a:endParaRPr lang="zh-CN" altLang="en-US" dirty="0"/>
                    </a:p>
                  </a:txBody>
                  <a:tcPr/>
                </a:tc>
              </a:tr>
              <a:tr h="182880">
                <a:tc>
                  <a:txBody>
                    <a:bodyPr/>
                    <a:lstStyle/>
                    <a:p>
                      <a:pPr algn="ctr"/>
                      <a:r>
                        <a:rPr lang="en-US" altLang="zh-CN" dirty="0"/>
                        <a:t>34</a:t>
                      </a:r>
                      <a:endParaRPr lang="zh-CN" altLang="en-US" dirty="0"/>
                    </a:p>
                  </a:txBody>
                  <a:tcPr/>
                </a:tc>
                <a:tc>
                  <a:txBody>
                    <a:bodyPr/>
                    <a:lstStyle/>
                    <a:p>
                      <a:pPr algn="ctr"/>
                      <a:r>
                        <a:rPr lang="zh-CN" altLang="en-US" dirty="0"/>
                        <a:t>蒴果具喙</a:t>
                      </a:r>
                      <a:endParaRPr lang="zh-CN" altLang="en-US" dirty="0"/>
                    </a:p>
                  </a:txBody>
                  <a:tcPr/>
                </a:tc>
                <a:tc>
                  <a:txBody>
                    <a:bodyPr/>
                    <a:lstStyle/>
                    <a:p>
                      <a:pPr algn="ctr"/>
                      <a:r>
                        <a:rPr lang="zh-CN" altLang="en-US" dirty="0"/>
                        <a:t>是</a:t>
                      </a:r>
                      <a:r>
                        <a:rPr lang="en-US" altLang="zh-CN" dirty="0"/>
                        <a:t>(0);</a:t>
                      </a:r>
                      <a:r>
                        <a:rPr lang="zh-CN" altLang="en-US" dirty="0"/>
                        <a:t>否</a:t>
                      </a:r>
                      <a:r>
                        <a:rPr lang="en-US" altLang="zh-CN" dirty="0"/>
                        <a:t>(1)</a:t>
                      </a:r>
                      <a:endParaRPr lang="zh-CN" altLang="en-US" dirty="0"/>
                    </a:p>
                  </a:txBody>
                  <a:tcPr/>
                </a:tc>
              </a:tr>
              <a:tr h="182880">
                <a:tc>
                  <a:txBody>
                    <a:bodyPr/>
                    <a:lstStyle/>
                    <a:p>
                      <a:pPr algn="ctr"/>
                      <a:r>
                        <a:rPr lang="en-US" altLang="zh-CN" dirty="0"/>
                        <a:t>35</a:t>
                      </a:r>
                      <a:endParaRPr lang="zh-CN" altLang="en-US" dirty="0"/>
                    </a:p>
                  </a:txBody>
                  <a:tcPr/>
                </a:tc>
                <a:tc>
                  <a:txBody>
                    <a:bodyPr/>
                    <a:lstStyle/>
                    <a:p>
                      <a:pPr algn="ctr"/>
                      <a:r>
                        <a:rPr lang="zh-CN" altLang="en-US" dirty="0"/>
                        <a:t>蒴果具翅</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是</a:t>
                      </a:r>
                      <a:r>
                        <a:rPr lang="en-US" altLang="zh-CN" dirty="0"/>
                        <a:t>(0);</a:t>
                      </a:r>
                      <a:r>
                        <a:rPr lang="zh-CN" altLang="en-US" dirty="0"/>
                        <a:t>否</a:t>
                      </a:r>
                      <a:r>
                        <a:rPr lang="en-US" altLang="zh-CN" dirty="0"/>
                        <a:t>(1)</a:t>
                      </a:r>
                      <a:endParaRPr lang="zh-CN" altLang="en-US" dirty="0"/>
                    </a:p>
                  </a:txBody>
                  <a:tcPr/>
                </a:tc>
              </a:tr>
            </a:tbl>
          </a:graphicData>
        </a:graphic>
      </p:graphicFrame>
      <p:sp>
        <p:nvSpPr>
          <p:cNvPr id="11" name="文本框 10"/>
          <p:cNvSpPr txBox="1"/>
          <p:nvPr/>
        </p:nvSpPr>
        <p:spPr>
          <a:xfrm>
            <a:off x="492809" y="1967358"/>
            <a:ext cx="436880" cy="398780"/>
          </a:xfrm>
          <a:prstGeom prst="rect">
            <a:avLst/>
          </a:prstGeom>
          <a:noFill/>
        </p:spPr>
        <p:txBody>
          <a:bodyPr wrap="none" rtlCol="0">
            <a:spAutoFit/>
          </a:bodyPr>
          <a:lstStyle/>
          <a:p>
            <a:r>
              <a:rPr lang="zh-CN" altLang="en-US" sz="2000" b="1" dirty="0"/>
              <a:t>花</a:t>
            </a:r>
            <a:endParaRPr lang="zh-CN" altLang="en-US" sz="2000" b="1" dirty="0"/>
          </a:p>
        </p:txBody>
      </p:sp>
      <p:sp>
        <p:nvSpPr>
          <p:cNvPr id="12" name="文本框 11"/>
          <p:cNvSpPr txBox="1"/>
          <p:nvPr/>
        </p:nvSpPr>
        <p:spPr>
          <a:xfrm>
            <a:off x="407719" y="5241669"/>
            <a:ext cx="436880" cy="398780"/>
          </a:xfrm>
          <a:prstGeom prst="rect">
            <a:avLst/>
          </a:prstGeom>
          <a:noFill/>
        </p:spPr>
        <p:txBody>
          <a:bodyPr wrap="none" rtlCol="0">
            <a:spAutoFit/>
          </a:bodyPr>
          <a:lstStyle/>
          <a:p>
            <a:r>
              <a:rPr lang="zh-CN" altLang="en-US" sz="2000" b="1" dirty="0"/>
              <a:t>果</a:t>
            </a:r>
            <a:endParaRPr lang="zh-CN" alt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92500" lnSpcReduction="20000"/>
          </a:bodyPr>
          <a:lstStyle/>
          <a:p>
            <a:fld id="{51D91E7F-84B6-4064-9D4E-CC7D244BCA04}" type="slidenum">
              <a:rPr lang="zh-CN" altLang="en-US" smtClean="0"/>
            </a:fld>
            <a:endParaRPr lang="zh-CN" altLang="en-US" dirty="0"/>
          </a:p>
        </p:txBody>
      </p:sp>
      <p:pic>
        <p:nvPicPr>
          <p:cNvPr id="3" name="图片 2" descr="西北大学logo"/>
          <p:cNvPicPr>
            <a:picLocks noChangeAspect="1"/>
          </p:cNvPicPr>
          <p:nvPr/>
        </p:nvPicPr>
        <p:blipFill>
          <a:blip r:embed="rId1"/>
          <a:stretch>
            <a:fillRect/>
          </a:stretch>
        </p:blipFill>
        <p:spPr>
          <a:xfrm>
            <a:off x="9139555" y="158750"/>
            <a:ext cx="2966085" cy="919480"/>
          </a:xfrm>
          <a:prstGeom prst="rect">
            <a:avLst/>
          </a:prstGeom>
        </p:spPr>
      </p:pic>
      <p:cxnSp>
        <p:nvCxnSpPr>
          <p:cNvPr id="4" name="直接连接符 3"/>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23595" y="327025"/>
            <a:ext cx="8841740"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数据描述（主要特征的列表及含义）</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6" name="表格 6"/>
          <p:cNvGraphicFramePr>
            <a:graphicFrameLocks noGrp="1"/>
          </p:cNvGraphicFramePr>
          <p:nvPr>
            <p:custDataLst>
              <p:tags r:id="rId2"/>
            </p:custDataLst>
          </p:nvPr>
        </p:nvGraphicFramePr>
        <p:xfrm>
          <a:off x="1947088" y="3880572"/>
          <a:ext cx="9582150" cy="741680"/>
        </p:xfrm>
        <a:graphic>
          <a:graphicData uri="http://schemas.openxmlformats.org/drawingml/2006/table">
            <a:tbl>
              <a:tblPr firstRow="1" bandRow="1">
                <a:tableStyleId>{5C22544A-7EE6-4342-B048-85BDC9FD1C3A}</a:tableStyleId>
              </a:tblPr>
              <a:tblGrid>
                <a:gridCol w="1256484"/>
                <a:gridCol w="1895626"/>
                <a:gridCol w="6429839"/>
              </a:tblGrid>
              <a:tr h="370840">
                <a:tc>
                  <a:txBody>
                    <a:bodyPr/>
                    <a:lstStyle/>
                    <a:p>
                      <a:pPr algn="ctr"/>
                      <a:r>
                        <a:rPr lang="zh-CN" altLang="en-US" dirty="0"/>
                        <a:t>序号</a:t>
                      </a:r>
                      <a:endParaRPr lang="zh-CN" altLang="en-US" dirty="0"/>
                    </a:p>
                  </a:txBody>
                  <a:tcPr/>
                </a:tc>
                <a:tc>
                  <a:txBody>
                    <a:bodyPr/>
                    <a:lstStyle/>
                    <a:p>
                      <a:pPr algn="ctr"/>
                      <a:r>
                        <a:rPr lang="zh-CN" altLang="en-US" dirty="0"/>
                        <a:t>性状</a:t>
                      </a:r>
                      <a:endParaRPr lang="zh-CN" altLang="en-US" dirty="0"/>
                    </a:p>
                  </a:txBody>
                  <a:tcPr/>
                </a:tc>
                <a:tc>
                  <a:txBody>
                    <a:bodyPr/>
                    <a:lstStyle/>
                    <a:p>
                      <a:pPr algn="ctr"/>
                      <a:r>
                        <a:rPr lang="zh-CN" altLang="en-US" dirty="0"/>
                        <a:t>性状特征及编码</a:t>
                      </a:r>
                      <a:endParaRPr lang="zh-CN" altLang="en-US" dirty="0"/>
                    </a:p>
                  </a:txBody>
                  <a:tcPr/>
                </a:tc>
              </a:tr>
              <a:tr h="370840">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植物生活习性</a:t>
                      </a:r>
                      <a:endParaRPr lang="zh-CN" altLang="en-US" dirty="0"/>
                    </a:p>
                  </a:txBody>
                  <a:tcPr/>
                </a:tc>
                <a:tc>
                  <a:txBody>
                    <a:bodyPr/>
                    <a:lstStyle/>
                    <a:p>
                      <a:pPr algn="ctr"/>
                      <a:r>
                        <a:rPr lang="zh-CN" altLang="en-US" dirty="0"/>
                        <a:t>木本</a:t>
                      </a:r>
                      <a:r>
                        <a:rPr lang="en-US" altLang="zh-CN" dirty="0"/>
                        <a:t>(0);</a:t>
                      </a:r>
                      <a:r>
                        <a:rPr lang="zh-CN" altLang="en-US" dirty="0"/>
                        <a:t>草本</a:t>
                      </a:r>
                      <a:r>
                        <a:rPr lang="en-US" altLang="zh-CN" dirty="0"/>
                        <a:t>(1)</a:t>
                      </a:r>
                      <a:endParaRPr lang="zh-CN" altLang="en-US" dirty="0"/>
                    </a:p>
                  </a:txBody>
                  <a:tcPr/>
                </a:tc>
              </a:tr>
            </a:tbl>
          </a:graphicData>
        </a:graphic>
      </p:graphicFrame>
      <p:sp>
        <p:nvSpPr>
          <p:cNvPr id="7" name="文本框 6"/>
          <p:cNvSpPr txBox="1"/>
          <p:nvPr/>
        </p:nvSpPr>
        <p:spPr>
          <a:xfrm>
            <a:off x="913837" y="4098496"/>
            <a:ext cx="690880" cy="398780"/>
          </a:xfrm>
          <a:prstGeom prst="rect">
            <a:avLst/>
          </a:prstGeom>
          <a:noFill/>
        </p:spPr>
        <p:txBody>
          <a:bodyPr wrap="none" rtlCol="0">
            <a:spAutoFit/>
          </a:bodyPr>
          <a:lstStyle/>
          <a:p>
            <a:r>
              <a:rPr lang="zh-CN" altLang="en-US" sz="2000" b="1" dirty="0"/>
              <a:t>整体</a:t>
            </a:r>
            <a:endParaRPr lang="zh-CN" altLang="en-US" sz="2000" b="1" dirty="0"/>
          </a:p>
        </p:txBody>
      </p:sp>
      <p:graphicFrame>
        <p:nvGraphicFramePr>
          <p:cNvPr id="10" name="表格 9"/>
          <p:cNvGraphicFramePr>
            <a:graphicFrameLocks noGrp="1"/>
          </p:cNvGraphicFramePr>
          <p:nvPr>
            <p:custDataLst>
              <p:tags r:id="rId3"/>
            </p:custDataLst>
          </p:nvPr>
        </p:nvGraphicFramePr>
        <p:xfrm>
          <a:off x="1954972" y="1331945"/>
          <a:ext cx="9582150" cy="1463040"/>
        </p:xfrm>
        <a:graphic>
          <a:graphicData uri="http://schemas.openxmlformats.org/drawingml/2006/table">
            <a:tbl>
              <a:tblPr firstRow="1" bandRow="1">
                <a:tableStyleId>{5C22544A-7EE6-4342-B048-85BDC9FD1C3A}</a:tableStyleId>
              </a:tblPr>
              <a:tblGrid>
                <a:gridCol w="1263741"/>
                <a:gridCol w="1888369"/>
                <a:gridCol w="6429839"/>
              </a:tblGrid>
              <a:tr h="185420">
                <a:tc>
                  <a:txBody>
                    <a:bodyPr/>
                    <a:p>
                      <a:pPr algn="ctr"/>
                      <a:r>
                        <a:rPr lang="zh-CN" altLang="en-US" dirty="0"/>
                        <a:t>序号</a:t>
                      </a:r>
                      <a:endParaRPr lang="zh-CN" altLang="en-US" dirty="0"/>
                    </a:p>
                  </a:txBody>
                  <a:tcPr/>
                </a:tc>
                <a:tc>
                  <a:txBody>
                    <a:bodyPr/>
                    <a:p>
                      <a:pPr algn="ctr"/>
                      <a:r>
                        <a:rPr lang="zh-CN" altLang="en-US" dirty="0"/>
                        <a:t>性状</a:t>
                      </a:r>
                      <a:endParaRPr lang="zh-CN" altLang="en-US" dirty="0"/>
                    </a:p>
                  </a:txBody>
                  <a:tcPr/>
                </a:tc>
                <a:tc>
                  <a:txBody>
                    <a:bodyPr/>
                    <a:p>
                      <a:pPr algn="ctr"/>
                      <a:r>
                        <a:rPr lang="zh-CN" altLang="en-US" dirty="0"/>
                        <a:t>性状特征及编码</a:t>
                      </a:r>
                      <a:endParaRPr lang="zh-CN" altLang="en-US" dirty="0"/>
                    </a:p>
                  </a:txBody>
                  <a:tcPr/>
                </a:tc>
              </a:tr>
              <a:tr h="182880">
                <a:tc>
                  <a:txBody>
                    <a:bodyPr/>
                    <a:p>
                      <a:pPr algn="ctr"/>
                      <a:r>
                        <a:rPr lang="en-US" altLang="zh-CN" dirty="0"/>
                        <a:t>36</a:t>
                      </a:r>
                      <a:endParaRPr lang="zh-CN" altLang="en-US" dirty="0"/>
                    </a:p>
                  </a:txBody>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种子形状</a:t>
                      </a:r>
                      <a:r>
                        <a:rPr lang="zh-CN" altLang="en-US" dirty="0"/>
                        <a:t> </a:t>
                      </a:r>
                      <a:endParaRPr lang="zh-CN" altLang="en-US" dirty="0"/>
                    </a:p>
                  </a:txBody>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肾形（０）；球形（１）</a:t>
                      </a:r>
                      <a:r>
                        <a:rPr lang="zh-CN" altLang="en-US" dirty="0"/>
                        <a:t>  </a:t>
                      </a:r>
                      <a:endParaRPr lang="zh-CN" altLang="en-US" dirty="0"/>
                    </a:p>
                  </a:txBody>
                  <a:tcPr/>
                </a:tc>
              </a:tr>
              <a:tr h="0">
                <a:tc>
                  <a:txBody>
                    <a:bodyPr/>
                    <a:p>
                      <a:pPr algn="ctr"/>
                      <a:r>
                        <a:rPr lang="en-US" altLang="zh-CN" dirty="0"/>
                        <a:t>37</a:t>
                      </a:r>
                      <a:endParaRPr lang="zh-CN" altLang="en-US" dirty="0"/>
                    </a:p>
                  </a:txBody>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种子具腺状乳突</a:t>
                      </a:r>
                      <a:r>
                        <a:rPr lang="zh-CN" altLang="en-US" dirty="0"/>
                        <a:t> </a:t>
                      </a:r>
                      <a:endParaRPr lang="zh-CN" altLang="en-US" dirty="0"/>
                    </a:p>
                  </a:txBody>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是（０）；否（１）</a:t>
                      </a:r>
                      <a:r>
                        <a:rPr lang="zh-CN" altLang="en-US" dirty="0"/>
                        <a:t> </a:t>
                      </a:r>
                      <a:endParaRPr lang="zh-CN" altLang="en-US" dirty="0"/>
                    </a:p>
                  </a:txBody>
                  <a:tcPr/>
                </a:tc>
              </a:tr>
              <a:tr h="365760">
                <a:tc>
                  <a:txBody>
                    <a:bodyPr/>
                    <a:p>
                      <a:pPr algn="ctr"/>
                      <a:r>
                        <a:rPr lang="en-US" altLang="zh-CN" dirty="0"/>
                        <a:t>38</a:t>
                      </a:r>
                      <a:endParaRPr lang="zh-CN" altLang="en-US" dirty="0"/>
                    </a:p>
                  </a:txBody>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种子被毛</a:t>
                      </a:r>
                      <a:r>
                        <a:rPr lang="zh-CN" altLang="en-US" dirty="0"/>
                        <a:t> </a:t>
                      </a:r>
                      <a:endParaRPr lang="zh-CN" altLang="en-US" dirty="0"/>
                    </a:p>
                  </a:txBody>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无毛（（０）；短柔毛或棉毛（１）；被长粗毛（２）</a:t>
                      </a:r>
                      <a:r>
                        <a:rPr lang="zh-CN" altLang="en-US" dirty="0"/>
                        <a:t>  </a:t>
                      </a:r>
                      <a:endParaRPr lang="zh-CN" altLang="en-US" dirty="0"/>
                    </a:p>
                  </a:txBody>
                  <a:tcPr/>
                </a:tc>
              </a:tr>
            </a:tbl>
          </a:graphicData>
        </a:graphic>
      </p:graphicFrame>
      <p:sp>
        <p:nvSpPr>
          <p:cNvPr id="15" name="文本框 14"/>
          <p:cNvSpPr txBox="1"/>
          <p:nvPr/>
        </p:nvSpPr>
        <p:spPr>
          <a:xfrm>
            <a:off x="823644" y="1761840"/>
            <a:ext cx="690880" cy="398780"/>
          </a:xfrm>
          <a:prstGeom prst="rect">
            <a:avLst/>
          </a:prstGeom>
          <a:noFill/>
        </p:spPr>
        <p:txBody>
          <a:bodyPr wrap="none" rtlCol="0">
            <a:spAutoFit/>
          </a:bodyPr>
          <a:p>
            <a:r>
              <a:rPr lang="zh-CN" altLang="en-US" sz="2000" b="1" dirty="0"/>
              <a:t>种子</a:t>
            </a:r>
            <a:endParaRPr lang="zh-CN" alt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西北大学logo"/>
          <p:cNvPicPr>
            <a:picLocks noChangeAspect="1"/>
          </p:cNvPicPr>
          <p:nvPr/>
        </p:nvPicPr>
        <p:blipFill>
          <a:blip r:embed="rId1"/>
          <a:stretch>
            <a:fillRect/>
          </a:stretch>
        </p:blipFill>
        <p:spPr>
          <a:xfrm>
            <a:off x="9139555" y="158750"/>
            <a:ext cx="2966085" cy="919480"/>
          </a:xfrm>
          <a:prstGeom prst="rect">
            <a:avLst/>
          </a:prstGeom>
        </p:spPr>
      </p:pic>
      <p:sp>
        <p:nvSpPr>
          <p:cNvPr id="4" name="文本框 3"/>
          <p:cNvSpPr txBox="1"/>
          <p:nvPr/>
        </p:nvSpPr>
        <p:spPr>
          <a:xfrm>
            <a:off x="823595" y="327025"/>
            <a:ext cx="8841740"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数据集</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6" name="组合 5"/>
          <p:cNvGrpSpPr/>
          <p:nvPr/>
        </p:nvGrpSpPr>
        <p:grpSpPr>
          <a:xfrm>
            <a:off x="2924765" y="195064"/>
            <a:ext cx="6342469" cy="6151245"/>
            <a:chOff x="710059" y="1478129"/>
            <a:chExt cx="3915207" cy="4167285"/>
          </a:xfrm>
        </p:grpSpPr>
        <p:pic>
          <p:nvPicPr>
            <p:cNvPr id="7" name="图片 6"/>
            <p:cNvPicPr>
              <a:picLocks noChangeAspect="1"/>
            </p:cNvPicPr>
            <p:nvPr/>
          </p:nvPicPr>
          <p:blipFill rotWithShape="1">
            <a:blip r:embed="rId2"/>
            <a:srcRect b="975"/>
            <a:stretch>
              <a:fillRect/>
            </a:stretch>
          </p:blipFill>
          <p:spPr>
            <a:xfrm>
              <a:off x="710059" y="1478129"/>
              <a:ext cx="3875379" cy="3538372"/>
            </a:xfrm>
            <a:prstGeom prst="rect">
              <a:avLst/>
            </a:prstGeom>
          </p:spPr>
        </p:pic>
        <p:pic>
          <p:nvPicPr>
            <p:cNvPr id="8" name="图片 7"/>
            <p:cNvPicPr>
              <a:picLocks noChangeAspect="1"/>
            </p:cNvPicPr>
            <p:nvPr/>
          </p:nvPicPr>
          <p:blipFill rotWithShape="1">
            <a:blip r:embed="rId3"/>
            <a:srcRect t="21975"/>
            <a:stretch>
              <a:fillRect/>
            </a:stretch>
          </p:blipFill>
          <p:spPr>
            <a:xfrm>
              <a:off x="749887" y="5047645"/>
              <a:ext cx="3875379" cy="597769"/>
            </a:xfrm>
            <a:prstGeom prst="rect">
              <a:avLst/>
            </a:prstGeom>
          </p:spPr>
        </p:pic>
      </p:grpSp>
      <p:sp>
        <p:nvSpPr>
          <p:cNvPr id="10" name="文本框 9"/>
          <p:cNvSpPr txBox="1"/>
          <p:nvPr/>
        </p:nvSpPr>
        <p:spPr>
          <a:xfrm>
            <a:off x="4888261" y="6346309"/>
            <a:ext cx="2359055" cy="337185"/>
          </a:xfrm>
          <a:prstGeom prst="rect">
            <a:avLst/>
          </a:prstGeom>
          <a:noFill/>
        </p:spPr>
        <p:txBody>
          <a:bodyPr wrap="square">
            <a:spAutoFit/>
          </a:bodyPr>
          <a:lstStyle/>
          <a:p>
            <a:r>
              <a:rPr lang="zh-CN" altLang="en-US" sz="1600" b="0" i="0" dirty="0">
                <a:solidFill>
                  <a:srgbClr val="000000"/>
                </a:solidFill>
                <a:effectLst/>
                <a:latin typeface="+mn-ea"/>
              </a:rPr>
              <a:t>物种</a:t>
            </a:r>
            <a:r>
              <a:rPr lang="zh-CN" altLang="en-US" sz="1600" b="0" i="0" dirty="0">
                <a:solidFill>
                  <a:srgbClr val="000000"/>
                </a:solidFill>
                <a:effectLst/>
                <a:latin typeface="+mn-ea"/>
              </a:rPr>
              <a:t>和形态学属性</a:t>
            </a:r>
            <a:r>
              <a:rPr lang="en-US" altLang="zh-CN" sz="1600" b="0" i="0" dirty="0">
                <a:solidFill>
                  <a:srgbClr val="000000"/>
                </a:solidFill>
                <a:effectLst/>
                <a:latin typeface="+mn-ea"/>
              </a:rPr>
              <a:t> </a:t>
            </a:r>
            <a:r>
              <a:rPr lang="zh-CN" altLang="en-US" sz="1600" b="0" i="0" dirty="0">
                <a:solidFill>
                  <a:srgbClr val="000000"/>
                </a:solidFill>
                <a:effectLst/>
                <a:latin typeface="+mn-ea"/>
              </a:rPr>
              <a:t>矩阵</a:t>
            </a:r>
            <a:r>
              <a:rPr lang="zh-CN" altLang="en-US" sz="1600" dirty="0">
                <a:latin typeface="+mn-ea"/>
              </a:rPr>
              <a:t> </a:t>
            </a:r>
            <a:endParaRPr lang="zh-CN" altLang="en-US" sz="1600" dirty="0">
              <a:latin typeface="+mn-ea"/>
            </a:endParaRPr>
          </a:p>
        </p:txBody>
      </p:sp>
      <p:sp>
        <p:nvSpPr>
          <p:cNvPr id="3" name="灯片编号占位符 2"/>
          <p:cNvSpPr>
            <a:spLocks noGrp="1"/>
          </p:cNvSpPr>
          <p:nvPr>
            <p:ph type="sldNum" sz="quarter" idx="12"/>
          </p:nvPr>
        </p:nvSpPr>
        <p:spPr/>
        <p:txBody>
          <a:bodyPr>
            <a:normAutofit fontScale="92500" lnSpcReduction="10000"/>
          </a:bodyPr>
          <a:lstStyle/>
          <a:p>
            <a:fld id="{51D91E7F-84B6-4064-9D4E-CC7D244BCA04}" type="slidenum">
              <a:rPr lang="zh-CN" altLang="en-US" smtClean="0"/>
            </a:fld>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9" name="文本框 8"/>
          <p:cNvSpPr txBox="1"/>
          <p:nvPr/>
        </p:nvSpPr>
        <p:spPr>
          <a:xfrm>
            <a:off x="2177143" y="1259175"/>
            <a:ext cx="7837714" cy="433832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THREE</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0" y="0"/>
            <a:ext cx="17170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6955"/>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ea typeface="微软雅黑" panose="020B0503020204020204" pitchFamily="34" charset="-122"/>
                </a:rPr>
                <a:t>数据探索</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0497820" y="-635"/>
            <a:ext cx="17170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西北大学logo"/>
          <p:cNvPicPr>
            <a:picLocks noChangeAspect="1"/>
          </p:cNvPicPr>
          <p:nvPr/>
        </p:nvPicPr>
        <p:blipFill>
          <a:blip r:embed="rId1"/>
          <a:stretch>
            <a:fillRect/>
          </a:stretch>
        </p:blipFill>
        <p:spPr>
          <a:xfrm>
            <a:off x="9139555" y="158750"/>
            <a:ext cx="2966085" cy="919480"/>
          </a:xfrm>
          <a:prstGeom prst="rect">
            <a:avLst/>
          </a:prstGeom>
        </p:spPr>
      </p:pic>
      <p:cxnSp>
        <p:nvCxnSpPr>
          <p:cNvPr id="3" name="直接连接符 2"/>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57275" y="1305560"/>
            <a:ext cx="9547860" cy="4984750"/>
          </a:xfrm>
          <a:prstGeom prst="rect">
            <a:avLst/>
          </a:prstGeom>
          <a:noFill/>
        </p:spPr>
        <p:txBody>
          <a:bodyPr wrap="square" rtlCol="0">
            <a:spAutoFit/>
          </a:bodyPr>
          <a:lstStyle/>
          <a:p>
            <a:pPr indent="0">
              <a:lnSpc>
                <a:spcPct val="150000"/>
              </a:lnSpc>
              <a:buFont typeface="Wingdings" panose="05000000000000000000" charset="0"/>
              <a:buNone/>
            </a:pPr>
            <a:r>
              <a:rPr lang="en-US" altLang="zh-CN" sz="2400" dirty="0">
                <a:sym typeface="+mn-ea"/>
              </a:rPr>
              <a:t>1. </a:t>
            </a:r>
            <a:r>
              <a:rPr lang="zh-CN" altLang="en-US" sz="2400" dirty="0">
                <a:sym typeface="+mn-ea"/>
              </a:rPr>
              <a:t>如何处理数据中存在的</a:t>
            </a:r>
            <a:r>
              <a:rPr lang="zh-CN" altLang="en-US" sz="2400" dirty="0">
                <a:solidFill>
                  <a:srgbClr val="FF0000"/>
                </a:solidFill>
                <a:sym typeface="+mn-ea"/>
              </a:rPr>
              <a:t>缺失</a:t>
            </a:r>
            <a:r>
              <a:rPr lang="zh-CN" altLang="en-US" sz="2400" dirty="0">
                <a:solidFill>
                  <a:schemeClr val="tx2"/>
                </a:solidFill>
                <a:sym typeface="+mn-ea"/>
              </a:rPr>
              <a:t>数据的问题</a:t>
            </a:r>
            <a:endParaRPr lang="zh-CN" altLang="en-US" sz="2400" dirty="0">
              <a:solidFill>
                <a:schemeClr val="tx2"/>
              </a:solidFill>
              <a:sym typeface="+mn-ea"/>
            </a:endParaRPr>
          </a:p>
          <a:p>
            <a:pPr>
              <a:lnSpc>
                <a:spcPct val="150000"/>
              </a:lnSpc>
            </a:pPr>
            <a:r>
              <a:rPr lang="en-US" altLang="zh-CN" sz="2000" dirty="0">
                <a:sym typeface="+mn-ea"/>
              </a:rPr>
              <a:t>	</a:t>
            </a:r>
            <a:r>
              <a:rPr lang="zh-CN" altLang="en-US" sz="2000" dirty="0">
                <a:sym typeface="+mn-ea"/>
              </a:rPr>
              <a:t>（</a:t>
            </a:r>
            <a:r>
              <a:rPr lang="en-US" altLang="zh-CN" sz="2000" dirty="0">
                <a:sym typeface="+mn-ea"/>
              </a:rPr>
              <a:t>a</a:t>
            </a:r>
            <a:r>
              <a:rPr lang="zh-CN" altLang="en-US" sz="2000" dirty="0">
                <a:sym typeface="+mn-ea"/>
              </a:rPr>
              <a:t>）忽略</a:t>
            </a:r>
            <a:endParaRPr lang="en-US" altLang="zh-CN" sz="2000" dirty="0">
              <a:sym typeface="+mn-ea"/>
            </a:endParaRPr>
          </a:p>
          <a:p>
            <a:pPr>
              <a:lnSpc>
                <a:spcPct val="150000"/>
              </a:lnSpc>
            </a:pPr>
            <a:r>
              <a:rPr lang="en-US" altLang="zh-CN" sz="2000" dirty="0">
                <a:sym typeface="+mn-ea"/>
              </a:rPr>
              <a:t>	</a:t>
            </a:r>
            <a:r>
              <a:rPr lang="zh-CN" altLang="en-US" sz="2000" dirty="0">
                <a:sym typeface="+mn-ea"/>
              </a:rPr>
              <a:t>（</a:t>
            </a:r>
            <a:r>
              <a:rPr lang="en-US" altLang="zh-CN" sz="2000" dirty="0">
                <a:sym typeface="+mn-ea"/>
              </a:rPr>
              <a:t>b</a:t>
            </a:r>
            <a:r>
              <a:rPr lang="zh-CN" altLang="en-US" sz="2000" dirty="0">
                <a:sym typeface="+mn-ea"/>
              </a:rPr>
              <a:t>）均值插补</a:t>
            </a:r>
            <a:endParaRPr lang="zh-CN" altLang="en-US" sz="2000" dirty="0">
              <a:sym typeface="+mn-ea"/>
            </a:endParaRPr>
          </a:p>
          <a:p>
            <a:pPr indent="0">
              <a:lnSpc>
                <a:spcPct val="150000"/>
              </a:lnSpc>
              <a:buFont typeface="Wingdings" panose="05000000000000000000" charset="0"/>
              <a:buNone/>
            </a:pPr>
            <a:r>
              <a:rPr lang="en-US" altLang="zh-CN" sz="2400" dirty="0">
                <a:sym typeface="+mn-ea"/>
              </a:rPr>
              <a:t>2. </a:t>
            </a:r>
            <a:r>
              <a:rPr lang="zh-CN" altLang="en-US" sz="2400" dirty="0">
                <a:sym typeface="+mn-ea"/>
              </a:rPr>
              <a:t>如何处理数据中存在的</a:t>
            </a:r>
            <a:r>
              <a:rPr lang="zh-CN" altLang="en-US" sz="2400" dirty="0">
                <a:solidFill>
                  <a:srgbClr val="FF0000"/>
                </a:solidFill>
                <a:sym typeface="+mn-ea"/>
              </a:rPr>
              <a:t>不可适用</a:t>
            </a:r>
            <a:r>
              <a:rPr lang="zh-CN" altLang="en-US" sz="2400" dirty="0">
                <a:sym typeface="+mn-ea"/>
              </a:rPr>
              <a:t>状态的问题</a:t>
            </a:r>
            <a:endParaRPr lang="en-US" altLang="zh-CN" sz="2400" dirty="0">
              <a:sym typeface="+mn-ea"/>
            </a:endParaRPr>
          </a:p>
          <a:p>
            <a:pPr>
              <a:lnSpc>
                <a:spcPct val="150000"/>
              </a:lnSpc>
            </a:pPr>
            <a:r>
              <a:rPr lang="en-US" altLang="zh-CN" sz="2800" dirty="0">
                <a:sym typeface="+mn-ea"/>
              </a:rPr>
              <a:t>	</a:t>
            </a:r>
            <a:r>
              <a:rPr lang="zh-CN" altLang="en-US" sz="2000" dirty="0">
                <a:sym typeface="+mn-ea"/>
              </a:rPr>
              <a:t>（</a:t>
            </a:r>
            <a:r>
              <a:rPr lang="en-US" altLang="zh-CN" sz="2000" dirty="0">
                <a:sym typeface="+mn-ea"/>
              </a:rPr>
              <a:t>a</a:t>
            </a:r>
            <a:r>
              <a:rPr lang="zh-CN" altLang="en-US" sz="2000" dirty="0">
                <a:sym typeface="+mn-ea"/>
              </a:rPr>
              <a:t>）视为缺失</a:t>
            </a:r>
            <a:endParaRPr lang="en-US" altLang="zh-CN" sz="2000" dirty="0">
              <a:sym typeface="+mn-ea"/>
            </a:endParaRPr>
          </a:p>
          <a:p>
            <a:pPr>
              <a:lnSpc>
                <a:spcPct val="150000"/>
              </a:lnSpc>
            </a:pPr>
            <a:r>
              <a:rPr lang="en-US" altLang="zh-CN" sz="2800" dirty="0">
                <a:sym typeface="+mn-ea"/>
              </a:rPr>
              <a:t>	</a:t>
            </a:r>
            <a:r>
              <a:rPr lang="zh-CN" altLang="en-US" sz="2000" dirty="0">
                <a:sym typeface="+mn-ea"/>
              </a:rPr>
              <a:t>（</a:t>
            </a:r>
            <a:r>
              <a:rPr lang="en-US" altLang="zh-CN" sz="2000" dirty="0">
                <a:sym typeface="+mn-ea"/>
              </a:rPr>
              <a:t>b</a:t>
            </a:r>
            <a:r>
              <a:rPr lang="zh-CN" altLang="en-US" sz="2000" dirty="0">
                <a:sym typeface="+mn-ea"/>
              </a:rPr>
              <a:t>）视为新状态</a:t>
            </a:r>
            <a:endParaRPr lang="en-US" altLang="zh-CN" sz="2800" dirty="0">
              <a:sym typeface="+mn-ea"/>
            </a:endParaRPr>
          </a:p>
          <a:p>
            <a:pPr indent="0">
              <a:lnSpc>
                <a:spcPct val="150000"/>
              </a:lnSpc>
              <a:buFont typeface="Wingdings" panose="05000000000000000000" charset="0"/>
              <a:buNone/>
            </a:pPr>
            <a:r>
              <a:rPr lang="en-US" altLang="zh-CN" sz="2400" dirty="0">
                <a:sym typeface="+mn-ea"/>
              </a:rPr>
              <a:t>3. </a:t>
            </a:r>
            <a:r>
              <a:rPr lang="zh-CN" altLang="en-US" sz="2400" dirty="0">
                <a:sym typeface="+mn-ea"/>
              </a:rPr>
              <a:t>如何判断或计算物种之间的</a:t>
            </a:r>
            <a:r>
              <a:rPr lang="zh-CN" altLang="en-US" sz="2400" dirty="0">
                <a:solidFill>
                  <a:srgbClr val="FF0000"/>
                </a:solidFill>
                <a:sym typeface="+mn-ea"/>
              </a:rPr>
              <a:t>亲缘关系的远近</a:t>
            </a:r>
            <a:endParaRPr lang="en-US" altLang="zh-CN" sz="2400" dirty="0">
              <a:solidFill>
                <a:srgbClr val="FF0000"/>
              </a:solidFill>
              <a:sym typeface="+mn-ea"/>
            </a:endParaRPr>
          </a:p>
          <a:p>
            <a:pPr algn="l">
              <a:lnSpc>
                <a:spcPct val="150000"/>
              </a:lnSpc>
              <a:buClrTx/>
              <a:buSzTx/>
              <a:buFontTx/>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t> </a:t>
            </a:r>
            <a:r>
              <a:rPr lang="zh-CN" altLang="en-US" sz="2000" dirty="0">
                <a:sym typeface="+mn-ea"/>
              </a:rPr>
              <a:t>	（</a:t>
            </a:r>
            <a:r>
              <a:rPr lang="en-US" altLang="zh-CN" sz="2000" dirty="0">
                <a:sym typeface="+mn-ea"/>
              </a:rPr>
              <a:t>a</a:t>
            </a:r>
            <a:r>
              <a:rPr lang="zh-CN" altLang="en-US" sz="2000" dirty="0">
                <a:sym typeface="+mn-ea"/>
              </a:rPr>
              <a:t>）等权重距离法</a:t>
            </a:r>
            <a:endParaRPr lang="zh-CN" altLang="en-US" sz="2000" dirty="0">
              <a:sym typeface="+mn-ea"/>
            </a:endParaRPr>
          </a:p>
          <a:p>
            <a:pPr algn="l">
              <a:lnSpc>
                <a:spcPct val="150000"/>
              </a:lnSpc>
              <a:buClrTx/>
              <a:buSzTx/>
              <a:buFontTx/>
            </a:pPr>
            <a:r>
              <a:rPr lang="zh-CN" altLang="en-US" sz="2000" dirty="0">
                <a:sym typeface="+mn-ea"/>
              </a:rPr>
              <a:t> </a:t>
            </a:r>
            <a:r>
              <a:rPr lang="en-US" altLang="zh-CN" sz="2000" dirty="0">
                <a:sym typeface="+mn-ea"/>
              </a:rPr>
              <a:t>            </a:t>
            </a:r>
            <a:r>
              <a:rPr lang="zh-CN" altLang="en-US" sz="2000" dirty="0">
                <a:sym typeface="+mn-ea"/>
              </a:rPr>
              <a:t>（</a:t>
            </a:r>
            <a:r>
              <a:rPr lang="en-US" altLang="zh-CN" sz="2000" dirty="0">
                <a:sym typeface="+mn-ea"/>
              </a:rPr>
              <a:t>b)  </a:t>
            </a:r>
            <a:r>
              <a:rPr lang="zh-CN" altLang="en-US" sz="2000" dirty="0">
                <a:sym typeface="+mn-ea"/>
              </a:rPr>
              <a:t>其它衡量</a:t>
            </a:r>
            <a:r>
              <a:rPr lang="zh-CN" altLang="en-US" sz="2000" dirty="0">
                <a:sym typeface="+mn-ea"/>
              </a:rPr>
              <a:t>方法</a:t>
            </a:r>
            <a:endParaRPr lang="zh-CN" altLang="en-US" sz="2000" dirty="0">
              <a:sym typeface="+mn-ea"/>
            </a:endParaRPr>
          </a:p>
        </p:txBody>
      </p:sp>
      <p:sp>
        <p:nvSpPr>
          <p:cNvPr id="10" name="文本框 9"/>
          <p:cNvSpPr txBox="1"/>
          <p:nvPr/>
        </p:nvSpPr>
        <p:spPr>
          <a:xfrm>
            <a:off x="791845" y="248920"/>
            <a:ext cx="8841740" cy="583565"/>
          </a:xfrm>
          <a:prstGeom prst="rect">
            <a:avLst/>
          </a:prstGeom>
          <a:noFill/>
        </p:spPr>
        <p:txBody>
          <a:bodyPr wrap="square" rtlCol="0">
            <a:spAutoFit/>
          </a:bodyPr>
          <a:lstStyle/>
          <a:p>
            <a:pPr lvl="0" algn="l">
              <a:buClrTx/>
              <a:buSzTx/>
              <a:buFontTx/>
            </a:pPr>
            <a:r>
              <a:rPr lang="zh-CN" altLang="en-US" sz="3200" b="1" dirty="0">
                <a:latin typeface="微软雅黑" panose="020B0503020204020204" pitchFamily="34" charset="-122"/>
                <a:sym typeface="+mn-ea"/>
              </a:rPr>
              <a:t>数据探索</a:t>
            </a:r>
            <a:endParaRPr lang="zh-CN" altLang="en-US" sz="3200" b="1" dirty="0">
              <a:latin typeface="微软雅黑" panose="020B0503020204020204" pitchFamily="34" charset="-122"/>
              <a:sym typeface="+mn-ea"/>
            </a:endParaRPr>
          </a:p>
        </p:txBody>
      </p:sp>
      <p:sp>
        <p:nvSpPr>
          <p:cNvPr id="4" name="灯片编号占位符 3"/>
          <p:cNvSpPr>
            <a:spLocks noGrp="1"/>
          </p:cNvSpPr>
          <p:nvPr>
            <p:ph type="sldNum" sz="quarter" idx="12"/>
          </p:nvPr>
        </p:nvSpPr>
        <p:spPr/>
        <p:txBody>
          <a:bodyPr>
            <a:normAutofit fontScale="90000" lnSpcReduction="10000"/>
          </a:bodyPr>
          <a:lstStyle/>
          <a:p>
            <a:r>
              <a:rPr lang="en-US" altLang="zh-CN" dirty="0"/>
              <a:t>13</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西北大学logo"/>
          <p:cNvPicPr>
            <a:picLocks noChangeAspect="1"/>
          </p:cNvPicPr>
          <p:nvPr/>
        </p:nvPicPr>
        <p:blipFill>
          <a:blip r:embed="rId1"/>
          <a:stretch>
            <a:fillRect/>
          </a:stretch>
        </p:blipFill>
        <p:spPr>
          <a:xfrm>
            <a:off x="9139555" y="158750"/>
            <a:ext cx="2966085" cy="919480"/>
          </a:xfrm>
          <a:prstGeom prst="rect">
            <a:avLst/>
          </a:prstGeom>
        </p:spPr>
      </p:pic>
      <p:cxnSp>
        <p:nvCxnSpPr>
          <p:cNvPr id="3" name="直接连接符 2"/>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4485" y="1437640"/>
            <a:ext cx="4502785" cy="2122805"/>
          </a:xfrm>
          <a:prstGeom prst="rect">
            <a:avLst/>
          </a:prstGeom>
          <a:noFill/>
        </p:spPr>
        <p:txBody>
          <a:bodyPr wrap="square" rtlCol="0">
            <a:spAutoFit/>
          </a:bodyPr>
          <a:lstStyle/>
          <a:p>
            <a:pPr indent="0">
              <a:lnSpc>
                <a:spcPct val="150000"/>
              </a:lnSpc>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合并法或分拆法进行谱系建树（或者聚类）</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）可视化方法</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）评估</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方法</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784225" y="218440"/>
            <a:ext cx="8841740" cy="583565"/>
          </a:xfrm>
          <a:prstGeom prst="rect">
            <a:avLst/>
          </a:prstGeom>
          <a:noFill/>
        </p:spPr>
        <p:txBody>
          <a:bodyPr wrap="square" rtlCol="0">
            <a:spAutoFit/>
          </a:bodyPr>
          <a:lstStyle/>
          <a:p>
            <a:pPr lvl="0" algn="l">
              <a:buClrTx/>
              <a:buSzTx/>
              <a:buFontTx/>
            </a:pPr>
            <a:r>
              <a:rPr lang="zh-CN" altLang="en-US" sz="3200" b="1" dirty="0">
                <a:latin typeface="微软雅黑" panose="020B0503020204020204" pitchFamily="34" charset="-122"/>
                <a:sym typeface="+mn-ea"/>
              </a:rPr>
              <a:t>物种之间的关系探索</a:t>
            </a:r>
            <a:endParaRPr lang="zh-CN" altLang="en-US" sz="3200" b="1" dirty="0">
              <a:latin typeface="微软雅黑" panose="020B0503020204020204" pitchFamily="34" charset="-122"/>
              <a:sym typeface="+mn-ea"/>
            </a:endParaRPr>
          </a:p>
        </p:txBody>
      </p:sp>
      <p:sp>
        <p:nvSpPr>
          <p:cNvPr id="4" name="灯片编号占位符 3"/>
          <p:cNvSpPr>
            <a:spLocks noGrp="1"/>
          </p:cNvSpPr>
          <p:nvPr>
            <p:ph type="sldNum" sz="quarter" idx="12"/>
          </p:nvPr>
        </p:nvSpPr>
        <p:spPr/>
        <p:txBody>
          <a:bodyPr>
            <a:normAutofit fontScale="90000" lnSpcReduction="10000"/>
          </a:bodyPr>
          <a:lstStyle/>
          <a:p>
            <a:r>
              <a:rPr lang="en-US" altLang="zh-CN" dirty="0"/>
              <a:t>14</a:t>
            </a:r>
            <a:endParaRPr lang="en-US" altLang="zh-CN" dirty="0"/>
          </a:p>
        </p:txBody>
      </p:sp>
      <p:pic>
        <p:nvPicPr>
          <p:cNvPr id="5" name="图片 4"/>
          <p:cNvPicPr>
            <a:picLocks noChangeAspect="1"/>
          </p:cNvPicPr>
          <p:nvPr/>
        </p:nvPicPr>
        <p:blipFill>
          <a:blip r:embed="rId2"/>
          <a:srcRect t="50731"/>
          <a:stretch>
            <a:fillRect/>
          </a:stretch>
        </p:blipFill>
        <p:spPr>
          <a:xfrm>
            <a:off x="1296670" y="4018915"/>
            <a:ext cx="4671695" cy="2319020"/>
          </a:xfrm>
          <a:prstGeom prst="rect">
            <a:avLst/>
          </a:prstGeom>
        </p:spPr>
      </p:pic>
      <p:pic>
        <p:nvPicPr>
          <p:cNvPr id="6" name="图片 5"/>
          <p:cNvPicPr>
            <a:picLocks noChangeAspect="1"/>
          </p:cNvPicPr>
          <p:nvPr/>
        </p:nvPicPr>
        <p:blipFill>
          <a:blip r:embed="rId3"/>
          <a:stretch>
            <a:fillRect/>
          </a:stretch>
        </p:blipFill>
        <p:spPr>
          <a:xfrm>
            <a:off x="5935980" y="1437640"/>
            <a:ext cx="4730750" cy="45758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692525" y="0"/>
            <a:ext cx="6806949" cy="6858000"/>
          </a:xfrm>
          <a:prstGeom prst="rect">
            <a:avLst/>
          </a:prstGeom>
        </p:spPr>
      </p:pic>
      <p:sp>
        <p:nvSpPr>
          <p:cNvPr id="4" name="灯片编号占位符 3"/>
          <p:cNvSpPr>
            <a:spLocks noGrp="1"/>
          </p:cNvSpPr>
          <p:nvPr>
            <p:ph type="sldNum" sz="quarter" idx="12"/>
          </p:nvPr>
        </p:nvSpPr>
        <p:spPr/>
        <p:txBody>
          <a:bodyPr>
            <a:normAutofit fontScale="92500" lnSpcReduction="10000"/>
          </a:bodyPr>
          <a:lstStyle/>
          <a:p>
            <a:fld id="{51D91E7F-84B6-4064-9D4E-CC7D244BCA04}" type="slidenum">
              <a:rPr lang="zh-CN" altLang="en-US" smtClean="0"/>
            </a:fld>
            <a:endParaRPr lang="zh-CN" altLang="en-US" dirty="0"/>
          </a:p>
        </p:txBody>
      </p:sp>
      <p:sp>
        <p:nvSpPr>
          <p:cNvPr id="6" name="文本框 5"/>
          <p:cNvSpPr txBox="1"/>
          <p:nvPr/>
        </p:nvSpPr>
        <p:spPr>
          <a:xfrm>
            <a:off x="421547" y="3059668"/>
            <a:ext cx="1835092" cy="369332"/>
          </a:xfrm>
          <a:prstGeom prst="rect">
            <a:avLst/>
          </a:prstGeom>
          <a:noFill/>
        </p:spPr>
        <p:txBody>
          <a:bodyPr wrap="square">
            <a:spAutoFit/>
          </a:bodyPr>
          <a:lstStyle/>
          <a:p>
            <a:r>
              <a:rPr lang="zh-CN" altLang="en-US" sz="1800" dirty="0"/>
              <a:t>生物进化树示例</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9" name="文本框 8"/>
          <p:cNvSpPr txBox="1"/>
          <p:nvPr/>
        </p:nvSpPr>
        <p:spPr>
          <a:xfrm>
            <a:off x="2177143" y="1259175"/>
            <a:ext cx="7837714" cy="433832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FOUR</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0" y="0"/>
            <a:ext cx="17170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6955"/>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ea typeface="微软雅黑" panose="020B0503020204020204" pitchFamily="34" charset="-122"/>
                </a:rPr>
                <a:t>评价指标</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0535920" y="-635"/>
            <a:ext cx="17170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92500" lnSpcReduction="10000"/>
          </a:bodyPr>
          <a:lstStyle/>
          <a:p>
            <a:fld id="{51D91E7F-84B6-4064-9D4E-CC7D244BCA04}" type="slidenum">
              <a:rPr lang="zh-CN" altLang="en-US" smtClean="0"/>
            </a:fld>
            <a:endParaRPr lang="zh-CN" altLang="en-US" dirty="0"/>
          </a:p>
        </p:txBody>
      </p:sp>
      <p:sp>
        <p:nvSpPr>
          <p:cNvPr id="4" name="文本框 3"/>
          <p:cNvSpPr txBox="1"/>
          <p:nvPr/>
        </p:nvSpPr>
        <p:spPr>
          <a:xfrm>
            <a:off x="401955" y="1404577"/>
            <a:ext cx="6094602" cy="369332"/>
          </a:xfrm>
          <a:prstGeom prst="rect">
            <a:avLst/>
          </a:prstGeom>
          <a:noFill/>
        </p:spPr>
        <p:txBody>
          <a:bodyPr wrap="square">
            <a:spAutoFit/>
          </a:bodyPr>
          <a:lstStyle/>
          <a:p>
            <a:r>
              <a:rPr lang="en-US" altLang="zh-CN" dirty="0"/>
              <a:t>RF</a:t>
            </a:r>
            <a:r>
              <a:rPr lang="zh-CN" altLang="en-US" dirty="0"/>
              <a:t>距离：真实树与生成树之间重合节点个数</a:t>
            </a:r>
            <a:endParaRPr lang="en-US" altLang="zh-CN" dirty="0"/>
          </a:p>
        </p:txBody>
      </p:sp>
      <p:pic>
        <p:nvPicPr>
          <p:cNvPr id="5" name="图片 4" descr="西北大学logo"/>
          <p:cNvPicPr>
            <a:picLocks noChangeAspect="1"/>
          </p:cNvPicPr>
          <p:nvPr/>
        </p:nvPicPr>
        <p:blipFill>
          <a:blip r:embed="rId1"/>
          <a:stretch>
            <a:fillRect/>
          </a:stretch>
        </p:blipFill>
        <p:spPr>
          <a:xfrm>
            <a:off x="9139555" y="158750"/>
            <a:ext cx="2966085" cy="919480"/>
          </a:xfrm>
          <a:prstGeom prst="rect">
            <a:avLst/>
          </a:prstGeom>
        </p:spPr>
      </p:pic>
      <p:cxnSp>
        <p:nvCxnSpPr>
          <p:cNvPr id="6" name="直接连接符 5"/>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84225" y="226695"/>
            <a:ext cx="8841740" cy="583565"/>
          </a:xfrm>
          <a:prstGeom prst="rect">
            <a:avLst/>
          </a:prstGeom>
          <a:noFill/>
        </p:spPr>
        <p:txBody>
          <a:bodyPr wrap="square" rtlCol="0">
            <a:spAutoFit/>
          </a:bodyPr>
          <a:lstStyle/>
          <a:p>
            <a:pPr lvl="0" algn="l">
              <a:buClrTx/>
              <a:buSzTx/>
              <a:buFontTx/>
            </a:pPr>
            <a:r>
              <a:rPr lang="zh-CN" altLang="en-US" sz="3200" b="1" dirty="0">
                <a:latin typeface="微软雅黑" panose="020B0503020204020204" pitchFamily="34" charset="-122"/>
                <a:sym typeface="+mn-ea"/>
              </a:rPr>
              <a:t>评价指标（</a:t>
            </a:r>
            <a:r>
              <a:rPr lang="zh-CN" altLang="en-US" sz="3200" b="1" dirty="0">
                <a:latin typeface="微软雅黑" panose="020B0503020204020204" pitchFamily="34" charset="-122"/>
                <a:sym typeface="+mn-ea"/>
              </a:rPr>
              <a:t>参考）</a:t>
            </a:r>
            <a:endParaRPr lang="zh-CN" altLang="en-US" sz="3200" b="1" dirty="0">
              <a:latin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8" name="文本框 7"/>
              <p:cNvSpPr txBox="1"/>
              <p:nvPr/>
            </p:nvSpPr>
            <p:spPr>
              <a:xfrm>
                <a:off x="2471971" y="1874405"/>
                <a:ext cx="7248058" cy="6790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𝑅𝐹</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𝑑𝑖𝑠𝑡𝑎𝑛𝑐𝑒</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𝑠𝑝𝑙𝑖𝑡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𝑠𝑝𝑙𝑖𝑡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2</m:t>
                              </m:r>
                            </m:e>
                          </m:d>
                          <m:r>
                            <a:rPr lang="en-US" altLang="zh-CN" i="1">
                              <a:latin typeface="Cambria Math" panose="02040503050406030204" pitchFamily="18" charset="0"/>
                            </a:rPr>
                            <m:t>𝑠𝑝𝑙𝑖𝑡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e>
                          </m:d>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𝑠𝑝𝑙𝑖𝑡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r>
                            <a:rPr lang="en-US" altLang="zh-CN" b="0" i="1" smtClean="0">
                              <a:latin typeface="Cambria Math" panose="02040503050406030204" pitchFamily="18" charset="0"/>
                            </a:rPr>
                            <m:t>)</m:t>
                          </m:r>
                        </m:den>
                      </m:f>
                    </m:oMath>
                  </m:oMathPara>
                </a14:m>
                <a:endParaRPr lang="zh-CN" altLang="en-US" i="1" dirty="0"/>
              </a:p>
            </p:txBody>
          </p:sp>
        </mc:Choice>
        <mc:Fallback>
          <p:sp>
            <p:nvSpPr>
              <p:cNvPr id="8" name="文本框 7"/>
              <p:cNvSpPr txBox="1">
                <a:spLocks noRot="1" noChangeAspect="1" noMove="1" noResize="1" noEditPoints="1" noAdjustHandles="1" noChangeArrowheads="1" noChangeShapeType="1" noTextEdit="1"/>
              </p:cNvSpPr>
              <p:nvPr/>
            </p:nvSpPr>
            <p:spPr>
              <a:xfrm>
                <a:off x="2471971" y="1874405"/>
                <a:ext cx="7248058" cy="679032"/>
              </a:xfrm>
              <a:prstGeom prst="rect">
                <a:avLst/>
              </a:prstGeom>
              <a:blipFill rotWithShape="1">
                <a:blip r:embed="rId2"/>
                <a:stretch>
                  <a:fillRect l="-8" t="-77" r="1"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798779" y="3019697"/>
                <a:ext cx="8179675" cy="2958630"/>
              </a:xfrm>
              <a:prstGeom prst="rect">
                <a:avLst/>
              </a:prstGeom>
              <a:noFill/>
            </p:spPr>
            <p:txBody>
              <a:bodyPr wrap="none" rtlCol="0">
                <a:spAutoFit/>
              </a:bodyPr>
              <a:lstStyle/>
              <a:p>
                <a:pPr>
                  <a:lnSpc>
                    <a:spcPct val="150000"/>
                  </a:lnSpc>
                </a:pPr>
                <a:r>
                  <a:rPr lang="zh-CN" altLang="en-US" dirty="0"/>
                  <a:t>参数：</a:t>
                </a:r>
                <a:endParaRPr lang="en-US" altLang="zh-CN" dirty="0"/>
              </a:p>
              <a:p>
                <a:pPr>
                  <a:lnSpc>
                    <a:spcPct val="150000"/>
                  </a:lnSpc>
                </a:pPr>
                <a:r>
                  <a:rPr lang="en-US" altLang="zh-CN" dirty="0"/>
                  <a:t>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 </m:t>
                    </m:r>
                  </m:oMath>
                </a14:m>
                <a:r>
                  <a:rPr lang="zh-CN" altLang="en-US" dirty="0"/>
                  <a:t>：物种的个数（叶子结点个数）</a:t>
                </a:r>
                <a:endParaRPr lang="en-US" altLang="zh-CN" dirty="0"/>
              </a:p>
              <a:p>
                <a:pPr>
                  <a:lnSpc>
                    <a:spcPct val="150000"/>
                  </a:lnSpc>
                </a:pPr>
                <a:r>
                  <a:rPr lang="en-US" altLang="zh-CN" dirty="0"/>
                  <a:t>	</a:t>
                </a:r>
                <a14:m>
                  <m:oMath xmlns:m="http://schemas.openxmlformats.org/officeDocument/2006/math">
                    <m:r>
                      <a:rPr lang="en-US" altLang="zh-CN" b="0" i="1" smtClean="0">
                        <a:latin typeface="Cambria Math" panose="02040503050406030204" pitchFamily="18" charset="0"/>
                      </a:rPr>
                      <m:t>𝑠𝑝𝑙𝑖𝑡</m:t>
                    </m:r>
                    <m:r>
                      <a:rPr lang="en-US" altLang="zh-CN" b="0" i="1" smtClean="0">
                        <a:latin typeface="Cambria Math" panose="02040503050406030204" pitchFamily="18" charset="0"/>
                      </a:rPr>
                      <m:t>(</m:t>
                    </m:r>
                    <m:r>
                      <a:rPr lang="en-US" altLang="zh-CN" i="1">
                        <a:latin typeface="Cambria Math" panose="02040503050406030204" pitchFamily="18" charset="0"/>
                      </a:rPr>
                      <m:t>𝑡𝑟𝑒𝑒</m:t>
                    </m:r>
                    <m:r>
                      <a:rPr lang="en-US" altLang="zh-CN" b="0" i="1" smtClean="0">
                        <a:latin typeface="Cambria Math" panose="02040503050406030204" pitchFamily="18" charset="0"/>
                      </a:rPr>
                      <m:t>)</m:t>
                    </m:r>
                  </m:oMath>
                </a14:m>
                <a:r>
                  <a:rPr lang="zh-CN" altLang="en-US" dirty="0"/>
                  <a:t>：分裂树（切割树内部边所得到两个群组的集合）集合个数</a:t>
                </a:r>
                <a:endParaRPr lang="en-US" altLang="zh-CN" dirty="0"/>
              </a:p>
              <a:p>
                <a:pPr>
                  <a:lnSpc>
                    <a:spcPct val="150000"/>
                  </a:lnSpc>
                </a:pPr>
                <a:r>
                  <a:rPr lang="en-US" altLang="zh-CN" dirty="0"/>
                  <a:t>	</a:t>
                </a: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1</m:t>
                        </m:r>
                      </m:sub>
                    </m:sSub>
                  </m:oMath>
                </a14:m>
                <a:r>
                  <a:rPr lang="zh-CN" altLang="en-US" i="1" dirty="0">
                    <a:latin typeface="Cambria Math" panose="02040503050406030204" pitchFamily="18" charset="0"/>
                  </a:rPr>
                  <a:t>：</a:t>
                </a:r>
                <a:r>
                  <a:rPr lang="en-US" altLang="zh-CN" i="1" dirty="0">
                    <a:latin typeface="Cambria Math" panose="02040503050406030204" pitchFamily="18" charset="0"/>
                    <a:ea typeface="Cambria Math" panose="02040503050406030204" pitchFamily="18" charset="0"/>
                  </a:rPr>
                  <a:t>Tree1</a:t>
                </a:r>
                <a:endParaRPr lang="en-US" altLang="zh-CN" i="1" dirty="0">
                  <a:latin typeface="Cambria Math" panose="02040503050406030204" pitchFamily="18" charset="0"/>
                  <a:ea typeface="Cambria Math" panose="02040503050406030204" pitchFamily="18" charset="0"/>
                </a:endParaRPr>
              </a:p>
              <a:p>
                <a:pPr>
                  <a:lnSpc>
                    <a:spcPct val="150000"/>
                  </a:lnSpc>
                </a:pPr>
                <a:r>
                  <a:rPr lang="en-US" altLang="zh-CN"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2</m:t>
                        </m:r>
                      </m:sub>
                    </m:sSub>
                  </m:oMath>
                </a14:m>
                <a:r>
                  <a:rPr lang="zh-CN" altLang="en-US" i="1" dirty="0">
                    <a:latin typeface="Cambria Math" panose="02040503050406030204" pitchFamily="18" charset="0"/>
                  </a:rPr>
                  <a:t>：</a:t>
                </a:r>
                <a:r>
                  <a:rPr lang="en-US" altLang="zh-CN" i="1" dirty="0">
                    <a:latin typeface="Cambria Math" panose="02040503050406030204" pitchFamily="18" charset="0"/>
                    <a:ea typeface="Cambria Math" panose="02040503050406030204" pitchFamily="18" charset="0"/>
                  </a:rPr>
                  <a:t>Tree2</a:t>
                </a:r>
                <a:endParaRPr lang="en-US" altLang="zh-CN" i="1" dirty="0">
                  <a:latin typeface="Cambria Math" panose="02040503050406030204" pitchFamily="18" charset="0"/>
                  <a:ea typeface="Cambria Math" panose="02040503050406030204" pitchFamily="18" charset="0"/>
                </a:endParaRPr>
              </a:p>
              <a:p>
                <a:pPr>
                  <a:lnSpc>
                    <a:spcPct val="150000"/>
                  </a:lnSpc>
                </a:pPr>
                <a:r>
                  <a:rPr lang="en-US" altLang="zh-CN" dirty="0"/>
                  <a:t>	</a:t>
                </a:r>
                <a14:m>
                  <m:oMath xmlns:m="http://schemas.openxmlformats.org/officeDocument/2006/math">
                    <m:r>
                      <a:rPr lang="en-US" altLang="zh-CN" b="0" i="1" smtClean="0">
                        <a:latin typeface="Cambria Math" panose="02040503050406030204" pitchFamily="18" charset="0"/>
                      </a:rPr>
                      <m:t>𝑠𝑝𝑙𝑖𝑡</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i="1">
                        <a:latin typeface="Cambria Math" panose="02040503050406030204" pitchFamily="18" charset="0"/>
                      </a:rPr>
                      <m:t>𝑠𝑝𝑙𝑖𝑡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e>
                    </m:d>
                  </m:oMath>
                </a14:m>
                <a:r>
                  <a:rPr lang="zh-CN" altLang="en-US" dirty="0"/>
                  <a:t>：</a:t>
                </a:r>
                <a:r>
                  <a:rPr lang="en-US" altLang="zh-CN" i="1" dirty="0">
                    <a:latin typeface="Cambria Math" panose="02040503050406030204" pitchFamily="18" charset="0"/>
                    <a:ea typeface="Cambria Math" panose="02040503050406030204" pitchFamily="18" charset="0"/>
                  </a:rPr>
                  <a:t>tree1</a:t>
                </a:r>
                <a:r>
                  <a:rPr lang="zh-CN" altLang="en-US" dirty="0"/>
                  <a:t>与</a:t>
                </a:r>
                <a:r>
                  <a:rPr lang="en-US" altLang="zh-CN" i="1" dirty="0">
                    <a:latin typeface="Cambria Math" panose="02040503050406030204" pitchFamily="18" charset="0"/>
                    <a:ea typeface="Cambria Math" panose="02040503050406030204" pitchFamily="18" charset="0"/>
                  </a:rPr>
                  <a:t>tree2</a:t>
                </a:r>
                <a:r>
                  <a:rPr lang="zh-CN" altLang="en-US" dirty="0"/>
                  <a:t>分裂集合相同的个数</a:t>
                </a:r>
                <a:endParaRPr lang="en-US" altLang="zh-CN" dirty="0"/>
              </a:p>
              <a:p>
                <a:pPr>
                  <a:lnSpc>
                    <a:spcPct val="150000"/>
                  </a:lnSpc>
                </a:pPr>
                <a:r>
                  <a:rPr lang="en-US" altLang="zh-CN" dirty="0"/>
                  <a:t>	</a:t>
                </a:r>
                <a:r>
                  <a:rPr lang="en-US" altLang="zh-CN" i="1" dirty="0">
                    <a:latin typeface="Cambria Math" panose="02040503050406030204" pitchFamily="18" charset="0"/>
                    <a:ea typeface="Cambria Math" panose="02040503050406030204" pitchFamily="18" charset="0"/>
                  </a:rPr>
                  <a:t>0&lt; RF  distance&lt;1</a:t>
                </a:r>
                <a:endParaRPr lang="zh-CN" altLang="en-US" i="1" dirty="0">
                  <a:latin typeface="Cambria Math" panose="020405030504060302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1798779" y="3019697"/>
                <a:ext cx="8179675" cy="2958630"/>
              </a:xfrm>
              <a:prstGeom prst="rect">
                <a:avLst/>
              </a:prstGeom>
              <a:blipFill rotWithShape="1">
                <a:blip r:embed="rId3"/>
                <a:stretch>
                  <a:fillRect l="-6" t="-9" r="1" b="15"/>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86405" y="1426845"/>
            <a:ext cx="7108825" cy="4201160"/>
            <a:chOff x="2379533" y="1891920"/>
            <a:chExt cx="11444277" cy="4200967"/>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080795" y="1891920"/>
              <a:ext cx="10743015" cy="4200967"/>
              <a:chOff x="3408921" y="1891920"/>
              <a:chExt cx="10325339" cy="4200967"/>
            </a:xfrm>
          </p:grpSpPr>
          <p:sp>
            <p:nvSpPr>
              <p:cNvPr id="7" name="iṡľïḑè"/>
              <p:cNvSpPr txBox="1"/>
              <p:nvPr/>
            </p:nvSpPr>
            <p:spPr bwMode="auto">
              <a:xfrm>
                <a:off x="6035965" y="2089271"/>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200000"/>
                  </a:lnSpc>
                </a:pPr>
                <a:r>
                  <a:rPr lang="zh-CN" altLang="en-US" sz="2400" dirty="0">
                    <a:latin typeface="+mn-lt"/>
                    <a:ea typeface="+mn-ea"/>
                    <a:sym typeface="+mn-lt"/>
                  </a:rPr>
                  <a:t>一、研究背景</a:t>
                </a:r>
                <a:endParaRPr lang="en-US" altLang="zh-CN" sz="2400" dirty="0">
                  <a:latin typeface="+mn-lt"/>
                  <a:ea typeface="+mn-ea"/>
                  <a:sym typeface="+mn-lt"/>
                </a:endParaRPr>
              </a:p>
              <a:p>
                <a:pPr>
                  <a:lnSpc>
                    <a:spcPct val="200000"/>
                  </a:lnSpc>
                </a:pPr>
                <a:r>
                  <a:rPr lang="zh-CN" altLang="en-US" sz="2400" dirty="0">
                    <a:latin typeface="+mn-lt"/>
                    <a:ea typeface="+mn-ea"/>
                    <a:sym typeface="+mn-lt"/>
                  </a:rPr>
                  <a:t>二、数据描述</a:t>
                </a:r>
                <a:endParaRPr lang="en-US" altLang="zh-CN" sz="2400" dirty="0">
                  <a:sym typeface="+mn-lt"/>
                </a:endParaRPr>
              </a:p>
              <a:p>
                <a:pPr>
                  <a:lnSpc>
                    <a:spcPct val="200000"/>
                  </a:lnSpc>
                </a:pPr>
                <a:r>
                  <a:rPr lang="zh-CN" altLang="en-US" sz="2400" dirty="0">
                    <a:latin typeface="+mn-lt"/>
                    <a:ea typeface="+mn-ea"/>
                    <a:sym typeface="+mn-lt"/>
                  </a:rPr>
                  <a:t>三、数据探索</a:t>
                </a:r>
                <a:endParaRPr lang="zh-CN" altLang="en-US" sz="2400" dirty="0">
                  <a:latin typeface="+mn-lt"/>
                  <a:ea typeface="+mn-ea"/>
                  <a:sym typeface="+mn-lt"/>
                </a:endParaRPr>
              </a:p>
              <a:p>
                <a:pPr>
                  <a:lnSpc>
                    <a:spcPct val="200000"/>
                  </a:lnSpc>
                </a:pPr>
                <a:r>
                  <a:rPr lang="zh-CN" altLang="en-US" sz="2400" dirty="0">
                    <a:latin typeface="+mn-lt"/>
                    <a:ea typeface="+mn-ea"/>
                    <a:sym typeface="+mn-lt"/>
                  </a:rPr>
                  <a:t>四、评价指标</a:t>
                </a:r>
                <a:endParaRPr lang="en-US" altLang="zh-CN" sz="2400" dirty="0">
                  <a:latin typeface="+mn-lt"/>
                  <a:ea typeface="+mn-ea"/>
                  <a:sym typeface="+mn-lt"/>
                </a:endParaRPr>
              </a:p>
            </p:txBody>
          </p:sp>
          <p:cxnSp>
            <p:nvCxnSpPr>
              <p:cNvPr id="8" name="直接连接符 7"/>
              <p:cNvCxnSpPr/>
              <p:nvPr/>
            </p:nvCxnSpPr>
            <p:spPr>
              <a:xfrm>
                <a:off x="4320790" y="189192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p:cNvSpPr txBox="1"/>
              <p:nvPr/>
            </p:nvSpPr>
            <p:spPr>
              <a:xfrm>
                <a:off x="3408921" y="3483200"/>
                <a:ext cx="639652" cy="1076276"/>
              </a:xfrm>
              <a:prstGeom prst="rect">
                <a:avLst/>
              </a:prstGeom>
              <a:solidFill>
                <a:schemeClr val="bg1"/>
              </a:solidFill>
            </p:spPr>
            <p:txBody>
              <a:bodyPr wrap="square" rtlCol="0">
                <a:spAutoFit/>
              </a:bodyPr>
              <a:lstStyle/>
              <a:p>
                <a:pPr algn="r"/>
                <a:r>
                  <a:rPr lang="zh-CN" altLang="tr-TR" sz="3200" b="1" dirty="0">
                    <a:solidFill>
                      <a:schemeClr val="accent1"/>
                    </a:solidFill>
                    <a:cs typeface="+mn-ea"/>
                    <a:sym typeface="+mn-lt"/>
                  </a:rPr>
                  <a:t>目录</a:t>
                </a:r>
                <a:endParaRPr lang="zh-CN" altLang="tr-TR" sz="3200" b="1" dirty="0">
                  <a:solidFill>
                    <a:schemeClr val="accent1"/>
                  </a:solidFill>
                  <a:cs typeface="+mn-ea"/>
                  <a:sym typeface="+mn-lt"/>
                </a:endParaRPr>
              </a:p>
            </p:txBody>
          </p:sp>
        </p:grpSp>
        <p:sp>
          <p:nvSpPr>
            <p:cNvPr id="10"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17" name="图片 16" descr="实验室logo600"/>
          <p:cNvPicPr>
            <a:picLocks noChangeAspect="1"/>
          </p:cNvPicPr>
          <p:nvPr/>
        </p:nvPicPr>
        <p:blipFill>
          <a:blip r:embed="rId2">
            <a:clrChange>
              <a:clrFrom>
                <a:srgbClr val="FEFEFE">
                  <a:alpha val="100000"/>
                </a:srgbClr>
              </a:clrFrom>
              <a:clrTo>
                <a:srgbClr val="FEFEFE">
                  <a:alpha val="100000"/>
                  <a:alpha val="0"/>
                </a:srgbClr>
              </a:clrTo>
            </a:clrChange>
          </a:blip>
          <a:stretch>
            <a:fillRect/>
          </a:stretch>
        </p:blipFill>
        <p:spPr>
          <a:xfrm>
            <a:off x="254000" y="261620"/>
            <a:ext cx="953135" cy="605155"/>
          </a:xfrm>
          <a:prstGeom prst="rect">
            <a:avLst/>
          </a:prstGeom>
        </p:spPr>
      </p:pic>
      <p:pic>
        <p:nvPicPr>
          <p:cNvPr id="3" name="图片 2" descr="西北大学logo"/>
          <p:cNvPicPr>
            <a:picLocks noChangeAspect="1"/>
          </p:cNvPicPr>
          <p:nvPr/>
        </p:nvPicPr>
        <p:blipFill>
          <a:blip r:embed="rId3"/>
          <a:stretch>
            <a:fillRect/>
          </a:stretch>
        </p:blipFill>
        <p:spPr>
          <a:xfrm>
            <a:off x="9689465" y="0"/>
            <a:ext cx="2502535" cy="775970"/>
          </a:xfrm>
          <a:prstGeom prst="rect">
            <a:avLst/>
          </a:prstGeom>
        </p:spPr>
      </p:pic>
      <p:sp>
        <p:nvSpPr>
          <p:cNvPr id="4" name="矩形 3"/>
          <p:cNvSpPr/>
          <p:nvPr/>
        </p:nvSpPr>
        <p:spPr>
          <a:xfrm>
            <a:off x="2346325" y="0"/>
            <a:ext cx="6536690" cy="634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文本框 10"/>
          <p:cNvSpPr txBox="1"/>
          <p:nvPr/>
        </p:nvSpPr>
        <p:spPr>
          <a:xfrm>
            <a:off x="2420620" y="50165"/>
            <a:ext cx="6287135" cy="534035"/>
          </a:xfrm>
          <a:prstGeom prst="rect">
            <a:avLst/>
          </a:prstGeom>
          <a:noFill/>
        </p:spPr>
        <p:txBody>
          <a:bodyPr wrap="square" rtlCol="0">
            <a:spAutoFit/>
          </a:bodyPr>
          <a:lstStyle/>
          <a:p>
            <a:pPr algn="ctr">
              <a:lnSpc>
                <a:spcPct val="120000"/>
              </a:lnSpc>
            </a:pPr>
            <a:r>
              <a:rPr lang="zh-CN" altLang="en-US" sz="2400" b="1" dirty="0">
                <a:solidFill>
                  <a:schemeClr val="bg1"/>
                </a:solidFill>
                <a:sym typeface="+mn-ea"/>
              </a:rPr>
              <a:t>案例分析</a:t>
            </a:r>
            <a:r>
              <a:rPr lang="en-US" altLang="zh-CN" sz="2400" b="1" dirty="0">
                <a:solidFill>
                  <a:schemeClr val="bg1"/>
                </a:solidFill>
                <a:sym typeface="+mn-ea"/>
              </a:rPr>
              <a:t>&amp;</a:t>
            </a:r>
            <a:r>
              <a:rPr lang="zh-CN" altLang="en-US" sz="2400" b="1" dirty="0">
                <a:solidFill>
                  <a:schemeClr val="bg1"/>
                </a:solidFill>
                <a:sym typeface="+mn-ea"/>
              </a:rPr>
              <a:t>科技写作</a:t>
            </a:r>
            <a:r>
              <a:rPr lang="en-US" altLang="zh-CN" sz="2400" b="1" dirty="0">
                <a:solidFill>
                  <a:schemeClr val="bg1"/>
                </a:solidFill>
                <a:sym typeface="+mn-ea"/>
              </a:rPr>
              <a:t>--</a:t>
            </a:r>
            <a:r>
              <a:rPr lang="zh-CN" altLang="en-US" sz="2400" b="1" dirty="0">
                <a:solidFill>
                  <a:schemeClr val="bg1"/>
                </a:solidFill>
                <a:sym typeface="+mn-ea"/>
              </a:rPr>
              <a:t>银行信贷案例分析</a:t>
            </a:r>
            <a:endParaRPr lang="zh-CN" altLang="en-US" sz="2400" b="1" dirty="0">
              <a:solidFill>
                <a:schemeClr val="bg1"/>
              </a:solidFill>
              <a:sym typeface="+mn-ea"/>
            </a:endParaRPr>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92500" lnSpcReduction="10000"/>
          </a:bodyPr>
          <a:lstStyle/>
          <a:p>
            <a:fld id="{51D91E7F-84B6-4064-9D4E-CC7D244BCA04}"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746257" y="2295382"/>
            <a:ext cx="2453610" cy="2127121"/>
          </a:xfrm>
          <a:prstGeom prst="rect">
            <a:avLst/>
          </a:prstGeom>
        </p:spPr>
      </p:pic>
      <p:sp>
        <p:nvSpPr>
          <p:cNvPr id="4" name="文本框 3"/>
          <p:cNvSpPr txBox="1"/>
          <p:nvPr/>
        </p:nvSpPr>
        <p:spPr>
          <a:xfrm>
            <a:off x="881771" y="5230782"/>
            <a:ext cx="2194832" cy="338554"/>
          </a:xfrm>
          <a:prstGeom prst="rect">
            <a:avLst/>
          </a:prstGeom>
          <a:noFill/>
        </p:spPr>
        <p:txBody>
          <a:bodyPr wrap="none" rtlCol="0">
            <a:spAutoFit/>
          </a:bodyPr>
          <a:lstStyle/>
          <a:p>
            <a:r>
              <a:rPr lang="zh-CN" altLang="en-US" sz="1600" dirty="0"/>
              <a:t>图</a:t>
            </a:r>
            <a:r>
              <a:rPr lang="en-US" altLang="zh-CN" sz="1600" dirty="0"/>
              <a:t>1 </a:t>
            </a:r>
            <a:r>
              <a:rPr lang="zh-CN" altLang="en-US" sz="1600" dirty="0"/>
              <a:t>六个物种的演化树</a:t>
            </a:r>
            <a:endParaRPr lang="zh-CN" altLang="en-US" sz="1600" dirty="0"/>
          </a:p>
        </p:txBody>
      </p:sp>
      <p:pic>
        <p:nvPicPr>
          <p:cNvPr id="5" name="图片 4"/>
          <p:cNvPicPr>
            <a:picLocks noChangeAspect="1"/>
          </p:cNvPicPr>
          <p:nvPr/>
        </p:nvPicPr>
        <p:blipFill>
          <a:blip r:embed="rId2"/>
          <a:stretch>
            <a:fillRect/>
          </a:stretch>
        </p:blipFill>
        <p:spPr>
          <a:xfrm>
            <a:off x="4081398" y="2471857"/>
            <a:ext cx="2203832" cy="1743977"/>
          </a:xfrm>
          <a:prstGeom prst="rect">
            <a:avLst/>
          </a:prstGeom>
        </p:spPr>
      </p:pic>
      <p:pic>
        <p:nvPicPr>
          <p:cNvPr id="6" name="图片 5"/>
          <p:cNvPicPr>
            <a:picLocks noChangeAspect="1"/>
          </p:cNvPicPr>
          <p:nvPr/>
        </p:nvPicPr>
        <p:blipFill>
          <a:blip r:embed="rId3"/>
          <a:stretch>
            <a:fillRect/>
          </a:stretch>
        </p:blipFill>
        <p:spPr>
          <a:xfrm>
            <a:off x="6629320" y="2471858"/>
            <a:ext cx="1983346" cy="1743976"/>
          </a:xfrm>
          <a:prstGeom prst="rect">
            <a:avLst/>
          </a:prstGeom>
        </p:spPr>
      </p:pic>
      <p:pic>
        <p:nvPicPr>
          <p:cNvPr id="7" name="图片 6"/>
          <p:cNvPicPr>
            <a:picLocks noChangeAspect="1"/>
          </p:cNvPicPr>
          <p:nvPr/>
        </p:nvPicPr>
        <p:blipFill>
          <a:blip r:embed="rId4"/>
          <a:stretch>
            <a:fillRect/>
          </a:stretch>
        </p:blipFill>
        <p:spPr>
          <a:xfrm>
            <a:off x="8956755" y="2469417"/>
            <a:ext cx="2203831" cy="1750623"/>
          </a:xfrm>
          <a:prstGeom prst="rect">
            <a:avLst/>
          </a:prstGeom>
        </p:spPr>
      </p:pic>
      <p:sp>
        <p:nvSpPr>
          <p:cNvPr id="8" name="箭头: 右 7"/>
          <p:cNvSpPr/>
          <p:nvPr/>
        </p:nvSpPr>
        <p:spPr>
          <a:xfrm>
            <a:off x="3199866" y="3352523"/>
            <a:ext cx="800785" cy="131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48223" y="2996324"/>
            <a:ext cx="704072" cy="369332"/>
          </a:xfrm>
          <a:prstGeom prst="rect">
            <a:avLst/>
          </a:prstGeom>
          <a:noFill/>
        </p:spPr>
        <p:txBody>
          <a:bodyPr wrap="square" rtlCol="0">
            <a:spAutoFit/>
          </a:bodyPr>
          <a:lstStyle/>
          <a:p>
            <a:r>
              <a:rPr lang="zh-CN" altLang="en-US" dirty="0"/>
              <a:t>切割</a:t>
            </a:r>
            <a:endParaRPr lang="zh-CN" altLang="en-US" dirty="0"/>
          </a:p>
        </p:txBody>
      </p:sp>
      <p:sp>
        <p:nvSpPr>
          <p:cNvPr id="10" name="文本框 9"/>
          <p:cNvSpPr txBox="1"/>
          <p:nvPr/>
        </p:nvSpPr>
        <p:spPr>
          <a:xfrm>
            <a:off x="4081398" y="5230782"/>
            <a:ext cx="7079188" cy="793487"/>
          </a:xfrm>
          <a:prstGeom prst="rect">
            <a:avLst/>
          </a:prstGeom>
          <a:noFill/>
        </p:spPr>
        <p:txBody>
          <a:bodyPr wrap="square" rtlCol="0">
            <a:spAutoFit/>
          </a:bodyPr>
          <a:lstStyle/>
          <a:p>
            <a:pPr>
              <a:lnSpc>
                <a:spcPct val="150000"/>
              </a:lnSpc>
            </a:pPr>
            <a:r>
              <a:rPr lang="zh-CN" altLang="en-US" sz="1600" dirty="0"/>
              <a:t>图</a:t>
            </a:r>
            <a:r>
              <a:rPr lang="en-US" altLang="zh-CN" sz="1600" dirty="0"/>
              <a:t>2 </a:t>
            </a:r>
            <a:r>
              <a:rPr lang="zh-CN" altLang="en-US" sz="1600" dirty="0"/>
              <a:t>六个物种的演化树的分裂树；</a:t>
            </a:r>
            <a:r>
              <a:rPr lang="en-US" altLang="zh-CN" sz="1600" dirty="0"/>
              <a:t>(a)</a:t>
            </a:r>
            <a:r>
              <a:rPr lang="zh-CN" altLang="en-US" sz="1600" dirty="0"/>
              <a:t>分裂树集合</a:t>
            </a:r>
            <a:r>
              <a:rPr lang="en-US" altLang="zh-CN" sz="1600" dirty="0"/>
              <a:t>1(EF ABCD)</a:t>
            </a:r>
            <a:r>
              <a:rPr lang="zh-CN" altLang="en-US" sz="1600" dirty="0"/>
              <a:t>；</a:t>
            </a:r>
            <a:r>
              <a:rPr lang="en-US" altLang="zh-CN" sz="1600" dirty="0"/>
              <a:t>(b)</a:t>
            </a:r>
            <a:r>
              <a:rPr lang="zh-CN" altLang="en-US" sz="1600" dirty="0"/>
              <a:t>分裂树集合</a:t>
            </a:r>
            <a:r>
              <a:rPr lang="en-US" altLang="zh-CN" sz="1600" dirty="0"/>
              <a:t>2(AB CDEF)</a:t>
            </a:r>
            <a:r>
              <a:rPr lang="zh-CN" altLang="en-US" sz="1600" dirty="0"/>
              <a:t>；</a:t>
            </a:r>
            <a:r>
              <a:rPr lang="en-US" altLang="zh-CN" sz="1600" dirty="0"/>
              <a:t>(c)</a:t>
            </a:r>
            <a:r>
              <a:rPr lang="zh-CN" altLang="en-US" sz="1600" dirty="0"/>
              <a:t>分裂树集合</a:t>
            </a:r>
            <a:r>
              <a:rPr lang="en-US" altLang="zh-CN" sz="1600" dirty="0"/>
              <a:t>3(CD ABEF)</a:t>
            </a:r>
            <a:r>
              <a:rPr lang="zh-CN" altLang="en-US" sz="1600" dirty="0"/>
              <a:t>。</a:t>
            </a:r>
            <a:endParaRPr lang="zh-CN" altLang="en-US" sz="1600" dirty="0"/>
          </a:p>
        </p:txBody>
      </p:sp>
      <p:sp>
        <p:nvSpPr>
          <p:cNvPr id="11" name="文本框 10"/>
          <p:cNvSpPr txBox="1"/>
          <p:nvPr/>
        </p:nvSpPr>
        <p:spPr>
          <a:xfrm>
            <a:off x="4965947" y="4422503"/>
            <a:ext cx="434734" cy="369332"/>
          </a:xfrm>
          <a:prstGeom prst="rect">
            <a:avLst/>
          </a:prstGeom>
          <a:noFill/>
        </p:spPr>
        <p:txBody>
          <a:bodyPr wrap="none" rtlCol="0">
            <a:spAutoFit/>
          </a:bodyPr>
          <a:lstStyle/>
          <a:p>
            <a:r>
              <a:rPr lang="en-US" altLang="zh-CN" dirty="0"/>
              <a:t>(a)</a:t>
            </a:r>
            <a:endParaRPr lang="zh-CN" altLang="en-US" dirty="0"/>
          </a:p>
        </p:txBody>
      </p:sp>
      <p:sp>
        <p:nvSpPr>
          <p:cNvPr id="12" name="文本框 11"/>
          <p:cNvSpPr txBox="1"/>
          <p:nvPr/>
        </p:nvSpPr>
        <p:spPr>
          <a:xfrm>
            <a:off x="7403626" y="4422503"/>
            <a:ext cx="452368" cy="369332"/>
          </a:xfrm>
          <a:prstGeom prst="rect">
            <a:avLst/>
          </a:prstGeom>
          <a:noFill/>
        </p:spPr>
        <p:txBody>
          <a:bodyPr wrap="none" rtlCol="0">
            <a:spAutoFit/>
          </a:bodyPr>
          <a:lstStyle/>
          <a:p>
            <a:r>
              <a:rPr lang="en-US" altLang="zh-CN" dirty="0"/>
              <a:t>(b)</a:t>
            </a:r>
            <a:endParaRPr lang="zh-CN" altLang="en-US" dirty="0"/>
          </a:p>
        </p:txBody>
      </p:sp>
      <p:sp>
        <p:nvSpPr>
          <p:cNvPr id="13" name="文本框 12"/>
          <p:cNvSpPr txBox="1"/>
          <p:nvPr/>
        </p:nvSpPr>
        <p:spPr>
          <a:xfrm>
            <a:off x="9841305" y="4457672"/>
            <a:ext cx="423514" cy="369332"/>
          </a:xfrm>
          <a:prstGeom prst="rect">
            <a:avLst/>
          </a:prstGeom>
          <a:noFill/>
        </p:spPr>
        <p:txBody>
          <a:bodyPr wrap="none" rtlCol="0">
            <a:spAutoFit/>
          </a:bodyPr>
          <a:lstStyle/>
          <a:p>
            <a:r>
              <a:rPr lang="en-US" altLang="zh-CN" dirty="0"/>
              <a:t>(c)</a:t>
            </a:r>
            <a:endParaRPr lang="zh-CN" altLang="en-US" dirty="0"/>
          </a:p>
        </p:txBody>
      </p:sp>
      <p:sp>
        <p:nvSpPr>
          <p:cNvPr id="14" name="文本框 13"/>
          <p:cNvSpPr txBox="1"/>
          <p:nvPr/>
        </p:nvSpPr>
        <p:spPr>
          <a:xfrm>
            <a:off x="667754" y="1371600"/>
            <a:ext cx="4514377" cy="400110"/>
          </a:xfrm>
          <a:prstGeom prst="rect">
            <a:avLst/>
          </a:prstGeom>
          <a:noFill/>
        </p:spPr>
        <p:txBody>
          <a:bodyPr wrap="none" rtlCol="0">
            <a:spAutoFit/>
          </a:bodyPr>
          <a:lstStyle/>
          <a:p>
            <a:r>
              <a:rPr lang="en-US" altLang="zh-CN" sz="2000" b="1" dirty="0"/>
              <a:t>RF</a:t>
            </a:r>
            <a:r>
              <a:rPr lang="zh-CN" altLang="en-US" sz="2000" b="1" dirty="0"/>
              <a:t>（</a:t>
            </a:r>
            <a:r>
              <a:rPr lang="en-US" altLang="zh-CN" sz="2000" b="1" dirty="0"/>
              <a:t>Robinson–</a:t>
            </a:r>
            <a:r>
              <a:rPr lang="en-US" altLang="zh-CN" sz="2000" b="1" dirty="0" err="1"/>
              <a:t>Foulds</a:t>
            </a:r>
            <a:r>
              <a:rPr lang="zh-CN" altLang="en-US" sz="2000" b="1" dirty="0"/>
              <a:t>）距离计算示例</a:t>
            </a:r>
            <a:endParaRPr lang="zh-CN" altLang="en-US" sz="2000" b="1" dirty="0"/>
          </a:p>
        </p:txBody>
      </p:sp>
      <p:pic>
        <p:nvPicPr>
          <p:cNvPr id="15" name="图片 14" descr="西北大学logo"/>
          <p:cNvPicPr>
            <a:picLocks noChangeAspect="1"/>
          </p:cNvPicPr>
          <p:nvPr/>
        </p:nvPicPr>
        <p:blipFill>
          <a:blip r:embed="rId5"/>
          <a:stretch>
            <a:fillRect/>
          </a:stretch>
        </p:blipFill>
        <p:spPr>
          <a:xfrm>
            <a:off x="9139555" y="158750"/>
            <a:ext cx="2966085" cy="919480"/>
          </a:xfrm>
          <a:prstGeom prst="rect">
            <a:avLst/>
          </a:prstGeom>
        </p:spPr>
      </p:pic>
      <p:cxnSp>
        <p:nvCxnSpPr>
          <p:cNvPr id="16" name="直接连接符 15"/>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84225" y="226695"/>
            <a:ext cx="8841740" cy="583565"/>
          </a:xfrm>
          <a:prstGeom prst="rect">
            <a:avLst/>
          </a:prstGeom>
          <a:noFill/>
        </p:spPr>
        <p:txBody>
          <a:bodyPr wrap="square" rtlCol="0">
            <a:spAutoFit/>
          </a:bodyPr>
          <a:lstStyle/>
          <a:p>
            <a:pPr lvl="0" algn="l">
              <a:buClrTx/>
              <a:buSzTx/>
              <a:buFontTx/>
            </a:pPr>
            <a:r>
              <a:rPr lang="zh-CN" altLang="en-US" sz="3200" b="1" dirty="0">
                <a:latin typeface="微软雅黑" panose="020B0503020204020204" pitchFamily="34" charset="-122"/>
                <a:sym typeface="+mn-ea"/>
              </a:rPr>
              <a:t>评价指标（</a:t>
            </a:r>
            <a:r>
              <a:rPr lang="zh-CN" altLang="en-US" sz="3200" b="1" dirty="0">
                <a:latin typeface="微软雅黑" panose="020B0503020204020204" pitchFamily="34" charset="-122"/>
                <a:sym typeface="+mn-ea"/>
              </a:rPr>
              <a:t>参考）</a:t>
            </a:r>
            <a:endParaRPr lang="zh-CN" altLang="en-US" sz="3200" b="1" dirty="0">
              <a:latin typeface="微软雅黑" panose="020B0503020204020204" pitchFamily="34"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92500" lnSpcReduction="10000"/>
          </a:bodyPr>
          <a:lstStyle/>
          <a:p>
            <a:fld id="{51D91E7F-84B6-4064-9D4E-CC7D244BCA04}" type="slidenum">
              <a:rPr lang="zh-CN" altLang="en-US" smtClean="0"/>
            </a:fld>
            <a:endParaRPr lang="zh-CN" altLang="en-US" dirty="0"/>
          </a:p>
        </p:txBody>
      </p:sp>
      <p:pic>
        <p:nvPicPr>
          <p:cNvPr id="3" name="图片 2" descr="西北大学logo"/>
          <p:cNvPicPr>
            <a:picLocks noChangeAspect="1"/>
          </p:cNvPicPr>
          <p:nvPr/>
        </p:nvPicPr>
        <p:blipFill>
          <a:blip r:embed="rId1"/>
          <a:stretch>
            <a:fillRect/>
          </a:stretch>
        </p:blipFill>
        <p:spPr>
          <a:xfrm>
            <a:off x="9139555" y="158750"/>
            <a:ext cx="2966085" cy="919480"/>
          </a:xfrm>
          <a:prstGeom prst="rect">
            <a:avLst/>
          </a:prstGeom>
        </p:spPr>
      </p:pic>
      <p:cxnSp>
        <p:nvCxnSpPr>
          <p:cNvPr id="4" name="直接连接符 3"/>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84225" y="226695"/>
            <a:ext cx="8841740" cy="583565"/>
          </a:xfrm>
          <a:prstGeom prst="rect">
            <a:avLst/>
          </a:prstGeom>
          <a:noFill/>
        </p:spPr>
        <p:txBody>
          <a:bodyPr wrap="square" rtlCol="0">
            <a:spAutoFit/>
          </a:bodyPr>
          <a:lstStyle/>
          <a:p>
            <a:pPr lvl="0" algn="l">
              <a:buClrTx/>
              <a:buSzTx/>
              <a:buFontTx/>
            </a:pPr>
            <a:r>
              <a:rPr lang="zh-CN" altLang="en-US" sz="3200" b="1" dirty="0">
                <a:latin typeface="微软雅黑" panose="020B0503020204020204" pitchFamily="34" charset="-122"/>
                <a:sym typeface="+mn-ea"/>
              </a:rPr>
              <a:t>评价指标（</a:t>
            </a:r>
            <a:r>
              <a:rPr lang="zh-CN" altLang="en-US" sz="3200" b="1" dirty="0">
                <a:latin typeface="微软雅黑" panose="020B0503020204020204" pitchFamily="34" charset="-122"/>
                <a:sym typeface="+mn-ea"/>
              </a:rPr>
              <a:t>参考）</a:t>
            </a:r>
            <a:endParaRPr lang="zh-CN" altLang="en-US" sz="3200" b="1" dirty="0">
              <a:latin typeface="微软雅黑" panose="020B0503020204020204" pitchFamily="34" charset="-122"/>
              <a:sym typeface="+mn-ea"/>
            </a:endParaRPr>
          </a:p>
        </p:txBody>
      </p:sp>
      <p:sp>
        <p:nvSpPr>
          <p:cNvPr id="6" name="文本框 5"/>
          <p:cNvSpPr txBox="1"/>
          <p:nvPr/>
        </p:nvSpPr>
        <p:spPr>
          <a:xfrm>
            <a:off x="1170239" y="5120378"/>
            <a:ext cx="3509405" cy="338554"/>
          </a:xfrm>
          <a:prstGeom prst="rect">
            <a:avLst/>
          </a:prstGeom>
          <a:noFill/>
        </p:spPr>
        <p:txBody>
          <a:bodyPr wrap="square" rtlCol="0">
            <a:spAutoFit/>
          </a:bodyPr>
          <a:lstStyle/>
          <a:p>
            <a:r>
              <a:rPr lang="zh-CN" altLang="en-US" sz="1600" dirty="0"/>
              <a:t>图</a:t>
            </a:r>
            <a:r>
              <a:rPr lang="en-US" altLang="zh-CN" sz="1600" dirty="0"/>
              <a:t>3 </a:t>
            </a:r>
            <a:r>
              <a:rPr lang="zh-CN" altLang="en-US" sz="1600" dirty="0"/>
              <a:t>两个不同的演化树</a:t>
            </a:r>
            <a:r>
              <a:rPr lang="en-US" altLang="zh-CN" sz="1600" dirty="0"/>
              <a:t>Tree1</a:t>
            </a:r>
            <a:r>
              <a:rPr lang="zh-CN" altLang="en-US" sz="1600" dirty="0"/>
              <a:t>与</a:t>
            </a:r>
            <a:r>
              <a:rPr lang="en-US" altLang="zh-CN" sz="1600" dirty="0"/>
              <a:t>Tree2</a:t>
            </a:r>
            <a:endParaRPr lang="zh-CN" altLang="en-US" sz="1600" dirty="0"/>
          </a:p>
        </p:txBody>
      </p:sp>
      <p:sp>
        <p:nvSpPr>
          <p:cNvPr id="7" name="文本框 6"/>
          <p:cNvSpPr txBox="1"/>
          <p:nvPr/>
        </p:nvSpPr>
        <p:spPr>
          <a:xfrm>
            <a:off x="667754" y="1371600"/>
            <a:ext cx="4514377" cy="400110"/>
          </a:xfrm>
          <a:prstGeom prst="rect">
            <a:avLst/>
          </a:prstGeom>
          <a:noFill/>
        </p:spPr>
        <p:txBody>
          <a:bodyPr wrap="none" rtlCol="0">
            <a:spAutoFit/>
          </a:bodyPr>
          <a:lstStyle/>
          <a:p>
            <a:r>
              <a:rPr lang="en-US" altLang="zh-CN" sz="2000" b="1" dirty="0"/>
              <a:t>RF</a:t>
            </a:r>
            <a:r>
              <a:rPr lang="zh-CN" altLang="en-US" sz="2000" b="1" dirty="0"/>
              <a:t>（</a:t>
            </a:r>
            <a:r>
              <a:rPr lang="en-US" altLang="zh-CN" sz="2000" b="1" dirty="0"/>
              <a:t>Robinson–</a:t>
            </a:r>
            <a:r>
              <a:rPr lang="en-US" altLang="zh-CN" sz="2000" b="1" dirty="0" err="1"/>
              <a:t>Foulds</a:t>
            </a:r>
            <a:r>
              <a:rPr lang="zh-CN" altLang="en-US" sz="2000" b="1" dirty="0"/>
              <a:t>）距离计算示例</a:t>
            </a:r>
            <a:endParaRPr lang="zh-CN" altLang="en-US" sz="2000" b="1" dirty="0"/>
          </a:p>
        </p:txBody>
      </p:sp>
      <p:pic>
        <p:nvPicPr>
          <p:cNvPr id="8" name="图片 7"/>
          <p:cNvPicPr>
            <a:picLocks noChangeAspect="1"/>
          </p:cNvPicPr>
          <p:nvPr/>
        </p:nvPicPr>
        <p:blipFill>
          <a:blip r:embed="rId2"/>
          <a:stretch>
            <a:fillRect/>
          </a:stretch>
        </p:blipFill>
        <p:spPr>
          <a:xfrm>
            <a:off x="753560" y="2615321"/>
            <a:ext cx="4428571" cy="2000000"/>
          </a:xfrm>
          <a:prstGeom prst="rect">
            <a:avLst/>
          </a:prstGeom>
        </p:spPr>
      </p:pic>
      <p:sp>
        <p:nvSpPr>
          <p:cNvPr id="9" name="文本框 8"/>
          <p:cNvSpPr txBox="1"/>
          <p:nvPr/>
        </p:nvSpPr>
        <p:spPr>
          <a:xfrm>
            <a:off x="6581860" y="1947556"/>
            <a:ext cx="3974165" cy="2358466"/>
          </a:xfrm>
          <a:prstGeom prst="rect">
            <a:avLst/>
          </a:prstGeom>
          <a:noFill/>
        </p:spPr>
        <p:txBody>
          <a:bodyPr wrap="none" rtlCol="0">
            <a:spAutoFit/>
          </a:bodyPr>
          <a:lstStyle/>
          <a:p>
            <a:pPr>
              <a:lnSpc>
                <a:spcPct val="150000"/>
              </a:lnSpc>
            </a:pPr>
            <a:r>
              <a:rPr lang="en-US" altLang="zh-CN" sz="1600" dirty="0"/>
              <a:t>Tree1</a:t>
            </a:r>
            <a:r>
              <a:rPr lang="zh-CN" altLang="en-US" sz="1600" dirty="0"/>
              <a:t>分裂树集合：</a:t>
            </a:r>
            <a:endParaRPr lang="en-US" altLang="zh-CN" sz="1600" dirty="0"/>
          </a:p>
          <a:p>
            <a:pPr>
              <a:lnSpc>
                <a:spcPct val="150000"/>
              </a:lnSpc>
            </a:pPr>
            <a:r>
              <a:rPr lang="en-US" altLang="zh-CN" sz="1600" dirty="0"/>
              <a:t>	(AB CDEF), (CD ABEF), (EF ABCD)</a:t>
            </a:r>
            <a:endParaRPr lang="en-US" altLang="zh-CN" sz="1600" dirty="0"/>
          </a:p>
          <a:p>
            <a:pPr>
              <a:lnSpc>
                <a:spcPct val="150000"/>
              </a:lnSpc>
            </a:pPr>
            <a:r>
              <a:rPr lang="en-US" altLang="zh-CN" sz="1600" dirty="0"/>
              <a:t>Tree2</a:t>
            </a:r>
            <a:r>
              <a:rPr lang="zh-CN" altLang="en-US" sz="1600" dirty="0"/>
              <a:t>分裂树集合：</a:t>
            </a:r>
            <a:endParaRPr lang="en-US" altLang="zh-CN" sz="1600" dirty="0"/>
          </a:p>
          <a:p>
            <a:pPr>
              <a:lnSpc>
                <a:spcPct val="150000"/>
              </a:lnSpc>
            </a:pPr>
            <a:r>
              <a:rPr lang="en-US" altLang="zh-CN" sz="1600" dirty="0"/>
              <a:t>	(AB CDEF), (CF ABDE), (DE ABCF)</a:t>
            </a:r>
            <a:endParaRPr lang="en-US" altLang="zh-CN" sz="1600" dirty="0"/>
          </a:p>
          <a:p>
            <a:pPr>
              <a:lnSpc>
                <a:spcPct val="150000"/>
              </a:lnSpc>
            </a:pPr>
            <a:r>
              <a:rPr lang="zh-CN" altLang="en-US" sz="1600" dirty="0"/>
              <a:t>共同分裂树集合：</a:t>
            </a:r>
            <a:endParaRPr lang="en-US" altLang="zh-CN" sz="1600" dirty="0"/>
          </a:p>
          <a:p>
            <a:pPr>
              <a:lnSpc>
                <a:spcPct val="150000"/>
              </a:lnSpc>
            </a:pPr>
            <a:r>
              <a:rPr lang="en-US" altLang="zh-CN" sz="1600" dirty="0"/>
              <a:t>	(AB CDEF)</a:t>
            </a:r>
            <a:endParaRPr lang="zh-CN" altLang="en-US" sz="1600" dirty="0"/>
          </a:p>
        </p:txBody>
      </p:sp>
      <mc:AlternateContent xmlns:mc="http://schemas.openxmlformats.org/markup-compatibility/2006">
        <mc:Choice xmlns:a14="http://schemas.microsoft.com/office/drawing/2010/main" Requires="a14">
          <p:sp>
            <p:nvSpPr>
              <p:cNvPr id="10" name="文本框 9"/>
              <p:cNvSpPr txBox="1"/>
              <p:nvPr/>
            </p:nvSpPr>
            <p:spPr>
              <a:xfrm>
                <a:off x="5182131" y="4625063"/>
                <a:ext cx="6773625" cy="138493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𝑅𝐹</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𝑑𝑖𝑠𝑡𝑎𝑛𝑐𝑒</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𝑠𝑝𝑙𝑖𝑡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𝑠𝑝𝑙𝑖𝑡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2</m:t>
                              </m:r>
                            </m:e>
                          </m:d>
                          <m:r>
                            <a:rPr lang="en-US" altLang="zh-CN" i="1">
                              <a:latin typeface="Cambria Math" panose="02040503050406030204" pitchFamily="18" charset="0"/>
                            </a:rPr>
                            <m:t>𝑠𝑝𝑙𝑖𝑡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e>
                          </m:d>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𝑠𝑝𝑙𝑖𝑡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r>
                            <a:rPr lang="en-US" altLang="zh-CN" b="0" i="1" smtClean="0">
                              <a:latin typeface="Cambria Math" panose="02040503050406030204" pitchFamily="18" charset="0"/>
                            </a:rPr>
                            <m:t>)</m:t>
                          </m:r>
                        </m:den>
                      </m:f>
                    </m:oMath>
                  </m:oMathPara>
                </a14:m>
                <a:endParaRPr lang="en-US" altLang="zh-CN" i="1" dirty="0"/>
              </a:p>
              <a:p>
                <a:r>
                  <a:rPr lang="en-US" altLang="zh-CN" dirty="0"/>
                  <a:t>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6</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67</m:t>
                    </m:r>
                  </m:oMath>
                </a14:m>
                <a:endParaRPr lang="en-US" altLang="zh-CN" sz="2000" dirty="0"/>
              </a:p>
              <a:p>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5182131" y="4625063"/>
                <a:ext cx="6773625" cy="1384931"/>
              </a:xfrm>
              <a:prstGeom prst="rect">
                <a:avLst/>
              </a:prstGeom>
              <a:blipFill rotWithShape="1">
                <a:blip r:embed="rId3"/>
                <a:stretch>
                  <a:fillRect l="-8" t="-26" r="9" b="26"/>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9" name="文本框 8"/>
          <p:cNvSpPr txBox="1"/>
          <p:nvPr/>
        </p:nvSpPr>
        <p:spPr>
          <a:xfrm>
            <a:off x="2107293" y="1964025"/>
            <a:ext cx="7837714" cy="433832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FIVE</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0" y="0"/>
            <a:ext cx="17170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95" y="186690"/>
            <a:ext cx="2563495" cy="1428750"/>
            <a:chOff x="4887549" y="1124584"/>
            <a:chExt cx="2563593" cy="3551555"/>
          </a:xfrm>
        </p:grpSpPr>
        <p:sp>
          <p:nvSpPr>
            <p:cNvPr id="47" name="文本框 46"/>
            <p:cNvSpPr txBox="1"/>
            <p:nvPr/>
          </p:nvSpPr>
          <p:spPr>
            <a:xfrm>
              <a:off x="5034240" y="1294101"/>
              <a:ext cx="2416902" cy="2980149"/>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ea typeface="微软雅黑" panose="020B0503020204020204" pitchFamily="34" charset="-122"/>
                </a:rPr>
                <a:t>作业</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810" cy="355155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0497820" y="-635"/>
            <a:ext cx="17170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西北大学logo"/>
          <p:cNvPicPr>
            <a:picLocks noChangeAspect="1"/>
          </p:cNvPicPr>
          <p:nvPr/>
        </p:nvPicPr>
        <p:blipFill>
          <a:blip r:embed="rId1"/>
          <a:stretch>
            <a:fillRect/>
          </a:stretch>
        </p:blipFill>
        <p:spPr>
          <a:xfrm>
            <a:off x="9139555" y="158750"/>
            <a:ext cx="2966085" cy="919480"/>
          </a:xfrm>
          <a:prstGeom prst="rect">
            <a:avLst/>
          </a:prstGeom>
        </p:spPr>
      </p:pic>
      <p:cxnSp>
        <p:nvCxnSpPr>
          <p:cNvPr id="3" name="直接连接符 2"/>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75970" y="327025"/>
            <a:ext cx="8841740" cy="460375"/>
          </a:xfrm>
          <a:prstGeom prst="rect">
            <a:avLst/>
          </a:prstGeom>
          <a:noFill/>
        </p:spPr>
        <p:txBody>
          <a:bodyPr wrap="square" rtlCol="0">
            <a:spAutoFit/>
          </a:bodyPr>
          <a:lstStyle/>
          <a:p>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任务及目标</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12"/>
          </p:nvPr>
        </p:nvSpPr>
        <p:spPr/>
        <p:txBody>
          <a:bodyPr>
            <a:normAutofit fontScale="90000" lnSpcReduction="10000"/>
          </a:bodyPr>
          <a:lstStyle/>
          <a:p>
            <a:r>
              <a:rPr lang="en-US" altLang="zh-CN" dirty="0"/>
              <a:t>18</a:t>
            </a:r>
            <a:endParaRPr lang="en-US" altLang="zh-CN" dirty="0"/>
          </a:p>
        </p:txBody>
      </p:sp>
      <p:sp>
        <p:nvSpPr>
          <p:cNvPr id="8" name="文本框 7"/>
          <p:cNvSpPr txBox="1"/>
          <p:nvPr/>
        </p:nvSpPr>
        <p:spPr>
          <a:xfrm>
            <a:off x="1299845" y="1360805"/>
            <a:ext cx="9607550" cy="5262245"/>
          </a:xfrm>
          <a:prstGeom prst="rect">
            <a:avLst/>
          </a:prstGeom>
          <a:noFill/>
        </p:spPr>
        <p:txBody>
          <a:bodyPr wrap="square" rtlCol="0">
            <a:spAutoFit/>
          </a:bodyPr>
          <a:lstStyle/>
          <a:p>
            <a:pPr indent="0" fontAlgn="auto">
              <a:lnSpc>
                <a:spcPct val="200000"/>
              </a:lnSpc>
              <a:buFont typeface="Wingdings" panose="05000000000000000000" charset="0"/>
              <a:buNone/>
            </a:pP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处理数据中存在的缺失和不可适用的问题。</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gn="l" fontAlgn="auto">
              <a:lnSpc>
                <a:spcPct val="200000"/>
              </a:lnSpc>
              <a:buClrTx/>
              <a:buSzTx/>
              <a:buFont typeface="Wingdings" panose="05000000000000000000" charset="0"/>
              <a:buAutoNum type="arabicParenBoth" startAt="2"/>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通过处理过的数据集构建一棵表示物种间进化关系的生物进化谱系树并可视化</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marL="514350" indent="-514350" algn="l" fontAlgn="auto">
              <a:lnSpc>
                <a:spcPct val="200000"/>
              </a:lnSpc>
              <a:buClrTx/>
              <a:buSzTx/>
              <a:buFont typeface="Wingdings" panose="05000000000000000000" charset="0"/>
              <a:buAutoNum type="arabicParenBoth" startAt="2"/>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根据参考评价指标，或者自己设计的评价指标评估谱系树的好坏</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200000"/>
              </a:lnSpc>
              <a:buClrTx/>
              <a:buSzTx/>
              <a:buFont typeface="Wingdings" panose="05000000000000000000" charset="0"/>
              <a:buNone/>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写明：数学形式化，推导，仿真和结果评价</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337435"/>
            <a:ext cx="12192000" cy="1768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170940" y="2664460"/>
            <a:ext cx="9850755" cy="977265"/>
          </a:xfrm>
          <a:prstGeom prst="rect">
            <a:avLst/>
          </a:prstGeom>
          <a:noFill/>
        </p:spPr>
        <p:txBody>
          <a:bodyPr wrap="square" rtlCol="0">
            <a:spAutoFit/>
          </a:bodyPr>
          <a:lstStyle/>
          <a:p>
            <a:pPr algn="ctr">
              <a:lnSpc>
                <a:spcPct val="120000"/>
              </a:lnSpc>
            </a:pPr>
            <a:r>
              <a:rPr lang="en-US" altLang="zh-CN" sz="4800" b="1" dirty="0">
                <a:solidFill>
                  <a:schemeClr val="bg1"/>
                </a:solidFill>
                <a:sym typeface="+mn-ea"/>
              </a:rPr>
              <a:t>Thanks</a:t>
            </a:r>
            <a:endParaRPr lang="zh-CN" altLang="en-US" sz="4800" b="1" dirty="0">
              <a:solidFill>
                <a:schemeClr val="bg1"/>
              </a:solidFill>
            </a:endParaRPr>
          </a:p>
        </p:txBody>
      </p:sp>
      <p:pic>
        <p:nvPicPr>
          <p:cNvPr id="2" name="图片 1" descr="西北大学logo"/>
          <p:cNvPicPr>
            <a:picLocks noChangeAspect="1"/>
          </p:cNvPicPr>
          <p:nvPr/>
        </p:nvPicPr>
        <p:blipFill>
          <a:blip r:embed="rId1"/>
          <a:stretch>
            <a:fillRect/>
          </a:stretch>
        </p:blipFill>
        <p:spPr>
          <a:xfrm>
            <a:off x="207645" y="211455"/>
            <a:ext cx="2681605" cy="831215"/>
          </a:xfrm>
          <a:prstGeom prst="rect">
            <a:avLst/>
          </a:prstGeom>
        </p:spPr>
      </p:pic>
      <p:pic>
        <p:nvPicPr>
          <p:cNvPr id="17" name="图片 16" descr="实验室logo600"/>
          <p:cNvPicPr>
            <a:picLocks noChangeAspect="1"/>
          </p:cNvPicPr>
          <p:nvPr/>
        </p:nvPicPr>
        <p:blipFill>
          <a:blip r:embed="rId2">
            <a:clrChange>
              <a:clrFrom>
                <a:srgbClr val="FEFEFE">
                  <a:alpha val="100000"/>
                </a:srgbClr>
              </a:clrFrom>
              <a:clrTo>
                <a:srgbClr val="FEFEFE">
                  <a:alpha val="100000"/>
                  <a:alpha val="0"/>
                </a:srgbClr>
              </a:clrTo>
            </a:clrChange>
          </a:blip>
          <a:stretch>
            <a:fillRect/>
          </a:stretch>
        </p:blipFill>
        <p:spPr>
          <a:xfrm>
            <a:off x="10669905" y="211455"/>
            <a:ext cx="1310640" cy="831850"/>
          </a:xfrm>
          <a:prstGeom prst="rect">
            <a:avLst/>
          </a:prstGeom>
        </p:spPr>
      </p:pic>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9" name="文本框 8"/>
          <p:cNvSpPr txBox="1"/>
          <p:nvPr/>
        </p:nvSpPr>
        <p:spPr>
          <a:xfrm>
            <a:off x="2176508" y="12591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0" y="0"/>
            <a:ext cx="17170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ea typeface="微软雅黑" panose="020B0503020204020204" pitchFamily="34" charset="-122"/>
                </a:rPr>
                <a:t>研究</a:t>
              </a:r>
              <a:endParaRPr lang="en-US" altLang="zh-CN" sz="7200" b="1" dirty="0">
                <a:solidFill>
                  <a:schemeClr val="accent1"/>
                </a:solidFill>
                <a:latin typeface="微软雅黑" panose="020B0503020204020204" pitchFamily="34" charset="-122"/>
                <a:ea typeface="微软雅黑" panose="020B0503020204020204" pitchFamily="34" charset="-122"/>
              </a:endParaRPr>
            </a:p>
            <a:p>
              <a:pPr algn="ctr"/>
              <a:r>
                <a:rPr lang="zh-CN" altLang="en-US" sz="7200" b="1" dirty="0">
                  <a:solidFill>
                    <a:schemeClr val="accent1"/>
                  </a:solidFill>
                  <a:latin typeface="微软雅黑" panose="020B0503020204020204" pitchFamily="34" charset="-122"/>
                  <a:ea typeface="微软雅黑" panose="020B0503020204020204" pitchFamily="34" charset="-122"/>
                </a:rPr>
                <a:t>背景</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0497820" y="-635"/>
            <a:ext cx="17170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41679" y="158760"/>
            <a:ext cx="5400675" cy="583565"/>
          </a:xfrm>
          <a:prstGeom prst="rect">
            <a:avLst/>
          </a:prstGeom>
          <a:noFill/>
        </p:spPr>
        <p:txBody>
          <a:bodyPr wrap="square" rtlCol="0">
            <a:spAutoFit/>
          </a:bodyPr>
          <a:lstStyle/>
          <a:p>
            <a:r>
              <a:rPr lang="zh-CN" altLang="en-US" sz="3200" b="1" dirty="0">
                <a:latin typeface="微软雅黑" panose="020B0503020204020204" pitchFamily="34" charset="-122"/>
              </a:rPr>
              <a:t>研究背景</a:t>
            </a:r>
            <a:endParaRPr lang="zh-CN" altLang="en-US" sz="3200" b="1" dirty="0">
              <a:latin typeface="微软雅黑" panose="020B0503020204020204" pitchFamily="34" charset="-122"/>
            </a:endParaRPr>
          </a:p>
        </p:txBody>
      </p:sp>
      <p:sp>
        <p:nvSpPr>
          <p:cNvPr id="4" name="灯片编号占位符 3"/>
          <p:cNvSpPr>
            <a:spLocks noGrp="1"/>
          </p:cNvSpPr>
          <p:nvPr>
            <p:ph type="sldNum" sz="quarter" idx="12"/>
          </p:nvPr>
        </p:nvSpPr>
        <p:spPr/>
        <p:txBody>
          <a:bodyPr>
            <a:normAutofit fontScale="90000" lnSpcReduction="10000"/>
          </a:bodyPr>
          <a:lstStyle/>
          <a:p>
            <a:fld id="{51D91E7F-84B6-4064-9D4E-CC7D244BCA04}" type="slidenum">
              <a:rPr lang="zh-CN" altLang="en-US" smtClean="0"/>
            </a:fld>
            <a:endParaRPr lang="zh-CN" altLang="en-US" dirty="0"/>
          </a:p>
        </p:txBody>
      </p:sp>
      <p:pic>
        <p:nvPicPr>
          <p:cNvPr id="2" name="图片 1" descr="西北大学logo"/>
          <p:cNvPicPr>
            <a:picLocks noChangeAspect="1"/>
          </p:cNvPicPr>
          <p:nvPr/>
        </p:nvPicPr>
        <p:blipFill>
          <a:blip r:embed="rId1"/>
          <a:stretch>
            <a:fillRect/>
          </a:stretch>
        </p:blipFill>
        <p:spPr>
          <a:xfrm>
            <a:off x="9139555" y="158750"/>
            <a:ext cx="2966085" cy="919480"/>
          </a:xfrm>
          <a:prstGeom prst="rect">
            <a:avLst/>
          </a:prstGeom>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79" y="1078230"/>
            <a:ext cx="3588886" cy="517489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4884490" y="1255600"/>
            <a:ext cx="6094602" cy="3926844"/>
          </a:xfrm>
          <a:prstGeom prst="rect">
            <a:avLst/>
          </a:prstGeom>
          <a:noFill/>
        </p:spPr>
        <p:txBody>
          <a:bodyPr wrap="square">
            <a:spAutoFit/>
          </a:bodyPr>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kern="0" cap="none" spc="0" normalizeH="0" baseline="0" noProof="0" dirty="0">
                <a:latin typeface="+mn-ea"/>
                <a:sym typeface="+mn-ea"/>
              </a:rPr>
              <a:t>系统发育分析：</a:t>
            </a:r>
            <a:endParaRPr kumimoji="0" lang="en-US" altLang="zh-CN" kern="0" cap="none" spc="0" normalizeH="0" baseline="0" noProof="0" dirty="0">
              <a:latin typeface="+mn-ea"/>
              <a:sym typeface="+mn-ea"/>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kern="0" cap="none" spc="0" normalizeH="0" baseline="0" noProof="0" dirty="0">
                <a:solidFill>
                  <a:prstClr val="black"/>
                </a:solidFill>
                <a:latin typeface="+mn-ea"/>
                <a:sym typeface="+mn-ea"/>
              </a:rPr>
              <a:t>     </a:t>
            </a:r>
            <a:r>
              <a:rPr kumimoji="0" lang="zh-CN" altLang="zh-CN" sz="1600" b="0" i="0" u="none" strike="noStrike" kern="1200" cap="none" spc="0" normalizeH="0" baseline="0" noProof="0" dirty="0">
                <a:ln>
                  <a:noFill/>
                </a:ln>
                <a:solidFill>
                  <a:prstClr val="black"/>
                </a:solidFill>
                <a:effectLst/>
                <a:uLnTx/>
                <a:uFillTx/>
                <a:latin typeface="+mn-ea"/>
                <a:cs typeface="+mn-cs"/>
              </a:rPr>
              <a:t>重建物种的</a:t>
            </a:r>
            <a:r>
              <a:rPr kumimoji="0" lang="zh-CN" altLang="zh-CN" sz="1600" b="0" i="0" u="none" strike="noStrike" kern="1200" cap="none" spc="0" normalizeH="0" baseline="0" noProof="0" dirty="0">
                <a:ln>
                  <a:noFill/>
                </a:ln>
                <a:solidFill>
                  <a:srgbClr val="C00000"/>
                </a:solidFill>
                <a:effectLst/>
                <a:uLnTx/>
                <a:uFillTx/>
                <a:latin typeface="+mn-ea"/>
                <a:cs typeface="+mn-cs"/>
              </a:rPr>
              <a:t>进化历史</a:t>
            </a:r>
            <a:r>
              <a:rPr kumimoji="0" lang="zh-CN" altLang="zh-CN" sz="1600" b="0" i="0" u="none" strike="noStrike" kern="1200" cap="none" spc="0" normalizeH="0" baseline="0" noProof="0" dirty="0">
                <a:ln>
                  <a:noFill/>
                </a:ln>
                <a:solidFill>
                  <a:prstClr val="white">
                    <a:lumMod val="50000"/>
                  </a:prstClr>
                </a:solidFill>
                <a:effectLst/>
                <a:uLnTx/>
                <a:uFillTx/>
                <a:latin typeface="+mn-ea"/>
                <a:cs typeface="+mn-cs"/>
              </a:rPr>
              <a:t>，</a:t>
            </a:r>
            <a:r>
              <a:rPr kumimoji="0" lang="zh-CN" altLang="zh-CN" sz="1600" b="0" i="0" u="none" strike="noStrike" kern="1200" cap="none" spc="0" normalizeH="0" baseline="0" noProof="0" dirty="0">
                <a:ln>
                  <a:noFill/>
                </a:ln>
                <a:solidFill>
                  <a:prstClr val="black"/>
                </a:solidFill>
                <a:effectLst/>
                <a:uLnTx/>
                <a:uFillTx/>
                <a:latin typeface="+mn-ea"/>
                <a:cs typeface="+mn-cs"/>
              </a:rPr>
              <a:t>了解何时以及可能发生的物种形成</a:t>
            </a:r>
            <a:r>
              <a:rPr kumimoji="0" lang="zh-CN" altLang="en-US" sz="1600" b="0" i="0" u="none" strike="noStrike" kern="1200" cap="none" spc="0" normalizeH="0" baseline="0" noProof="0" dirty="0">
                <a:ln>
                  <a:noFill/>
                </a:ln>
                <a:solidFill>
                  <a:prstClr val="black"/>
                </a:solidFill>
                <a:effectLst/>
                <a:uLnTx/>
                <a:uFillTx/>
                <a:latin typeface="+mn-ea"/>
                <a:cs typeface="+mn-cs"/>
              </a:rPr>
              <a:t>和发展</a:t>
            </a:r>
            <a:r>
              <a:rPr kumimoji="0" lang="zh-CN" altLang="zh-CN" sz="1600" b="0" i="0" u="none" strike="noStrike" kern="1200" cap="none" spc="0" normalizeH="0" baseline="0" noProof="0" dirty="0">
                <a:ln>
                  <a:noFill/>
                </a:ln>
                <a:solidFill>
                  <a:prstClr val="black"/>
                </a:solidFill>
                <a:effectLst/>
                <a:uLnTx/>
                <a:uFillTx/>
                <a:latin typeface="+mn-ea"/>
                <a:cs typeface="+mn-cs"/>
              </a:rPr>
              <a:t>事件，调查生物</a:t>
            </a:r>
            <a:r>
              <a:rPr kumimoji="0" lang="zh-CN" altLang="zh-CN" sz="1600" b="0" i="0" u="none" strike="noStrike" kern="1200" cap="none" spc="0" normalizeH="0" baseline="0" noProof="0" dirty="0">
                <a:ln>
                  <a:noFill/>
                </a:ln>
                <a:solidFill>
                  <a:srgbClr val="C00000"/>
                </a:solidFill>
                <a:effectLst/>
                <a:uLnTx/>
                <a:uFillTx/>
                <a:latin typeface="+mn-ea"/>
                <a:cs typeface="+mn-cs"/>
              </a:rPr>
              <a:t>物种的起源</a:t>
            </a:r>
            <a:r>
              <a:rPr kumimoji="0" lang="zh-CN" altLang="zh-CN" sz="1600" b="0" i="0" u="none" strike="noStrike" kern="1200" cap="none" spc="0" normalizeH="0" baseline="0" noProof="0" dirty="0">
                <a:ln>
                  <a:noFill/>
                </a:ln>
                <a:solidFill>
                  <a:prstClr val="black"/>
                </a:solidFill>
                <a:effectLst/>
                <a:uLnTx/>
                <a:uFillTx/>
                <a:latin typeface="+mn-ea"/>
                <a:cs typeface="+mn-cs"/>
              </a:rPr>
              <a:t>。</a:t>
            </a:r>
            <a:r>
              <a:rPr kumimoji="0" lang="zh-CN" altLang="en-US" sz="1600" b="0" i="0" u="none" strike="noStrike" kern="1200" cap="none" spc="0" normalizeH="0" baseline="0" noProof="0" dirty="0">
                <a:ln>
                  <a:noFill/>
                </a:ln>
                <a:solidFill>
                  <a:prstClr val="black"/>
                </a:solidFill>
                <a:effectLst/>
                <a:uLnTx/>
                <a:uFillTx/>
                <a:latin typeface="+mn-ea"/>
                <a:cs typeface="+mn-cs"/>
              </a:rPr>
              <a:t>通过系统发育分析所推断出来的进化关系一般用分枝图表（谱系树）来描述</a:t>
            </a:r>
            <a:endParaRPr kumimoji="0" lang="en-US" altLang="zh-CN" sz="16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lang="en-US" altLang="zh-CN" dirty="0">
              <a:solidFill>
                <a:prstClr val="black"/>
              </a:solidFill>
              <a:latin typeface="+mn-ea"/>
            </a:endParaRPr>
          </a:p>
          <a:p>
            <a:pPr marL="0" marR="0" lvl="0" indent="0" algn="l" defTabSz="914400" rtl="0" eaLnBrk="0" fontAlgn="auto" latinLnBrk="0" hangingPunct="0">
              <a:lnSpc>
                <a:spcPct val="150000"/>
              </a:lnSpc>
              <a:spcBef>
                <a:spcPts val="0"/>
              </a:spcBef>
              <a:spcAft>
                <a:spcPts val="0"/>
              </a:spcAft>
              <a:buClrTx/>
              <a:buSzTx/>
              <a:buFontTx/>
              <a:buNone/>
              <a:defRPr/>
            </a:pPr>
            <a:endParaRPr lang="en-US" altLang="zh-CN" dirty="0">
              <a:solidFill>
                <a:prstClr val="black"/>
              </a:solidFill>
              <a:latin typeface="+mn-ea"/>
            </a:endParaRPr>
          </a:p>
          <a:p>
            <a:pPr marL="0" marR="0" lvl="0" indent="0" algn="l" defTabSz="914400" rtl="0" eaLnBrk="0" fontAlgn="auto" latinLnBrk="0" hangingPunct="0">
              <a:lnSpc>
                <a:spcPct val="150000"/>
              </a:lnSpc>
              <a:spcBef>
                <a:spcPts val="0"/>
              </a:spcBef>
              <a:spcAft>
                <a:spcPts val="0"/>
              </a:spcAft>
              <a:buClrTx/>
              <a:buSzTx/>
              <a:buFontTx/>
              <a:buNone/>
              <a:defRPr/>
            </a:pPr>
            <a:r>
              <a:rPr lang="zh-CN" altLang="en-US" sz="1600" b="1" i="0" dirty="0">
                <a:solidFill>
                  <a:srgbClr val="121212"/>
                </a:solidFill>
                <a:effectLst/>
                <a:latin typeface="-apple-system"/>
              </a:rPr>
              <a:t>有根树</a:t>
            </a:r>
            <a:r>
              <a:rPr lang="zh-CN" altLang="en-US" sz="1600" b="0" i="0" dirty="0">
                <a:solidFill>
                  <a:srgbClr val="121212"/>
                </a:solidFill>
                <a:effectLst/>
                <a:latin typeface="-apple-system"/>
              </a:rPr>
              <a:t>：有一个根节点，代表所有节点的共同祖先。有根树能反映进化顺序。</a:t>
            </a:r>
            <a:endParaRPr lang="en-US" altLang="zh-CN" sz="1600" b="0" i="0" dirty="0">
              <a:solidFill>
                <a:srgbClr val="121212"/>
              </a:solidFill>
              <a:effectLst/>
              <a:latin typeface="-apple-system"/>
            </a:endParaRPr>
          </a:p>
          <a:p>
            <a:pPr marL="0" marR="0" lvl="0" indent="0" algn="l" defTabSz="914400" rtl="0" eaLnBrk="0" fontAlgn="auto" latinLnBrk="0" hangingPunct="0">
              <a:lnSpc>
                <a:spcPct val="150000"/>
              </a:lnSpc>
              <a:spcBef>
                <a:spcPts val="0"/>
              </a:spcBef>
              <a:spcAft>
                <a:spcPts val="0"/>
              </a:spcAft>
              <a:buClrTx/>
              <a:buSzTx/>
              <a:buFontTx/>
              <a:buNone/>
              <a:defRPr/>
            </a:pPr>
            <a:r>
              <a:rPr lang="zh-CN" altLang="en-US" sz="1600" b="1" i="0" dirty="0">
                <a:solidFill>
                  <a:srgbClr val="121212"/>
                </a:solidFill>
                <a:effectLst/>
                <a:latin typeface="-apple-system"/>
              </a:rPr>
              <a:t>无根树</a:t>
            </a:r>
            <a:r>
              <a:rPr lang="zh-CN" altLang="en-US" sz="1600" b="0" i="0" dirty="0">
                <a:solidFill>
                  <a:srgbClr val="121212"/>
                </a:solidFill>
                <a:effectLst/>
                <a:latin typeface="-apple-system"/>
              </a:rPr>
              <a:t>：只是说明了节点之间的远近关系，不包含进化方向，只反映分类单元之间的距离而不涉及谁是谁的祖先问题。</a:t>
            </a:r>
            <a:endParaRPr kumimoji="0" lang="en-US" altLang="zh-CN" sz="1600" b="0" i="0" u="none" strike="noStrike" kern="1200" cap="none" spc="0" normalizeH="0" baseline="0" noProof="0" dirty="0">
              <a:ln>
                <a:noFill/>
              </a:ln>
              <a:solidFill>
                <a:prstClr val="black"/>
              </a:solidFill>
              <a:effectLst/>
              <a:uLnTx/>
              <a:uFillTx/>
              <a:latin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1679" y="158760"/>
            <a:ext cx="5400675" cy="583565"/>
          </a:xfrm>
          <a:prstGeom prst="rect">
            <a:avLst/>
          </a:prstGeom>
          <a:noFill/>
        </p:spPr>
        <p:txBody>
          <a:bodyPr wrap="square" rtlCol="0">
            <a:spAutoFit/>
          </a:bodyPr>
          <a:lstStyle/>
          <a:p>
            <a:r>
              <a:rPr lang="zh-CN" altLang="en-US" sz="3200" b="1" dirty="0">
                <a:latin typeface="微软雅黑" panose="020B0503020204020204" pitchFamily="34" charset="-122"/>
              </a:rPr>
              <a:t>研究背景</a:t>
            </a:r>
            <a:endParaRPr lang="zh-CN" altLang="en-US" sz="3200" b="1" dirty="0">
              <a:latin typeface="微软雅黑" panose="020B0503020204020204" pitchFamily="34" charset="-122"/>
            </a:endParaRPr>
          </a:p>
        </p:txBody>
      </p:sp>
      <p:pic>
        <p:nvPicPr>
          <p:cNvPr id="3" name="图片 2" descr="西北大学logo"/>
          <p:cNvPicPr>
            <a:picLocks noChangeAspect="1"/>
          </p:cNvPicPr>
          <p:nvPr/>
        </p:nvPicPr>
        <p:blipFill>
          <a:blip r:embed="rId1"/>
          <a:stretch>
            <a:fillRect/>
          </a:stretch>
        </p:blipFill>
        <p:spPr>
          <a:xfrm>
            <a:off x="9139555" y="158750"/>
            <a:ext cx="2966085" cy="919480"/>
          </a:xfrm>
          <a:prstGeom prst="rect">
            <a:avLst/>
          </a:prstGeom>
        </p:spPr>
      </p:pic>
      <p:sp>
        <p:nvSpPr>
          <p:cNvPr id="4" name="文本框 3"/>
          <p:cNvSpPr txBox="1"/>
          <p:nvPr/>
        </p:nvSpPr>
        <p:spPr>
          <a:xfrm>
            <a:off x="85742" y="4786063"/>
            <a:ext cx="3275181" cy="700192"/>
          </a:xfrm>
          <a:prstGeom prst="rect">
            <a:avLst/>
          </a:prstGeom>
          <a:noFill/>
        </p:spPr>
        <p:txBody>
          <a:bodyPr wrap="square" rtlCol="0">
            <a:spAutoFit/>
          </a:bodyPr>
          <a:lstStyle/>
          <a:p>
            <a:pPr>
              <a:lnSpc>
                <a:spcPct val="150000"/>
              </a:lnSpc>
            </a:pPr>
            <a:r>
              <a:rPr lang="zh-CN" altLang="en-US" sz="1400" dirty="0"/>
              <a:t>古生物学家在化石中提取到的形态学数据（例如颜色，形状，大小等信息）</a:t>
            </a:r>
            <a:endParaRPr lang="zh-CN" altLang="en-US" sz="1400" dirty="0"/>
          </a:p>
        </p:txBody>
      </p:sp>
      <p:pic>
        <p:nvPicPr>
          <p:cNvPr id="7" name="图片 6"/>
          <p:cNvPicPr>
            <a:picLocks noChangeAspect="1"/>
          </p:cNvPicPr>
          <p:nvPr/>
        </p:nvPicPr>
        <p:blipFill>
          <a:blip r:embed="rId2"/>
          <a:stretch>
            <a:fillRect/>
          </a:stretch>
        </p:blipFill>
        <p:spPr>
          <a:xfrm>
            <a:off x="398994" y="1677934"/>
            <a:ext cx="2815185" cy="2273477"/>
          </a:xfrm>
          <a:prstGeom prst="rect">
            <a:avLst/>
          </a:prstGeom>
          <a:noFill/>
          <a:ln w="9525">
            <a:noFill/>
          </a:ln>
        </p:spPr>
      </p:pic>
      <p:sp>
        <p:nvSpPr>
          <p:cNvPr id="9" name="文本框 8"/>
          <p:cNvSpPr txBox="1"/>
          <p:nvPr/>
        </p:nvSpPr>
        <p:spPr>
          <a:xfrm>
            <a:off x="185332" y="4168549"/>
            <a:ext cx="2968929" cy="276999"/>
          </a:xfrm>
          <a:prstGeom prst="rect">
            <a:avLst/>
          </a:prstGeom>
          <a:noFill/>
        </p:spPr>
        <p:txBody>
          <a:bodyPr wrap="square">
            <a:spAutoFit/>
          </a:bodyPr>
          <a:lstStyle/>
          <a:p>
            <a:r>
              <a:rPr lang="zh-CN" altLang="en-US" sz="1200" dirty="0">
                <a:latin typeface="Arial" panose="020B0604020202020204" pitchFamily="34" charset="0"/>
                <a:ea typeface="微软雅黑" panose="020B0503020204020204" pitchFamily="34" charset="-122"/>
              </a:rPr>
              <a:t>早期寒武纪滇虫（发现于</a:t>
            </a:r>
            <a:r>
              <a:rPr lang="zh-CN" altLang="en-US" sz="1200" dirty="0">
                <a:latin typeface="Arial" panose="020B0604020202020204" pitchFamily="34" charset="0"/>
                <a:ea typeface="微软雅黑" panose="020B0503020204020204" pitchFamily="34" charset="-122"/>
                <a:sym typeface="宋体" panose="02010600030101010101" pitchFamily="2" charset="-122"/>
              </a:rPr>
              <a:t>云南昆明）</a:t>
            </a:r>
            <a:endParaRPr lang="zh-CN" altLang="en-US" sz="1200" dirty="0"/>
          </a:p>
        </p:txBody>
      </p:sp>
      <p:sp>
        <p:nvSpPr>
          <p:cNvPr id="12" name="箭头: 下 11"/>
          <p:cNvSpPr/>
          <p:nvPr/>
        </p:nvSpPr>
        <p:spPr>
          <a:xfrm rot="16200000">
            <a:off x="3509222" y="2634284"/>
            <a:ext cx="119093" cy="3607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a:blip r:embed="rId3"/>
          <a:stretch>
            <a:fillRect/>
          </a:stretch>
        </p:blipFill>
        <p:spPr>
          <a:xfrm>
            <a:off x="8420909" y="1728522"/>
            <a:ext cx="3333333" cy="2590476"/>
          </a:xfrm>
          <a:prstGeom prst="rect">
            <a:avLst/>
          </a:prstGeom>
        </p:spPr>
      </p:pic>
      <p:sp>
        <p:nvSpPr>
          <p:cNvPr id="42" name="箭头: 下 41"/>
          <p:cNvSpPr/>
          <p:nvPr/>
        </p:nvSpPr>
        <p:spPr>
          <a:xfrm rot="16200000">
            <a:off x="8152463" y="2646605"/>
            <a:ext cx="109057" cy="3361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3" name="箭头: 下 42"/>
          <p:cNvSpPr/>
          <p:nvPr/>
        </p:nvSpPr>
        <p:spPr>
          <a:xfrm rot="16200000">
            <a:off x="3525126" y="5051187"/>
            <a:ext cx="119093" cy="3607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9" name="文本框 48"/>
          <p:cNvSpPr txBox="1"/>
          <p:nvPr/>
        </p:nvSpPr>
        <p:spPr>
          <a:xfrm>
            <a:off x="4150025" y="4225787"/>
            <a:ext cx="3428686" cy="1992853"/>
          </a:xfrm>
          <a:prstGeom prst="rect">
            <a:avLst/>
          </a:prstGeom>
          <a:noFill/>
        </p:spPr>
        <p:txBody>
          <a:bodyPr wrap="square">
            <a:spAutoFit/>
          </a:bodyPr>
          <a:lstStyle/>
          <a:p>
            <a:pPr>
              <a:lnSpc>
                <a:spcPct val="150000"/>
              </a:lnSpc>
            </a:pPr>
            <a:r>
              <a:rPr lang="zh-CN" altLang="en-US" sz="1400" dirty="0"/>
              <a:t>形态学特征矩阵</a:t>
            </a:r>
            <a:r>
              <a:rPr lang="en-US" altLang="zh-CN" sz="1400" dirty="0"/>
              <a:t>:</a:t>
            </a:r>
            <a:endParaRPr lang="en-US" altLang="zh-CN" sz="1400" dirty="0"/>
          </a:p>
          <a:p>
            <a:pPr marL="285750" indent="-285750">
              <a:lnSpc>
                <a:spcPct val="150000"/>
              </a:lnSpc>
              <a:buFont typeface="Arial" panose="020B0604020202020204" pitchFamily="34" charset="0"/>
              <a:buChar char="•"/>
            </a:pPr>
            <a:r>
              <a:rPr lang="zh-CN" altLang="en-US" sz="1400" dirty="0"/>
              <a:t>每行代表一个物种，每列代表一个形态学特征。</a:t>
            </a:r>
            <a:endParaRPr lang="en-US" altLang="zh-CN" sz="1400" dirty="0"/>
          </a:p>
          <a:p>
            <a:pPr marL="285750" indent="-285750">
              <a:lnSpc>
                <a:spcPct val="150000"/>
              </a:lnSpc>
              <a:buFont typeface="Arial" panose="020B0604020202020204" pitchFamily="34" charset="0"/>
              <a:buChar char="•"/>
            </a:pPr>
            <a:r>
              <a:rPr lang="zh-CN" altLang="en-US" sz="1400" dirty="0"/>
              <a:t>由于化石保存不完整所以特征取值存在缺失（</a:t>
            </a:r>
            <a:r>
              <a:rPr lang="en-US" altLang="zh-CN" sz="1400" dirty="0"/>
              <a:t>’?’</a:t>
            </a:r>
            <a:r>
              <a:rPr lang="zh-CN" altLang="en-US" sz="1400" dirty="0"/>
              <a:t>表示），特征之间存在层次关系所以存在不可适用（</a:t>
            </a:r>
            <a:r>
              <a:rPr lang="en-US" altLang="zh-CN" sz="1400" dirty="0"/>
              <a:t>’-’</a:t>
            </a:r>
            <a:r>
              <a:rPr lang="zh-CN" altLang="en-US" sz="1400" dirty="0"/>
              <a:t>表示）</a:t>
            </a:r>
            <a:endParaRPr lang="zh-CN" altLang="en-US" sz="1400" dirty="0"/>
          </a:p>
        </p:txBody>
      </p:sp>
      <p:sp>
        <p:nvSpPr>
          <p:cNvPr id="50" name="箭头: 下 49"/>
          <p:cNvSpPr/>
          <p:nvPr/>
        </p:nvSpPr>
        <p:spPr>
          <a:xfrm rot="16200000">
            <a:off x="8113278" y="5051186"/>
            <a:ext cx="119093" cy="3607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1" name="文本框 50"/>
          <p:cNvSpPr txBox="1"/>
          <p:nvPr/>
        </p:nvSpPr>
        <p:spPr>
          <a:xfrm>
            <a:off x="8824116" y="4800144"/>
            <a:ext cx="3079612" cy="700192"/>
          </a:xfrm>
          <a:prstGeom prst="rect">
            <a:avLst/>
          </a:prstGeom>
          <a:noFill/>
        </p:spPr>
        <p:txBody>
          <a:bodyPr wrap="square">
            <a:spAutoFit/>
          </a:bodyPr>
          <a:lstStyle/>
          <a:p>
            <a:pPr>
              <a:lnSpc>
                <a:spcPct val="150000"/>
              </a:lnSpc>
            </a:pPr>
            <a:r>
              <a:rPr lang="zh-CN" altLang="en-US" sz="1400" dirty="0"/>
              <a:t>生物进化系统发育树，用来描述物种间的进化和亲缘关系</a:t>
            </a:r>
            <a:endParaRPr lang="zh-CN" altLang="en-US" sz="1400" dirty="0"/>
          </a:p>
        </p:txBody>
      </p:sp>
      <p:sp>
        <p:nvSpPr>
          <p:cNvPr id="52" name="矩形 51"/>
          <p:cNvSpPr/>
          <p:nvPr/>
        </p:nvSpPr>
        <p:spPr>
          <a:xfrm>
            <a:off x="128909" y="4800144"/>
            <a:ext cx="3079612" cy="700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138275" y="4235151"/>
            <a:ext cx="3440436" cy="19928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766938" y="4821932"/>
            <a:ext cx="3079612" cy="700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normAutofit fontScale="92500" lnSpcReduction="10000"/>
          </a:bodyPr>
          <a:lstStyle/>
          <a:p>
            <a:fld id="{51D91E7F-84B6-4064-9D4E-CC7D244BCA04}" type="slidenum">
              <a:rPr lang="zh-CN" altLang="en-US" smtClean="0"/>
            </a:fld>
            <a:endParaRPr lang="zh-CN" altLang="en-US" dirty="0"/>
          </a:p>
        </p:txBody>
      </p:sp>
      <p:pic>
        <p:nvPicPr>
          <p:cNvPr id="8" name="图片 7"/>
          <p:cNvPicPr>
            <a:picLocks noChangeAspect="1"/>
          </p:cNvPicPr>
          <p:nvPr/>
        </p:nvPicPr>
        <p:blipFill>
          <a:blip r:embed="rId4"/>
          <a:stretch>
            <a:fillRect/>
          </a:stretch>
        </p:blipFill>
        <p:spPr>
          <a:xfrm>
            <a:off x="4540780" y="1716974"/>
            <a:ext cx="2706520" cy="22734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1970"/>
          </a:xfrm>
          <a:prstGeom prst="rect">
            <a:avLst/>
          </a:prstGeom>
          <a:noFill/>
        </p:spPr>
        <p:txBody>
          <a:bodyPr wrap="square" rtlCol="0">
            <a:spAutoFit/>
          </a:bodyPr>
          <a:lstStyle/>
          <a:p>
            <a:pPr lvl="0" algn="l">
              <a:buClrTx/>
              <a:buSzTx/>
              <a:buFontTx/>
            </a:pPr>
            <a:r>
              <a:rPr lang="zh-CN" altLang="en-US" sz="3200" b="1" dirty="0">
                <a:latin typeface="微软雅黑" panose="020B0503020204020204" pitchFamily="34" charset="-122"/>
                <a:sym typeface="+mn-ea"/>
              </a:rPr>
              <a:t>研究意义</a:t>
            </a:r>
            <a:endParaRPr lang="zh-CN" altLang="en-US" sz="3200" b="1" dirty="0">
              <a:latin typeface="微软雅黑" panose="020B0503020204020204" pitchFamily="34" charset="-122"/>
              <a:sym typeface="+mn-ea"/>
            </a:endParaRPr>
          </a:p>
        </p:txBody>
      </p:sp>
      <p:sp>
        <p:nvSpPr>
          <p:cNvPr id="4" name="灯片编号占位符 3"/>
          <p:cNvSpPr>
            <a:spLocks noGrp="1"/>
          </p:cNvSpPr>
          <p:nvPr>
            <p:ph type="sldNum" sz="quarter" idx="12"/>
          </p:nvPr>
        </p:nvSpPr>
        <p:spPr/>
        <p:txBody>
          <a:bodyPr>
            <a:normAutofit fontScale="90000" lnSpcReduction="10000"/>
          </a:bodyPr>
          <a:lstStyle/>
          <a:p>
            <a:r>
              <a:rPr lang="en-US" altLang="zh-CN" dirty="0"/>
              <a:t>6</a:t>
            </a:r>
            <a:endParaRPr lang="en-US" altLang="zh-CN" dirty="0"/>
          </a:p>
        </p:txBody>
      </p:sp>
      <p:pic>
        <p:nvPicPr>
          <p:cNvPr id="2" name="图片 1" descr="西北大学logo"/>
          <p:cNvPicPr>
            <a:picLocks noChangeAspect="1"/>
          </p:cNvPicPr>
          <p:nvPr/>
        </p:nvPicPr>
        <p:blipFill>
          <a:blip r:embed="rId1"/>
          <a:stretch>
            <a:fillRect/>
          </a:stretch>
        </p:blipFill>
        <p:spPr>
          <a:xfrm>
            <a:off x="9139555" y="158750"/>
            <a:ext cx="2966085" cy="919480"/>
          </a:xfrm>
          <a:prstGeom prst="rect">
            <a:avLst/>
          </a:prstGeom>
        </p:spPr>
      </p:pic>
      <p:pic>
        <p:nvPicPr>
          <p:cNvPr id="5" name="图片 4"/>
          <p:cNvPicPr>
            <a:picLocks noChangeAspect="1"/>
          </p:cNvPicPr>
          <p:nvPr/>
        </p:nvPicPr>
        <p:blipFill>
          <a:blip r:embed="rId2"/>
          <a:stretch>
            <a:fillRect/>
          </a:stretch>
        </p:blipFill>
        <p:spPr>
          <a:xfrm>
            <a:off x="4229735" y="3506470"/>
            <a:ext cx="3483610" cy="2324100"/>
          </a:xfrm>
          <a:prstGeom prst="rect">
            <a:avLst/>
          </a:prstGeom>
        </p:spPr>
      </p:pic>
      <p:pic>
        <p:nvPicPr>
          <p:cNvPr id="3" name="图片 2"/>
          <p:cNvPicPr>
            <a:picLocks noChangeAspect="1"/>
          </p:cNvPicPr>
          <p:nvPr/>
        </p:nvPicPr>
        <p:blipFill>
          <a:blip r:embed="rId3"/>
          <a:stretch>
            <a:fillRect/>
          </a:stretch>
        </p:blipFill>
        <p:spPr>
          <a:xfrm>
            <a:off x="7059295" y="1621790"/>
            <a:ext cx="4730750" cy="4575810"/>
          </a:xfrm>
          <a:prstGeom prst="rect">
            <a:avLst/>
          </a:prstGeom>
        </p:spPr>
      </p:pic>
      <p:sp>
        <p:nvSpPr>
          <p:cNvPr id="7" name="内容占位符 2"/>
          <p:cNvSpPr>
            <a:spLocks noGrp="1"/>
          </p:cNvSpPr>
          <p:nvPr/>
        </p:nvSpPr>
        <p:spPr>
          <a:xfrm>
            <a:off x="695336" y="1365891"/>
            <a:ext cx="8054644" cy="3470898"/>
          </a:xfrm>
          <a:prstGeom prst="rect">
            <a:avLst/>
          </a:prstGeom>
          <a:noFill/>
          <a:ln w="12700">
            <a:noFill/>
          </a:ln>
          <a:extLst>
            <a:ext uri="{909E8E84-426E-40DD-AFC4-6F175D3DCCD1}">
              <a14:hiddenFill xmlns:a14="http://schemas.microsoft.com/office/drawing/2010/main">
                <a:solidFill>
                  <a:schemeClr val="bg1">
                    <a:lumMod val="85000"/>
                  </a:schemeClr>
                </a:solidFill>
              </a14:hiddenFill>
            </a:ext>
          </a:extLst>
        </p:spPr>
        <p:txBody>
          <a:bodyPr vert="horz" wrap="square" lIns="91440" tIns="45720" rIns="91440" bIns="45720" numCol="1" anchor="t" anchorCtr="0" compatLnSpc="1">
            <a:normAutofit/>
          </a:bodyPr>
          <a:lstStyle>
            <a:lvl1pPr marL="128905" indent="-128905" algn="l" rtl="0" eaLnBrk="0" fontAlgn="base" hangingPunct="0">
              <a:lnSpc>
                <a:spcPct val="90000"/>
              </a:lnSpc>
              <a:spcBef>
                <a:spcPct val="113000"/>
              </a:spcBef>
              <a:spcAft>
                <a:spcPct val="0"/>
              </a:spcAft>
              <a:buFont typeface="Arial" panose="020B0604020202020204" pitchFamily="34" charset="0"/>
              <a:buChar char="•"/>
              <a:defRPr sz="1800" kern="1200">
                <a:solidFill>
                  <a:schemeClr val="tx1"/>
                </a:solidFill>
                <a:latin typeface="+mn-lt"/>
                <a:ea typeface="+mn-ea"/>
                <a:cs typeface="+mn-cs"/>
              </a:defRPr>
            </a:lvl1pPr>
            <a:lvl2pPr marL="386080" indent="-128905" algn="l" rtl="0" eaLnBrk="0" fontAlgn="base" hangingPunct="0">
              <a:lnSpc>
                <a:spcPct val="90000"/>
              </a:lnSpc>
              <a:spcBef>
                <a:spcPts val="280"/>
              </a:spcBef>
              <a:spcAft>
                <a:spcPct val="0"/>
              </a:spcAft>
              <a:buFont typeface="Arial" panose="020B0604020202020204" pitchFamily="34" charset="0"/>
              <a:buChar char="•"/>
              <a:defRPr sz="1500" kern="1200">
                <a:solidFill>
                  <a:schemeClr val="tx1"/>
                </a:solidFill>
                <a:latin typeface="+mn-lt"/>
                <a:ea typeface="+mn-ea"/>
                <a:cs typeface="+mn-cs"/>
              </a:defRPr>
            </a:lvl2pPr>
            <a:lvl3pPr marL="643255" indent="-128905" algn="l" rtl="0" eaLnBrk="0" fontAlgn="base" hangingPunct="0">
              <a:lnSpc>
                <a:spcPct val="90000"/>
              </a:lnSpc>
              <a:spcBef>
                <a:spcPts val="280"/>
              </a:spcBef>
              <a:spcAft>
                <a:spcPct val="0"/>
              </a:spcAft>
              <a:buFont typeface="Arial" panose="020B0604020202020204" pitchFamily="34" charset="0"/>
              <a:buChar char="•"/>
              <a:defRPr sz="1350" kern="1200">
                <a:solidFill>
                  <a:schemeClr val="tx1"/>
                </a:solidFill>
                <a:latin typeface="+mn-lt"/>
                <a:ea typeface="+mn-ea"/>
                <a:cs typeface="+mn-cs"/>
              </a:defRPr>
            </a:lvl3pPr>
            <a:lvl4pPr marL="900430" indent="-128905" algn="l" rtl="0" eaLnBrk="0" fontAlgn="base" hangingPunct="0">
              <a:lnSpc>
                <a:spcPct val="90000"/>
              </a:lnSpc>
              <a:spcBef>
                <a:spcPts val="280"/>
              </a:spcBef>
              <a:spcAft>
                <a:spcPct val="0"/>
              </a:spcAft>
              <a:buFont typeface="Arial" panose="020B0604020202020204" pitchFamily="34" charset="0"/>
              <a:buChar char="•"/>
              <a:defRPr sz="1350" kern="1200">
                <a:solidFill>
                  <a:schemeClr val="tx1"/>
                </a:solidFill>
                <a:latin typeface="+mn-lt"/>
                <a:ea typeface="+mn-ea"/>
                <a:cs typeface="+mn-cs"/>
              </a:defRPr>
            </a:lvl4pPr>
            <a:lvl5pPr marL="1157605" indent="-128905" algn="l" rtl="0" eaLnBrk="0" fontAlgn="base" hangingPunct="0">
              <a:lnSpc>
                <a:spcPct val="90000"/>
              </a:lnSpc>
              <a:spcBef>
                <a:spcPts val="280"/>
              </a:spcBef>
              <a:spcAft>
                <a:spcPct val="0"/>
              </a:spcAft>
              <a:buFont typeface="Arial" panose="020B0604020202020204" pitchFamily="34" charset="0"/>
              <a:buChar char="•"/>
              <a:defRPr sz="135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algn="l">
              <a:lnSpc>
                <a:spcPct val="150000"/>
              </a:lnSpc>
              <a:spcBef>
                <a:spcPts val="750"/>
              </a:spcBef>
              <a:spcAft>
                <a:spcPts val="500"/>
              </a:spcAft>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sym typeface="+mn-ea"/>
              </a:rPr>
              <a:t>为探索生命的起源提供实际资料和论据</a:t>
            </a:r>
            <a:endParaRPr lang="en-US" altLang="zh-CN" sz="2000" dirty="0">
              <a:latin typeface="微软雅黑" panose="020B0503020204020204" pitchFamily="34" charset="-122"/>
              <a:ea typeface="微软雅黑" panose="020B0503020204020204" pitchFamily="34" charset="-122"/>
              <a:sym typeface="+mn-ea"/>
            </a:endParaRPr>
          </a:p>
          <a:p>
            <a:pPr algn="l">
              <a:lnSpc>
                <a:spcPct val="150000"/>
              </a:lnSpc>
              <a:spcBef>
                <a:spcPts val="750"/>
              </a:spcBef>
              <a:spcAft>
                <a:spcPts val="500"/>
              </a:spcAft>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为研究生物进化、物种绝灭等自然界发展规律提供科学依据</a:t>
            </a:r>
            <a:endParaRPr lang="en-US" altLang="zh-CN" sz="2000" dirty="0">
              <a:latin typeface="微软雅黑" panose="020B0503020204020204" pitchFamily="34" charset="-122"/>
              <a:ea typeface="微软雅黑" panose="020B0503020204020204" pitchFamily="34" charset="-122"/>
            </a:endParaRPr>
          </a:p>
          <a:p>
            <a:pPr algn="l">
              <a:lnSpc>
                <a:spcPct val="150000"/>
              </a:lnSpc>
              <a:spcBef>
                <a:spcPts val="750"/>
              </a:spcBef>
              <a:spcAft>
                <a:spcPts val="500"/>
              </a:spcAft>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研究古地理、古气候</a:t>
            </a:r>
            <a:endParaRPr lang="en-US" altLang="zh-CN" sz="2000" dirty="0">
              <a:latin typeface="微软雅黑" panose="020B0503020204020204" pitchFamily="34" charset="-122"/>
              <a:ea typeface="微软雅黑" panose="020B0503020204020204" pitchFamily="34" charset="-122"/>
            </a:endParaRPr>
          </a:p>
          <a:p>
            <a:pPr algn="l">
              <a:lnSpc>
                <a:spcPct val="150000"/>
              </a:lnSpc>
              <a:spcBef>
                <a:spcPts val="750"/>
              </a:spcBef>
              <a:spcAft>
                <a:spcPts val="500"/>
              </a:spcAft>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确定地层的地质时代</a:t>
            </a:r>
            <a:endParaRPr lang="zh-CN" altLang="en-US" sz="2000" dirty="0">
              <a:latin typeface="微软雅黑" panose="020B0503020204020204" pitchFamily="34" charset="-122"/>
              <a:ea typeface="微软雅黑" panose="020B0503020204020204" pitchFamily="34" charset="-122"/>
            </a:endParaRPr>
          </a:p>
          <a:p>
            <a:pPr algn="l">
              <a:lnSpc>
                <a:spcPct val="150000"/>
              </a:lnSpc>
              <a:spcBef>
                <a:spcPts val="750"/>
              </a:spcBef>
              <a:spcAft>
                <a:spcPts val="500"/>
              </a:spcAft>
              <a:buFont typeface="Wingdings" panose="05000000000000000000" charset="0"/>
              <a:buChar char=""/>
            </a:pP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600710" y="3981450"/>
            <a:ext cx="2951480" cy="23133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9" name="文本框 8"/>
          <p:cNvSpPr txBox="1"/>
          <p:nvPr/>
        </p:nvSpPr>
        <p:spPr>
          <a:xfrm>
            <a:off x="2177143" y="1259175"/>
            <a:ext cx="7837714" cy="433832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TWO</a:t>
            </a:r>
            <a:endPar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0" y="0"/>
            <a:ext cx="17170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6955"/>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ea typeface="微软雅黑" panose="020B0503020204020204" pitchFamily="34" charset="-122"/>
                </a:rPr>
                <a:t>数据描述</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0497820" y="-635"/>
            <a:ext cx="17170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西北大学logo"/>
          <p:cNvPicPr>
            <a:picLocks noChangeAspect="1"/>
          </p:cNvPicPr>
          <p:nvPr/>
        </p:nvPicPr>
        <p:blipFill>
          <a:blip r:embed="rId1"/>
          <a:stretch>
            <a:fillRect/>
          </a:stretch>
        </p:blipFill>
        <p:spPr>
          <a:xfrm>
            <a:off x="9139555" y="158750"/>
            <a:ext cx="2966085" cy="919480"/>
          </a:xfrm>
          <a:prstGeom prst="rect">
            <a:avLst/>
          </a:prstGeom>
        </p:spPr>
      </p:pic>
      <p:cxnSp>
        <p:nvCxnSpPr>
          <p:cNvPr id="3" name="直接连接符 2"/>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38810" y="1236345"/>
            <a:ext cx="6866890" cy="398780"/>
          </a:xfrm>
          <a:prstGeom prst="rect">
            <a:avLst/>
          </a:prstGeom>
          <a:noFill/>
        </p:spPr>
        <p:txBody>
          <a:bodyPr wrap="square" rtlCol="0">
            <a:spAutoFit/>
          </a:bodyPr>
          <a:lstStyle/>
          <a:p>
            <a:pPr marL="285750" indent="-285750">
              <a:buFont typeface="Wingdings" panose="05000000000000000000" charset="0"/>
              <a:buChar char="u"/>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以木槿属（现生生物）形态学数据集为例</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nvSpPr>
        <p:spPr>
          <a:xfrm>
            <a:off x="775970" y="241935"/>
            <a:ext cx="8841740" cy="583565"/>
          </a:xfrm>
          <a:prstGeom prst="rect">
            <a:avLst/>
          </a:prstGeom>
          <a:noFill/>
        </p:spPr>
        <p:txBody>
          <a:bodyPr wrap="square" rtlCol="0">
            <a:spAutoFit/>
          </a:bodyPr>
          <a:lstStyle/>
          <a:p>
            <a:pPr lvl="0" algn="l">
              <a:buClrTx/>
              <a:buSzTx/>
              <a:buFontTx/>
            </a:pPr>
            <a:r>
              <a:rPr lang="zh-CN" altLang="en-US" sz="3200" b="1" dirty="0">
                <a:latin typeface="微软雅黑" panose="020B0503020204020204" pitchFamily="34" charset="-122"/>
                <a:sym typeface="+mn-ea"/>
              </a:rPr>
              <a:t>数据描述</a:t>
            </a:r>
            <a:endParaRPr lang="zh-CN" altLang="en-US" sz="3200" b="1" dirty="0">
              <a:latin typeface="微软雅黑" panose="020B0503020204020204" pitchFamily="34" charset="-122"/>
              <a:sym typeface="+mn-ea"/>
            </a:endParaRPr>
          </a:p>
        </p:txBody>
      </p:sp>
      <p:graphicFrame>
        <p:nvGraphicFramePr>
          <p:cNvPr id="7" name="表格 6"/>
          <p:cNvGraphicFramePr/>
          <p:nvPr>
            <p:custDataLst>
              <p:tags r:id="rId2"/>
            </p:custDataLst>
          </p:nvPr>
        </p:nvGraphicFramePr>
        <p:xfrm>
          <a:off x="1310293" y="2529025"/>
          <a:ext cx="3655695" cy="762000"/>
        </p:xfrm>
        <a:graphic>
          <a:graphicData uri="http://schemas.openxmlformats.org/drawingml/2006/table">
            <a:tbl>
              <a:tblPr firstRow="1" bandRow="1">
                <a:tableStyleId>{5C22544A-7EE6-4342-B048-85BDC9FD1C3A}</a:tableStyleId>
              </a:tblPr>
              <a:tblGrid>
                <a:gridCol w="1218565"/>
                <a:gridCol w="1218565"/>
                <a:gridCol w="1218565"/>
              </a:tblGrid>
              <a:tr h="381000">
                <a:tc>
                  <a:txBody>
                    <a:bodyPr/>
                    <a:lstStyle/>
                    <a:p>
                      <a:pPr algn="ctr">
                        <a:buNone/>
                      </a:pPr>
                      <a:r>
                        <a:rPr lang="zh-CN" altLang="en-US" dirty="0"/>
                        <a:t>数据集</a:t>
                      </a:r>
                      <a:endParaRPr lang="zh-CN" altLang="en-US" dirty="0"/>
                    </a:p>
                  </a:txBody>
                  <a:tcPr/>
                </a:tc>
                <a:tc>
                  <a:txBody>
                    <a:bodyPr/>
                    <a:lstStyle/>
                    <a:p>
                      <a:pPr algn="ctr">
                        <a:buNone/>
                      </a:pPr>
                      <a:r>
                        <a:rPr lang="zh-CN" altLang="en-US"/>
                        <a:t>样本数</a:t>
                      </a:r>
                      <a:endParaRPr lang="zh-CN" altLang="en-US"/>
                    </a:p>
                  </a:txBody>
                  <a:tcPr/>
                </a:tc>
                <a:tc>
                  <a:txBody>
                    <a:bodyPr/>
                    <a:lstStyle/>
                    <a:p>
                      <a:pPr algn="ctr">
                        <a:buNone/>
                      </a:pPr>
                      <a:r>
                        <a:rPr lang="zh-CN" altLang="en-US" dirty="0"/>
                        <a:t>特征数</a:t>
                      </a:r>
                      <a:endParaRPr lang="zh-CN" altLang="en-US" dirty="0"/>
                    </a:p>
                  </a:txBody>
                  <a:tcPr/>
                </a:tc>
              </a:tr>
              <a:tr h="381000">
                <a:tc>
                  <a:txBody>
                    <a:bodyPr/>
                    <a:lstStyle/>
                    <a:p>
                      <a:pPr algn="ctr">
                        <a:buNone/>
                      </a:pPr>
                      <a:r>
                        <a:rPr lang="zh-CN" altLang="en-US" dirty="0"/>
                        <a:t>木槿</a:t>
                      </a:r>
                      <a:endParaRPr lang="en-US" altLang="zh-CN" dirty="0"/>
                    </a:p>
                  </a:txBody>
                  <a:tcPr/>
                </a:tc>
                <a:tc>
                  <a:txBody>
                    <a:bodyPr/>
                    <a:lstStyle/>
                    <a:p>
                      <a:pPr algn="ctr">
                        <a:buNone/>
                      </a:pPr>
                      <a:r>
                        <a:rPr lang="en-US" altLang="zh-CN" dirty="0"/>
                        <a:t>41</a:t>
                      </a:r>
                      <a:endParaRPr lang="en-US" altLang="zh-CN" dirty="0"/>
                    </a:p>
                  </a:txBody>
                  <a:tcPr/>
                </a:tc>
                <a:tc>
                  <a:txBody>
                    <a:bodyPr/>
                    <a:lstStyle/>
                    <a:p>
                      <a:pPr algn="ctr">
                        <a:buNone/>
                      </a:pPr>
                      <a:r>
                        <a:rPr lang="en-US" altLang="zh-CN" dirty="0"/>
                        <a:t>38</a:t>
                      </a:r>
                      <a:endParaRPr lang="en-US" altLang="zh-CN" dirty="0"/>
                    </a:p>
                  </a:txBody>
                  <a:tcPr/>
                </a:tc>
              </a:tr>
            </a:tbl>
          </a:graphicData>
        </a:graphic>
      </p:graphicFrame>
      <p:sp>
        <p:nvSpPr>
          <p:cNvPr id="11" name="文本框 10"/>
          <p:cNvSpPr txBox="1"/>
          <p:nvPr/>
        </p:nvSpPr>
        <p:spPr>
          <a:xfrm>
            <a:off x="2595230" y="1950126"/>
            <a:ext cx="2813685" cy="368300"/>
          </a:xfrm>
          <a:prstGeom prst="rect">
            <a:avLst/>
          </a:prstGeom>
          <a:noFill/>
        </p:spPr>
        <p:txBody>
          <a:bodyPr wrap="square" rtlCol="0">
            <a:spAutoFit/>
          </a:bodyPr>
          <a:lstStyle/>
          <a:p>
            <a:r>
              <a:rPr lang="zh-CN" altLang="en-US" dirty="0"/>
              <a:t>木槿属形态学数据概况</a:t>
            </a:r>
            <a:endParaRPr lang="zh-CN" altLang="en-US" dirty="0"/>
          </a:p>
        </p:txBody>
      </p:sp>
      <p:sp>
        <p:nvSpPr>
          <p:cNvPr id="13" name="文本框 12"/>
          <p:cNvSpPr txBox="1"/>
          <p:nvPr/>
        </p:nvSpPr>
        <p:spPr>
          <a:xfrm>
            <a:off x="1067954" y="3840539"/>
            <a:ext cx="5868236" cy="1704954"/>
          </a:xfrm>
          <a:prstGeom prst="rect">
            <a:avLst/>
          </a:prstGeom>
          <a:noFill/>
        </p:spPr>
        <p:txBody>
          <a:bodyPr wrap="square" rtlCol="0">
            <a:spAutoFit/>
          </a:bodyPr>
          <a:lstStyle/>
          <a:p>
            <a:pPr>
              <a:lnSpc>
                <a:spcPct val="150000"/>
              </a:lnSpc>
            </a:pPr>
            <a:r>
              <a:rPr lang="zh-CN" altLang="en-US" dirty="0"/>
              <a:t>该数据集来源木槿属的形态学数据，描述了共</a:t>
            </a:r>
            <a:r>
              <a:rPr lang="en-US" altLang="zh-CN" dirty="0"/>
              <a:t>41</a:t>
            </a:r>
            <a:r>
              <a:rPr lang="zh-CN" altLang="en-US" dirty="0"/>
              <a:t>个分类群的</a:t>
            </a:r>
            <a:r>
              <a:rPr lang="en-US" altLang="zh-CN" dirty="0"/>
              <a:t>38</a:t>
            </a:r>
            <a:r>
              <a:rPr lang="zh-CN" altLang="en-US" dirty="0"/>
              <a:t>种形态学数据，其中</a:t>
            </a:r>
            <a:r>
              <a:rPr lang="en-US" altLang="zh-CN" dirty="0"/>
              <a:t>26</a:t>
            </a:r>
            <a:r>
              <a:rPr lang="zh-CN" altLang="en-US" dirty="0"/>
              <a:t>种木槿属植物，</a:t>
            </a:r>
            <a:r>
              <a:rPr lang="en-US" altLang="zh-CN" dirty="0"/>
              <a:t>14</a:t>
            </a:r>
            <a:r>
              <a:rPr lang="zh-CN" altLang="en-US" dirty="0"/>
              <a:t>个变种木槿属植物，</a:t>
            </a:r>
            <a:r>
              <a:rPr lang="en-US" altLang="zh-CN" dirty="0"/>
              <a:t>1</a:t>
            </a:r>
            <a:r>
              <a:rPr lang="zh-CN" altLang="en-US" dirty="0"/>
              <a:t>个外类群蜀菊。每行代表一个分类单元，每列为一个形态学特征。其中特征取值包含</a:t>
            </a:r>
            <a:r>
              <a:rPr lang="en-US" altLang="zh-CN" dirty="0"/>
              <a:t>0,1,2,3,?,-</a:t>
            </a:r>
            <a:r>
              <a:rPr lang="zh-CN" altLang="en-US" dirty="0"/>
              <a:t>。</a:t>
            </a:r>
            <a:endParaRPr lang="zh-CN" altLang="en-US" dirty="0"/>
          </a:p>
        </p:txBody>
      </p:sp>
      <p:sp>
        <p:nvSpPr>
          <p:cNvPr id="5" name="灯片编号占位符 4"/>
          <p:cNvSpPr>
            <a:spLocks noGrp="1"/>
          </p:cNvSpPr>
          <p:nvPr>
            <p:ph type="sldNum" sz="quarter" idx="12"/>
          </p:nvPr>
        </p:nvSpPr>
        <p:spPr/>
        <p:txBody>
          <a:bodyPr>
            <a:normAutofit fontScale="90000" lnSpcReduction="10000"/>
          </a:bodyPr>
          <a:lstStyle/>
          <a:p>
            <a:r>
              <a:rPr lang="en-US" altLang="zh-CN" dirty="0"/>
              <a:t>8</a:t>
            </a:r>
            <a:endParaRPr lang="en-US" altLang="zh-CN" dirty="0"/>
          </a:p>
        </p:txBody>
      </p:sp>
      <p:graphicFrame>
        <p:nvGraphicFramePr>
          <p:cNvPr id="6" name="表格 5"/>
          <p:cNvGraphicFramePr>
            <a:graphicFrameLocks noGrp="1"/>
          </p:cNvGraphicFramePr>
          <p:nvPr/>
        </p:nvGraphicFramePr>
        <p:xfrm>
          <a:off x="4965988" y="2529025"/>
          <a:ext cx="1218565" cy="762000"/>
        </p:xfrm>
        <a:graphic>
          <a:graphicData uri="http://schemas.openxmlformats.org/drawingml/2006/table">
            <a:tbl>
              <a:tblPr firstRow="1" bandRow="1">
                <a:tableStyleId>{5C22544A-7EE6-4342-B048-85BDC9FD1C3A}</a:tableStyleId>
              </a:tblPr>
              <a:tblGrid>
                <a:gridCol w="1218565"/>
              </a:tblGrid>
              <a:tr h="381000">
                <a:tc>
                  <a:txBody>
                    <a:bodyPr/>
                    <a:lstStyle/>
                    <a:p>
                      <a:pPr algn="ctr">
                        <a:buNone/>
                      </a:pPr>
                      <a:r>
                        <a:rPr lang="zh-CN" altLang="en-US" dirty="0"/>
                        <a:t>特征取值</a:t>
                      </a:r>
                      <a:endParaRPr lang="zh-CN" altLang="en-US" dirty="0"/>
                    </a:p>
                  </a:txBody>
                  <a:tcPr/>
                </a:tc>
              </a:tr>
              <a:tr h="381000">
                <a:tc>
                  <a:txBody>
                    <a:bodyPr/>
                    <a:lstStyle/>
                    <a:p>
                      <a:pPr algn="ctr">
                        <a:buNone/>
                      </a:pPr>
                      <a:r>
                        <a:rPr lang="en-US" altLang="zh-CN" dirty="0"/>
                        <a:t>0,1,2,3,?,-</a:t>
                      </a:r>
                      <a:endParaRPr lang="en-US" altLang="zh-CN" dirty="0"/>
                    </a:p>
                  </a:txBody>
                  <a:tcPr/>
                </a:tc>
              </a:tr>
            </a:tbl>
          </a:graphicData>
        </a:graphic>
      </p:graphicFrame>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64" b="13909"/>
          <a:stretch>
            <a:fillRect/>
          </a:stretch>
        </p:blipFill>
        <p:spPr bwMode="auto">
          <a:xfrm>
            <a:off x="8030154" y="1622286"/>
            <a:ext cx="2541866" cy="154648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9029217" y="3196622"/>
            <a:ext cx="543739" cy="307777"/>
          </a:xfrm>
          <a:prstGeom prst="rect">
            <a:avLst/>
          </a:prstGeom>
          <a:noFill/>
        </p:spPr>
        <p:txBody>
          <a:bodyPr wrap="none" rtlCol="0">
            <a:spAutoFit/>
          </a:bodyPr>
          <a:lstStyle/>
          <a:p>
            <a:r>
              <a:rPr lang="zh-CN" altLang="en-US" sz="1400" dirty="0"/>
              <a:t>蜀葵</a:t>
            </a:r>
            <a:endParaRPr lang="zh-CN" altLang="en-US" sz="1400" dirty="0"/>
          </a:p>
        </p:txBody>
      </p:sp>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306" b="6120"/>
          <a:stretch>
            <a:fillRect/>
          </a:stretch>
        </p:blipFill>
        <p:spPr bwMode="auto">
          <a:xfrm>
            <a:off x="7021315" y="3507489"/>
            <a:ext cx="2122414" cy="1875151"/>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7581154" y="5491698"/>
            <a:ext cx="1002735" cy="307777"/>
          </a:xfrm>
          <a:prstGeom prst="rect">
            <a:avLst/>
          </a:prstGeom>
          <a:noFill/>
        </p:spPr>
        <p:txBody>
          <a:bodyPr wrap="square">
            <a:spAutoFit/>
          </a:bodyPr>
          <a:lstStyle/>
          <a:p>
            <a:r>
              <a:rPr lang="zh-CN" altLang="en-US" sz="1400" b="0" i="0" dirty="0">
                <a:solidFill>
                  <a:srgbClr val="333333"/>
                </a:solidFill>
                <a:effectLst/>
                <a:latin typeface="Arial" panose="020B0604020202020204" pitchFamily="34" charset="0"/>
              </a:rPr>
              <a:t>大叶木槿</a:t>
            </a:r>
            <a:endParaRPr lang="zh-CN" altLang="en-US" sz="1400" dirty="0"/>
          </a:p>
        </p:txBody>
      </p:sp>
      <p:pic>
        <p:nvPicPr>
          <p:cNvPr id="14" name="图片 13"/>
          <p:cNvPicPr>
            <a:picLocks noChangeAspect="1"/>
          </p:cNvPicPr>
          <p:nvPr/>
        </p:nvPicPr>
        <p:blipFill>
          <a:blip r:embed="rId5"/>
          <a:stretch>
            <a:fillRect/>
          </a:stretch>
        </p:blipFill>
        <p:spPr>
          <a:xfrm>
            <a:off x="9301087" y="3507488"/>
            <a:ext cx="2567608" cy="1875151"/>
          </a:xfrm>
          <a:prstGeom prst="rect">
            <a:avLst/>
          </a:prstGeom>
        </p:spPr>
      </p:pic>
      <p:sp>
        <p:nvSpPr>
          <p:cNvPr id="19" name="文本框 18"/>
          <p:cNvSpPr txBox="1"/>
          <p:nvPr/>
        </p:nvSpPr>
        <p:spPr>
          <a:xfrm>
            <a:off x="10113508" y="5491697"/>
            <a:ext cx="774871" cy="307777"/>
          </a:xfrm>
          <a:prstGeom prst="rect">
            <a:avLst/>
          </a:prstGeom>
          <a:noFill/>
        </p:spPr>
        <p:txBody>
          <a:bodyPr wrap="square">
            <a:spAutoFit/>
          </a:bodyPr>
          <a:lstStyle/>
          <a:p>
            <a:r>
              <a:rPr lang="zh-CN" altLang="en-US" sz="1400" b="0" i="0" dirty="0">
                <a:solidFill>
                  <a:srgbClr val="333333"/>
                </a:solidFill>
                <a:effectLst/>
                <a:latin typeface="Arial" panose="020B0604020202020204" pitchFamily="34" charset="0"/>
              </a:rPr>
              <a:t>华木槿</a:t>
            </a:r>
            <a:endParaRPr lang="zh-CN"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92500" lnSpcReduction="10000"/>
          </a:bodyPr>
          <a:lstStyle/>
          <a:p>
            <a:fld id="{51D91E7F-84B6-4064-9D4E-CC7D244BCA04}" type="slidenum">
              <a:rPr lang="zh-CN" altLang="en-US" smtClean="0"/>
            </a:fld>
            <a:endParaRPr lang="zh-CN" altLang="en-US" dirty="0"/>
          </a:p>
        </p:txBody>
      </p:sp>
      <p:cxnSp>
        <p:nvCxnSpPr>
          <p:cNvPr id="4" name="直接连接符 3"/>
          <p:cNvCxnSpPr/>
          <p:nvPr/>
        </p:nvCxnSpPr>
        <p:spPr>
          <a:xfrm flipV="1">
            <a:off x="401955" y="946785"/>
            <a:ext cx="8806815" cy="1778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23595" y="327025"/>
            <a:ext cx="8841740"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数据描述（主要特征的列表及含义）</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descr="西北大学logo"/>
          <p:cNvPicPr>
            <a:picLocks noChangeAspect="1"/>
          </p:cNvPicPr>
          <p:nvPr/>
        </p:nvPicPr>
        <p:blipFill>
          <a:blip r:embed="rId1"/>
          <a:stretch>
            <a:fillRect/>
          </a:stretch>
        </p:blipFill>
        <p:spPr>
          <a:xfrm>
            <a:off x="9139555" y="158750"/>
            <a:ext cx="2966085" cy="919480"/>
          </a:xfrm>
          <a:prstGeom prst="rect">
            <a:avLst/>
          </a:prstGeom>
        </p:spPr>
      </p:pic>
      <p:graphicFrame>
        <p:nvGraphicFramePr>
          <p:cNvPr id="7" name="表格 6"/>
          <p:cNvGraphicFramePr>
            <a:graphicFrameLocks noGrp="1"/>
          </p:cNvGraphicFramePr>
          <p:nvPr>
            <p:custDataLst>
              <p:tags r:id="rId2"/>
            </p:custDataLst>
          </p:nvPr>
        </p:nvGraphicFramePr>
        <p:xfrm>
          <a:off x="1211781" y="990281"/>
          <a:ext cx="9582150" cy="2926080"/>
        </p:xfrm>
        <a:graphic>
          <a:graphicData uri="http://schemas.openxmlformats.org/drawingml/2006/table">
            <a:tbl>
              <a:tblPr firstRow="1" bandRow="1">
                <a:tableStyleId>{5C22544A-7EE6-4342-B048-85BDC9FD1C3A}</a:tableStyleId>
              </a:tblPr>
              <a:tblGrid>
                <a:gridCol w="1256484"/>
                <a:gridCol w="1895626"/>
                <a:gridCol w="6429839"/>
              </a:tblGrid>
              <a:tr h="182880">
                <a:tc>
                  <a:txBody>
                    <a:bodyPr/>
                    <a:lstStyle/>
                    <a:p>
                      <a:pPr algn="ctr"/>
                      <a:r>
                        <a:rPr lang="zh-CN" altLang="en-US" dirty="0"/>
                        <a:t>序号</a:t>
                      </a:r>
                      <a:endParaRPr lang="zh-CN" altLang="en-US" dirty="0"/>
                    </a:p>
                  </a:txBody>
                  <a:tcPr/>
                </a:tc>
                <a:tc>
                  <a:txBody>
                    <a:bodyPr/>
                    <a:lstStyle/>
                    <a:p>
                      <a:pPr algn="ctr"/>
                      <a:r>
                        <a:rPr lang="zh-CN" altLang="en-US" dirty="0"/>
                        <a:t>性状</a:t>
                      </a:r>
                      <a:endParaRPr lang="zh-CN" altLang="en-US" dirty="0"/>
                    </a:p>
                  </a:txBody>
                  <a:tcPr/>
                </a:tc>
                <a:tc>
                  <a:txBody>
                    <a:bodyPr/>
                    <a:lstStyle/>
                    <a:p>
                      <a:pPr algn="ctr"/>
                      <a:r>
                        <a:rPr lang="zh-CN" altLang="en-US" dirty="0"/>
                        <a:t>性状特征及编码</a:t>
                      </a:r>
                      <a:endParaRPr lang="zh-CN" altLang="en-US" dirty="0"/>
                    </a:p>
                  </a:txBody>
                  <a:tcPr/>
                </a:tc>
              </a:tr>
              <a:tr h="0">
                <a:tc>
                  <a:txBody>
                    <a:bodyPr/>
                    <a:p>
                      <a:pPr algn="ctr"/>
                      <a:r>
                        <a:rPr lang="en-US" altLang="zh-CN"/>
                        <a:t>2</a:t>
                      </a:r>
                      <a:endParaRPr lang="zh-CN" altLang="en-US"/>
                    </a:p>
                  </a:txBody>
                  <a:tcPr/>
                </a:tc>
                <a:tc>
                  <a:txBody>
                    <a:bodyPr/>
                    <a:p>
                      <a:pPr algn="ctr"/>
                      <a:r>
                        <a:rPr lang="zh-CN" altLang="en-US" dirty="0"/>
                        <a:t>叶缘形状</a:t>
                      </a:r>
                      <a:endParaRPr lang="zh-CN" altLang="en-US" dirty="0"/>
                    </a:p>
                  </a:txBody>
                  <a:tcPr/>
                </a:tc>
                <a:tc>
                  <a:txBody>
                    <a:bodyPr/>
                    <a:p>
                      <a:pPr algn="ctr"/>
                      <a:r>
                        <a:rPr lang="zh-CN" altLang="en-US" dirty="0"/>
                        <a:t>全缘或近全缘</a:t>
                      </a:r>
                      <a:r>
                        <a:rPr lang="en-US" altLang="zh-CN" dirty="0"/>
                        <a:t>(0);</a:t>
                      </a:r>
                      <a:r>
                        <a:rPr lang="zh-CN" altLang="en-US" dirty="0"/>
                        <a:t>具锯齿</a:t>
                      </a:r>
                      <a:r>
                        <a:rPr lang="en-US" altLang="zh-CN" dirty="0"/>
                        <a:t>(1)</a:t>
                      </a:r>
                      <a:endParaRPr lang="zh-CN" altLang="en-US" dirty="0"/>
                    </a:p>
                  </a:txBody>
                  <a:tcPr/>
                </a:tc>
              </a:tr>
              <a:tr h="0">
                <a:tc>
                  <a:txBody>
                    <a:bodyPr/>
                    <a:lstStyle/>
                    <a:p>
                      <a:pPr algn="ctr"/>
                      <a:r>
                        <a:rPr lang="en-US" altLang="zh-CN" dirty="0"/>
                        <a:t>3</a:t>
                      </a:r>
                      <a:endParaRPr lang="zh-CN" altLang="en-US" dirty="0"/>
                    </a:p>
                  </a:txBody>
                  <a:tcPr/>
                </a:tc>
                <a:tc>
                  <a:txBody>
                    <a:bodyPr/>
                    <a:lstStyle/>
                    <a:p>
                      <a:pPr algn="ctr"/>
                      <a:r>
                        <a:rPr lang="zh-CN" altLang="en-US" dirty="0"/>
                        <a:t>叶片形态</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椭圆形或长圆形</a:t>
                      </a:r>
                      <a:r>
                        <a:rPr lang="en-US" altLang="zh-CN" dirty="0"/>
                        <a:t>(0);</a:t>
                      </a:r>
                      <a:r>
                        <a:rPr lang="zh-CN" altLang="en-US" sz="1800" b="0" i="0" kern="1200" dirty="0">
                          <a:solidFill>
                            <a:schemeClr val="dk1"/>
                          </a:solidFill>
                          <a:effectLst/>
                          <a:latin typeface="+mn-lt"/>
                          <a:ea typeface="+mn-ea"/>
                          <a:cs typeface="+mn-cs"/>
                        </a:rPr>
                        <a:t>心形或卵形</a:t>
                      </a:r>
                      <a:r>
                        <a:rPr lang="en-US" altLang="zh-CN" dirty="0"/>
                        <a:t>(1)</a:t>
                      </a:r>
                      <a:endParaRPr lang="zh-CN" altLang="en-US" dirty="0"/>
                    </a:p>
                  </a:txBody>
                  <a:tcPr/>
                </a:tc>
              </a:tr>
              <a:tr h="274320">
                <a:tc>
                  <a:txBody>
                    <a:bodyPr/>
                    <a:lstStyle/>
                    <a:p>
                      <a:pPr algn="ctr"/>
                      <a:r>
                        <a:rPr lang="en-US" altLang="zh-CN" dirty="0"/>
                        <a:t>4</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叶片具裂片</a:t>
                      </a:r>
                      <a:r>
                        <a:rPr lang="zh-CN" altLang="en-US" dirty="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是</a:t>
                      </a:r>
                      <a:r>
                        <a:rPr lang="en-US" altLang="zh-CN" dirty="0"/>
                        <a:t>(0);</a:t>
                      </a:r>
                      <a:r>
                        <a:rPr lang="zh-CN" altLang="en-US" dirty="0"/>
                        <a:t>否</a:t>
                      </a:r>
                      <a:r>
                        <a:rPr lang="en-US" altLang="zh-CN" dirty="0"/>
                        <a:t>(1)</a:t>
                      </a:r>
                      <a:endParaRPr lang="zh-CN" altLang="en-US" dirty="0"/>
                    </a:p>
                  </a:txBody>
                  <a:tcPr/>
                </a:tc>
              </a:tr>
              <a:tr h="182880">
                <a:tc>
                  <a:txBody>
                    <a:bodyPr/>
                    <a:lstStyle/>
                    <a:p>
                      <a:pPr algn="ctr"/>
                      <a:r>
                        <a:rPr lang="en-US" altLang="zh-CN" dirty="0"/>
                        <a:t>5</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叶裂片形状</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无</a:t>
                      </a:r>
                      <a:r>
                        <a:rPr lang="en-US" altLang="zh-CN" dirty="0"/>
                        <a:t>(0);</a:t>
                      </a:r>
                      <a:r>
                        <a:rPr lang="zh-CN" altLang="en-US" sz="1800" b="0" i="0" kern="1200" dirty="0">
                          <a:solidFill>
                            <a:schemeClr val="dk1"/>
                          </a:solidFill>
                          <a:effectLst/>
                          <a:latin typeface="+mn-lt"/>
                          <a:ea typeface="+mn-ea"/>
                          <a:cs typeface="+mn-cs"/>
                        </a:rPr>
                        <a:t>钝圆形</a:t>
                      </a:r>
                      <a:r>
                        <a:rPr lang="en-US" altLang="zh-CN" dirty="0"/>
                        <a:t>(1)</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三角形或长圆形</a:t>
                      </a:r>
                      <a:r>
                        <a:rPr lang="en-US" altLang="zh-CN" sz="1800" b="0" i="0" kern="1200" dirty="0">
                          <a:solidFill>
                            <a:schemeClr val="dk1"/>
                          </a:solidFill>
                          <a:effectLst/>
                          <a:latin typeface="+mn-lt"/>
                          <a:ea typeface="+mn-ea"/>
                          <a:cs typeface="+mn-cs"/>
                        </a:rPr>
                        <a:t>(2)</a:t>
                      </a:r>
                      <a:endParaRPr lang="zh-CN" altLang="en-US" dirty="0"/>
                    </a:p>
                  </a:txBody>
                  <a:tcPr/>
                </a:tc>
              </a:tr>
              <a:tr h="0">
                <a:tc>
                  <a:txBody>
                    <a:bodyPr/>
                    <a:lstStyle/>
                    <a:p>
                      <a:pPr algn="ctr"/>
                      <a:r>
                        <a:rPr lang="en-US" altLang="zh-CN" dirty="0"/>
                        <a:t>6</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叶片质地</a:t>
                      </a:r>
                      <a:r>
                        <a:rPr lang="zh-CN" altLang="en-US" dirty="0"/>
                        <a:t> </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纸质</a:t>
                      </a:r>
                      <a:r>
                        <a:rPr lang="en-US" altLang="zh-CN" dirty="0"/>
                        <a:t>(0);</a:t>
                      </a:r>
                      <a:r>
                        <a:rPr lang="zh-CN" altLang="en-US" sz="1800" b="0" i="0" kern="1200" dirty="0">
                          <a:solidFill>
                            <a:schemeClr val="dk1"/>
                          </a:solidFill>
                          <a:effectLst/>
                          <a:latin typeface="+mn-lt"/>
                          <a:ea typeface="+mn-ea"/>
                          <a:cs typeface="+mn-cs"/>
                        </a:rPr>
                        <a:t>坚纸质或革质</a:t>
                      </a:r>
                      <a:r>
                        <a:rPr lang="en-US" altLang="zh-CN" dirty="0"/>
                        <a:t>(1)</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厚革质</a:t>
                      </a:r>
                      <a:r>
                        <a:rPr lang="en-US" altLang="zh-CN" sz="1800" b="0" i="0" kern="1200" dirty="0">
                          <a:solidFill>
                            <a:schemeClr val="dk1"/>
                          </a:solidFill>
                          <a:effectLst/>
                          <a:latin typeface="+mn-lt"/>
                          <a:ea typeface="+mn-ea"/>
                          <a:cs typeface="+mn-cs"/>
                        </a:rPr>
                        <a:t>(2)</a:t>
                      </a:r>
                      <a:r>
                        <a:rPr lang="zh-CN" altLang="en-US" dirty="0"/>
                        <a:t> </a:t>
                      </a:r>
                      <a:endParaRPr lang="zh-CN" altLang="en-US" dirty="0"/>
                    </a:p>
                  </a:txBody>
                  <a:tcPr/>
                </a:tc>
              </a:tr>
              <a:tr h="0">
                <a:tc>
                  <a:txBody>
                    <a:bodyPr/>
                    <a:p>
                      <a:pPr algn="ctr"/>
                      <a:r>
                        <a:rPr lang="en-US" altLang="zh-CN" dirty="0"/>
                        <a:t>7</a:t>
                      </a:r>
                      <a:endParaRPr lang="zh-CN" altLang="en-US" dirty="0"/>
                    </a:p>
                  </a:txBody>
                  <a:tcPr/>
                </a:tc>
                <a:tc>
                  <a:txBody>
                    <a:bodyPr/>
                    <a:p>
                      <a:pPr algn="ctr"/>
                      <a:r>
                        <a:rPr lang="zh-CN" altLang="en-US" sz="1800" b="0" i="0" kern="1200" dirty="0">
                          <a:solidFill>
                            <a:schemeClr val="dk1"/>
                          </a:solidFill>
                          <a:effectLst/>
                          <a:latin typeface="+mn-lt"/>
                          <a:ea typeface="+mn-ea"/>
                          <a:cs typeface="+mn-cs"/>
                        </a:rPr>
                        <a:t>叶基部形态</a:t>
                      </a:r>
                      <a:endParaRPr lang="zh-CN" altLang="en-US" dirty="0"/>
                    </a:p>
                  </a:txBody>
                  <a:tcPr/>
                </a:tc>
                <a:tc>
                  <a:txBody>
                    <a:bodyPr/>
                    <a:p>
                      <a:pPr algn="ctr"/>
                      <a:r>
                        <a:rPr lang="zh-CN" altLang="en-US" dirty="0"/>
                        <a:t>楔形</a:t>
                      </a:r>
                      <a:r>
                        <a:rPr lang="en-US" altLang="zh-CN" dirty="0"/>
                        <a:t>(0);</a:t>
                      </a:r>
                      <a:r>
                        <a:rPr lang="zh-CN" altLang="en-US" dirty="0"/>
                        <a:t>钝至阔楔形或圆形</a:t>
                      </a:r>
                      <a:r>
                        <a:rPr lang="en-US" altLang="zh-CN" dirty="0"/>
                        <a:t>(1);</a:t>
                      </a:r>
                      <a:r>
                        <a:rPr lang="zh-CN" altLang="en-US" dirty="0"/>
                        <a:t>圆形、截形或心形</a:t>
                      </a:r>
                      <a:r>
                        <a:rPr lang="en-US" altLang="zh-CN" dirty="0"/>
                        <a:t>(2)</a:t>
                      </a:r>
                      <a:endParaRPr lang="zh-CN" altLang="en-US" dirty="0"/>
                    </a:p>
                  </a:txBody>
                  <a:tcPr/>
                </a:tc>
              </a:tr>
            </a:tbl>
          </a:graphicData>
        </a:graphic>
      </p:graphicFrame>
      <p:graphicFrame>
        <p:nvGraphicFramePr>
          <p:cNvPr id="8" name="表格 7"/>
          <p:cNvGraphicFramePr>
            <a:graphicFrameLocks noGrp="1"/>
          </p:cNvGraphicFramePr>
          <p:nvPr>
            <p:custDataLst>
              <p:tags r:id="rId3"/>
            </p:custDataLst>
          </p:nvPr>
        </p:nvGraphicFramePr>
        <p:xfrm>
          <a:off x="1211780" y="3742469"/>
          <a:ext cx="9582150" cy="1097280"/>
        </p:xfrm>
        <a:graphic>
          <a:graphicData uri="http://schemas.openxmlformats.org/drawingml/2006/table">
            <a:tbl>
              <a:tblPr firstRow="1" bandRow="1">
                <a:tableStyleId>{5C22544A-7EE6-4342-B048-85BDC9FD1C3A}</a:tableStyleId>
              </a:tblPr>
              <a:tblGrid>
                <a:gridCol w="1263741"/>
                <a:gridCol w="1888369"/>
                <a:gridCol w="6429839"/>
              </a:tblGrid>
              <a:tr h="185420">
                <a:tc>
                  <a:txBody>
                    <a:bodyPr/>
                    <a:lstStyle/>
                    <a:p>
                      <a:pPr algn="ctr"/>
                      <a:r>
                        <a:rPr lang="zh-CN" altLang="en-US" dirty="0"/>
                        <a:t>序号</a:t>
                      </a:r>
                      <a:endParaRPr lang="zh-CN" altLang="en-US" dirty="0"/>
                    </a:p>
                  </a:txBody>
                  <a:tcPr/>
                </a:tc>
                <a:tc>
                  <a:txBody>
                    <a:bodyPr/>
                    <a:lstStyle/>
                    <a:p>
                      <a:pPr algn="ctr"/>
                      <a:r>
                        <a:rPr lang="zh-CN" altLang="en-US" dirty="0"/>
                        <a:t>性状</a:t>
                      </a:r>
                      <a:endParaRPr lang="zh-CN" altLang="en-US" dirty="0"/>
                    </a:p>
                  </a:txBody>
                  <a:tcPr/>
                </a:tc>
                <a:tc>
                  <a:txBody>
                    <a:bodyPr/>
                    <a:lstStyle/>
                    <a:p>
                      <a:pPr algn="ctr"/>
                      <a:r>
                        <a:rPr lang="zh-CN" altLang="en-US" dirty="0"/>
                        <a:t>性状特征及编码</a:t>
                      </a:r>
                      <a:endParaRPr lang="zh-CN" altLang="en-US" dirty="0"/>
                    </a:p>
                  </a:txBody>
                  <a:tcPr/>
                </a:tc>
              </a:tr>
              <a:tr h="182880">
                <a:tc>
                  <a:txBody>
                    <a:bodyPr/>
                    <a:lstStyle/>
                    <a:p>
                      <a:pPr algn="ctr"/>
                      <a:r>
                        <a:rPr lang="en-US" altLang="zh-CN" dirty="0"/>
                        <a:t>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托叶习性</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早落</a:t>
                      </a:r>
                      <a:r>
                        <a:rPr lang="en-US" altLang="zh-CN" dirty="0"/>
                        <a:t>(0);</a:t>
                      </a:r>
                      <a:r>
                        <a:rPr lang="zh-CN" altLang="en-US" dirty="0"/>
                        <a:t>宿存</a:t>
                      </a:r>
                      <a:r>
                        <a:rPr lang="en-US" altLang="zh-CN" dirty="0"/>
                        <a:t>(1)</a:t>
                      </a:r>
                      <a:endParaRPr lang="zh-CN" altLang="en-US" dirty="0"/>
                    </a:p>
                  </a:txBody>
                  <a:tcPr/>
                </a:tc>
              </a:tr>
              <a:tr h="182880">
                <a:tc>
                  <a:txBody>
                    <a:bodyPr/>
                    <a:lstStyle/>
                    <a:p>
                      <a:pPr algn="ctr"/>
                      <a:r>
                        <a:rPr lang="en-US" altLang="zh-CN" dirty="0"/>
                        <a:t>9</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托叶形状</a:t>
                      </a:r>
                      <a:r>
                        <a:rPr lang="zh-CN" altLang="en-US" dirty="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叶状或佛焰苞状（０）；线形（１）</a:t>
                      </a:r>
                      <a:r>
                        <a:rPr lang="zh-CN" altLang="en-US" dirty="0"/>
                        <a:t> </a:t>
                      </a:r>
                      <a:endParaRPr lang="zh-CN" altLang="en-US" dirty="0"/>
                    </a:p>
                  </a:txBody>
                  <a:tcPr/>
                </a:tc>
              </a:tr>
            </a:tbl>
          </a:graphicData>
        </a:graphic>
      </p:graphicFrame>
      <p:graphicFrame>
        <p:nvGraphicFramePr>
          <p:cNvPr id="9" name="表格 8"/>
          <p:cNvGraphicFramePr>
            <a:graphicFrameLocks noGrp="1"/>
          </p:cNvGraphicFramePr>
          <p:nvPr>
            <p:custDataLst>
              <p:tags r:id="rId4"/>
            </p:custDataLst>
          </p:nvPr>
        </p:nvGraphicFramePr>
        <p:xfrm>
          <a:off x="1234640" y="5128990"/>
          <a:ext cx="9582150" cy="1463040"/>
        </p:xfrm>
        <a:graphic>
          <a:graphicData uri="http://schemas.openxmlformats.org/drawingml/2006/table">
            <a:tbl>
              <a:tblPr firstRow="1" bandRow="1">
                <a:tableStyleId>{5C22544A-7EE6-4342-B048-85BDC9FD1C3A}</a:tableStyleId>
              </a:tblPr>
              <a:tblGrid>
                <a:gridCol w="1263741"/>
                <a:gridCol w="1888369"/>
                <a:gridCol w="6429839"/>
              </a:tblGrid>
              <a:tr h="365760">
                <a:tc>
                  <a:txBody>
                    <a:bodyPr/>
                    <a:lstStyle/>
                    <a:p>
                      <a:pPr algn="ctr"/>
                      <a:r>
                        <a:rPr lang="zh-CN" altLang="en-US" dirty="0"/>
                        <a:t>序号</a:t>
                      </a:r>
                      <a:endParaRPr lang="zh-CN" altLang="en-US" dirty="0"/>
                    </a:p>
                  </a:txBody>
                  <a:tcPr/>
                </a:tc>
                <a:tc>
                  <a:txBody>
                    <a:bodyPr/>
                    <a:lstStyle/>
                    <a:p>
                      <a:pPr algn="ctr"/>
                      <a:r>
                        <a:rPr lang="zh-CN" altLang="en-US" dirty="0"/>
                        <a:t>性状</a:t>
                      </a:r>
                      <a:endParaRPr lang="zh-CN" altLang="en-US" dirty="0"/>
                    </a:p>
                  </a:txBody>
                  <a:tcPr/>
                </a:tc>
                <a:tc>
                  <a:txBody>
                    <a:bodyPr/>
                    <a:lstStyle/>
                    <a:p>
                      <a:pPr algn="ctr"/>
                      <a:r>
                        <a:rPr lang="zh-CN" altLang="en-US" dirty="0"/>
                        <a:t>性状特征及编码</a:t>
                      </a:r>
                      <a:endParaRPr lang="zh-CN" altLang="en-US" dirty="0"/>
                    </a:p>
                  </a:txBody>
                  <a:tcPr/>
                </a:tc>
              </a:tr>
              <a:tr h="182880">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花萼宿存</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是（０）；否（１）</a:t>
                      </a:r>
                      <a:r>
                        <a:rPr lang="zh-CN" altLang="en-US" dirty="0"/>
                        <a:t> </a:t>
                      </a:r>
                      <a:endParaRPr lang="zh-CN" altLang="en-US" dirty="0"/>
                    </a:p>
                  </a:txBody>
                  <a:tcPr/>
                </a:tc>
              </a:tr>
              <a:tr h="0">
                <a:tc>
                  <a:txBody>
                    <a:bodyPr/>
                    <a:lstStyle/>
                    <a:p>
                      <a:pPr algn="ctr"/>
                      <a:r>
                        <a:rPr lang="en-US" altLang="zh-CN" dirty="0"/>
                        <a:t>11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萼形状</a:t>
                      </a:r>
                      <a:r>
                        <a:rPr lang="zh-CN" altLang="en-US" dirty="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钟形（０）；杯形或浅杯状（１）；管状或筒状（２）</a:t>
                      </a:r>
                      <a:r>
                        <a:rPr lang="zh-CN" altLang="en-US" dirty="0"/>
                        <a:t> </a:t>
                      </a:r>
                      <a:endParaRPr lang="zh-CN" altLang="en-US" dirty="0"/>
                    </a:p>
                  </a:txBody>
                  <a:tcPr/>
                </a:tc>
              </a:tr>
              <a:tr h="292608">
                <a:tc>
                  <a:txBody>
                    <a:bodyPr/>
                    <a:lstStyle/>
                    <a:p>
                      <a:pPr algn="ctr"/>
                      <a:r>
                        <a:rPr lang="en-US" altLang="zh-CN" dirty="0"/>
                        <a:t>12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花萼膨大</a:t>
                      </a:r>
                      <a:r>
                        <a:rPr lang="zh-CN" altLang="en-US" dirty="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dk1"/>
                          </a:solidFill>
                          <a:effectLst/>
                          <a:latin typeface="+mn-lt"/>
                          <a:ea typeface="+mn-ea"/>
                          <a:cs typeface="+mn-cs"/>
                        </a:rPr>
                        <a:t>是（０）；否（１）</a:t>
                      </a:r>
                      <a:r>
                        <a:rPr lang="zh-CN" altLang="en-US" dirty="0"/>
                        <a:t> </a:t>
                      </a:r>
                      <a:endParaRPr lang="zh-CN" altLang="en-US" dirty="0"/>
                    </a:p>
                  </a:txBody>
                  <a:tcPr/>
                </a:tc>
              </a:tr>
            </a:tbl>
          </a:graphicData>
        </a:graphic>
      </p:graphicFrame>
      <p:sp>
        <p:nvSpPr>
          <p:cNvPr id="10" name="文本框 9"/>
          <p:cNvSpPr txBox="1"/>
          <p:nvPr/>
        </p:nvSpPr>
        <p:spPr>
          <a:xfrm>
            <a:off x="325408" y="1827617"/>
            <a:ext cx="690880" cy="398780"/>
          </a:xfrm>
          <a:prstGeom prst="rect">
            <a:avLst/>
          </a:prstGeom>
          <a:noFill/>
        </p:spPr>
        <p:txBody>
          <a:bodyPr wrap="none" rtlCol="0">
            <a:spAutoFit/>
          </a:bodyPr>
          <a:lstStyle/>
          <a:p>
            <a:r>
              <a:rPr lang="zh-CN" altLang="en-US" sz="2000" b="1" dirty="0"/>
              <a:t>叶片</a:t>
            </a:r>
            <a:endParaRPr lang="zh-CN" altLang="en-US" sz="2000" b="1" dirty="0"/>
          </a:p>
        </p:txBody>
      </p:sp>
      <p:sp>
        <p:nvSpPr>
          <p:cNvPr id="11" name="文本框 10"/>
          <p:cNvSpPr txBox="1"/>
          <p:nvPr/>
        </p:nvSpPr>
        <p:spPr>
          <a:xfrm>
            <a:off x="325408" y="4153433"/>
            <a:ext cx="690880" cy="398780"/>
          </a:xfrm>
          <a:prstGeom prst="rect">
            <a:avLst/>
          </a:prstGeom>
          <a:noFill/>
        </p:spPr>
        <p:txBody>
          <a:bodyPr wrap="none" rtlCol="0">
            <a:spAutoFit/>
          </a:bodyPr>
          <a:lstStyle/>
          <a:p>
            <a:r>
              <a:rPr lang="zh-CN" altLang="en-US" sz="2000" b="1" dirty="0"/>
              <a:t>托片</a:t>
            </a:r>
            <a:endParaRPr lang="zh-CN" altLang="en-US" sz="2000" b="1" dirty="0"/>
          </a:p>
        </p:txBody>
      </p:sp>
      <p:sp>
        <p:nvSpPr>
          <p:cNvPr id="12" name="文本框 11"/>
          <p:cNvSpPr txBox="1"/>
          <p:nvPr/>
        </p:nvSpPr>
        <p:spPr>
          <a:xfrm>
            <a:off x="325408" y="5807289"/>
            <a:ext cx="690880" cy="398780"/>
          </a:xfrm>
          <a:prstGeom prst="rect">
            <a:avLst/>
          </a:prstGeom>
          <a:noFill/>
        </p:spPr>
        <p:txBody>
          <a:bodyPr wrap="none" rtlCol="0">
            <a:spAutoFit/>
          </a:bodyPr>
          <a:lstStyle/>
          <a:p>
            <a:r>
              <a:rPr lang="zh-CN" altLang="en-US" sz="2000" b="1" dirty="0"/>
              <a:t>花萼</a:t>
            </a:r>
            <a:endParaRPr lang="zh-CN" altLang="en-US" sz="2000" b="1"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ISLIDE.DIAGRAM" val="2b751056-6b97-492c-b763-340acee7e99d"/>
</p:tagLst>
</file>

<file path=ppt/tags/tag64.xml><?xml version="1.0" encoding="utf-8"?>
<p:tagLst xmlns:p="http://schemas.openxmlformats.org/presentationml/2006/main">
  <p:tag name="KSO_WM_UNIT_TABLE_BEAUTIFY" val="smartTable{57f9ee89-9166-4714-8c3e-ff7d04c9a902}"/>
</p:tagLst>
</file>

<file path=ppt/tags/tag65.xml><?xml version="1.0" encoding="utf-8"?>
<p:tagLst xmlns:p="http://schemas.openxmlformats.org/presentationml/2006/main">
  <p:tag name="KSO_WM_UNIT_TABLE_BEAUTIFY" val="smartTable{f85d9987-9e20-4079-97b4-740b88a6f5a3}"/>
</p:tagLst>
</file>

<file path=ppt/tags/tag66.xml><?xml version="1.0" encoding="utf-8"?>
<p:tagLst xmlns:p="http://schemas.openxmlformats.org/presentationml/2006/main">
  <p:tag name="KSO_WM_UNIT_TABLE_BEAUTIFY" val="smartTable{aa5a9ad5-b4ba-4b09-9546-5b205d207e22}"/>
</p:tagLst>
</file>

<file path=ppt/tags/tag67.xml><?xml version="1.0" encoding="utf-8"?>
<p:tagLst xmlns:p="http://schemas.openxmlformats.org/presentationml/2006/main">
  <p:tag name="KSO_WM_UNIT_TABLE_BEAUTIFY" val="smartTable{784dc371-ff05-48b6-abb0-316ac2f9027a}"/>
</p:tagLst>
</file>

<file path=ppt/tags/tag68.xml><?xml version="1.0" encoding="utf-8"?>
<p:tagLst xmlns:p="http://schemas.openxmlformats.org/presentationml/2006/main">
  <p:tag name="KSO_WM_UNIT_TABLE_BEAUTIFY" val="smartTable{8f30c9d3-9ffb-4efb-a6dc-bc206e9ccd48}"/>
</p:tagLst>
</file>

<file path=ppt/tags/tag69.xml><?xml version="1.0" encoding="utf-8"?>
<p:tagLst xmlns:p="http://schemas.openxmlformats.org/presentationml/2006/main">
  <p:tag name="KSO_WM_UNIT_TABLE_BEAUTIFY" val="smartTable{bba0451e-f7a8-4caf-97ac-28e6a5e00da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ABLE_BEAUTIFY" val="smartTable{0b8752a5-2a5d-4cba-955b-b711a5b2484b}"/>
</p:tagLst>
</file>

<file path=ppt/tags/tag71.xml><?xml version="1.0" encoding="utf-8"?>
<p:tagLst xmlns:p="http://schemas.openxmlformats.org/presentationml/2006/main">
  <p:tag name="KSO_WM_UNIT_TABLE_BEAUTIFY" val="smartTable{1e9486d8-96ae-45c3-a933-2d4ce4232382}"/>
</p:tagLst>
</file>

<file path=ppt/tags/tag72.xml><?xml version="1.0" encoding="utf-8"?>
<p:tagLst xmlns:p="http://schemas.openxmlformats.org/presentationml/2006/main">
  <p:tag name="KSO_WM_UNIT_TABLE_BEAUTIFY" val="smartTable{7b8034ae-cc8c-42f0-b6b7-16061873efd1}"/>
</p:tagLst>
</file>

<file path=ppt/tags/tag73.xml><?xml version="1.0" encoding="utf-8"?>
<p:tagLst xmlns:p="http://schemas.openxmlformats.org/presentationml/2006/main">
  <p:tag name="KSO_WM_UNIT_TABLE_BEAUTIFY" val="smartTable{d9987958-8228-4590-96a3-158f0298b4b9}"/>
</p:tagLst>
</file>

<file path=ppt/tags/tag74.xml><?xml version="1.0" encoding="utf-8"?>
<p:tagLst xmlns:p="http://schemas.openxmlformats.org/presentationml/2006/main">
  <p:tag name="KSO_WM_UNIT_TABLE_BEAUTIFY" val="smartTable{7ab41059-0b46-4ac5-9d1a-57156fea4c1e}"/>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5491</Words>
  <Application>WPS 演示</Application>
  <PresentationFormat>宽屏</PresentationFormat>
  <Paragraphs>591</Paragraphs>
  <Slides>24</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微软雅黑</vt:lpstr>
      <vt:lpstr>Wingdings</vt:lpstr>
      <vt:lpstr>黑体</vt:lpstr>
      <vt:lpstr>-apple-system</vt:lpstr>
      <vt:lpstr>Segoe Print</vt:lpstr>
      <vt:lpstr>Arial Unicode MS</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pro</dc:creator>
  <cp:lastModifiedBy>Feng Jun</cp:lastModifiedBy>
  <cp:revision>455</cp:revision>
  <dcterms:created xsi:type="dcterms:W3CDTF">2019-06-19T02:08:00Z</dcterms:created>
  <dcterms:modified xsi:type="dcterms:W3CDTF">2021-04-08T13:34:24Z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DB8B60E97C3D46518C508173A0866542</vt:lpwstr>
  </property>
</Properties>
</file>