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"/>
  </p:notesMasterIdLst>
  <p:handoutMasterIdLst>
    <p:handoutMasterId r:id="rId9"/>
  </p:handoutMasterIdLst>
  <p:sldIdLst>
    <p:sldId id="321" r:id="rId2"/>
    <p:sldId id="486" r:id="rId3"/>
    <p:sldId id="512" r:id="rId4"/>
    <p:sldId id="515" r:id="rId5"/>
    <p:sldId id="514" r:id="rId6"/>
    <p:sldId id="312" r:id="rId7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21"/>
            <p14:sldId id="486"/>
            <p14:sldId id="512"/>
            <p14:sldId id="515"/>
            <p14:sldId id="514"/>
            <p14:sldId id="312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4D4D4D"/>
    <a:srgbClr val="7F8FA9"/>
    <a:srgbClr val="87A896"/>
    <a:srgbClr val="000000"/>
    <a:srgbClr val="297FD5"/>
    <a:srgbClr val="2B5259"/>
    <a:srgbClr val="090A3C"/>
    <a:srgbClr val="6F7378"/>
    <a:srgbClr val="0F1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5896" autoAdjust="0"/>
  </p:normalViewPr>
  <p:slideViewPr>
    <p:cSldViewPr>
      <p:cViewPr varScale="1">
        <p:scale>
          <a:sx n="33" d="100"/>
          <a:sy n="33" d="100"/>
        </p:scale>
        <p:origin x="-1146" y="-108"/>
      </p:cViewPr>
      <p:guideLst>
        <p:guide orient="horz" pos="4082"/>
        <p:guide pos="7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156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808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 开场白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、课题塑造</a:t>
            </a:r>
          </a:p>
        </p:txBody>
      </p:sp>
    </p:spTree>
    <p:extLst>
      <p:ext uri="{BB962C8B-B14F-4D97-AF65-F5344CB8AC3E}">
        <p14:creationId xmlns:p14="http://schemas.microsoft.com/office/powerpoint/2010/main" val="253510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、课题塑造</a:t>
            </a:r>
          </a:p>
        </p:txBody>
      </p:sp>
    </p:spTree>
    <p:extLst>
      <p:ext uri="{BB962C8B-B14F-4D97-AF65-F5344CB8AC3E}">
        <p14:creationId xmlns:p14="http://schemas.microsoft.com/office/powerpoint/2010/main" val="2535102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9BA6A0B2-7212-4940-B20B-F4D59FD12162}"/>
              </a:ext>
            </a:extLst>
          </p:cNvPr>
          <p:cNvGrpSpPr/>
          <p:nvPr userDrawn="1"/>
        </p:nvGrpSpPr>
        <p:grpSpPr>
          <a:xfrm>
            <a:off x="12914694" y="12240175"/>
            <a:ext cx="9904228" cy="536509"/>
            <a:chOff x="14309694" y="12240174"/>
            <a:chExt cx="8072954" cy="536509"/>
          </a:xfrm>
        </p:grpSpPr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C1BD0C29-A1CB-432B-BD72-BD1C560C6B22}"/>
                </a:ext>
              </a:extLst>
            </p:cNvPr>
            <p:cNvSpPr txBox="1"/>
            <p:nvPr userDrawn="1"/>
          </p:nvSpPr>
          <p:spPr>
            <a:xfrm>
              <a:off x="16443027" y="12240175"/>
              <a:ext cx="290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="" xmlns:a16="http://schemas.microsoft.com/office/drawing/2014/main" id="{08506297-B5F3-4193-BBEB-34FD103E4C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="" xmlns:a16="http://schemas.microsoft.com/office/drawing/2014/main" id="{6D6207AF-A809-4295-A764-24C07BA882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="" xmlns:a16="http://schemas.microsoft.com/office/drawing/2014/main" id="{AA59E0D3-D086-4C73-A629-108E4B253682}"/>
                </a:ext>
              </a:extLst>
            </p:cNvPr>
            <p:cNvSpPr txBox="1"/>
            <p:nvPr userDrawn="1"/>
          </p:nvSpPr>
          <p:spPr>
            <a:xfrm>
              <a:off x="18944694" y="12240174"/>
              <a:ext cx="3437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1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=""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254BFB98-6F16-4CDF-94E8-7100808EE336}"/>
              </a:ext>
            </a:extLst>
          </p:cNvPr>
          <p:cNvGrpSpPr/>
          <p:nvPr userDrawn="1"/>
        </p:nvGrpSpPr>
        <p:grpSpPr>
          <a:xfrm>
            <a:off x="12914694" y="12240175"/>
            <a:ext cx="9904228" cy="536509"/>
            <a:chOff x="14309694" y="12240174"/>
            <a:chExt cx="8072954" cy="536509"/>
          </a:xfrm>
        </p:grpSpPr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1AED8D33-1B9A-448F-A153-4901393B76A2}"/>
                </a:ext>
              </a:extLst>
            </p:cNvPr>
            <p:cNvSpPr txBox="1"/>
            <p:nvPr userDrawn="1"/>
          </p:nvSpPr>
          <p:spPr>
            <a:xfrm>
              <a:off x="16443027" y="12240175"/>
              <a:ext cx="290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="" xmlns:a16="http://schemas.microsoft.com/office/drawing/2014/main" id="{1A881508-F3EC-4989-98CF-A1975DB5D0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="" xmlns:a16="http://schemas.microsoft.com/office/drawing/2014/main" id="{9562E72A-0F76-411F-BEDD-F93D0DEDF8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8B477891-04CD-4A40-ACDF-2A4F3D8BCAA3}"/>
                </a:ext>
              </a:extLst>
            </p:cNvPr>
            <p:cNvSpPr txBox="1"/>
            <p:nvPr userDrawn="1"/>
          </p:nvSpPr>
          <p:spPr>
            <a:xfrm>
              <a:off x="18944694" y="12240174"/>
              <a:ext cx="3437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-81" y="10212000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ACEF63C3-4454-428E-A6C8-713B9F8BF229}"/>
              </a:ext>
            </a:extLst>
          </p:cNvPr>
          <p:cNvGrpSpPr/>
          <p:nvPr/>
        </p:nvGrpSpPr>
        <p:grpSpPr>
          <a:xfrm>
            <a:off x="16615808" y="12157242"/>
            <a:ext cx="5808978" cy="585180"/>
            <a:chOff x="182044" y="12101771"/>
            <a:chExt cx="5808978" cy="585180"/>
          </a:xfrm>
        </p:grpSpPr>
        <p:sp>
          <p:nvSpPr>
            <p:cNvPr id="25" name="文本框 24">
              <a:extLst>
                <a:ext uri="{FF2B5EF4-FFF2-40B4-BE49-F238E27FC236}">
                  <a16:creationId xmlns="" xmlns:a16="http://schemas.microsoft.com/office/drawing/2014/main" id="{1EF184DE-CF1A-425A-BFA7-C85C834B1280}"/>
                </a:ext>
              </a:extLst>
            </p:cNvPr>
            <p:cNvSpPr txBox="1"/>
            <p:nvPr userDrawn="1"/>
          </p:nvSpPr>
          <p:spPr>
            <a:xfrm>
              <a:off x="2375930" y="1210177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E361B2F8-5376-4CEF-962B-35F0FFBCE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44" y="12153618"/>
              <a:ext cx="2133333" cy="53333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97D501F0-FA97-4424-A9C8-A6EA4D49898C}"/>
              </a:ext>
            </a:extLst>
          </p:cNvPr>
          <p:cNvGrpSpPr/>
          <p:nvPr/>
        </p:nvGrpSpPr>
        <p:grpSpPr>
          <a:xfrm>
            <a:off x="3836180" y="4500175"/>
            <a:ext cx="15367028" cy="5191331"/>
            <a:chOff x="5266365" y="4481724"/>
            <a:chExt cx="13633330" cy="5191331"/>
          </a:xfrm>
        </p:grpSpPr>
        <p:sp>
          <p:nvSpPr>
            <p:cNvPr id="10" name="TextBox 29">
              <a:extLst>
                <a:ext uri="{FF2B5EF4-FFF2-40B4-BE49-F238E27FC236}">
                  <a16:creationId xmlns="" xmlns:a16="http://schemas.microsoft.com/office/drawing/2014/main" id="{F9D43B12-AC98-4BB4-933D-F127548715CE}"/>
                </a:ext>
              </a:extLst>
            </p:cNvPr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架构师课程</a:t>
              </a: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53">
              <a:extLst>
                <a:ext uri="{FF2B5EF4-FFF2-40B4-BE49-F238E27FC236}">
                  <a16:creationId xmlns="" xmlns:a16="http://schemas.microsoft.com/office/drawing/2014/main" id="{371E43EE-F17E-4BD8-91BC-7673B2926E02}"/>
                </a:ext>
              </a:extLst>
            </p:cNvPr>
            <p:cNvSpPr txBox="1"/>
            <p:nvPr/>
          </p:nvSpPr>
          <p:spPr>
            <a:xfrm>
              <a:off x="6615530" y="6349742"/>
              <a:ext cx="10935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6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  <p:sp>
          <p:nvSpPr>
            <p:cNvPr id="17" name="TextBox 53">
              <a:extLst>
                <a:ext uri="{FF2B5EF4-FFF2-40B4-BE49-F238E27FC236}">
                  <a16:creationId xmlns="" xmlns:a16="http://schemas.microsoft.com/office/drawing/2014/main" id="{F9DF0C96-B9CE-45CD-B3CE-CD65703A3DCD}"/>
                </a:ext>
              </a:extLst>
            </p:cNvPr>
            <p:cNvSpPr txBox="1"/>
            <p:nvPr/>
          </p:nvSpPr>
          <p:spPr>
            <a:xfrm>
              <a:off x="6615530" y="9026724"/>
              <a:ext cx="1093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Noto Sans CJK SC Medium" charset="-122"/>
                </a:rPr>
                <a:t>做一家受人尊敬的企业，做一位受人尊敬的老师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5C12BDFC-3B32-44E8-B922-9E5F28858A76}"/>
              </a:ext>
            </a:extLst>
          </p:cNvPr>
          <p:cNvGrpSpPr/>
          <p:nvPr/>
        </p:nvGrpSpPr>
        <p:grpSpPr>
          <a:xfrm>
            <a:off x="7039803" y="1715925"/>
            <a:ext cx="8959781" cy="1276993"/>
            <a:chOff x="5624694" y="1705372"/>
            <a:chExt cx="8959781" cy="1276993"/>
          </a:xfrm>
        </p:grpSpPr>
        <p:pic>
          <p:nvPicPr>
            <p:cNvPr id="13" name="图片 12">
              <a:extLst>
                <a:ext uri="{FF2B5EF4-FFF2-40B4-BE49-F238E27FC236}">
                  <a16:creationId xmlns="" xmlns:a16="http://schemas.microsoft.com/office/drawing/2014/main" id="{7CFD3F3B-22A9-43D9-92D9-0F4143BD8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694" y="1705372"/>
              <a:ext cx="3800574" cy="1276993"/>
            </a:xfrm>
            <a:prstGeom prst="rect">
              <a:avLst/>
            </a:prstGeom>
          </p:spPr>
        </p:pic>
        <p:sp>
          <p:nvSpPr>
            <p:cNvPr id="14" name="十字形 13">
              <a:extLst>
                <a:ext uri="{FF2B5EF4-FFF2-40B4-BE49-F238E27FC236}">
                  <a16:creationId xmlns="" xmlns:a16="http://schemas.microsoft.com/office/drawing/2014/main" id="{14A66B0D-B6B1-4CA2-A936-35E77C56E115}"/>
                </a:ext>
              </a:extLst>
            </p:cNvPr>
            <p:cNvSpPr/>
            <p:nvPr/>
          </p:nvSpPr>
          <p:spPr>
            <a:xfrm>
              <a:off x="9930092" y="2073868"/>
              <a:ext cx="540000" cy="540000"/>
            </a:xfrm>
            <a:prstGeom prst="plus">
              <a:avLst>
                <a:gd name="adj" fmla="val 42882"/>
              </a:avLst>
            </a:prstGeom>
            <a:solidFill>
              <a:srgbClr val="157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577BA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="" xmlns:a16="http://schemas.microsoft.com/office/drawing/2014/main" id="{371CB9BE-1476-4EAC-A7B2-CDDADDF3F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917" y="1813001"/>
              <a:ext cx="3609558" cy="90239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9179693" y="3007975"/>
            <a:ext cx="5015111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60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b="1" dirty="0"/>
              <a:t>讲师介绍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B22BD667-FC5E-41F1-9677-3E629E4F6131}"/>
              </a:ext>
            </a:extLst>
          </p:cNvPr>
          <p:cNvSpPr txBox="1"/>
          <p:nvPr/>
        </p:nvSpPr>
        <p:spPr>
          <a:xfrm>
            <a:off x="1738848" y="2014230"/>
            <a:ext cx="7452746" cy="14096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动脑学院 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Alan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老师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系统</a:t>
            </a:r>
            <a:r>
              <a:rPr lang="zh-CN" altLang="en-US" sz="3200" b="1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架构师、技术总监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xmlns="" id="{BC858B3B-D1AD-4522-96AD-317582E71472}"/>
              </a:ext>
            </a:extLst>
          </p:cNvPr>
          <p:cNvSpPr txBox="1"/>
          <p:nvPr/>
        </p:nvSpPr>
        <p:spPr>
          <a:xfrm>
            <a:off x="1730292" y="3698357"/>
            <a:ext cx="11076539" cy="5078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曾任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sym typeface="+mn-ea"/>
              </a:rPr>
              <a:t>职于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上海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腾讯互动娱乐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部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最高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职位技术总监。具备多年大型项目开发经验。技能领域：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Android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（高级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UI,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架构师）、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java web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开发、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nodejs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、前端技术等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现为动脑学院安卓讲师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老师</a:t>
            </a:r>
            <a:r>
              <a:rPr lang="en-US" altLang="zh-CN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QQ</a:t>
            </a: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3287987589</a:t>
            </a:r>
            <a:endParaRPr lang="en-US" altLang="zh-CN" sz="6000" dirty="0">
              <a:solidFill>
                <a:srgbClr val="FF0000"/>
              </a:solidFill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AFC2FDC3-055C-47A1-91B3-446CAE7A33F2}"/>
              </a:ext>
            </a:extLst>
          </p:cNvPr>
          <p:cNvSpPr txBox="1"/>
          <p:nvPr/>
        </p:nvSpPr>
        <p:spPr>
          <a:xfrm>
            <a:off x="11429694" y="10301690"/>
            <a:ext cx="4945946" cy="170663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en-US" sz="36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Source Han Sans CN Normal" charset="-122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0" y="10845175"/>
            <a:ext cx="23039388" cy="2134072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48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E361B2F8-5376-4CEF-962B-35F0FFBCE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881" y="12227117"/>
            <a:ext cx="2133333" cy="533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73200" y="12008324"/>
            <a:ext cx="1229400" cy="118106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74944" y="12036583"/>
            <a:ext cx="4328255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|  android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架构师</a:t>
            </a:r>
            <a:r>
              <a:rPr lang="zh-CN" altLang="en-US" sz="32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课程</a:t>
            </a:r>
            <a:endParaRPr lang="zh-CN" altLang="en-US" sz="32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363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-1" y="10260439"/>
            <a:ext cx="23060763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31033" y="1556772"/>
            <a:ext cx="18563661" cy="4695106"/>
            <a:chOff x="6638030" y="2496653"/>
            <a:chExt cx="17249505" cy="2645666"/>
          </a:xfrm>
        </p:grpSpPr>
        <p:sp>
          <p:nvSpPr>
            <p:cNvPr id="30" name="TextBox 29"/>
            <p:cNvSpPr txBox="1"/>
            <p:nvPr/>
          </p:nvSpPr>
          <p:spPr>
            <a:xfrm>
              <a:off x="8458034" y="2496653"/>
              <a:ext cx="15429501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插件化架构设计（三）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38030" y="4708743"/>
              <a:ext cx="11835000" cy="43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4D4D4D"/>
                </a:solidFill>
                <a:latin typeface="思源黑体 CN Bold" panose="020B0800000000000000" charset="-122"/>
                <a:ea typeface="思源黑体 CN Bold" panose="020B0800000000000000" charset="-122"/>
                <a:cs typeface="Noto Sans CJK SC Medium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06D68616-8420-4951-9C5C-1C95EEFB1F6E}"/>
              </a:ext>
            </a:extLst>
          </p:cNvPr>
          <p:cNvGrpSpPr/>
          <p:nvPr/>
        </p:nvGrpSpPr>
        <p:grpSpPr>
          <a:xfrm>
            <a:off x="16268069" y="12219202"/>
            <a:ext cx="6111717" cy="533333"/>
            <a:chOff x="-165695" y="12163731"/>
            <a:chExt cx="6111717" cy="533333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25F849BA-059D-422C-95D0-54B66CCF61E4}"/>
                </a:ext>
              </a:extLst>
            </p:cNvPr>
            <p:cNvSpPr txBox="1"/>
            <p:nvPr userDrawn="1"/>
          </p:nvSpPr>
          <p:spPr>
            <a:xfrm>
              <a:off x="2330930" y="1216373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39E2A4C0-CC66-43F6-A225-C77C63174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695" y="12163731"/>
              <a:ext cx="2133333" cy="533333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-1" y="2965044"/>
            <a:ext cx="2306076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44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4400" dirty="0" smtClean="0">
                <a:solidFill>
                  <a:srgbClr val="FF0000"/>
                </a:solidFill>
              </a:rPr>
              <a:t> </a:t>
            </a:r>
            <a:endParaRPr lang="en-US" altLang="zh-CN" sz="4400" dirty="0">
              <a:solidFill>
                <a:srgbClr val="FF0000"/>
              </a:solidFill>
            </a:endParaRPr>
          </a:p>
          <a:p>
            <a:pPr algn="ctr"/>
            <a:endParaRPr lang="en-US" altLang="zh-CN" sz="4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4400" dirty="0" smtClean="0">
                <a:solidFill>
                  <a:srgbClr val="FF0000"/>
                </a:solidFill>
              </a:rPr>
              <a:t>1</a:t>
            </a:r>
            <a:r>
              <a:rPr lang="zh-CN" altLang="en-US" sz="4400" dirty="0" smtClean="0">
                <a:solidFill>
                  <a:srgbClr val="FF0000"/>
                </a:solidFill>
              </a:rPr>
              <a:t>、静态广播插件的实现</a:t>
            </a:r>
            <a:endParaRPr lang="en-US" altLang="zh-CN" sz="4400" dirty="0" smtClean="0">
              <a:solidFill>
                <a:srgbClr val="FF0000"/>
              </a:solidFill>
            </a:endParaRPr>
          </a:p>
          <a:p>
            <a:pPr algn="ctr"/>
            <a:endParaRPr lang="en-US" altLang="zh-CN" sz="4400" dirty="0">
              <a:solidFill>
                <a:srgbClr val="FF0000"/>
              </a:solidFill>
            </a:endParaRPr>
          </a:p>
          <a:p>
            <a:pPr algn="ctr"/>
            <a:r>
              <a:rPr lang="en-US" altLang="zh-CN" sz="4400" dirty="0" smtClean="0">
                <a:solidFill>
                  <a:srgbClr val="FF0000"/>
                </a:solidFill>
              </a:rPr>
              <a:t>2</a:t>
            </a:r>
            <a:r>
              <a:rPr lang="zh-CN" altLang="en-US" sz="4400" dirty="0" smtClean="0">
                <a:solidFill>
                  <a:srgbClr val="FF0000"/>
                </a:solidFill>
              </a:rPr>
              <a:t>、</a:t>
            </a:r>
            <a:r>
              <a:rPr lang="en-US" altLang="zh-CN" sz="4400" dirty="0" smtClean="0">
                <a:solidFill>
                  <a:srgbClr val="FF0000"/>
                </a:solidFill>
              </a:rPr>
              <a:t>hook</a:t>
            </a:r>
            <a:r>
              <a:rPr lang="zh-CN" altLang="en-US" sz="4400" dirty="0" smtClean="0">
                <a:solidFill>
                  <a:srgbClr val="FF0000"/>
                </a:solidFill>
              </a:rPr>
              <a:t>技术登录式框架实现</a:t>
            </a:r>
            <a:endParaRPr lang="zh-CN" altLang="en-US" sz="4400" dirty="0">
              <a:solidFill>
                <a:srgbClr val="FF0000"/>
              </a:solidFill>
            </a:endParaRPr>
          </a:p>
          <a:p>
            <a:pPr algn="ctr"/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8902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" altLang="zh-CN" dirty="0">
                <a:latin typeface="Arial"/>
                <a:ea typeface="Arial"/>
                <a:cs typeface="Arial"/>
                <a:sym typeface="Arial"/>
              </a:rPr>
              <a:t>Hook技术也称为钩子函数</a:t>
            </a:r>
            <a:endParaRPr lang="en" altLang="zh-CN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ED7C55A-A9FD-4BCC-8B66-3D18CD1AB8BA}"/>
              </a:ext>
            </a:extLst>
          </p:cNvPr>
          <p:cNvSpPr txBox="1"/>
          <p:nvPr/>
        </p:nvSpPr>
        <p:spPr>
          <a:xfrm>
            <a:off x="2472970" y="2168791"/>
            <a:ext cx="1107996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BC5601A2-7FD2-4C14-B7DB-A47D23F9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970" y="7281967"/>
            <a:ext cx="18473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94" y="1762221"/>
            <a:ext cx="2110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b="1" dirty="0"/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4694" y="2168791"/>
            <a:ext cx="21015000" cy="938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4000" dirty="0"/>
              <a:t> </a:t>
            </a:r>
            <a:r>
              <a:rPr lang="zh-CN" altLang="en-US" sz="4000" dirty="0">
                <a:latin typeface="Arial"/>
                <a:ea typeface="Arial"/>
                <a:cs typeface="Arial"/>
                <a:sym typeface="Arial"/>
              </a:rPr>
              <a:t>钩子函数实际上是一个处理消息的程序段，通过系统调用，把它挂入系统。 </a:t>
            </a:r>
          </a:p>
          <a:p>
            <a:pPr>
              <a:lnSpc>
                <a:spcPct val="135000"/>
              </a:lnSpc>
            </a:pPr>
            <a:r>
              <a:rPr lang="zh-CN" altLang="en-US" sz="4000" dirty="0">
                <a:latin typeface="Arial"/>
                <a:ea typeface="Arial"/>
                <a:cs typeface="Arial"/>
                <a:sym typeface="Arial"/>
              </a:rPr>
              <a:t>在系统没有到调用该函数之前，钩子程序就先捕获该消息，</a:t>
            </a:r>
          </a:p>
          <a:p>
            <a:pPr>
              <a:lnSpc>
                <a:spcPct val="135000"/>
              </a:lnSpc>
            </a:pPr>
            <a:r>
              <a:rPr lang="zh-CN" altLang="en-US" sz="4000" dirty="0">
                <a:latin typeface="Arial"/>
                <a:ea typeface="Arial"/>
                <a:cs typeface="Arial"/>
                <a:sym typeface="Arial"/>
              </a:rPr>
              <a:t>这样钩子函数先得到控制权。</a:t>
            </a:r>
          </a:p>
          <a:p>
            <a:pPr>
              <a:lnSpc>
                <a:spcPct val="135000"/>
              </a:lnSpc>
            </a:pPr>
            <a:r>
              <a:rPr lang="zh-CN" altLang="en-US" sz="4000" dirty="0">
                <a:latin typeface="Arial"/>
                <a:ea typeface="Arial"/>
                <a:cs typeface="Arial"/>
                <a:sym typeface="Arial"/>
              </a:rPr>
              <a:t>这时钩子函数即可以加工处理（改变）该函数的执行行为</a:t>
            </a:r>
          </a:p>
          <a:p>
            <a:pPr>
              <a:lnSpc>
                <a:spcPct val="135000"/>
              </a:lnSpc>
            </a:pPr>
            <a:endParaRPr lang="zh-CN" altLang="en-US" sz="4000" dirty="0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35000"/>
              </a:lnSpc>
            </a:pPr>
            <a:r>
              <a:rPr lang="zh-CN" altLang="en-US" sz="4000" dirty="0">
                <a:latin typeface="Arial"/>
                <a:ea typeface="Arial"/>
                <a:cs typeface="Arial"/>
                <a:sym typeface="Arial"/>
              </a:rPr>
              <a:t>还可以强制结束消息的传递。</a:t>
            </a:r>
          </a:p>
          <a:p>
            <a:endParaRPr lang="en-US" altLang="zh-CN" sz="4000" dirty="0"/>
          </a:p>
          <a:p>
            <a:r>
              <a:rPr lang="en" altLang="zh-CN" sz="4000" dirty="0">
                <a:solidFill>
                  <a:srgbClr val="FF0000"/>
                </a:solidFill>
              </a:rPr>
              <a:t>HOOK技术实现途径</a:t>
            </a:r>
          </a:p>
          <a:p>
            <a:endParaRPr lang="en-US" altLang="zh-CN" sz="4000" dirty="0" smtClean="0"/>
          </a:p>
          <a:p>
            <a:r>
              <a:rPr lang="en" altLang="zh-CN" sz="4000" dirty="0"/>
              <a:t>第一  找到hook点</a:t>
            </a:r>
          </a:p>
          <a:p>
            <a:endParaRPr lang="en-US" altLang="zh-CN" sz="4000" dirty="0" smtClean="0"/>
          </a:p>
          <a:p>
            <a:r>
              <a:rPr lang="en" altLang="zh-CN" sz="4000" dirty="0" smtClean="0"/>
              <a:t>第</a:t>
            </a:r>
            <a:r>
              <a:rPr lang="zh-CN" altLang="en-US" sz="4000" dirty="0" smtClean="0"/>
              <a:t>二</a:t>
            </a:r>
            <a:r>
              <a:rPr lang="en" altLang="zh-CN" sz="4000" dirty="0" smtClean="0"/>
              <a:t>   </a:t>
            </a:r>
            <a:r>
              <a:rPr lang="en" altLang="zh-CN" sz="4000" dirty="0"/>
              <a:t>将hook方法放到系统之外执行  ？</a:t>
            </a: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226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21294" y="10042511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87240" y="4371582"/>
            <a:ext cx="17685000" cy="2813077"/>
            <a:chOff x="4704071" y="4082782"/>
            <a:chExt cx="16433046" cy="1585153"/>
          </a:xfrm>
        </p:grpSpPr>
        <p:sp>
          <p:nvSpPr>
            <p:cNvPr id="30" name="TextBox 29"/>
            <p:cNvSpPr txBox="1"/>
            <p:nvPr/>
          </p:nvSpPr>
          <p:spPr>
            <a:xfrm>
              <a:off x="4704071" y="4082782"/>
              <a:ext cx="16433046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插件化框架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设计</a:t>
              </a:r>
              <a:endParaRPr lang="en-US" altLang="zh-CN" sz="80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05000"/>
                </a:lnSpc>
              </a:pPr>
              <a:endParaRPr lang="en-US" altLang="zh-CN" sz="8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05000"/>
                </a:lnSpc>
              </a:pPr>
              <a:r>
                <a:rPr lang="en-US" altLang="zh-CN" sz="8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RXJava2</a:t>
              </a:r>
              <a:r>
                <a:rPr lang="zh-CN" altLang="en-US" sz="8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响应式编程框架设计</a:t>
              </a:r>
              <a:endParaRPr lang="en-US" altLang="zh-CN" sz="8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05000"/>
                </a:lnSpc>
              </a:pP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38030" y="4708743"/>
              <a:ext cx="11835000" cy="43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4D4D4D"/>
                </a:solidFill>
                <a:latin typeface="思源黑体 CN Bold" panose="020B0800000000000000" charset="-122"/>
                <a:ea typeface="思源黑体 CN Bold" panose="020B0800000000000000" charset="-122"/>
                <a:cs typeface="Noto Sans CJK SC Medium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06D68616-8420-4951-9C5C-1C95EEFB1F6E}"/>
              </a:ext>
            </a:extLst>
          </p:cNvPr>
          <p:cNvGrpSpPr/>
          <p:nvPr/>
        </p:nvGrpSpPr>
        <p:grpSpPr>
          <a:xfrm>
            <a:off x="16268069" y="12219202"/>
            <a:ext cx="6111717" cy="533333"/>
            <a:chOff x="-165695" y="12163731"/>
            <a:chExt cx="6111717" cy="533333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25F849BA-059D-422C-95D0-54B66CCF61E4}"/>
                </a:ext>
              </a:extLst>
            </p:cNvPr>
            <p:cNvSpPr txBox="1"/>
            <p:nvPr userDrawn="1"/>
          </p:nvSpPr>
          <p:spPr>
            <a:xfrm>
              <a:off x="2330930" y="1216373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39E2A4C0-CC66-43F6-A225-C77C63174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695" y="12163731"/>
              <a:ext cx="2133333" cy="533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893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1" y="8132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93581" y="3958338"/>
            <a:ext cx="11250613" cy="2754313"/>
          </a:xfrm>
        </p:spPr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谢谢观看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4F2A5005-FE86-43C8-9B7C-60028B4C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79" y="11819433"/>
            <a:ext cx="4030642" cy="1007662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>
            <a:solidFill>
              <a:srgbClr val="1577BA"/>
            </a:solidFill>
            <a:latin typeface="思源黑体 CN Normal" panose="020B0400000000000000" pitchFamily="34" charset="-122"/>
            <a:ea typeface="思源黑体 CN Normal" panose="020B0400000000000000" pitchFamily="34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27576</TotalTime>
  <Words>242</Words>
  <Application>Microsoft Office PowerPoint</Application>
  <PresentationFormat>自定义</PresentationFormat>
  <Paragraphs>42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 讲师介绍</vt:lpstr>
      <vt:lpstr>PowerPoint 演示文稿</vt:lpstr>
      <vt:lpstr>Hook技术也称为钩子函数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dell</cp:lastModifiedBy>
  <cp:revision>1994</cp:revision>
  <dcterms:created xsi:type="dcterms:W3CDTF">2014-06-24T08:28:00Z</dcterms:created>
  <dcterms:modified xsi:type="dcterms:W3CDTF">2019-08-12T15:10:25Z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