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4"/>
  </p:notesMasterIdLst>
  <p:handoutMasterIdLst>
    <p:handoutMasterId r:id="rId15"/>
  </p:handoutMasterIdLst>
  <p:sldIdLst>
    <p:sldId id="321" r:id="rId2"/>
    <p:sldId id="486" r:id="rId3"/>
    <p:sldId id="512" r:id="rId4"/>
    <p:sldId id="516" r:id="rId5"/>
    <p:sldId id="515" r:id="rId6"/>
    <p:sldId id="517" r:id="rId7"/>
    <p:sldId id="518" r:id="rId8"/>
    <p:sldId id="519" r:id="rId9"/>
    <p:sldId id="520" r:id="rId10"/>
    <p:sldId id="521" r:id="rId11"/>
    <p:sldId id="514" r:id="rId12"/>
    <p:sldId id="312" r:id="rId13"/>
  </p:sldIdLst>
  <p:sldSz cx="23039388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21"/>
            <p14:sldId id="486"/>
            <p14:sldId id="512"/>
            <p14:sldId id="516"/>
            <p14:sldId id="515"/>
            <p14:sldId id="517"/>
            <p14:sldId id="518"/>
            <p14:sldId id="519"/>
            <p14:sldId id="520"/>
            <p14:sldId id="521"/>
            <p14:sldId id="514"/>
            <p14:sldId id="312"/>
          </p14:sldIdLst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7BA"/>
    <a:srgbClr val="4D4D4D"/>
    <a:srgbClr val="7F8FA9"/>
    <a:srgbClr val="87A896"/>
    <a:srgbClr val="000000"/>
    <a:srgbClr val="297FD5"/>
    <a:srgbClr val="2B5259"/>
    <a:srgbClr val="090A3C"/>
    <a:srgbClr val="6F7378"/>
    <a:srgbClr val="0F1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5896" autoAdjust="0"/>
  </p:normalViewPr>
  <p:slideViewPr>
    <p:cSldViewPr>
      <p:cViewPr varScale="1">
        <p:scale>
          <a:sx n="33" d="100"/>
          <a:sy n="33" d="100"/>
        </p:scale>
        <p:origin x="-1146" y="-108"/>
      </p:cViewPr>
      <p:guideLst>
        <p:guide orient="horz" pos="4082"/>
        <p:guide pos="72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1156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808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 开场白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51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、课题塑造</a:t>
            </a:r>
          </a:p>
        </p:txBody>
      </p:sp>
    </p:spTree>
    <p:extLst>
      <p:ext uri="{BB962C8B-B14F-4D97-AF65-F5344CB8AC3E}">
        <p14:creationId xmlns:p14="http://schemas.microsoft.com/office/powerpoint/2010/main" val="2535102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、课题塑造</a:t>
            </a:r>
          </a:p>
        </p:txBody>
      </p:sp>
    </p:spTree>
    <p:extLst>
      <p:ext uri="{BB962C8B-B14F-4D97-AF65-F5344CB8AC3E}">
        <p14:creationId xmlns:p14="http://schemas.microsoft.com/office/powerpoint/2010/main" val="2535102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49282E3-8B8D-4B1F-84B1-46FA92F4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924" y="2121058"/>
            <a:ext cx="17279541" cy="4512122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8D8608C2-ED2A-4C6A-AB89-F46CC8C9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924" y="6807185"/>
            <a:ext cx="17279541" cy="3129084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91B1BE7-D128-4C61-B201-3867EF75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3376C00-A104-44DC-9EB5-3DCD817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EFECE43-707A-439E-A27B-426A9A6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75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26C720-706C-4EBD-A492-E3A7844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8C86093E-9668-4FF4-8E5F-172B604E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9CA1FC3-9C94-4F50-A644-E0FFD7AF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F256C60-BD93-4EBE-A077-8B120401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44FF5A8-525D-428B-9A46-34F5DA9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378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5C3DA0C8-80A6-408C-9302-8C70D7B1C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487562" y="690018"/>
            <a:ext cx="496786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02EDC558-6C06-4A6E-A7A9-955BE047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3958" y="690018"/>
            <a:ext cx="14615612" cy="109832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6D4AB11-9001-493C-AE64-B98D46E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4E83C42-6CAC-4E87-B5F3-3EB403F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90B83C1-2E73-4B31-9F61-4616310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59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9BA6A0B2-7212-4940-B20B-F4D59FD12162}"/>
              </a:ext>
            </a:extLst>
          </p:cNvPr>
          <p:cNvGrpSpPr/>
          <p:nvPr userDrawn="1"/>
        </p:nvGrpSpPr>
        <p:grpSpPr>
          <a:xfrm>
            <a:off x="12914694" y="12240175"/>
            <a:ext cx="9904228" cy="536509"/>
            <a:chOff x="14309694" y="12240174"/>
            <a:chExt cx="8072954" cy="536509"/>
          </a:xfrm>
        </p:grpSpPr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C1BD0C29-A1CB-432B-BD72-BD1C560C6B22}"/>
                </a:ext>
              </a:extLst>
            </p:cNvPr>
            <p:cNvSpPr txBox="1"/>
            <p:nvPr userDrawn="1"/>
          </p:nvSpPr>
          <p:spPr>
            <a:xfrm>
              <a:off x="16443027" y="12240175"/>
              <a:ext cx="2900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Android</a:t>
              </a:r>
              <a:r>
                <a:rPr lang="zh-CN" altLang="en-US" sz="240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架构师课程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="" xmlns:a16="http://schemas.microsoft.com/office/drawing/2014/main" id="{08506297-B5F3-4193-BBEB-34FD103E4C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9694" y="12243350"/>
              <a:ext cx="2133333" cy="533333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="" xmlns:a16="http://schemas.microsoft.com/office/drawing/2014/main" id="{6D6207AF-A809-4295-A764-24C07BA882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="" xmlns:a16="http://schemas.microsoft.com/office/drawing/2014/main" id="{AA59E0D3-D086-4C73-A629-108E4B253682}"/>
                </a:ext>
              </a:extLst>
            </p:cNvPr>
            <p:cNvSpPr txBox="1"/>
            <p:nvPr userDrawn="1"/>
          </p:nvSpPr>
          <p:spPr>
            <a:xfrm>
              <a:off x="18944694" y="12240174"/>
              <a:ext cx="34379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官方客服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QQ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708875071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1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=""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254BFB98-6F16-4CDF-94E8-7100808EE336}"/>
              </a:ext>
            </a:extLst>
          </p:cNvPr>
          <p:cNvGrpSpPr/>
          <p:nvPr userDrawn="1"/>
        </p:nvGrpSpPr>
        <p:grpSpPr>
          <a:xfrm>
            <a:off x="12914694" y="12240175"/>
            <a:ext cx="9904228" cy="536509"/>
            <a:chOff x="14309694" y="12240174"/>
            <a:chExt cx="8072954" cy="536509"/>
          </a:xfrm>
        </p:grpSpPr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1AED8D33-1B9A-448F-A153-4901393B76A2}"/>
                </a:ext>
              </a:extLst>
            </p:cNvPr>
            <p:cNvSpPr txBox="1"/>
            <p:nvPr userDrawn="1"/>
          </p:nvSpPr>
          <p:spPr>
            <a:xfrm>
              <a:off x="16443027" y="12240175"/>
              <a:ext cx="2900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Android</a:t>
              </a:r>
              <a:r>
                <a:rPr lang="zh-CN" altLang="en-US" sz="240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架构师课程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="" xmlns:a16="http://schemas.microsoft.com/office/drawing/2014/main" id="{1A881508-F3EC-4989-98CF-A1975DB5D0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9694" y="12243350"/>
              <a:ext cx="2133333" cy="533333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="" xmlns:a16="http://schemas.microsoft.com/office/drawing/2014/main" id="{9562E72A-0F76-411F-BEDD-F93D0DEDF8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="" xmlns:a16="http://schemas.microsoft.com/office/drawing/2014/main" id="{8B477891-04CD-4A40-ACDF-2A4F3D8BCAA3}"/>
                </a:ext>
              </a:extLst>
            </p:cNvPr>
            <p:cNvSpPr txBox="1"/>
            <p:nvPr userDrawn="1"/>
          </p:nvSpPr>
          <p:spPr>
            <a:xfrm>
              <a:off x="18944694" y="12240174"/>
              <a:ext cx="34379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官方客服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QQ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708875071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3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572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6ACD073-5CB6-421F-90FF-73B57945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58" y="3231089"/>
            <a:ext cx="19871472" cy="5391145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266875B-E1A3-4C2A-BE3C-AADFC7AD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958" y="8673236"/>
            <a:ext cx="19871472" cy="2835076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0DDD003-20AD-47C5-B54D-1C682F1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64A3E55-3CD2-42CD-A501-15AC6AA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0722275-D3FC-4596-9770-D0857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43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1698859-49B0-4B7F-869E-032F79F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577CB95-0C20-4B37-9414-CFB37859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958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8682EB9-268D-4B57-BD9A-3D61C88E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63690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ACC0AAD-2071-4B38-AA7D-1FBE7E14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E74A773-31D7-4D75-A372-1C064CD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4CBEE25-D204-4471-9438-961B0B5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139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EE5502C-3B0C-4B02-A414-81DF190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DF04704-7C32-4246-AC18-8CDD9BF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E1BB3DEA-BFC9-4231-BFBE-80499F24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6960" y="4734128"/>
            <a:ext cx="9746740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C4E6BD28-5582-43AE-AB67-34F9DFDF8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663690" y="3177087"/>
            <a:ext cx="9794741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2B281AAB-BCF6-4291-8D7E-269AFF69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63690" y="4734128"/>
            <a:ext cx="9794741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EFC1F4C6-ACD2-431A-BEA9-029F7D54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C5CC6F6B-08B8-4D46-B033-7C43DF4D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3B5ED0D3-8140-474A-947D-5BC47A34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79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3E74FC1-9D17-4335-8A63-F3D799BF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8ED7DFC0-A498-48BE-9043-E9B9DB5C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DCAC06C-48CB-4A7B-9023-AB77F49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168FCC90-490C-4729-8D6A-72FE62CD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440B7B46-19A4-418B-868F-CF0AE3E3B52D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</p:spTree>
    <p:extLst>
      <p:ext uri="{BB962C8B-B14F-4D97-AF65-F5344CB8AC3E}">
        <p14:creationId xmlns:p14="http://schemas.microsoft.com/office/powerpoint/2010/main" val="32352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CCCE6601-4BCE-4FD4-96B8-F48FD175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CB55EDDF-5AC2-43CC-B9FE-7C302754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9B0BA2A-93D5-4242-BABF-F51590BE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81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4BDD72A-7666-49A9-A019-DCEECA87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49F0111-5005-41FE-977E-174BF4C9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1D415857-2CA1-4655-8977-C2302B7D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2EF10C8-2A42-4A49-AA6D-7227F4C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FB60FFEB-B3FB-4500-A47E-8968671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B3CB5BE-70CA-4DFA-87B4-6848EB2A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68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35D32AE-5CD1-4370-B86F-075669EA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D65391CF-B324-4F3C-B0BE-265226F4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26A6D082-052D-40EE-B78C-68C0C435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B13C8BF-75CB-4319-ACE4-7D77AD2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1B63A3AF-9AFF-4D55-8C2B-32FB8FDE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77B6167-A360-4368-BEA0-23F5DDA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4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BC0F57BF-37FB-4CB6-903B-464CA7EB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431A91A-5BFA-4DF1-8581-DC86148A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894281D-B287-407A-9369-7378652F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717A8E9-48DA-4B1F-8856-7C50D368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313D997-5809-42E4-9558-8E9B47F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hf sldNum="0" hdr="0" dt="0"/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-81" y="10212000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ACEF63C3-4454-428E-A6C8-713B9F8BF229}"/>
              </a:ext>
            </a:extLst>
          </p:cNvPr>
          <p:cNvGrpSpPr/>
          <p:nvPr/>
        </p:nvGrpSpPr>
        <p:grpSpPr>
          <a:xfrm>
            <a:off x="16615808" y="12157242"/>
            <a:ext cx="5808978" cy="585180"/>
            <a:chOff x="182044" y="12101771"/>
            <a:chExt cx="5808978" cy="585180"/>
          </a:xfrm>
        </p:grpSpPr>
        <p:sp>
          <p:nvSpPr>
            <p:cNvPr id="25" name="文本框 24">
              <a:extLst>
                <a:ext uri="{FF2B5EF4-FFF2-40B4-BE49-F238E27FC236}">
                  <a16:creationId xmlns="" xmlns:a16="http://schemas.microsoft.com/office/drawing/2014/main" id="{1EF184DE-CF1A-425A-BFA7-C85C834B1280}"/>
                </a:ext>
              </a:extLst>
            </p:cNvPr>
            <p:cNvSpPr txBox="1"/>
            <p:nvPr userDrawn="1"/>
          </p:nvSpPr>
          <p:spPr>
            <a:xfrm>
              <a:off x="2375930" y="12101771"/>
              <a:ext cx="3615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</a:t>
              </a:r>
              <a:endParaRPr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="" xmlns:a16="http://schemas.microsoft.com/office/drawing/2014/main" id="{E361B2F8-5376-4CEF-962B-35F0FFBCE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44" y="12153618"/>
              <a:ext cx="2133333" cy="533333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97D501F0-FA97-4424-A9C8-A6EA4D49898C}"/>
              </a:ext>
            </a:extLst>
          </p:cNvPr>
          <p:cNvGrpSpPr/>
          <p:nvPr/>
        </p:nvGrpSpPr>
        <p:grpSpPr>
          <a:xfrm>
            <a:off x="3836180" y="4500175"/>
            <a:ext cx="15367028" cy="5191331"/>
            <a:chOff x="5266365" y="4481724"/>
            <a:chExt cx="13633330" cy="5191331"/>
          </a:xfrm>
        </p:grpSpPr>
        <p:sp>
          <p:nvSpPr>
            <p:cNvPr id="10" name="TextBox 29">
              <a:extLst>
                <a:ext uri="{FF2B5EF4-FFF2-40B4-BE49-F238E27FC236}">
                  <a16:creationId xmlns="" xmlns:a16="http://schemas.microsoft.com/office/drawing/2014/main" id="{F9D43B12-AC98-4BB4-933D-F127548715CE}"/>
                </a:ext>
              </a:extLst>
            </p:cNvPr>
            <p:cNvSpPr txBox="1"/>
            <p:nvPr/>
          </p:nvSpPr>
          <p:spPr>
            <a:xfrm>
              <a:off x="5266365" y="4481724"/>
              <a:ext cx="13633330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en-US" altLang="zh-CN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《Android</a:t>
              </a:r>
              <a:r>
                <a:rPr lang="zh-CN" altLang="en-US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架构师课程</a:t>
              </a:r>
              <a:r>
                <a:rPr lang="en-US" altLang="zh-CN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》</a:t>
              </a:r>
              <a:endParaRPr lang="zh-CN" altLang="en-US" sz="8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53">
              <a:extLst>
                <a:ext uri="{FF2B5EF4-FFF2-40B4-BE49-F238E27FC236}">
                  <a16:creationId xmlns="" xmlns:a16="http://schemas.microsoft.com/office/drawing/2014/main" id="{371E43EE-F17E-4BD8-91BC-7673B2926E02}"/>
                </a:ext>
              </a:extLst>
            </p:cNvPr>
            <p:cNvSpPr txBox="1"/>
            <p:nvPr/>
          </p:nvSpPr>
          <p:spPr>
            <a:xfrm>
              <a:off x="6615530" y="6349742"/>
              <a:ext cx="109350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66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  <p:sp>
          <p:nvSpPr>
            <p:cNvPr id="17" name="TextBox 53">
              <a:extLst>
                <a:ext uri="{FF2B5EF4-FFF2-40B4-BE49-F238E27FC236}">
                  <a16:creationId xmlns="" xmlns:a16="http://schemas.microsoft.com/office/drawing/2014/main" id="{F9DF0C96-B9CE-45CD-B3CE-CD65703A3DCD}"/>
                </a:ext>
              </a:extLst>
            </p:cNvPr>
            <p:cNvSpPr txBox="1"/>
            <p:nvPr/>
          </p:nvSpPr>
          <p:spPr>
            <a:xfrm>
              <a:off x="6615530" y="9026724"/>
              <a:ext cx="10935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Noto Sans CJK SC Medium" charset="-122"/>
                </a:rPr>
                <a:t>做一家受人尊敬的企业，做一位受人尊敬的老师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5C12BDFC-3B32-44E8-B922-9E5F28858A76}"/>
              </a:ext>
            </a:extLst>
          </p:cNvPr>
          <p:cNvGrpSpPr/>
          <p:nvPr/>
        </p:nvGrpSpPr>
        <p:grpSpPr>
          <a:xfrm>
            <a:off x="7039803" y="1715925"/>
            <a:ext cx="8959781" cy="1276993"/>
            <a:chOff x="5624694" y="1705372"/>
            <a:chExt cx="8959781" cy="1276993"/>
          </a:xfrm>
        </p:grpSpPr>
        <p:pic>
          <p:nvPicPr>
            <p:cNvPr id="13" name="图片 12">
              <a:extLst>
                <a:ext uri="{FF2B5EF4-FFF2-40B4-BE49-F238E27FC236}">
                  <a16:creationId xmlns="" xmlns:a16="http://schemas.microsoft.com/office/drawing/2014/main" id="{7CFD3F3B-22A9-43D9-92D9-0F4143BD8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4694" y="1705372"/>
              <a:ext cx="3800574" cy="1276993"/>
            </a:xfrm>
            <a:prstGeom prst="rect">
              <a:avLst/>
            </a:prstGeom>
          </p:spPr>
        </p:pic>
        <p:sp>
          <p:nvSpPr>
            <p:cNvPr id="14" name="十字形 13">
              <a:extLst>
                <a:ext uri="{FF2B5EF4-FFF2-40B4-BE49-F238E27FC236}">
                  <a16:creationId xmlns="" xmlns:a16="http://schemas.microsoft.com/office/drawing/2014/main" id="{14A66B0D-B6B1-4CA2-A936-35E77C56E115}"/>
                </a:ext>
              </a:extLst>
            </p:cNvPr>
            <p:cNvSpPr/>
            <p:nvPr/>
          </p:nvSpPr>
          <p:spPr>
            <a:xfrm>
              <a:off x="9930092" y="2073868"/>
              <a:ext cx="540000" cy="540000"/>
            </a:xfrm>
            <a:prstGeom prst="plus">
              <a:avLst>
                <a:gd name="adj" fmla="val 42882"/>
              </a:avLst>
            </a:prstGeom>
            <a:solidFill>
              <a:srgbClr val="1577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577BA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="" xmlns:a16="http://schemas.microsoft.com/office/drawing/2014/main" id="{371CB9BE-1476-4EAC-A7B2-CDDADDF3F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4917" y="1813001"/>
              <a:ext cx="3609558" cy="90239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9179693" y="3007975"/>
            <a:ext cx="5015111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ctr">
              <a:lnSpc>
                <a:spcPct val="150000"/>
              </a:lnSpc>
            </a:pPr>
            <a:endParaRPr lang="zh-CN" altLang="en-US" sz="60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en-US" altLang="zh-CN" dirty="0" smtClean="0">
                <a:latin typeface="Arial"/>
                <a:ea typeface="Arial"/>
                <a:cs typeface="Arial"/>
                <a:sym typeface="Arial"/>
              </a:rPr>
              <a:t>HTTPS</a:t>
            </a:r>
            <a:endParaRPr lang="en" altLang="zh-CN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1ED7C55A-A9FD-4BCC-8B66-3D18CD1AB8BA}"/>
              </a:ext>
            </a:extLst>
          </p:cNvPr>
          <p:cNvSpPr txBox="1"/>
          <p:nvPr/>
        </p:nvSpPr>
        <p:spPr>
          <a:xfrm>
            <a:off x="2472970" y="2168791"/>
            <a:ext cx="1107996" cy="896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FF000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	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BC5601A2-7FD2-4C14-B7DB-A47D23F92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970" y="7281967"/>
            <a:ext cx="184731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6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694" y="1762221"/>
            <a:ext cx="21105000" cy="1002795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/>
            </a:r>
            <a:br>
              <a:rPr lang="en-US" altLang="zh-CN" sz="4000" dirty="0"/>
            </a:br>
            <a:endParaRPr lang="zh-CN" altLang="en-US" sz="4000" b="1" dirty="0"/>
          </a:p>
          <a:p>
            <a:pPr>
              <a:lnSpc>
                <a:spcPct val="150000"/>
              </a:lnSpc>
            </a:pPr>
            <a:endParaRPr lang="en-US" altLang="zh-CN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zh-CN" altLang="en-US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4694" y="2168791"/>
            <a:ext cx="21015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1981457" y="2153402"/>
            <a:ext cx="186282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HTTP1.x</a:t>
            </a:r>
            <a:r>
              <a:rPr lang="zh-CN" altLang="en-US" sz="3600" dirty="0">
                <a:solidFill>
                  <a:srgbClr val="FF0000"/>
                </a:solidFill>
              </a:rPr>
              <a:t>在传输数据时，所有传输的内容都是明文，无法保证数据的安全性。</a:t>
            </a:r>
            <a:endParaRPr lang="en-US" altLang="zh-CN" sz="3600" dirty="0">
              <a:solidFill>
                <a:srgbClr val="FF0000"/>
              </a:solidFill>
            </a:endParaRPr>
          </a:p>
          <a:p>
            <a:r>
              <a:rPr lang="zh-CN" altLang="en-US" sz="3600" dirty="0" smtClean="0"/>
              <a:t>网</a:t>
            </a:r>
            <a:r>
              <a:rPr lang="zh-CN" altLang="en-US" sz="3600" dirty="0"/>
              <a:t>景在</a:t>
            </a:r>
            <a:r>
              <a:rPr lang="en-US" altLang="zh-CN" sz="3600" dirty="0"/>
              <a:t>1994</a:t>
            </a:r>
            <a:r>
              <a:rPr lang="zh-CN" altLang="en-US" sz="3600" dirty="0"/>
              <a:t>年创建了</a:t>
            </a:r>
            <a:r>
              <a:rPr lang="en-US" altLang="zh-CN" sz="3600" dirty="0"/>
              <a:t>HTTPS，HTTPS</a:t>
            </a:r>
            <a:r>
              <a:rPr lang="zh-CN" altLang="en-US" sz="3600" dirty="0"/>
              <a:t>就是安全版的</a:t>
            </a:r>
            <a:r>
              <a:rPr lang="en-US" altLang="zh-CN" sz="3600" dirty="0"/>
              <a:t>HTTP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950" y="5040176"/>
            <a:ext cx="8761079" cy="585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23442" y="5040176"/>
            <a:ext cx="7427503" cy="6814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12104694" y="4042700"/>
            <a:ext cx="8865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00B050"/>
                </a:solidFill>
              </a:rPr>
              <a:t>HTTPS</a:t>
            </a:r>
            <a:r>
              <a:rPr lang="zh-CN" altLang="en-US" sz="4000" dirty="0">
                <a:solidFill>
                  <a:srgbClr val="00B050"/>
                </a:solidFill>
              </a:rPr>
              <a:t>在传输数据之前需要进行</a:t>
            </a:r>
            <a:r>
              <a:rPr lang="en-US" altLang="zh-CN" sz="4000" dirty="0">
                <a:solidFill>
                  <a:srgbClr val="00B050"/>
                </a:solidFill>
              </a:rPr>
              <a:t>SSL</a:t>
            </a:r>
            <a:r>
              <a:rPr lang="zh-CN" altLang="en-US" sz="4000" dirty="0">
                <a:solidFill>
                  <a:srgbClr val="00B050"/>
                </a:solidFill>
              </a:rPr>
              <a:t>握手</a:t>
            </a:r>
            <a:endParaRPr lang="zh-CN" alt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03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21294" y="10042511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87240" y="4371582"/>
            <a:ext cx="17685000" cy="2813077"/>
            <a:chOff x="4704071" y="4082782"/>
            <a:chExt cx="16433046" cy="1585153"/>
          </a:xfrm>
        </p:grpSpPr>
        <p:sp>
          <p:nvSpPr>
            <p:cNvPr id="30" name="TextBox 29"/>
            <p:cNvSpPr txBox="1"/>
            <p:nvPr/>
          </p:nvSpPr>
          <p:spPr>
            <a:xfrm>
              <a:off x="4704071" y="4082782"/>
              <a:ext cx="16433046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en-US" altLang="zh-CN" sz="8000" b="1" dirty="0" err="1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OkHttp</a:t>
              </a:r>
              <a:r>
                <a:rPr lang="en-US" altLang="zh-CN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框架</a:t>
              </a:r>
              <a:r>
                <a:rPr lang="zh-CN" altLang="en-US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设计（二）</a:t>
              </a:r>
              <a:endParaRPr lang="zh-CN" altLang="en-US" sz="8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6638030" y="4708743"/>
              <a:ext cx="11835000" cy="433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400" dirty="0">
                <a:solidFill>
                  <a:srgbClr val="4D4D4D"/>
                </a:solidFill>
                <a:latin typeface="思源黑体 CN Bold" panose="020B0800000000000000" charset="-122"/>
                <a:ea typeface="思源黑体 CN Bold" panose="020B0800000000000000" charset="-122"/>
                <a:cs typeface="Noto Sans CJK SC Medium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06D68616-8420-4951-9C5C-1C95EEFB1F6E}"/>
              </a:ext>
            </a:extLst>
          </p:cNvPr>
          <p:cNvGrpSpPr/>
          <p:nvPr/>
        </p:nvGrpSpPr>
        <p:grpSpPr>
          <a:xfrm>
            <a:off x="16268069" y="12219202"/>
            <a:ext cx="6111717" cy="533333"/>
            <a:chOff x="-165695" y="12163731"/>
            <a:chExt cx="6111717" cy="533333"/>
          </a:xfrm>
        </p:grpSpPr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25F849BA-059D-422C-95D0-54B66CCF61E4}"/>
                </a:ext>
              </a:extLst>
            </p:cNvPr>
            <p:cNvSpPr txBox="1"/>
            <p:nvPr userDrawn="1"/>
          </p:nvSpPr>
          <p:spPr>
            <a:xfrm>
              <a:off x="2330930" y="12163731"/>
              <a:ext cx="3615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</a:t>
              </a:r>
              <a:endParaRPr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39E2A4C0-CC66-43F6-A225-C77C63174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5695" y="12163731"/>
              <a:ext cx="2133333" cy="533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893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1" y="8132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893581" y="3958338"/>
            <a:ext cx="11250613" cy="2754313"/>
          </a:xfrm>
        </p:spPr>
        <p:txBody>
          <a:bodyPr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谢谢观看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4F2A5005-FE86-43C8-9B7C-60028B4C5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579" y="11819433"/>
            <a:ext cx="4030642" cy="100766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b="1" dirty="0"/>
              <a:t>讲师介绍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B22BD667-FC5E-41F1-9677-3E629E4F6131}"/>
              </a:ext>
            </a:extLst>
          </p:cNvPr>
          <p:cNvSpPr txBox="1"/>
          <p:nvPr/>
        </p:nvSpPr>
        <p:spPr>
          <a:xfrm>
            <a:off x="1738848" y="2014230"/>
            <a:ext cx="7452746" cy="14096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动脑学院 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Alan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老师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系统</a:t>
            </a:r>
            <a:r>
              <a:rPr lang="zh-CN" altLang="en-US" sz="3200" b="1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架构师、技术总监</a:t>
            </a:r>
          </a:p>
        </p:txBody>
      </p:sp>
      <p:sp>
        <p:nvSpPr>
          <p:cNvPr id="25" name="TextBox 16">
            <a:extLst>
              <a:ext uri="{FF2B5EF4-FFF2-40B4-BE49-F238E27FC236}">
                <a16:creationId xmlns:a16="http://schemas.microsoft.com/office/drawing/2014/main" xmlns="" id="{BC858B3B-D1AD-4522-96AD-317582E71472}"/>
              </a:ext>
            </a:extLst>
          </p:cNvPr>
          <p:cNvSpPr txBox="1"/>
          <p:nvPr/>
        </p:nvSpPr>
        <p:spPr>
          <a:xfrm>
            <a:off x="1730292" y="3698357"/>
            <a:ext cx="11076539" cy="5078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曾任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  <a:sym typeface="+mn-ea"/>
              </a:rPr>
              <a:t>职于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上海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腾讯互动娱乐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部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最高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职位技术总监。具备多年大型项目开发经验。技能领域：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Android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（高级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UI,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架构师）、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java web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开发、</a:t>
            </a: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nodejs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、前端技术等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现为动脑学院安卓讲师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3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老师</a:t>
            </a:r>
            <a:r>
              <a:rPr lang="en-US" altLang="zh-CN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QQ</a:t>
            </a: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3287987589</a:t>
            </a:r>
            <a:endParaRPr lang="en-US" altLang="zh-CN" sz="6000" dirty="0">
              <a:solidFill>
                <a:srgbClr val="FF0000"/>
              </a:solidFill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AFC2FDC3-055C-47A1-91B3-446CAE7A33F2}"/>
              </a:ext>
            </a:extLst>
          </p:cNvPr>
          <p:cNvSpPr txBox="1"/>
          <p:nvPr/>
        </p:nvSpPr>
        <p:spPr>
          <a:xfrm>
            <a:off x="11429694" y="10301690"/>
            <a:ext cx="4945946" cy="170663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en-US" sz="36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Source Han Sans CN Normal" charset="-122"/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0" y="10845175"/>
            <a:ext cx="23039388" cy="2134072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48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E361B2F8-5376-4CEF-962B-35F0FFBCE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881" y="12227117"/>
            <a:ext cx="2133333" cy="5333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173200" y="12008324"/>
            <a:ext cx="1229400" cy="118106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74944" y="12036583"/>
            <a:ext cx="4328255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|  android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架构师</a:t>
            </a:r>
            <a:r>
              <a:rPr lang="zh-CN" altLang="en-US" sz="3200" b="1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课程</a:t>
            </a:r>
            <a:endParaRPr lang="zh-CN" altLang="en-US" sz="32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pic>
        <p:nvPicPr>
          <p:cNvPr id="12" name="Picture 2" descr="D:\Alan\资料\图层 3 拷贝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526" y="2520175"/>
            <a:ext cx="3718545" cy="500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363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-1" y="10260439"/>
            <a:ext cx="23060763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31033" y="1556772"/>
            <a:ext cx="18563661" cy="4695106"/>
            <a:chOff x="6638030" y="2496653"/>
            <a:chExt cx="17249505" cy="2645666"/>
          </a:xfrm>
        </p:grpSpPr>
        <p:sp>
          <p:nvSpPr>
            <p:cNvPr id="30" name="TextBox 29"/>
            <p:cNvSpPr txBox="1"/>
            <p:nvPr/>
          </p:nvSpPr>
          <p:spPr>
            <a:xfrm>
              <a:off x="8458034" y="2496653"/>
              <a:ext cx="15429501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en-US" altLang="zh-CN" sz="8000" b="1" dirty="0" err="1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Okhttp</a:t>
              </a:r>
              <a:r>
                <a:rPr lang="zh-CN" altLang="en-US" sz="80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框架设计</a:t>
              </a:r>
              <a:r>
                <a:rPr lang="en-US" altLang="zh-CN" sz="80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80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一</a:t>
              </a:r>
              <a:r>
                <a:rPr lang="en-US" altLang="zh-CN" sz="80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en-US" altLang="zh-CN" sz="8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6638030" y="4708743"/>
              <a:ext cx="11835000" cy="433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400" dirty="0">
                <a:solidFill>
                  <a:srgbClr val="4D4D4D"/>
                </a:solidFill>
                <a:latin typeface="思源黑体 CN Bold" panose="020B0800000000000000" charset="-122"/>
                <a:ea typeface="思源黑体 CN Bold" panose="020B0800000000000000" charset="-122"/>
                <a:cs typeface="Noto Sans CJK SC Medium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06D68616-8420-4951-9C5C-1C95EEFB1F6E}"/>
              </a:ext>
            </a:extLst>
          </p:cNvPr>
          <p:cNvGrpSpPr/>
          <p:nvPr/>
        </p:nvGrpSpPr>
        <p:grpSpPr>
          <a:xfrm>
            <a:off x="16268069" y="12219202"/>
            <a:ext cx="6111717" cy="533333"/>
            <a:chOff x="-165695" y="12163731"/>
            <a:chExt cx="6111717" cy="533333"/>
          </a:xfrm>
        </p:grpSpPr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25F849BA-059D-422C-95D0-54B66CCF61E4}"/>
                </a:ext>
              </a:extLst>
            </p:cNvPr>
            <p:cNvSpPr txBox="1"/>
            <p:nvPr userDrawn="1"/>
          </p:nvSpPr>
          <p:spPr>
            <a:xfrm>
              <a:off x="2330930" y="12163731"/>
              <a:ext cx="3615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</a:t>
              </a:r>
              <a:endParaRPr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39E2A4C0-CC66-43F6-A225-C77C63174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5695" y="12163731"/>
              <a:ext cx="2133333" cy="533333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-1" y="2965044"/>
            <a:ext cx="23060763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44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4400" dirty="0" smtClean="0">
                <a:solidFill>
                  <a:srgbClr val="FF0000"/>
                </a:solidFill>
              </a:rPr>
              <a:t> </a:t>
            </a:r>
            <a:endParaRPr lang="en-US" altLang="zh-CN" sz="4400" dirty="0">
              <a:solidFill>
                <a:srgbClr val="FF0000"/>
              </a:solidFill>
            </a:endParaRPr>
          </a:p>
          <a:p>
            <a:pPr algn="ctr"/>
            <a:endParaRPr lang="en-US" altLang="zh-CN" sz="44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sz="6000" dirty="0" smtClean="0">
                <a:solidFill>
                  <a:srgbClr val="FF0000"/>
                </a:solidFill>
              </a:rPr>
              <a:t>1</a:t>
            </a:r>
            <a:r>
              <a:rPr lang="zh-CN" altLang="en-US" sz="6000" dirty="0" smtClean="0">
                <a:solidFill>
                  <a:srgbClr val="FF0000"/>
                </a:solidFill>
              </a:rPr>
              <a:t>、</a:t>
            </a:r>
            <a:r>
              <a:rPr lang="en-US" altLang="zh-CN" sz="6000" dirty="0" smtClean="0">
                <a:solidFill>
                  <a:srgbClr val="FF0000"/>
                </a:solidFill>
              </a:rPr>
              <a:t>http</a:t>
            </a:r>
            <a:r>
              <a:rPr lang="zh-CN" altLang="en-US" sz="6000" dirty="0">
                <a:solidFill>
                  <a:srgbClr val="FF0000"/>
                </a:solidFill>
              </a:rPr>
              <a:t>家族</a:t>
            </a:r>
            <a:r>
              <a:rPr lang="zh-CN" altLang="en-US" sz="6000" dirty="0" smtClean="0">
                <a:solidFill>
                  <a:srgbClr val="FF0000"/>
                </a:solidFill>
              </a:rPr>
              <a:t>史</a:t>
            </a:r>
            <a:endParaRPr lang="en-US" altLang="zh-CN" sz="6000" dirty="0" smtClean="0">
              <a:solidFill>
                <a:srgbClr val="FF0000"/>
              </a:solidFill>
            </a:endParaRPr>
          </a:p>
          <a:p>
            <a:pPr algn="ctr"/>
            <a:endParaRPr lang="en-US" altLang="zh-CN" sz="60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sz="6000" dirty="0" smtClean="0">
                <a:solidFill>
                  <a:srgbClr val="FF0000"/>
                </a:solidFill>
              </a:rPr>
              <a:t>2</a:t>
            </a:r>
            <a:r>
              <a:rPr lang="zh-CN" altLang="en-US" sz="6000" dirty="0" smtClean="0">
                <a:solidFill>
                  <a:srgbClr val="FF0000"/>
                </a:solidFill>
              </a:rPr>
              <a:t>、</a:t>
            </a:r>
            <a:r>
              <a:rPr lang="en-US" altLang="zh-CN" sz="6000" dirty="0">
                <a:solidFill>
                  <a:srgbClr val="FF0000"/>
                </a:solidFill>
              </a:rPr>
              <a:t> </a:t>
            </a:r>
            <a:r>
              <a:rPr lang="en-US" altLang="zh-CN" sz="6000" dirty="0" err="1" smtClean="0">
                <a:solidFill>
                  <a:srgbClr val="FF0000"/>
                </a:solidFill>
              </a:rPr>
              <a:t>okhttp</a:t>
            </a:r>
            <a:r>
              <a:rPr lang="en-US" altLang="zh-CN" sz="6000" dirty="0" smtClean="0">
                <a:solidFill>
                  <a:srgbClr val="FF0000"/>
                </a:solidFill>
              </a:rPr>
              <a:t> </a:t>
            </a:r>
            <a:r>
              <a:rPr lang="zh-CN" altLang="en-US" sz="6000" dirty="0" smtClean="0">
                <a:solidFill>
                  <a:srgbClr val="FF0000"/>
                </a:solidFill>
              </a:rPr>
              <a:t>源码分析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2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zh-CN" altLang="en-US" dirty="0" smtClean="0">
                <a:latin typeface="Arial"/>
                <a:ea typeface="Arial"/>
                <a:cs typeface="Arial"/>
                <a:sym typeface="Arial"/>
              </a:rPr>
              <a:t>网络分成模型</a:t>
            </a:r>
            <a:endParaRPr lang="en" altLang="zh-CN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1ED7C55A-A9FD-4BCC-8B66-3D18CD1AB8BA}"/>
              </a:ext>
            </a:extLst>
          </p:cNvPr>
          <p:cNvSpPr txBox="1"/>
          <p:nvPr/>
        </p:nvSpPr>
        <p:spPr>
          <a:xfrm>
            <a:off x="2472970" y="2168791"/>
            <a:ext cx="1107996" cy="896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FF000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	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BC5601A2-7FD2-4C14-B7DB-A47D23F92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970" y="7281967"/>
            <a:ext cx="184731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6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694" y="1762221"/>
            <a:ext cx="21105000" cy="1002795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/>
            </a:r>
            <a:br>
              <a:rPr lang="en-US" altLang="zh-CN" sz="4000" dirty="0"/>
            </a:br>
            <a:endParaRPr lang="zh-CN" altLang="en-US" sz="4000" b="1" dirty="0"/>
          </a:p>
          <a:p>
            <a:pPr>
              <a:lnSpc>
                <a:spcPct val="150000"/>
              </a:lnSpc>
            </a:pPr>
            <a:endParaRPr lang="en-US" altLang="zh-CN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zh-CN" altLang="en-US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4694" y="2168791"/>
            <a:ext cx="21015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000" dirty="0"/>
          </a:p>
        </p:txBody>
      </p:sp>
      <p:pic>
        <p:nvPicPr>
          <p:cNvPr id="7" name="Picture 2" descr="C:\Users\Administrator\Desktop\Okhttp\网络模型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4694" y="1599727"/>
            <a:ext cx="14220000" cy="1066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02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en-US" altLang="zh-CN" dirty="0" smtClean="0">
                <a:latin typeface="Arial"/>
                <a:ea typeface="Arial"/>
                <a:cs typeface="Arial"/>
                <a:sym typeface="Arial"/>
              </a:rPr>
              <a:t>OSI</a:t>
            </a:r>
            <a:r>
              <a:rPr lang="zh-CN" altLang="en-US" dirty="0" smtClean="0">
                <a:latin typeface="Arial"/>
                <a:ea typeface="Arial"/>
                <a:cs typeface="Arial"/>
                <a:sym typeface="Arial"/>
              </a:rPr>
              <a:t>各层解释</a:t>
            </a:r>
            <a:endParaRPr lang="en" altLang="zh-CN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1ED7C55A-A9FD-4BCC-8B66-3D18CD1AB8BA}"/>
              </a:ext>
            </a:extLst>
          </p:cNvPr>
          <p:cNvSpPr txBox="1"/>
          <p:nvPr/>
        </p:nvSpPr>
        <p:spPr>
          <a:xfrm>
            <a:off x="2472970" y="2168791"/>
            <a:ext cx="1107996" cy="896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FF000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	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BC5601A2-7FD2-4C14-B7DB-A47D23F92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970" y="7281967"/>
            <a:ext cx="184731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6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694" y="1762221"/>
            <a:ext cx="21105000" cy="1002795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/>
            </a:r>
            <a:br>
              <a:rPr lang="en-US" altLang="zh-CN" sz="4000" dirty="0"/>
            </a:br>
            <a:endParaRPr lang="zh-CN" altLang="en-US" sz="4000" b="1" dirty="0"/>
          </a:p>
          <a:p>
            <a:pPr>
              <a:lnSpc>
                <a:spcPct val="150000"/>
              </a:lnSpc>
            </a:pPr>
            <a:endParaRPr lang="en-US" altLang="zh-CN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zh-CN" altLang="en-US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4694" y="2168791"/>
            <a:ext cx="21015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000" dirty="0"/>
          </a:p>
        </p:txBody>
      </p:sp>
      <p:pic>
        <p:nvPicPr>
          <p:cNvPr id="1026" name="Picture 2" descr="C:\Users\dell\Desktop\705728-20160424234824085-6670460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220" y="2617151"/>
            <a:ext cx="15941474" cy="863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6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zh-CN" altLang="en-US" dirty="0" smtClean="0">
                <a:latin typeface="Arial"/>
                <a:ea typeface="Arial"/>
                <a:cs typeface="Arial"/>
                <a:sym typeface="Arial"/>
              </a:rPr>
              <a:t>各层对应的设备</a:t>
            </a:r>
            <a:endParaRPr lang="en" altLang="zh-CN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1ED7C55A-A9FD-4BCC-8B66-3D18CD1AB8BA}"/>
              </a:ext>
            </a:extLst>
          </p:cNvPr>
          <p:cNvSpPr txBox="1"/>
          <p:nvPr/>
        </p:nvSpPr>
        <p:spPr>
          <a:xfrm>
            <a:off x="2472970" y="2168791"/>
            <a:ext cx="1107996" cy="896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FF000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	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BC5601A2-7FD2-4C14-B7DB-A47D23F92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970" y="7281967"/>
            <a:ext cx="184731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6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694" y="1762221"/>
            <a:ext cx="21105000" cy="1002795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/>
            </a:r>
            <a:br>
              <a:rPr lang="en-US" altLang="zh-CN" sz="4000" dirty="0"/>
            </a:br>
            <a:endParaRPr lang="zh-CN" altLang="en-US" sz="4000" b="1" dirty="0"/>
          </a:p>
          <a:p>
            <a:pPr>
              <a:lnSpc>
                <a:spcPct val="150000"/>
              </a:lnSpc>
            </a:pPr>
            <a:endParaRPr lang="en-US" altLang="zh-CN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zh-CN" altLang="en-US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4694" y="2168791"/>
            <a:ext cx="21015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000" dirty="0"/>
          </a:p>
        </p:txBody>
      </p:sp>
      <p:pic>
        <p:nvPicPr>
          <p:cNvPr id="2050" name="Picture 2" descr="C:\Users\dell\Desktop\705728-20160424234826351-195728239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774" y="2522734"/>
            <a:ext cx="19626840" cy="750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61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zh-CN" altLang="en-US" dirty="0" smtClean="0">
                <a:latin typeface="Arial"/>
                <a:ea typeface="Arial"/>
                <a:cs typeface="Arial"/>
                <a:sym typeface="Arial"/>
              </a:rPr>
              <a:t>各层对应协议</a:t>
            </a:r>
            <a:endParaRPr lang="en" altLang="zh-CN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1ED7C55A-A9FD-4BCC-8B66-3D18CD1AB8BA}"/>
              </a:ext>
            </a:extLst>
          </p:cNvPr>
          <p:cNvSpPr txBox="1"/>
          <p:nvPr/>
        </p:nvSpPr>
        <p:spPr>
          <a:xfrm>
            <a:off x="2472970" y="2168791"/>
            <a:ext cx="1107996" cy="896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FF000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	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BC5601A2-7FD2-4C14-B7DB-A47D23F92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970" y="7281967"/>
            <a:ext cx="184731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6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694" y="1762221"/>
            <a:ext cx="21105000" cy="1002795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/>
            </a:r>
            <a:br>
              <a:rPr lang="en-US" altLang="zh-CN" sz="4000" dirty="0"/>
            </a:br>
            <a:endParaRPr lang="zh-CN" altLang="en-US" sz="4000" b="1" dirty="0"/>
          </a:p>
          <a:p>
            <a:pPr>
              <a:lnSpc>
                <a:spcPct val="150000"/>
              </a:lnSpc>
            </a:pPr>
            <a:endParaRPr lang="en-US" altLang="zh-CN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zh-CN" altLang="en-US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4694" y="2168791"/>
            <a:ext cx="21015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000" dirty="0"/>
          </a:p>
        </p:txBody>
      </p:sp>
      <p:pic>
        <p:nvPicPr>
          <p:cNvPr id="3074" name="Picture 2" descr="C:\Users\dell\Desktop\705728-20160424234827195-14931074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049" y="2748844"/>
            <a:ext cx="20747645" cy="752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30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en-US" altLang="zh-CN" dirty="0" smtClean="0">
                <a:latin typeface="Arial"/>
                <a:ea typeface="Arial"/>
                <a:cs typeface="Arial"/>
                <a:sym typeface="Arial"/>
              </a:rPr>
              <a:t>TCP/IP </a:t>
            </a:r>
            <a:r>
              <a:rPr lang="zh-CN" altLang="en-US" dirty="0" smtClean="0">
                <a:latin typeface="Arial"/>
                <a:ea typeface="Arial"/>
                <a:cs typeface="Arial"/>
                <a:sym typeface="Arial"/>
              </a:rPr>
              <a:t>三次握手</a:t>
            </a:r>
            <a:endParaRPr lang="en" altLang="zh-CN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1ED7C55A-A9FD-4BCC-8B66-3D18CD1AB8BA}"/>
              </a:ext>
            </a:extLst>
          </p:cNvPr>
          <p:cNvSpPr txBox="1"/>
          <p:nvPr/>
        </p:nvSpPr>
        <p:spPr>
          <a:xfrm>
            <a:off x="2472970" y="2168791"/>
            <a:ext cx="1107996" cy="896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FF000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	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BC5601A2-7FD2-4C14-B7DB-A47D23F92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970" y="7281967"/>
            <a:ext cx="184731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6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694" y="1762221"/>
            <a:ext cx="21105000" cy="1002795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/>
            </a:r>
            <a:br>
              <a:rPr lang="en-US" altLang="zh-CN" sz="4000" dirty="0"/>
            </a:br>
            <a:endParaRPr lang="zh-CN" altLang="en-US" sz="4000" b="1" dirty="0"/>
          </a:p>
          <a:p>
            <a:pPr>
              <a:lnSpc>
                <a:spcPct val="150000"/>
              </a:lnSpc>
            </a:pPr>
            <a:endParaRPr lang="en-US" altLang="zh-CN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zh-CN" altLang="en-US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4694" y="2168791"/>
            <a:ext cx="21015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000" dirty="0"/>
          </a:p>
        </p:txBody>
      </p:sp>
      <p:pic>
        <p:nvPicPr>
          <p:cNvPr id="8" name="Picture 2" descr="https://images2015.cnblogs.com/blog/555379/201602/555379-20160210231251448-15479625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5063" y="2249199"/>
            <a:ext cx="6705000" cy="10065536"/>
          </a:xfrm>
          <a:prstGeom prst="rect">
            <a:avLst/>
          </a:prstGeom>
          <a:noFill/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73610" y="1762220"/>
            <a:ext cx="10446083" cy="11015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4744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en-US" altLang="zh-CN" dirty="0" smtClean="0">
                <a:latin typeface="Arial"/>
                <a:ea typeface="Arial"/>
                <a:cs typeface="Arial"/>
                <a:sym typeface="Arial"/>
              </a:rPr>
              <a:t>HTTP 1.1</a:t>
            </a:r>
            <a:endParaRPr lang="en" altLang="zh-CN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1ED7C55A-A9FD-4BCC-8B66-3D18CD1AB8BA}"/>
              </a:ext>
            </a:extLst>
          </p:cNvPr>
          <p:cNvSpPr txBox="1"/>
          <p:nvPr/>
        </p:nvSpPr>
        <p:spPr>
          <a:xfrm>
            <a:off x="2472970" y="2168791"/>
            <a:ext cx="1107996" cy="896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FF000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	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BC5601A2-7FD2-4C14-B7DB-A47D23F92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970" y="7281967"/>
            <a:ext cx="184731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6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694" y="1762221"/>
            <a:ext cx="21105000" cy="1002795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/>
            </a:r>
            <a:br>
              <a:rPr lang="en-US" altLang="zh-CN" sz="4000" dirty="0"/>
            </a:br>
            <a:endParaRPr lang="zh-CN" altLang="en-US" sz="4000" b="1" dirty="0"/>
          </a:p>
          <a:p>
            <a:pPr>
              <a:lnSpc>
                <a:spcPct val="150000"/>
              </a:lnSpc>
            </a:pPr>
            <a:endParaRPr lang="en-US" altLang="zh-CN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zh-CN" altLang="en-US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4694" y="2168791"/>
            <a:ext cx="21015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1981457" y="2153402"/>
            <a:ext cx="1862823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建立在</a:t>
            </a:r>
            <a:r>
              <a:rPr lang="en-US" altLang="zh-CN" sz="3600" dirty="0"/>
              <a:t>TCP</a:t>
            </a:r>
            <a:r>
              <a:rPr lang="zh-CN" altLang="en-US" sz="3600" dirty="0"/>
              <a:t>协议之上的</a:t>
            </a:r>
            <a:r>
              <a:rPr lang="en-US" altLang="zh-CN" sz="3600" dirty="0"/>
              <a:t>”</a:t>
            </a:r>
            <a:r>
              <a:rPr lang="zh-CN" altLang="en-US" sz="3600" dirty="0"/>
              <a:t>超文本</a:t>
            </a:r>
            <a:r>
              <a:rPr lang="zh-CN" altLang="en-US" sz="3600" dirty="0" smtClean="0"/>
              <a:t>传输协议</a:t>
            </a:r>
            <a:r>
              <a:rPr lang="en-US" altLang="zh-CN" sz="3600" dirty="0"/>
              <a:t>”(</a:t>
            </a:r>
            <a:r>
              <a:rPr lang="en-US" altLang="zh-CN" sz="3600" dirty="0" err="1"/>
              <a:t>HyperText</a:t>
            </a:r>
            <a:r>
              <a:rPr lang="en-US" altLang="zh-CN" sz="3600" dirty="0"/>
              <a:t> Transfer Protocol</a:t>
            </a:r>
            <a:r>
              <a:rPr lang="en-US" altLang="zh-CN" sz="3600" dirty="0" smtClean="0"/>
              <a:t>)</a:t>
            </a:r>
          </a:p>
          <a:p>
            <a:endParaRPr lang="en-US" altLang="zh-CN" sz="3600" dirty="0"/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0.9   </a:t>
            </a:r>
            <a:r>
              <a:rPr lang="en-US" altLang="zh-CN" sz="3600" dirty="0" err="1" smtClean="0"/>
              <a:t>adfkljlksdfuoinxckvkjsfs</a:t>
            </a:r>
            <a:r>
              <a:rPr lang="en-US" altLang="zh-CN" sz="3600" dirty="0" smtClean="0"/>
              <a:t>   </a:t>
            </a:r>
          </a:p>
          <a:p>
            <a:endParaRPr lang="en-US" altLang="zh-CN" sz="3600" dirty="0"/>
          </a:p>
          <a:p>
            <a:r>
              <a:rPr lang="en-US" altLang="zh-CN" sz="3600" dirty="0" smtClean="0"/>
              <a:t>1.0  </a:t>
            </a:r>
          </a:p>
          <a:p>
            <a:endParaRPr lang="en-US" altLang="zh-CN" sz="3600" dirty="0"/>
          </a:p>
          <a:p>
            <a:r>
              <a:rPr lang="en-US" altLang="zh-CN" sz="3600" dirty="0" smtClean="0"/>
              <a:t>1.1  </a:t>
            </a:r>
          </a:p>
          <a:p>
            <a:endParaRPr lang="en-US" altLang="zh-CN" sz="3600" dirty="0"/>
          </a:p>
          <a:p>
            <a:r>
              <a:rPr lang="en-US" altLang="zh-CN" sz="3600" dirty="0" smtClean="0"/>
              <a:t>2.0 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40791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>
            <a:solidFill>
              <a:srgbClr val="1577BA"/>
            </a:solidFill>
            <a:latin typeface="思源黑体 CN Normal" panose="020B0400000000000000" pitchFamily="34" charset="-122"/>
            <a:ea typeface="思源黑体 CN Normal" panose="020B0400000000000000" pitchFamily="34" charset="-122"/>
            <a:cs typeface="Source Han Sans CN Normal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28346</TotalTime>
  <Words>233</Words>
  <Application>Microsoft Office PowerPoint</Application>
  <PresentationFormat>自定义</PresentationFormat>
  <Paragraphs>59</Paragraphs>
  <Slides>12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PowerPoint 演示文稿</vt:lpstr>
      <vt:lpstr> 讲师介绍</vt:lpstr>
      <vt:lpstr>PowerPoint 演示文稿</vt:lpstr>
      <vt:lpstr>网络分成模型</vt:lpstr>
      <vt:lpstr>OSI各层解释</vt:lpstr>
      <vt:lpstr>各层对应的设备</vt:lpstr>
      <vt:lpstr>各层对应协议</vt:lpstr>
      <vt:lpstr>TCP/IP 三次握手</vt:lpstr>
      <vt:lpstr>HTTP 1.1</vt:lpstr>
      <vt:lpstr>HTTPS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dell</cp:lastModifiedBy>
  <cp:revision>2013</cp:revision>
  <dcterms:created xsi:type="dcterms:W3CDTF">2014-06-24T08:28:00Z</dcterms:created>
  <dcterms:modified xsi:type="dcterms:W3CDTF">2019-08-23T15:01:19Z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