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321" r:id="rId2"/>
    <p:sldId id="486" r:id="rId3"/>
    <p:sldId id="488" r:id="rId4"/>
    <p:sldId id="508" r:id="rId5"/>
    <p:sldId id="509" r:id="rId6"/>
    <p:sldId id="312" r:id="rId7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486"/>
            <p14:sldId id="488"/>
            <p14:sldId id="508"/>
            <p14:sldId id="509"/>
            <p14:sldId id="312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4D4D4D"/>
    <a:srgbClr val="7F8FA9"/>
    <a:srgbClr val="87A896"/>
    <a:srgbClr val="000000"/>
    <a:srgbClr val="297FD5"/>
    <a:srgbClr val="2B5259"/>
    <a:srgbClr val="090A3C"/>
    <a:srgbClr val="6F7378"/>
    <a:srgbClr val="0F1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5896" autoAdjust="0"/>
  </p:normalViewPr>
  <p:slideViewPr>
    <p:cSldViewPr>
      <p:cViewPr varScale="1">
        <p:scale>
          <a:sx n="32" d="100"/>
          <a:sy n="32" d="100"/>
        </p:scale>
        <p:origin x="-126" y="-234"/>
      </p:cViewPr>
      <p:guideLst>
        <p:guide orient="horz" pos="4082"/>
        <p:guide pos="7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15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80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 开场白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9BA6A0B2-7212-4940-B20B-F4D59FD12162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C1BD0C29-A1CB-432B-BD72-BD1C560C6B2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="" xmlns:a16="http://schemas.microsoft.com/office/drawing/2014/main" id="{08506297-B5F3-4193-BBEB-34FD103E4C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="" xmlns:a16="http://schemas.microsoft.com/office/drawing/2014/main" id="{6D6207AF-A809-4295-A764-24C07BA882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="" xmlns:a16="http://schemas.microsoft.com/office/drawing/2014/main" id="{AA59E0D3-D086-4C73-A629-108E4B253682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=""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254BFB98-6F16-4CDF-94E8-7100808EE336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1AED8D33-1B9A-448F-A153-4901393B76A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1A881508-F3EC-4989-98CF-A1975DB5D0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="" xmlns:a16="http://schemas.microsoft.com/office/drawing/2014/main" id="{9562E72A-0F76-411F-BEDD-F93D0DEDF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8B477891-04CD-4A40-ACDF-2A4F3D8BCAA3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81" y="10212000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ACEF63C3-4454-428E-A6C8-713B9F8BF229}"/>
              </a:ext>
            </a:extLst>
          </p:cNvPr>
          <p:cNvGrpSpPr/>
          <p:nvPr/>
        </p:nvGrpSpPr>
        <p:grpSpPr>
          <a:xfrm>
            <a:off x="16615808" y="12157242"/>
            <a:ext cx="5808978" cy="585180"/>
            <a:chOff x="182044" y="12101771"/>
            <a:chExt cx="5808978" cy="585180"/>
          </a:xfrm>
        </p:grpSpPr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1EF184DE-CF1A-425A-BFA7-C85C834B1280}"/>
                </a:ext>
              </a:extLst>
            </p:cNvPr>
            <p:cNvSpPr txBox="1"/>
            <p:nvPr userDrawn="1"/>
          </p:nvSpPr>
          <p:spPr>
            <a:xfrm>
              <a:off x="2375930" y="1210177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E361B2F8-5376-4CEF-962B-35F0FFBCE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4" y="12153618"/>
              <a:ext cx="2133333" cy="53333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97D501F0-FA97-4424-A9C8-A6EA4D49898C}"/>
              </a:ext>
            </a:extLst>
          </p:cNvPr>
          <p:cNvGrpSpPr/>
          <p:nvPr/>
        </p:nvGrpSpPr>
        <p:grpSpPr>
          <a:xfrm>
            <a:off x="3836180" y="4500175"/>
            <a:ext cx="15367028" cy="5191331"/>
            <a:chOff x="5266365" y="4481724"/>
            <a:chExt cx="13633330" cy="5191331"/>
          </a:xfrm>
        </p:grpSpPr>
        <p:sp>
          <p:nvSpPr>
            <p:cNvPr id="10" name="TextBox 29">
              <a:extLst>
                <a:ext uri="{FF2B5EF4-FFF2-40B4-BE49-F238E27FC236}">
                  <a16:creationId xmlns="" xmlns:a16="http://schemas.microsoft.com/office/drawing/2014/main" id="{F9D43B12-AC98-4BB4-933D-F127548715CE}"/>
                </a:ext>
              </a:extLst>
            </p:cNvPr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架构师课程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3">
              <a:extLst>
                <a:ext uri="{FF2B5EF4-FFF2-40B4-BE49-F238E27FC236}">
                  <a16:creationId xmlns="" xmlns:a16="http://schemas.microsoft.com/office/drawing/2014/main" id="{371E43EE-F17E-4BD8-91BC-7673B2926E02}"/>
                </a:ext>
              </a:extLst>
            </p:cNvPr>
            <p:cNvSpPr txBox="1"/>
            <p:nvPr/>
          </p:nvSpPr>
          <p:spPr>
            <a:xfrm>
              <a:off x="6615530" y="6349742"/>
              <a:ext cx="10935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>
              <a:extLst>
                <a:ext uri="{FF2B5EF4-FFF2-40B4-BE49-F238E27FC236}">
                  <a16:creationId xmlns="" xmlns:a16="http://schemas.microsoft.com/office/drawing/2014/main" id="{F9DF0C96-B9CE-45CD-B3CE-CD65703A3DCD}"/>
                </a:ext>
              </a:extLst>
            </p:cNvPr>
            <p:cNvSpPr txBox="1"/>
            <p:nvPr/>
          </p:nvSpPr>
          <p:spPr>
            <a:xfrm>
              <a:off x="6615530" y="9026724"/>
              <a:ext cx="1093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做一家受人尊敬的企业，做一位受人尊敬的老师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5C12BDFC-3B32-44E8-B922-9E5F28858A76}"/>
              </a:ext>
            </a:extLst>
          </p:cNvPr>
          <p:cNvGrpSpPr/>
          <p:nvPr/>
        </p:nvGrpSpPr>
        <p:grpSpPr>
          <a:xfrm>
            <a:off x="7039803" y="1715925"/>
            <a:ext cx="8959781" cy="1276993"/>
            <a:chOff x="5624694" y="1705372"/>
            <a:chExt cx="8959781" cy="1276993"/>
          </a:xfrm>
        </p:grpSpPr>
        <p:pic>
          <p:nvPicPr>
            <p:cNvPr id="13" name="图片 12">
              <a:extLst>
                <a:ext uri="{FF2B5EF4-FFF2-40B4-BE49-F238E27FC236}">
                  <a16:creationId xmlns="" xmlns:a16="http://schemas.microsoft.com/office/drawing/2014/main" id="{7CFD3F3B-22A9-43D9-92D9-0F4143BD8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694" y="1705372"/>
              <a:ext cx="3800574" cy="1276993"/>
            </a:xfrm>
            <a:prstGeom prst="rect">
              <a:avLst/>
            </a:prstGeom>
          </p:spPr>
        </p:pic>
        <p:sp>
          <p:nvSpPr>
            <p:cNvPr id="14" name="十字形 13">
              <a:extLst>
                <a:ext uri="{FF2B5EF4-FFF2-40B4-BE49-F238E27FC236}">
                  <a16:creationId xmlns="" xmlns:a16="http://schemas.microsoft.com/office/drawing/2014/main" id="{14A66B0D-B6B1-4CA2-A936-35E77C56E115}"/>
                </a:ext>
              </a:extLst>
            </p:cNvPr>
            <p:cNvSpPr/>
            <p:nvPr/>
          </p:nvSpPr>
          <p:spPr>
            <a:xfrm>
              <a:off x="9930092" y="2073868"/>
              <a:ext cx="540000" cy="540000"/>
            </a:xfrm>
            <a:prstGeom prst="plus">
              <a:avLst>
                <a:gd name="adj" fmla="val 42882"/>
              </a:avLst>
            </a:prstGeom>
            <a:solidFill>
              <a:srgbClr val="157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577BA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371CB9BE-1476-4EAC-A7B2-CDDADDF3F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917" y="1813001"/>
              <a:ext cx="3609558" cy="90239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179693" y="3007975"/>
            <a:ext cx="501511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6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b="1" dirty="0"/>
              <a:t>讲师介绍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B22BD667-FC5E-41F1-9677-3E629E4F6131}"/>
              </a:ext>
            </a:extLst>
          </p:cNvPr>
          <p:cNvSpPr txBox="1"/>
          <p:nvPr/>
        </p:nvSpPr>
        <p:spPr>
          <a:xfrm>
            <a:off x="1738848" y="2014230"/>
            <a:ext cx="7452746" cy="14096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动脑学院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老师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</a:t>
            </a:r>
            <a:r>
              <a:rPr lang="zh-CN" altLang="en-US" sz="3200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架构师、技术总监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xmlns="" id="{BC858B3B-D1AD-4522-96AD-317582E71472}"/>
              </a:ext>
            </a:extLst>
          </p:cNvPr>
          <p:cNvSpPr txBox="1"/>
          <p:nvPr/>
        </p:nvSpPr>
        <p:spPr>
          <a:xfrm>
            <a:off x="1730292" y="3698357"/>
            <a:ext cx="11076539" cy="507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曾任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sym typeface="+mn-ea"/>
              </a:rPr>
              <a:t>职于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上海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腾讯互动娱乐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部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最高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职位技术总监。具备多年大型项目开发经验。技能领域：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Android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（高级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UI,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架构师）、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java web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开发、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nodejs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、前端技术等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现为动脑学院安卓讲师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老师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QQ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3287987589</a:t>
            </a:r>
            <a:endParaRPr lang="en-US" altLang="zh-CN" sz="6000" dirty="0">
              <a:solidFill>
                <a:srgbClr val="FF0000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AFC2FDC3-055C-47A1-91B3-446CAE7A33F2}"/>
              </a:ext>
            </a:extLst>
          </p:cNvPr>
          <p:cNvSpPr txBox="1"/>
          <p:nvPr/>
        </p:nvSpPr>
        <p:spPr>
          <a:xfrm>
            <a:off x="11429694" y="10301690"/>
            <a:ext cx="4945946" cy="170663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en-US" sz="36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Source Han Sans CN Normal" charset="-12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0" y="10845175"/>
            <a:ext cx="23039388" cy="2134072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4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E361B2F8-5376-4CEF-962B-35F0FFBC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881" y="12227117"/>
            <a:ext cx="2133333" cy="533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73200" y="12008324"/>
            <a:ext cx="1229400" cy="118106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74944" y="12036583"/>
            <a:ext cx="432825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|  android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架构师</a:t>
            </a:r>
            <a:r>
              <a:rPr lang="zh-CN" altLang="en-US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课程</a:t>
            </a:r>
            <a:endParaRPr lang="zh-CN" altLang="en-US" sz="3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363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21294" y="10042511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59694" y="1567437"/>
            <a:ext cx="16605000" cy="4684442"/>
            <a:chOff x="4028030" y="2502662"/>
            <a:chExt cx="15429501" cy="2639657"/>
          </a:xfrm>
        </p:grpSpPr>
        <p:sp>
          <p:nvSpPr>
            <p:cNvPr id="30" name="TextBox 29"/>
            <p:cNvSpPr txBox="1"/>
            <p:nvPr/>
          </p:nvSpPr>
          <p:spPr>
            <a:xfrm>
              <a:off x="4028030" y="2502662"/>
              <a:ext cx="15429501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Android AMS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服务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6512562" y="4298252"/>
            <a:ext cx="130486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 smtClean="0"/>
              <a:t>1</a:t>
            </a:r>
            <a:r>
              <a:rPr lang="zh-CN" altLang="en-US" sz="4400" dirty="0" smtClean="0"/>
              <a:t>、</a:t>
            </a:r>
            <a:r>
              <a:rPr lang="zh-CN" altLang="en-US" sz="4400" dirty="0"/>
              <a:t>通过</a:t>
            </a:r>
            <a:r>
              <a:rPr lang="en-US" altLang="zh-CN" sz="4400" dirty="0" smtClean="0"/>
              <a:t>AMS</a:t>
            </a:r>
            <a:r>
              <a:rPr lang="zh-CN" altLang="en-US" sz="4400" dirty="0" smtClean="0"/>
              <a:t>，分析应用程序启动</a:t>
            </a:r>
            <a:endParaRPr lang="en-US" altLang="zh-CN" sz="4400" dirty="0" smtClean="0"/>
          </a:p>
          <a:p>
            <a:endParaRPr lang="zh-CN" altLang="en-US" sz="4400" dirty="0"/>
          </a:p>
          <a:p>
            <a:r>
              <a:rPr lang="en-US" altLang="zh-CN" sz="4400" dirty="0" smtClean="0"/>
              <a:t>2</a:t>
            </a:r>
            <a:r>
              <a:rPr lang="zh-CN" altLang="en-US" sz="4400" dirty="0"/>
              <a:t>、通过</a:t>
            </a:r>
            <a:r>
              <a:rPr lang="en-US" altLang="zh-CN" sz="4400" dirty="0" smtClean="0"/>
              <a:t>AMS</a:t>
            </a:r>
            <a:r>
              <a:rPr lang="zh-CN" altLang="en-US" sz="4400" dirty="0" smtClean="0"/>
              <a:t>，分析</a:t>
            </a:r>
            <a:r>
              <a:rPr lang="en-US" altLang="zh-CN" sz="4400" dirty="0" smtClean="0"/>
              <a:t>android</a:t>
            </a:r>
            <a:r>
              <a:rPr lang="zh-CN" altLang="en-US" sz="4400" dirty="0" smtClean="0"/>
              <a:t>四大组件启动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5771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b="1" dirty="0" smtClean="0">
                <a:cs typeface="Times New Roman" panose="02020603050405020304" pitchFamily="18" charset="0"/>
              </a:rPr>
              <a:t>课后作业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ED7C55A-A9FD-4BCC-8B66-3D18CD1AB8BA}"/>
              </a:ext>
            </a:extLst>
          </p:cNvPr>
          <p:cNvSpPr txBox="1"/>
          <p:nvPr/>
        </p:nvSpPr>
        <p:spPr>
          <a:xfrm>
            <a:off x="2472970" y="2168791"/>
            <a:ext cx="11079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665306" y="1637536"/>
            <a:ext cx="2101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619694" y="2168791"/>
            <a:ext cx="2029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124694" y="1762221"/>
            <a:ext cx="2101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zh-CN" altLang="en-US" sz="3200" dirty="0"/>
              <a:t>广播的注册，发送和接受</a:t>
            </a:r>
            <a:r>
              <a:rPr lang="zh-CN" altLang="en-US" sz="3200" dirty="0" smtClean="0"/>
              <a:t>过程的流程图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、</a:t>
            </a:r>
            <a:r>
              <a:rPr lang="en-US" altLang="zh-CN" sz="3200" dirty="0"/>
              <a:t>Content Provider </a:t>
            </a:r>
            <a:r>
              <a:rPr lang="zh-CN" altLang="en-US" sz="3200" dirty="0"/>
              <a:t>启动</a:t>
            </a:r>
            <a:r>
              <a:rPr lang="zh-CN" altLang="en-US" sz="3200" dirty="0" smtClean="0"/>
              <a:t>过程 流程图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endParaRPr lang="en-US" altLang="zh-CN" sz="3200" dirty="0"/>
          </a:p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81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b="1" dirty="0" smtClean="0">
                <a:cs typeface="Times New Roman" panose="02020603050405020304" pitchFamily="18" charset="0"/>
              </a:rPr>
              <a:t>下节课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ED7C55A-A9FD-4BCC-8B66-3D18CD1AB8BA}"/>
              </a:ext>
            </a:extLst>
          </p:cNvPr>
          <p:cNvSpPr txBox="1"/>
          <p:nvPr/>
        </p:nvSpPr>
        <p:spPr>
          <a:xfrm>
            <a:off x="2472970" y="2168791"/>
            <a:ext cx="11079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619694" y="2168791"/>
            <a:ext cx="2029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124694" y="1762221"/>
            <a:ext cx="2101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3200" dirty="0" smtClean="0"/>
          </a:p>
          <a:p>
            <a:pPr>
              <a:lnSpc>
                <a:spcPct val="150000"/>
              </a:lnSpc>
            </a:pPr>
            <a:endParaRPr lang="en-US" altLang="zh-CN" sz="3200" dirty="0"/>
          </a:p>
          <a:p>
            <a:pPr>
              <a:lnSpc>
                <a:spcPct val="150000"/>
              </a:lnSpc>
            </a:pPr>
            <a:endParaRPr lang="en-US" altLang="zh-CN" sz="3200" dirty="0" smtClean="0"/>
          </a:p>
          <a:p>
            <a:pPr>
              <a:lnSpc>
                <a:spcPct val="150000"/>
              </a:lnSpc>
            </a:pP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8000" b="1" dirty="0" smtClean="0">
                <a:solidFill>
                  <a:srgbClr val="FF0000"/>
                </a:solidFill>
              </a:rPr>
              <a:t>PMS </a:t>
            </a:r>
            <a:r>
              <a:rPr lang="zh-CN" altLang="en-US" sz="8000" b="1" dirty="0" smtClean="0">
                <a:solidFill>
                  <a:srgbClr val="FF0000"/>
                </a:solidFill>
              </a:rPr>
              <a:t>服务、</a:t>
            </a:r>
            <a:r>
              <a:rPr lang="en-US" altLang="zh-CN" sz="8000" b="1" dirty="0">
                <a:solidFill>
                  <a:srgbClr val="FF0000"/>
                </a:solidFill>
              </a:rPr>
              <a:t>App</a:t>
            </a:r>
            <a:r>
              <a:rPr lang="zh-CN" altLang="en-US" sz="8000" b="1" dirty="0">
                <a:solidFill>
                  <a:srgbClr val="FF0000"/>
                </a:solidFill>
              </a:rPr>
              <a:t>启动</a:t>
            </a:r>
            <a:r>
              <a:rPr lang="zh-CN" altLang="en-US" sz="8000" b="1" dirty="0" smtClean="0">
                <a:solidFill>
                  <a:srgbClr val="FF0000"/>
                </a:solidFill>
              </a:rPr>
              <a:t>流程、</a:t>
            </a:r>
            <a:r>
              <a:rPr lang="en-US" altLang="zh-CN" sz="8000" b="1" dirty="0" smtClean="0">
                <a:solidFill>
                  <a:srgbClr val="FF0000"/>
                </a:solidFill>
              </a:rPr>
              <a:t>App</a:t>
            </a:r>
            <a:r>
              <a:rPr lang="zh-CN" altLang="en-US" sz="8000" b="1" dirty="0">
                <a:solidFill>
                  <a:srgbClr val="FF0000"/>
                </a:solidFill>
              </a:rPr>
              <a:t>应用本质揭秘</a:t>
            </a:r>
            <a:endParaRPr lang="en-US" altLang="zh-CN" sz="8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6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3581" y="3958338"/>
            <a:ext cx="11250613" cy="2754313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F2A5005-FE86-43C8-9B7C-60028B4C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79" y="11819433"/>
            <a:ext cx="4030642" cy="1007662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>
            <a:solidFill>
              <a:srgbClr val="1577BA"/>
            </a:solidFill>
            <a:latin typeface="思源黑体 CN Normal" panose="020B0400000000000000" pitchFamily="34" charset="-122"/>
            <a:ea typeface="思源黑体 CN Normal" panose="020B0400000000000000" pitchFamily="34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18424</TotalTime>
  <Words>174</Words>
  <Application>Microsoft Office PowerPoint</Application>
  <PresentationFormat>自定义</PresentationFormat>
  <Paragraphs>40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 讲师介绍</vt:lpstr>
      <vt:lpstr>PowerPoint 演示文稿</vt:lpstr>
      <vt:lpstr>课后作业</vt:lpstr>
      <vt:lpstr>下节课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dell</cp:lastModifiedBy>
  <cp:revision>1910</cp:revision>
  <dcterms:created xsi:type="dcterms:W3CDTF">2014-06-24T08:28:00Z</dcterms:created>
  <dcterms:modified xsi:type="dcterms:W3CDTF">2019-06-25T03:42:48Z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