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838" r:id="rId1"/>
    <p:sldMasterId id="2147483884" r:id="rId2"/>
    <p:sldMasterId id="2147483985" r:id="rId3"/>
    <p:sldMasterId id="2147483978" r:id="rId4"/>
  </p:sldMasterIdLst>
  <p:notesMasterIdLst>
    <p:notesMasterId r:id="rId16"/>
  </p:notesMasterIdLst>
  <p:handoutMasterIdLst>
    <p:handoutMasterId r:id="rId17"/>
  </p:handoutMasterIdLst>
  <p:sldIdLst>
    <p:sldId id="819" r:id="rId5"/>
    <p:sldId id="846" r:id="rId6"/>
    <p:sldId id="789" r:id="rId7"/>
    <p:sldId id="848" r:id="rId8"/>
    <p:sldId id="840" r:id="rId9"/>
    <p:sldId id="842" r:id="rId10"/>
    <p:sldId id="795" r:id="rId11"/>
    <p:sldId id="850" r:id="rId12"/>
    <p:sldId id="830" r:id="rId13"/>
    <p:sldId id="851" r:id="rId14"/>
    <p:sldId id="849" r:id="rId15"/>
  </p:sldIdLst>
  <p:sldSz cx="9906000" cy="6858000" type="A4"/>
  <p:notesSz cx="6794500" cy="99314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6" pos="3120">
          <p15:clr>
            <a:srgbClr val="A4A3A4"/>
          </p15:clr>
        </p15:guide>
        <p15:guide id="12" orient="horz" pos="4069">
          <p15:clr>
            <a:srgbClr val="A4A3A4"/>
          </p15:clr>
        </p15:guide>
        <p15:guide id="13" pos="194">
          <p15:clr>
            <a:srgbClr val="A4A3A4"/>
          </p15:clr>
        </p15:guide>
        <p15:guide id="14" pos="60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38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  <p15:guide id="5" orient="horz" pos="3145">
          <p15:clr>
            <a:srgbClr val="A4A3A4"/>
          </p15:clr>
        </p15:guide>
        <p15:guide id="6" orient="horz" pos="3129">
          <p15:clr>
            <a:srgbClr val="A4A3A4"/>
          </p15:clr>
        </p15:guide>
        <p15:guide id="7" pos="2137">
          <p15:clr>
            <a:srgbClr val="A4A3A4"/>
          </p15:clr>
        </p15:guide>
        <p15:guide id="8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동철" initials="최" lastIdx="1" clrIdx="0">
    <p:extLst>
      <p:ext uri="{19B8F6BF-5375-455C-9EA6-DF929625EA0E}">
        <p15:presenceInfo xmlns:p15="http://schemas.microsoft.com/office/powerpoint/2012/main" userId="S::dc.choi@happyict.co.kr::ebc13db3-0a1c-4b93-8fee-3d8572bae8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97CB"/>
    <a:srgbClr val="F5F5F5"/>
    <a:srgbClr val="00B0F0"/>
    <a:srgbClr val="FF5050"/>
    <a:srgbClr val="7FABDA"/>
    <a:srgbClr val="38454F"/>
    <a:srgbClr val="556080"/>
    <a:srgbClr val="FF3300"/>
    <a:srgbClr val="66FF6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BFD9E-ABD6-4779-B431-2D10D3196374}" v="13" dt="2021-09-01T07:01:32.27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9060" autoAdjust="0"/>
  </p:normalViewPr>
  <p:slideViewPr>
    <p:cSldViewPr>
      <p:cViewPr varScale="1">
        <p:scale>
          <a:sx n="88" d="100"/>
          <a:sy n="88" d="100"/>
        </p:scale>
        <p:origin x="918" y="84"/>
      </p:cViewPr>
      <p:guideLst>
        <p:guide orient="horz" pos="4065"/>
        <p:guide orient="horz" pos="2160"/>
        <p:guide pos="3120"/>
        <p:guide orient="horz" pos="4069"/>
        <p:guide pos="194"/>
        <p:guide pos="6046"/>
      </p:guideLst>
    </p:cSldViewPr>
  </p:slideViewPr>
  <p:outlineViewPr>
    <p:cViewPr>
      <p:scale>
        <a:sx n="33" d="100"/>
        <a:sy n="33" d="100"/>
      </p:scale>
      <p:origin x="0" y="159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81" d="100"/>
          <a:sy n="81" d="100"/>
        </p:scale>
        <p:origin x="-3972" y="-78"/>
      </p:cViewPr>
      <p:guideLst>
        <p:guide orient="horz" pos="3126"/>
        <p:guide pos="2138"/>
        <p:guide orient="horz" pos="3110"/>
        <p:guide pos="2142"/>
        <p:guide orient="horz" pos="3145"/>
        <p:guide orient="horz" pos="3129"/>
        <p:guide pos="213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1"/>
            <a:ext cx="2944283" cy="496570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r">
              <a:defRPr sz="1200"/>
            </a:lvl1pPr>
          </a:lstStyle>
          <a:p>
            <a:fld id="{3B841670-D723-47BE-BF71-F6B649FD58A0}" type="datetimeFigureOut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2022-11-01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4283" cy="496570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6570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r">
              <a:defRPr sz="1200"/>
            </a:lvl1pPr>
          </a:lstStyle>
          <a:p>
            <a:fld id="{06E4AF9D-9E45-4C9C-B076-E04C5252DD1C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6570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39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6570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6570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3947741-A22E-4480-84C0-CC23461D308A}" type="datetimeFigureOut">
              <a:rPr lang="ko-KR" altLang="en-US" smtClean="0"/>
              <a:pPr/>
              <a:t>2022-11-01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744538"/>
            <a:ext cx="5381625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57" tIns="45629" rIns="91257" bIns="4562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257" tIns="45629" rIns="91257" bIns="45629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4283" cy="496570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6570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16F937-3A99-4EB8-888A-F546F6C77C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10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6F937-3A99-4EB8-888A-F546F6C77C4B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55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300943" y="391002"/>
            <a:ext cx="26998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 sz="2800" b="0" kern="1200" spc="-100" baseline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2000">
                      <a:srgbClr val="0070C0"/>
                    </a:gs>
                  </a:gsLst>
                  <a:lin ang="81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제목을 입력하세요</a:t>
            </a:r>
          </a:p>
        </p:txBody>
      </p:sp>
      <p:sp>
        <p:nvSpPr>
          <p:cNvPr id="6" name="Rectangle 133"/>
          <p:cNvSpPr>
            <a:spLocks noChangeArrowheads="1"/>
          </p:cNvSpPr>
          <p:nvPr userDrawn="1"/>
        </p:nvSpPr>
        <p:spPr bwMode="auto">
          <a:xfrm>
            <a:off x="4531519" y="6569793"/>
            <a:ext cx="84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- </a:t>
            </a:r>
            <a:fld id="{340438BB-A453-4BC9-9964-F4F083141B54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pPr marL="0" marR="0" indent="0" algn="ct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-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3283" y="6450918"/>
            <a:ext cx="2324709" cy="39846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lIns="0" tIns="0" rIns="0" bIns="18000" rtlCol="0" anchor="ctr"/>
          <a:lstStyle/>
          <a:p>
            <a:pPr algn="ctr" defTabSz="956371" fontAlgn="base" latinLnBrk="0">
              <a:buClr>
                <a:prstClr val="white">
                  <a:lumMod val="65000"/>
                </a:prstClr>
              </a:buClr>
              <a:buSzPct val="140000"/>
            </a:pPr>
            <a:endParaRPr lang="ko-KR" altLang="en-US" sz="105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229476" y="6495542"/>
            <a:ext cx="2368550" cy="3178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lIns="0" tIns="0" rIns="0" bIns="18000" rtlCol="0" anchor="ctr"/>
          <a:lstStyle/>
          <a:p>
            <a:pPr algn="ctr" defTabSz="956371" fontAlgn="base" latinLnBrk="0">
              <a:buClr>
                <a:prstClr val="white">
                  <a:lumMod val="65000"/>
                </a:prstClr>
              </a:buClr>
              <a:buSzPct val="140000"/>
            </a:pPr>
            <a:endParaRPr lang="ko-KR" altLang="en-US" sz="1050" b="1" dirty="0" err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544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33"/>
          <p:cNvSpPr>
            <a:spLocks noChangeArrowheads="1"/>
          </p:cNvSpPr>
          <p:nvPr userDrawn="1"/>
        </p:nvSpPr>
        <p:spPr bwMode="auto">
          <a:xfrm>
            <a:off x="4531519" y="6569793"/>
            <a:ext cx="84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- </a:t>
            </a:r>
            <a:fld id="{340438BB-A453-4BC9-9964-F4F083141B54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pPr marL="0" marR="0" indent="0" algn="ct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1092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300943" y="391002"/>
            <a:ext cx="26998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>
            <a:noAutofit/>
          </a:bodyPr>
          <a:lstStyle>
            <a:lvl1pPr>
              <a:defRPr lang="ko-KR" altLang="en-US" sz="2800" b="0" spc="-100" baseline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2000">
                      <a:srgbClr val="0070C0"/>
                    </a:gs>
                  </a:gsLst>
                  <a:lin ang="81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ko-KR" altLang="en-US" dirty="0"/>
              <a:t>제목을 입력하세요</a:t>
            </a:r>
          </a:p>
        </p:txBody>
      </p:sp>
      <p:sp>
        <p:nvSpPr>
          <p:cNvPr id="6" name="Rectangle 133"/>
          <p:cNvSpPr>
            <a:spLocks noChangeArrowheads="1"/>
          </p:cNvSpPr>
          <p:nvPr userDrawn="1"/>
        </p:nvSpPr>
        <p:spPr bwMode="auto">
          <a:xfrm>
            <a:off x="4531519" y="6569793"/>
            <a:ext cx="84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- </a:t>
            </a:r>
            <a:fld id="{340438BB-A453-4BC9-9964-F4F083141B54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pPr marL="0" marR="0" indent="0" algn="ct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-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283" y="6450918"/>
            <a:ext cx="2324709" cy="39846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lIns="0" tIns="0" rIns="0" bIns="18000" rtlCol="0" anchor="ctr"/>
          <a:lstStyle/>
          <a:p>
            <a:pPr algn="ctr" defTabSz="956371" fontAlgn="base" latinLnBrk="0">
              <a:buClr>
                <a:prstClr val="white">
                  <a:lumMod val="65000"/>
                </a:prstClr>
              </a:buClr>
              <a:buSzPct val="140000"/>
            </a:pPr>
            <a:endParaRPr lang="ko-KR" altLang="en-US" sz="105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29476" y="6495542"/>
            <a:ext cx="2368550" cy="3178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lIns="0" tIns="0" rIns="0" bIns="18000" rtlCol="0" anchor="ctr"/>
          <a:lstStyle/>
          <a:p>
            <a:pPr algn="ctr" defTabSz="956371" fontAlgn="base" latinLnBrk="0">
              <a:buClr>
                <a:prstClr val="white">
                  <a:lumMod val="65000"/>
                </a:prstClr>
              </a:buClr>
              <a:buSzPct val="140000"/>
            </a:pPr>
            <a:endParaRPr lang="ko-KR" altLang="en-US" sz="1050" b="1" dirty="0" err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871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300943" y="391002"/>
            <a:ext cx="26998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>
            <a:noAutofit/>
          </a:bodyPr>
          <a:lstStyle>
            <a:lvl1pPr>
              <a:defRPr lang="ko-KR" altLang="en-US" sz="2800" b="0" spc="-100" baseline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2000">
                      <a:srgbClr val="0070C0"/>
                    </a:gs>
                  </a:gsLst>
                  <a:lin ang="81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ko-KR" altLang="en-US" dirty="0"/>
              <a:t>제목을 입력하세요</a:t>
            </a:r>
          </a:p>
        </p:txBody>
      </p:sp>
      <p:sp>
        <p:nvSpPr>
          <p:cNvPr id="7" name="Rectangle 133"/>
          <p:cNvSpPr>
            <a:spLocks noChangeArrowheads="1"/>
          </p:cNvSpPr>
          <p:nvPr userDrawn="1"/>
        </p:nvSpPr>
        <p:spPr bwMode="auto">
          <a:xfrm>
            <a:off x="4531519" y="6569793"/>
            <a:ext cx="84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- </a:t>
            </a:r>
            <a:fld id="{340438BB-A453-4BC9-9964-F4F083141B54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pPr marL="0" marR="0" indent="0" algn="ct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-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283" y="6450918"/>
            <a:ext cx="2324709" cy="39846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lIns="0" tIns="0" rIns="0" bIns="18000" rtlCol="0" anchor="ctr"/>
          <a:lstStyle/>
          <a:p>
            <a:pPr algn="ctr" defTabSz="956371" fontAlgn="base" latinLnBrk="0">
              <a:buClr>
                <a:prstClr val="white">
                  <a:lumMod val="65000"/>
                </a:prstClr>
              </a:buClr>
              <a:buSzPct val="140000"/>
            </a:pPr>
            <a:endParaRPr lang="ko-KR" altLang="en-US" sz="105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29476" y="6495542"/>
            <a:ext cx="2368550" cy="3178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lIns="0" tIns="0" rIns="0" bIns="18000" rtlCol="0" anchor="ctr"/>
          <a:lstStyle/>
          <a:p>
            <a:pPr algn="ctr" defTabSz="956371" fontAlgn="base" latinLnBrk="0">
              <a:buClr>
                <a:prstClr val="white">
                  <a:lumMod val="65000"/>
                </a:prstClr>
              </a:buClr>
              <a:buSzPct val="140000"/>
            </a:pPr>
            <a:endParaRPr lang="ko-KR" altLang="en-US" sz="1050" b="1" dirty="0" err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221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300943" y="391002"/>
            <a:ext cx="26998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>
            <a:noAutofit/>
          </a:bodyPr>
          <a:lstStyle>
            <a:lvl1pPr>
              <a:defRPr lang="ko-KR" altLang="en-US" sz="2800" b="0" spc="-100" baseline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2000">
                      <a:srgbClr val="0070C0"/>
                    </a:gs>
                  </a:gsLst>
                  <a:lin ang="81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algn="l" defTabSz="914400" eaLnBrk="1" latinLnBrk="0" hangingPunct="1">
              <a:spcBef>
                <a:spcPts val="0"/>
              </a:spcBef>
            </a:pPr>
            <a:r>
              <a:rPr lang="ko-KR" altLang="en-US" dirty="0"/>
              <a:t>제목을 입력하세요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7229476" y="6495542"/>
            <a:ext cx="2368550" cy="3178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lIns="0" tIns="0" rIns="0" bIns="18000" rtlCol="0" anchor="ctr"/>
          <a:lstStyle/>
          <a:p>
            <a:pPr algn="ctr" defTabSz="956371" fontAlgn="base" latinLnBrk="0">
              <a:buClr>
                <a:prstClr val="white">
                  <a:lumMod val="65000"/>
                </a:prstClr>
              </a:buClr>
              <a:buSzPct val="140000"/>
            </a:pPr>
            <a:endParaRPr lang="ko-KR" altLang="en-US" sz="105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Rectangle 133"/>
          <p:cNvSpPr>
            <a:spLocks noChangeArrowheads="1"/>
          </p:cNvSpPr>
          <p:nvPr userDrawn="1"/>
        </p:nvSpPr>
        <p:spPr bwMode="auto">
          <a:xfrm>
            <a:off x="4531519" y="6569793"/>
            <a:ext cx="84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- </a:t>
            </a:r>
            <a:fld id="{340438BB-A453-4BC9-9964-F4F083141B54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pPr marL="0" marR="0" indent="0" algn="ct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-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283" y="6450918"/>
            <a:ext cx="2324709" cy="39846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wrap="square" lIns="0" tIns="0" rIns="0" bIns="18000" rtlCol="0" anchor="ctr"/>
          <a:lstStyle/>
          <a:p>
            <a:pPr algn="ctr" defTabSz="956371" fontAlgn="base" latinLnBrk="0">
              <a:buClr>
                <a:prstClr val="white">
                  <a:lumMod val="65000"/>
                </a:prstClr>
              </a:buClr>
              <a:buSzPct val="140000"/>
            </a:pPr>
            <a:endParaRPr lang="ko-KR" altLang="en-US" sz="1050" b="1" dirty="0" err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012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33"/>
          <p:cNvSpPr>
            <a:spLocks noChangeArrowheads="1"/>
          </p:cNvSpPr>
          <p:nvPr userDrawn="1"/>
        </p:nvSpPr>
        <p:spPr bwMode="auto">
          <a:xfrm>
            <a:off x="4531519" y="6569793"/>
            <a:ext cx="84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- </a:t>
            </a:r>
            <a:fld id="{340438BB-A453-4BC9-9964-F4F083141B54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pPr marL="0" marR="0" indent="0" algn="ct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2126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2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33"/>
          <p:cNvSpPr>
            <a:spLocks noChangeArrowheads="1"/>
          </p:cNvSpPr>
          <p:nvPr userDrawn="1"/>
        </p:nvSpPr>
        <p:spPr bwMode="auto">
          <a:xfrm>
            <a:off x="4531519" y="6569793"/>
            <a:ext cx="84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R="0" lvl="0" indent="0" algn="ctr" defTabSz="104305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- </a:t>
            </a:r>
            <a:fld id="{340438BB-A453-4BC9-9964-F4F083141B54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pPr marR="0" lvl="0" indent="0" algn="ctr"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6165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33"/>
          <p:cNvSpPr>
            <a:spLocks noChangeArrowheads="1"/>
          </p:cNvSpPr>
          <p:nvPr userDrawn="1"/>
        </p:nvSpPr>
        <p:spPr bwMode="auto">
          <a:xfrm>
            <a:off x="4531519" y="6569793"/>
            <a:ext cx="84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R="0" lvl="0" indent="0" algn="ctr" defTabSz="104305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- </a:t>
            </a:r>
            <a:fld id="{340438BB-A453-4BC9-9964-F4F083141B54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pPr marR="0" lvl="0" indent="0" algn="ctr" defTabSz="1043056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9647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33"/>
          <p:cNvSpPr>
            <a:spLocks noChangeArrowheads="1"/>
          </p:cNvSpPr>
          <p:nvPr userDrawn="1"/>
        </p:nvSpPr>
        <p:spPr bwMode="auto">
          <a:xfrm>
            <a:off x="4531519" y="6569793"/>
            <a:ext cx="8429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 defTabSz="1043056"/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- </a:t>
            </a:r>
            <a:fld id="{340438BB-A453-4BC9-9964-F4F083141B54}" type="slidenum">
              <a:rPr lang="en-US" altLang="ko-KR" sz="80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pPr algn="ctr" defTabSz="1043056"/>
              <a:t>‹#›</a:t>
            </a:fld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9752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6"/>
          <p:cNvGrpSpPr/>
          <p:nvPr/>
        </p:nvGrpSpPr>
        <p:grpSpPr>
          <a:xfrm>
            <a:off x="2043080" y="1496515"/>
            <a:ext cx="319188" cy="881997"/>
            <a:chOff x="434975" y="1276539"/>
            <a:chExt cx="507292" cy="140177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434975" y="1276539"/>
              <a:ext cx="506585" cy="1720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5682" y="2506302"/>
              <a:ext cx="506585" cy="1720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35682" y="1348966"/>
              <a:ext cx="189960" cy="12041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02452" y="1678863"/>
            <a:ext cx="4755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MVP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완료 보고</a:t>
            </a:r>
            <a:endParaRPr lang="en-US" altLang="ko-KR" sz="2800" dirty="0">
              <a:gradFill>
                <a:gsLst>
                  <a:gs pos="49600">
                    <a:srgbClr val="0070C0"/>
                  </a:gs>
                  <a:gs pos="0">
                    <a:srgbClr val="00B0F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23"/>
          <p:cNvGrpSpPr/>
          <p:nvPr/>
        </p:nvGrpSpPr>
        <p:grpSpPr>
          <a:xfrm flipH="1">
            <a:off x="6798297" y="1499015"/>
            <a:ext cx="319188" cy="881997"/>
            <a:chOff x="434975" y="1276539"/>
            <a:chExt cx="507292" cy="140177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1" name="직사각형 10"/>
            <p:cNvSpPr/>
            <p:nvPr/>
          </p:nvSpPr>
          <p:spPr>
            <a:xfrm>
              <a:off x="434975" y="1276539"/>
              <a:ext cx="506585" cy="1720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35682" y="2506302"/>
              <a:ext cx="506585" cy="1720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5682" y="1348966"/>
              <a:ext cx="189960" cy="12041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96560" y="5373216"/>
            <a:ext cx="3496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itchFamily="50" charset="-127"/>
              </a:rPr>
              <a:t>2022.10.27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itchFamily="50" charset="-127"/>
              </a:rPr>
              <a:t>Delivery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바른고딕" pitchFamily="50" charset="-127"/>
              </a:rPr>
              <a:t>혁신센터 개발팀 최동영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03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00942" y="391002"/>
            <a:ext cx="3776535" cy="338554"/>
          </a:xfrm>
        </p:spPr>
        <p:txBody>
          <a:bodyPr/>
          <a:lstStyle/>
          <a:p>
            <a:pPr algn="l"/>
            <a:r>
              <a:rPr lang="en-US" altLang="ko-KR" dirty="0"/>
              <a:t>6. </a:t>
            </a:r>
            <a:r>
              <a:rPr lang="ko-KR" altLang="en-US" dirty="0"/>
              <a:t>구축</a:t>
            </a:r>
            <a:r>
              <a:rPr lang="en-US" altLang="ko-KR" dirty="0"/>
              <a:t> / </a:t>
            </a:r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진행 사항</a:t>
            </a:r>
            <a:endParaRPr lang="ko-KR" altLang="en-US" sz="2400" dirty="0"/>
          </a:p>
        </p:txBody>
      </p:sp>
      <p:grpSp>
        <p:nvGrpSpPr>
          <p:cNvPr id="27" name="그룹 90"/>
          <p:cNvGrpSpPr>
            <a:grpSpLocks/>
          </p:cNvGrpSpPr>
          <p:nvPr/>
        </p:nvGrpSpPr>
        <p:grpSpPr bwMode="auto">
          <a:xfrm flipH="1">
            <a:off x="306487" y="1052736"/>
            <a:ext cx="9053981" cy="452312"/>
            <a:chOff x="1597007" y="1432750"/>
            <a:chExt cx="5819319" cy="452270"/>
          </a:xfrm>
        </p:grpSpPr>
        <p:grpSp>
          <p:nvGrpSpPr>
            <p:cNvPr id="46" name="그룹 450"/>
            <p:cNvGrpSpPr>
              <a:grpSpLocks/>
            </p:cNvGrpSpPr>
            <p:nvPr/>
          </p:nvGrpSpPr>
          <p:grpSpPr bwMode="auto">
            <a:xfrm>
              <a:off x="1597007" y="1432750"/>
              <a:ext cx="5819319" cy="452270"/>
              <a:chOff x="1666695" y="1432750"/>
              <a:chExt cx="5819319" cy="452270"/>
            </a:xfrm>
          </p:grpSpPr>
          <p:grpSp>
            <p:nvGrpSpPr>
              <p:cNvPr id="52" name="그룹 452"/>
              <p:cNvGrpSpPr>
                <a:grpSpLocks/>
              </p:cNvGrpSpPr>
              <p:nvPr/>
            </p:nvGrpSpPr>
            <p:grpSpPr bwMode="auto">
              <a:xfrm>
                <a:off x="1666695" y="1432750"/>
                <a:ext cx="5819319" cy="452270"/>
                <a:chOff x="1590113" y="2248109"/>
                <a:chExt cx="5819319" cy="452270"/>
              </a:xfrm>
            </p:grpSpPr>
            <p:sp>
              <p:nvSpPr>
                <p:cNvPr id="54" name="자유형 53"/>
                <p:cNvSpPr/>
                <p:nvPr/>
              </p:nvSpPr>
              <p:spPr bwMode="auto">
                <a:xfrm>
                  <a:off x="4310999" y="2411014"/>
                  <a:ext cx="2974328" cy="288898"/>
                </a:xfrm>
                <a:custGeom>
                  <a:avLst/>
                  <a:gdLst>
                    <a:gd name="connsiteX0" fmla="*/ 2186940 w 2194560"/>
                    <a:gd name="connsiteY0" fmla="*/ 0 h 289560"/>
                    <a:gd name="connsiteX1" fmla="*/ 2194560 w 2194560"/>
                    <a:gd name="connsiteY1" fmla="*/ 289560 h 289560"/>
                    <a:gd name="connsiteX2" fmla="*/ 0 w 2194560"/>
                    <a:gd name="connsiteY2" fmla="*/ 220980 h 289560"/>
                    <a:gd name="connsiteX3" fmla="*/ 2186940 w 2194560"/>
                    <a:gd name="connsiteY3" fmla="*/ 0 h 289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4560" h="289560">
                      <a:moveTo>
                        <a:pt x="2186940" y="0"/>
                      </a:moveTo>
                      <a:lnTo>
                        <a:pt x="2194560" y="289560"/>
                      </a:lnTo>
                      <a:lnTo>
                        <a:pt x="0" y="220980"/>
                      </a:lnTo>
                      <a:lnTo>
                        <a:pt x="218694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defTabSz="914400">
                    <a:defRPr/>
                  </a:pPr>
                  <a:endPara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5" name="한쪽 모서리가 둥근 사각형 54"/>
                <p:cNvSpPr/>
                <p:nvPr/>
              </p:nvSpPr>
              <p:spPr bwMode="auto">
                <a:xfrm flipV="1">
                  <a:off x="1590239" y="2247516"/>
                  <a:ext cx="5819095" cy="387314"/>
                </a:xfrm>
                <a:prstGeom prst="round1Rect">
                  <a:avLst/>
                </a:prstGeom>
                <a:gradFill flip="none" rotWithShape="1">
                  <a:gsLst>
                    <a:gs pos="0">
                      <a:srgbClr val="004B7C"/>
                    </a:gs>
                    <a:gs pos="50000">
                      <a:srgbClr val="0482C8">
                        <a:shade val="67500"/>
                        <a:satMod val="115000"/>
                      </a:srgbClr>
                    </a:gs>
                    <a:gs pos="100000">
                      <a:srgbClr val="0D6EBF"/>
                    </a:gs>
                  </a:gsLst>
                  <a:lin ang="0" scaled="1"/>
                  <a:tileRect/>
                </a:gra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pic>
            <p:nvPicPr>
              <p:cNvPr id="53" name="그림 9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561" t="19591" b="73714"/>
              <a:stretch>
                <a:fillRect/>
              </a:stretch>
            </p:blipFill>
            <p:spPr bwMode="auto">
              <a:xfrm>
                <a:off x="1666696" y="1432750"/>
                <a:ext cx="516074" cy="38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0" name="직사각형 49"/>
            <p:cNvSpPr/>
            <p:nvPr/>
          </p:nvSpPr>
          <p:spPr>
            <a:xfrm>
              <a:off x="4009021" y="1465845"/>
              <a:ext cx="995277" cy="30467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/>
                <a:contourClr>
                  <a:schemeClr val="bg1"/>
                </a:contourClr>
              </a:sp3d>
            </a:bodyPr>
            <a:lstStyle/>
            <a:p>
              <a:pPr marL="0" lvl="1" indent="-142851" algn="ctr" defTabSz="1330104" eaLnBrk="0" fontAlgn="ctr" hangingPunct="0">
                <a:lnSpc>
                  <a:spcPct val="110000"/>
                </a:lnSpc>
                <a:spcBef>
                  <a:spcPct val="20000"/>
                </a:spcBef>
                <a:spcAft>
                  <a:spcPts val="400"/>
                </a:spcAft>
                <a:buClr>
                  <a:sysClr val="windowText" lastClr="000000"/>
                </a:buClr>
                <a:buSzPct val="80000"/>
                <a:tabLst>
                  <a:tab pos="5647386" algn="l"/>
                </a:tabLst>
                <a:defRPr/>
              </a:pPr>
              <a:r>
                <a:rPr lang="ko-KR" altLang="en-US" dirty="0">
                  <a:solidFill>
                    <a:schemeClr val="bg1"/>
                  </a:solidFill>
                  <a:effectLst>
                    <a:outerShdw blurRad="190500" algn="ctr" rotWithShape="0">
                      <a:prstClr val="black">
                        <a:alpha val="73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 진행 현황</a:t>
              </a: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2B24DE6-9334-4B17-8FC1-0050794BF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97089"/>
              </p:ext>
            </p:extLst>
          </p:nvPr>
        </p:nvGraphicFramePr>
        <p:xfrm>
          <a:off x="498667" y="4005064"/>
          <a:ext cx="8861603" cy="2268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748">
                  <a:extLst>
                    <a:ext uri="{9D8B030D-6E8A-4147-A177-3AD203B41FA5}">
                      <a16:colId xmlns:a16="http://schemas.microsoft.com/office/drawing/2014/main" val="199702999"/>
                    </a:ext>
                  </a:extLst>
                </a:gridCol>
                <a:gridCol w="2653913">
                  <a:extLst>
                    <a:ext uri="{9D8B030D-6E8A-4147-A177-3AD203B41FA5}">
                      <a16:colId xmlns:a16="http://schemas.microsoft.com/office/drawing/2014/main" val="2981319475"/>
                    </a:ext>
                  </a:extLst>
                </a:gridCol>
                <a:gridCol w="3870732">
                  <a:extLst>
                    <a:ext uri="{9D8B030D-6E8A-4147-A177-3AD203B41FA5}">
                      <a16:colId xmlns:a16="http://schemas.microsoft.com/office/drawing/2014/main" val="1571763046"/>
                    </a:ext>
                  </a:extLst>
                </a:gridCol>
                <a:gridCol w="1120210">
                  <a:extLst>
                    <a:ext uri="{9D8B030D-6E8A-4147-A177-3AD203B41FA5}">
                      <a16:colId xmlns:a16="http://schemas.microsoft.com/office/drawing/2014/main" val="3642298577"/>
                    </a:ext>
                  </a:extLst>
                </a:gridCol>
              </a:tblGrid>
              <a:tr h="959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카테고리</a:t>
                      </a:r>
                      <a:endParaRPr 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Depth</a:t>
                      </a:r>
                      <a:endParaRPr 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설명</a:t>
                      </a:r>
                      <a:endParaRPr lang="ko-KR" alt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완료일</a:t>
                      </a:r>
                      <a:endParaRPr lang="ko-KR" alt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69000"/>
                  </a:ext>
                </a:extLst>
              </a:tr>
              <a:tr h="41225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급식게시글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 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2022-10-13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801913983"/>
                  </a:ext>
                </a:extLst>
              </a:tr>
              <a:tr h="412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날짜를 선택할 수 있는 달력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선택한 날짜에 맞게  게시판 리스트 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2022-10-17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2336190192"/>
                  </a:ext>
                </a:extLst>
              </a:tr>
              <a:tr h="484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게시판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게시판에 대한 상세내용 보여주기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2022-10-21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17313104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F8B56E-FEF3-BCCA-0F96-A1B2EBD1F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80289"/>
              </p:ext>
            </p:extLst>
          </p:nvPr>
        </p:nvGraphicFramePr>
        <p:xfrm>
          <a:off x="522198" y="1599497"/>
          <a:ext cx="8861603" cy="2268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748">
                  <a:extLst>
                    <a:ext uri="{9D8B030D-6E8A-4147-A177-3AD203B41FA5}">
                      <a16:colId xmlns:a16="http://schemas.microsoft.com/office/drawing/2014/main" val="199702999"/>
                    </a:ext>
                  </a:extLst>
                </a:gridCol>
                <a:gridCol w="2653913">
                  <a:extLst>
                    <a:ext uri="{9D8B030D-6E8A-4147-A177-3AD203B41FA5}">
                      <a16:colId xmlns:a16="http://schemas.microsoft.com/office/drawing/2014/main" val="2981319475"/>
                    </a:ext>
                  </a:extLst>
                </a:gridCol>
                <a:gridCol w="3870732">
                  <a:extLst>
                    <a:ext uri="{9D8B030D-6E8A-4147-A177-3AD203B41FA5}">
                      <a16:colId xmlns:a16="http://schemas.microsoft.com/office/drawing/2014/main" val="1571763046"/>
                    </a:ext>
                  </a:extLst>
                </a:gridCol>
                <a:gridCol w="1120210">
                  <a:extLst>
                    <a:ext uri="{9D8B030D-6E8A-4147-A177-3AD203B41FA5}">
                      <a16:colId xmlns:a16="http://schemas.microsoft.com/office/drawing/2014/main" val="3642298577"/>
                    </a:ext>
                  </a:extLst>
                </a:gridCol>
              </a:tblGrid>
              <a:tr h="959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카테고리</a:t>
                      </a:r>
                      <a:endParaRPr 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Depth</a:t>
                      </a:r>
                      <a:endParaRPr 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설명</a:t>
                      </a:r>
                      <a:endParaRPr lang="ko-KR" alt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완료일</a:t>
                      </a:r>
                      <a:endParaRPr lang="ko-KR" alt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69000"/>
                  </a:ext>
                </a:extLst>
              </a:tr>
              <a:tr h="41225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 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2022-10-13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801913983"/>
                  </a:ext>
                </a:extLst>
              </a:tr>
              <a:tr h="412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게시판 개수 조절하는 필터링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필터링 조건에 맞게 게시판 리스트 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2022-10-14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2336190192"/>
                  </a:ext>
                </a:extLst>
              </a:tr>
              <a:tr h="48416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게시판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게시판에 대한 상세내용 보여주기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2022-10-17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17313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11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8407A4-E993-474F-83F4-1CADFF364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85363"/>
              </p:ext>
            </p:extLst>
          </p:nvPr>
        </p:nvGraphicFramePr>
        <p:xfrm>
          <a:off x="377503" y="947116"/>
          <a:ext cx="9217347" cy="2249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1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8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최동영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개발기획서</a:t>
                      </a:r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구성도 부터 해서 단위테스트 시나리오 까지 다양한 문서작업을 함으로써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개발자로서 코딩을 하는 것 이외에도 필요한 기술이 있음을 느꼈습니다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부족한 영역이었던 </a:t>
                      </a:r>
                      <a:r>
                        <a:rPr lang="ko-KR" altLang="en-US" sz="10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백엔드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분야인 자바와 스프링 부트 쪽에 자신감이 결여되어 있었는데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코드를 한 줄 두줄 읽어 나가면서 이해 </a:t>
                      </a:r>
                      <a:r>
                        <a:rPr lang="ko-KR" altLang="en-US" sz="10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해볼려고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노력을 하니 현재로써 코드를 읽을 수 있는 단계에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도달하면서 도전을 하면 해낼 수 있다는 자신감을 얻게 되었습니다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마지막으로 생소한 영역이었던 문서작업에서 이 용어 저 용어를 선배한테 물어보고</a:t>
                      </a:r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 그에 대해서 상세하고 친절한 답변을 받으면서 입사 첫 날부터 무수하게 이야기 들은 개발자로서 의 팀워크</a:t>
                      </a:r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협력심에 대해 뼛속 깊이 깨닫게 되었습니다</a:t>
                      </a:r>
                      <a:endParaRPr lang="en-US" altLang="ko-KR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045011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FC9AD5F8-103D-462D-B8B3-87E99ECE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391002"/>
            <a:ext cx="3776535" cy="338554"/>
          </a:xfrm>
        </p:spPr>
        <p:txBody>
          <a:bodyPr/>
          <a:lstStyle/>
          <a:p>
            <a:pPr algn="l"/>
            <a:r>
              <a:rPr lang="en-US" altLang="ko-KR" dirty="0"/>
              <a:t>7. </a:t>
            </a:r>
            <a:r>
              <a:rPr lang="ko-KR" altLang="en-US" dirty="0"/>
              <a:t>후기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541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942" y="391002"/>
            <a:ext cx="9551073" cy="338554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520700" y="1125538"/>
            <a:ext cx="5728444" cy="39395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defTabSz="1003300">
              <a:spcAft>
                <a:spcPts val="1200"/>
              </a:spcAft>
            </a:pPr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1. 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추진 경과</a:t>
            </a:r>
            <a:endParaRPr lang="en-US" altLang="ko-KR" sz="2800" dirty="0">
              <a:gradFill>
                <a:gsLst>
                  <a:gs pos="49600">
                    <a:srgbClr val="0070C0"/>
                  </a:gs>
                  <a:gs pos="0">
                    <a:srgbClr val="00B0F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</a:gradFill>
              <a:latin typeface="+mj-lt"/>
              <a:ea typeface="뫼비우스 Regular" pitchFamily="2" charset="-127"/>
            </a:endParaRPr>
          </a:p>
          <a:p>
            <a:pPr defTabSz="1003300">
              <a:spcAft>
                <a:spcPts val="1200"/>
              </a:spcAft>
            </a:pPr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2. 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시스템 하드웨어 아키텍처</a:t>
            </a:r>
            <a:endParaRPr lang="en-US" altLang="ko-KR" sz="2800" dirty="0">
              <a:gradFill>
                <a:gsLst>
                  <a:gs pos="49600">
                    <a:srgbClr val="0070C0"/>
                  </a:gs>
                  <a:gs pos="0">
                    <a:srgbClr val="00B0F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</a:gradFill>
              <a:latin typeface="+mj-lt"/>
              <a:ea typeface="뫼비우스 Regular" pitchFamily="2" charset="-127"/>
            </a:endParaRPr>
          </a:p>
          <a:p>
            <a:pPr defTabSz="1003300">
              <a:spcAft>
                <a:spcPts val="1200"/>
              </a:spcAft>
            </a:pPr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3.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 소프트웨어 아키텍처</a:t>
            </a:r>
            <a:endParaRPr lang="en-US" altLang="ko-KR" sz="2800" dirty="0">
              <a:gradFill>
                <a:gsLst>
                  <a:gs pos="49600">
                    <a:srgbClr val="0070C0"/>
                  </a:gs>
                  <a:gs pos="0">
                    <a:srgbClr val="00B0F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</a:gradFill>
              <a:latin typeface="+mj-lt"/>
              <a:ea typeface="뫼비우스 Regular" pitchFamily="2" charset="-127"/>
            </a:endParaRPr>
          </a:p>
          <a:p>
            <a:pPr defTabSz="1003300">
              <a:spcAft>
                <a:spcPts val="1200"/>
              </a:spcAft>
            </a:pPr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4. Editor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 설계</a:t>
            </a:r>
            <a:endParaRPr lang="en-US" altLang="ko-KR" sz="2800" dirty="0">
              <a:gradFill>
                <a:gsLst>
                  <a:gs pos="49600">
                    <a:srgbClr val="0070C0"/>
                  </a:gs>
                  <a:gs pos="0">
                    <a:srgbClr val="00B0F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</a:gradFill>
              <a:latin typeface="+mj-lt"/>
              <a:ea typeface="뫼비우스 Regular" pitchFamily="2" charset="-127"/>
            </a:endParaRPr>
          </a:p>
          <a:p>
            <a:pPr defTabSz="1003300">
              <a:spcAft>
                <a:spcPts val="1200"/>
              </a:spcAft>
            </a:pPr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5. 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기타 설계 사항</a:t>
            </a:r>
            <a:endParaRPr lang="en-US" altLang="ko-KR" sz="2800" dirty="0">
              <a:gradFill>
                <a:gsLst>
                  <a:gs pos="49600">
                    <a:srgbClr val="0070C0"/>
                  </a:gs>
                  <a:gs pos="0">
                    <a:srgbClr val="00B0F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</a:gradFill>
              <a:latin typeface="+mj-lt"/>
              <a:ea typeface="뫼비우스 Regular" pitchFamily="2" charset="-127"/>
            </a:endParaRPr>
          </a:p>
          <a:p>
            <a:pPr defTabSz="1003300">
              <a:spcAft>
                <a:spcPts val="1200"/>
              </a:spcAft>
            </a:pPr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6. 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구축 </a:t>
            </a:r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/ 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개발 진행 사항</a:t>
            </a:r>
            <a:endParaRPr lang="en-US" altLang="ko-KR" sz="2800" dirty="0">
              <a:gradFill>
                <a:gsLst>
                  <a:gs pos="49600">
                    <a:srgbClr val="0070C0"/>
                  </a:gs>
                  <a:gs pos="0">
                    <a:srgbClr val="00B0F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</a:gradFill>
              <a:latin typeface="+mj-lt"/>
              <a:ea typeface="뫼비우스 Regular" pitchFamily="2" charset="-127"/>
            </a:endParaRPr>
          </a:p>
          <a:p>
            <a:pPr defTabSz="1003300">
              <a:spcAft>
                <a:spcPts val="1200"/>
              </a:spcAft>
            </a:pPr>
            <a:r>
              <a:rPr lang="en-US" altLang="ko-KR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7. </a:t>
            </a:r>
            <a:r>
              <a:rPr lang="ko-KR" altLang="en-US" sz="2800" dirty="0">
                <a:gradFill>
                  <a:gsLst>
                    <a:gs pos="49600">
                      <a:srgbClr val="0070C0"/>
                    </a:gs>
                    <a:gs pos="0">
                      <a:srgbClr val="00B0F0"/>
                    </a:gs>
                    <a:gs pos="100000">
                      <a:srgbClr val="002060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ea typeface="뫼비우스 Regular" pitchFamily="2" charset="-127"/>
              </a:rPr>
              <a:t>후기</a:t>
            </a:r>
            <a:endParaRPr lang="en-US" altLang="ko-KR" sz="2800" dirty="0">
              <a:gradFill>
                <a:gsLst>
                  <a:gs pos="49600">
                    <a:srgbClr val="0070C0"/>
                  </a:gs>
                  <a:gs pos="0">
                    <a:srgbClr val="00B0F0"/>
                  </a:gs>
                  <a:gs pos="100000">
                    <a:srgbClr val="002060"/>
                  </a:gs>
                </a:gsLst>
                <a:path path="circle">
                  <a:fillToRect l="100000" t="100000"/>
                </a:path>
              </a:gradFill>
              <a:latin typeface="+mj-lt"/>
              <a:ea typeface="뫼비우스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54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942" y="391002"/>
            <a:ext cx="9551073" cy="338554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추진경과</a:t>
            </a:r>
          </a:p>
        </p:txBody>
      </p:sp>
      <p:sp>
        <p:nvSpPr>
          <p:cNvPr id="133" name="오각형 70"/>
          <p:cNvSpPr>
            <a:spLocks noChangeArrowheads="1"/>
          </p:cNvSpPr>
          <p:nvPr/>
        </p:nvSpPr>
        <p:spPr bwMode="auto">
          <a:xfrm>
            <a:off x="8289035" y="3594205"/>
            <a:ext cx="855226" cy="410859"/>
          </a:xfrm>
          <a:prstGeom prst="homePlate">
            <a:avLst>
              <a:gd name="adj" fmla="val 30874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86000">
                <a:schemeClr val="bg1">
                  <a:lumMod val="65000"/>
                </a:schemeClr>
              </a:gs>
              <a:gs pos="42000">
                <a:schemeClr val="bg1">
                  <a:lumMod val="85000"/>
                </a:schemeClr>
              </a:gs>
            </a:gsLst>
            <a:lin ang="8100000" scaled="1"/>
            <a:tileRect/>
          </a:gra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lvl="1" algn="ctr" defTabSz="1330104" eaLnBrk="0" fontAlgn="base" hangingPunct="0">
              <a:spcBef>
                <a:spcPct val="0"/>
              </a:spcBef>
              <a:buClr>
                <a:sysClr val="windowText" lastClr="000000"/>
              </a:buClr>
              <a:tabLst>
                <a:tab pos="5647386" algn="l"/>
              </a:tabLst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안정화</a:t>
            </a:r>
          </a:p>
        </p:txBody>
      </p:sp>
      <p:sp>
        <p:nvSpPr>
          <p:cNvPr id="134" name="오각형 70"/>
          <p:cNvSpPr>
            <a:spLocks noChangeArrowheads="1"/>
          </p:cNvSpPr>
          <p:nvPr/>
        </p:nvSpPr>
        <p:spPr bwMode="auto">
          <a:xfrm>
            <a:off x="7594556" y="3594205"/>
            <a:ext cx="850832" cy="410859"/>
          </a:xfrm>
          <a:prstGeom prst="homePlate">
            <a:avLst>
              <a:gd name="adj" fmla="val 30874"/>
            </a:avLst>
          </a:prstGeom>
          <a:gradFill flip="none" rotWithShape="1">
            <a:gsLst>
              <a:gs pos="23000">
                <a:srgbClr val="002060"/>
              </a:gs>
              <a:gs pos="94000">
                <a:srgbClr val="0070C0"/>
              </a:gs>
            </a:gsLst>
            <a:lin ang="16200000" scaled="1"/>
            <a:tileRect/>
          </a:gradFill>
          <a:ln w="6350">
            <a:solidFill>
              <a:schemeClr val="bg1"/>
            </a:solidFill>
          </a:ln>
          <a:scene3d>
            <a:camera prst="orthographicFront"/>
            <a:lightRig rig="soft" dir="t"/>
          </a:scene3d>
          <a:sp3d prstMaterial="plastic">
            <a:bevelT w="25400" h="25400"/>
            <a:bevelB w="0" h="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defTabSz="1330104" eaLnBrk="0" fontAlgn="base" hangingPunct="0">
              <a:spcBef>
                <a:spcPct val="0"/>
              </a:spcBef>
              <a:buClr>
                <a:sysClr val="windowText" lastClr="000000"/>
              </a:buClr>
              <a:tabLst>
                <a:tab pos="5647386" algn="l"/>
              </a:tabLst>
            </a:pPr>
            <a:r>
              <a:rPr lang="ko-KR" altLang="en-US" sz="1200" dirty="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73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135" name="오각형 70"/>
          <p:cNvSpPr>
            <a:spLocks noChangeArrowheads="1"/>
          </p:cNvSpPr>
          <p:nvPr/>
        </p:nvSpPr>
        <p:spPr bwMode="auto">
          <a:xfrm>
            <a:off x="4852800" y="3594205"/>
            <a:ext cx="2901280" cy="410859"/>
          </a:xfrm>
          <a:prstGeom prst="homePlate">
            <a:avLst>
              <a:gd name="adj" fmla="val 30874"/>
            </a:avLst>
          </a:prstGeom>
          <a:gradFill flip="none" rotWithShape="1">
            <a:gsLst>
              <a:gs pos="23000">
                <a:srgbClr val="002060"/>
              </a:gs>
              <a:gs pos="94000">
                <a:srgbClr val="0070C0"/>
              </a:gs>
            </a:gsLst>
            <a:lin ang="16200000" scaled="1"/>
            <a:tileRect/>
          </a:gradFill>
          <a:ln w="6350">
            <a:solidFill>
              <a:schemeClr val="bg1"/>
            </a:solidFill>
          </a:ln>
          <a:scene3d>
            <a:camera prst="orthographicFront"/>
            <a:lightRig rig="soft" dir="t"/>
          </a:scene3d>
          <a:sp3d prstMaterial="plastic">
            <a:bevelT w="25400" h="25400"/>
            <a:bevelB w="0" h="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defTabSz="1330104" eaLnBrk="0" fontAlgn="base" hangingPunct="0">
              <a:spcBef>
                <a:spcPct val="0"/>
              </a:spcBef>
              <a:buClr>
                <a:sysClr val="windowText" lastClr="000000"/>
              </a:buClr>
              <a:tabLst>
                <a:tab pos="5647386" algn="l"/>
              </a:tabLst>
            </a:pPr>
            <a:r>
              <a:rPr lang="ko-KR" altLang="en-US" sz="1200" dirty="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73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</a:p>
        </p:txBody>
      </p:sp>
      <p:sp>
        <p:nvSpPr>
          <p:cNvPr id="136" name="오각형 70"/>
          <p:cNvSpPr>
            <a:spLocks noChangeArrowheads="1"/>
          </p:cNvSpPr>
          <p:nvPr/>
        </p:nvSpPr>
        <p:spPr bwMode="auto">
          <a:xfrm>
            <a:off x="2864768" y="3594205"/>
            <a:ext cx="2160000" cy="410859"/>
          </a:xfrm>
          <a:prstGeom prst="homePlate">
            <a:avLst>
              <a:gd name="adj" fmla="val 30874"/>
            </a:avLst>
          </a:prstGeom>
          <a:gradFill flip="none" rotWithShape="1">
            <a:gsLst>
              <a:gs pos="23000">
                <a:srgbClr val="002060"/>
              </a:gs>
              <a:gs pos="94000">
                <a:srgbClr val="0070C0"/>
              </a:gs>
            </a:gsLst>
            <a:lin ang="16200000" scaled="1"/>
            <a:tileRect/>
          </a:gradFill>
          <a:ln w="6350">
            <a:solidFill>
              <a:schemeClr val="bg1"/>
            </a:solidFill>
          </a:ln>
          <a:scene3d>
            <a:camera prst="orthographicFront"/>
            <a:lightRig rig="soft" dir="t"/>
          </a:scene3d>
          <a:sp3d prstMaterial="plastic">
            <a:bevelT w="25400" h="25400"/>
            <a:bevelB w="0" h="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defTabSz="1330104" eaLnBrk="0" fontAlgn="base" hangingPunct="0">
              <a:spcBef>
                <a:spcPct val="0"/>
              </a:spcBef>
              <a:buClr>
                <a:sysClr val="windowText" lastClr="000000"/>
              </a:buClr>
              <a:tabLst>
                <a:tab pos="5647386" algn="l"/>
              </a:tabLst>
            </a:pPr>
            <a:r>
              <a:rPr lang="ko-KR" altLang="en-US" sz="1200" dirty="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73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137" name="오각형 70"/>
          <p:cNvSpPr>
            <a:spLocks noChangeArrowheads="1"/>
          </p:cNvSpPr>
          <p:nvPr/>
        </p:nvSpPr>
        <p:spPr bwMode="auto">
          <a:xfrm>
            <a:off x="884788" y="3594205"/>
            <a:ext cx="2160000" cy="410859"/>
          </a:xfrm>
          <a:prstGeom prst="homePlate">
            <a:avLst>
              <a:gd name="adj" fmla="val 30874"/>
            </a:avLst>
          </a:prstGeom>
          <a:gradFill flip="none" rotWithShape="1">
            <a:gsLst>
              <a:gs pos="23000">
                <a:srgbClr val="002060"/>
              </a:gs>
              <a:gs pos="94000">
                <a:srgbClr val="0070C0"/>
              </a:gs>
            </a:gsLst>
            <a:lin ang="16200000" scaled="1"/>
            <a:tileRect/>
          </a:gradFill>
          <a:ln w="6350">
            <a:solidFill>
              <a:schemeClr val="bg1"/>
            </a:solidFill>
          </a:ln>
          <a:scene3d>
            <a:camera prst="orthographicFront"/>
            <a:lightRig rig="soft" dir="t"/>
          </a:scene3d>
          <a:sp3d prstMaterial="plastic">
            <a:bevelT w="25400" h="25400"/>
            <a:bevelB w="0" h="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defTabSz="1330104" eaLnBrk="0" fontAlgn="base" hangingPunct="0">
              <a:spcBef>
                <a:spcPct val="0"/>
              </a:spcBef>
              <a:buClr>
                <a:sysClr val="windowText" lastClr="000000"/>
              </a:buClr>
              <a:tabLst>
                <a:tab pos="5647386" algn="l"/>
              </a:tabLst>
            </a:pPr>
            <a:r>
              <a:rPr lang="ko-KR" altLang="en-US" sz="1200" dirty="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73000"/>
                    </a:prstClr>
                  </a:outerShdw>
                </a:effectLst>
                <a:latin typeface="+mj-lt"/>
                <a:ea typeface="맑은 고딕" panose="020B0503020000020004" pitchFamily="50" charset="-127"/>
              </a:rPr>
              <a:t>계획 및 분석</a:t>
            </a:r>
          </a:p>
        </p:txBody>
      </p:sp>
      <p:sp>
        <p:nvSpPr>
          <p:cNvPr id="138" name="오른쪽 중괄호 137"/>
          <p:cNvSpPr/>
          <p:nvPr/>
        </p:nvSpPr>
        <p:spPr>
          <a:xfrm rot="5400000" flipV="1">
            <a:off x="3849272" y="3134518"/>
            <a:ext cx="155448" cy="1980000"/>
          </a:xfrm>
          <a:prstGeom prst="rightBrace">
            <a:avLst>
              <a:gd name="adj1" fmla="val 8333"/>
              <a:gd name="adj2" fmla="val 12838"/>
            </a:avLst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오른쪽 중괄호 138"/>
          <p:cNvSpPr/>
          <p:nvPr/>
        </p:nvSpPr>
        <p:spPr>
          <a:xfrm rot="16200000">
            <a:off x="1833047" y="2505291"/>
            <a:ext cx="155448" cy="1980000"/>
          </a:xfrm>
          <a:prstGeom prst="rightBrace">
            <a:avLst>
              <a:gd name="adj1" fmla="val 8333"/>
              <a:gd name="adj2" fmla="val 12838"/>
            </a:avLst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>
            <a:cxnSpLocks/>
          </p:cNvCxnSpPr>
          <p:nvPr/>
        </p:nvCxnSpPr>
        <p:spPr>
          <a:xfrm flipV="1">
            <a:off x="1172580" y="2741729"/>
            <a:ext cx="0" cy="615039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96516" y="3284984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9/19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618806" y="407707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9/28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539313" y="3284984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10/11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6" name="직선 연결선 145"/>
          <p:cNvCxnSpPr>
            <a:cxnSpLocks/>
          </p:cNvCxnSpPr>
          <p:nvPr/>
        </p:nvCxnSpPr>
        <p:spPr>
          <a:xfrm flipV="1">
            <a:off x="3188804" y="4257272"/>
            <a:ext cx="0" cy="1150933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100572" y="2777733"/>
            <a:ext cx="164275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프로젝트 수행 계획</a:t>
            </a:r>
            <a:endParaRPr lang="en-US" altLang="ko-KR" sz="1200" b="1" spc="-7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  <a:p>
            <a:pPr marL="349250" lvl="1" indent="-1714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ko-KR" altLang="en-US" sz="12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개발 계획 수립</a:t>
            </a:r>
            <a:endParaRPr lang="en-US" altLang="ko-KR" sz="1200" spc="-7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  <a:p>
            <a:pPr marL="349250" lvl="1" indent="-1714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ko-KR" altLang="en-US" sz="12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산출물 계획 수립</a:t>
            </a:r>
            <a:endParaRPr lang="en-US" altLang="ko-KR" sz="1200" spc="-7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233628" y="4200182"/>
            <a:ext cx="178766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설계</a:t>
            </a:r>
            <a:endParaRPr lang="en-US" altLang="ko-KR" sz="1200" b="1" spc="-7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9250" lvl="1" indent="-1714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ko-KR" altLang="en-US" sz="12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 작성</a:t>
            </a:r>
            <a:endParaRPr lang="en-US" altLang="ko-KR" sz="1200" spc="-7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9250" lvl="1" indent="-1714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ko-KR" altLang="en-US" sz="12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r>
              <a:rPr lang="en-US" altLang="ko-KR" sz="12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en-US" altLang="ko-KR" sz="1200" spc="-7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298292" y="2757242"/>
            <a:ext cx="215411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사용자 </a:t>
            </a:r>
            <a:r>
              <a:rPr lang="en-US" altLang="ko-KR" sz="12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r>
              <a:rPr lang="ko-KR" altLang="en-US" sz="12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endParaRPr lang="en-US" altLang="ko-KR" sz="1200" b="1" spc="-7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lvl="1" indent="-1714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ko-KR" altLang="en-US" sz="1200" spc="-7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크롬</a:t>
            </a:r>
            <a:r>
              <a:rPr lang="en-US" altLang="ko-KR" sz="1200" spc="-7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spc="-7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페이지 구축</a:t>
            </a:r>
            <a:endParaRPr lang="en-US" altLang="ko-KR" sz="1200" spc="-7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2658B5-9BBF-48F8-A6AA-C8FE03E2769C}"/>
              </a:ext>
            </a:extLst>
          </p:cNvPr>
          <p:cNvSpPr txBox="1"/>
          <p:nvPr/>
        </p:nvSpPr>
        <p:spPr>
          <a:xfrm>
            <a:off x="7149244" y="3228164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10/21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4FCD287A-23FD-4BE5-A492-EF94C5BA35F3}"/>
              </a:ext>
            </a:extLst>
          </p:cNvPr>
          <p:cNvSpPr/>
          <p:nvPr/>
        </p:nvSpPr>
        <p:spPr>
          <a:xfrm rot="16200000">
            <a:off x="6192047" y="2160040"/>
            <a:ext cx="180135" cy="2658230"/>
          </a:xfrm>
          <a:prstGeom prst="rightBrace">
            <a:avLst>
              <a:gd name="adj1" fmla="val 8333"/>
              <a:gd name="adj2" fmla="val 12838"/>
            </a:avLst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7031D66-FC73-4229-8498-B55ABEB4EC9A}"/>
              </a:ext>
            </a:extLst>
          </p:cNvPr>
          <p:cNvCxnSpPr>
            <a:cxnSpLocks/>
          </p:cNvCxnSpPr>
          <p:nvPr/>
        </p:nvCxnSpPr>
        <p:spPr>
          <a:xfrm flipV="1">
            <a:off x="5298292" y="2638287"/>
            <a:ext cx="0" cy="79922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D7D8F8A3-58CB-451E-B756-5D8C1C421C38}"/>
              </a:ext>
            </a:extLst>
          </p:cNvPr>
          <p:cNvSpPr/>
          <p:nvPr/>
        </p:nvSpPr>
        <p:spPr>
          <a:xfrm rot="16200000">
            <a:off x="7860067" y="3144044"/>
            <a:ext cx="180136" cy="677806"/>
          </a:xfrm>
          <a:custGeom>
            <a:avLst/>
            <a:gdLst>
              <a:gd name="connsiteX0" fmla="*/ 0 w 180135"/>
              <a:gd name="connsiteY0" fmla="*/ 0 h 1373999"/>
              <a:gd name="connsiteX1" fmla="*/ 90068 w 180135"/>
              <a:gd name="connsiteY1" fmla="*/ 15011 h 1373999"/>
              <a:gd name="connsiteX2" fmla="*/ 90068 w 180135"/>
              <a:gd name="connsiteY2" fmla="*/ 860282 h 1373999"/>
              <a:gd name="connsiteX3" fmla="*/ 180136 w 180135"/>
              <a:gd name="connsiteY3" fmla="*/ 875293 h 1373999"/>
              <a:gd name="connsiteX4" fmla="*/ 90068 w 180135"/>
              <a:gd name="connsiteY4" fmla="*/ 890304 h 1373999"/>
              <a:gd name="connsiteX5" fmla="*/ 90068 w 180135"/>
              <a:gd name="connsiteY5" fmla="*/ 1358988 h 1373999"/>
              <a:gd name="connsiteX6" fmla="*/ 0 w 180135"/>
              <a:gd name="connsiteY6" fmla="*/ 1373999 h 1373999"/>
              <a:gd name="connsiteX7" fmla="*/ 0 w 180135"/>
              <a:gd name="connsiteY7" fmla="*/ 0 h 1373999"/>
              <a:gd name="connsiteX0" fmla="*/ 0 w 180135"/>
              <a:gd name="connsiteY0" fmla="*/ 0 h 1373999"/>
              <a:gd name="connsiteX1" fmla="*/ 90068 w 180135"/>
              <a:gd name="connsiteY1" fmla="*/ 15011 h 1373999"/>
              <a:gd name="connsiteX2" fmla="*/ 90068 w 180135"/>
              <a:gd name="connsiteY2" fmla="*/ 860282 h 1373999"/>
              <a:gd name="connsiteX3" fmla="*/ 180136 w 180135"/>
              <a:gd name="connsiteY3" fmla="*/ 875293 h 1373999"/>
              <a:gd name="connsiteX4" fmla="*/ 90068 w 180135"/>
              <a:gd name="connsiteY4" fmla="*/ 890304 h 1373999"/>
              <a:gd name="connsiteX5" fmla="*/ 90068 w 180135"/>
              <a:gd name="connsiteY5" fmla="*/ 1358988 h 1373999"/>
              <a:gd name="connsiteX6" fmla="*/ 0 w 180135"/>
              <a:gd name="connsiteY6" fmla="*/ 1373999 h 1373999"/>
              <a:gd name="connsiteX0" fmla="*/ 0 w 180136"/>
              <a:gd name="connsiteY0" fmla="*/ 0 h 1373999"/>
              <a:gd name="connsiteX1" fmla="*/ 90068 w 180136"/>
              <a:gd name="connsiteY1" fmla="*/ 15011 h 1373999"/>
              <a:gd name="connsiteX2" fmla="*/ 90068 w 180136"/>
              <a:gd name="connsiteY2" fmla="*/ 860282 h 1373999"/>
              <a:gd name="connsiteX3" fmla="*/ 180136 w 180136"/>
              <a:gd name="connsiteY3" fmla="*/ 875293 h 1373999"/>
              <a:gd name="connsiteX4" fmla="*/ 90068 w 180136"/>
              <a:gd name="connsiteY4" fmla="*/ 890304 h 1373999"/>
              <a:gd name="connsiteX5" fmla="*/ 90068 w 180136"/>
              <a:gd name="connsiteY5" fmla="*/ 1358988 h 1373999"/>
              <a:gd name="connsiteX6" fmla="*/ 0 w 180136"/>
              <a:gd name="connsiteY6" fmla="*/ 1373999 h 1373999"/>
              <a:gd name="connsiteX7" fmla="*/ 0 w 180136"/>
              <a:gd name="connsiteY7" fmla="*/ 0 h 1373999"/>
              <a:gd name="connsiteX0" fmla="*/ 0 w 180136"/>
              <a:gd name="connsiteY0" fmla="*/ 0 h 1373999"/>
              <a:gd name="connsiteX1" fmla="*/ 90068 w 180136"/>
              <a:gd name="connsiteY1" fmla="*/ 15011 h 1373999"/>
              <a:gd name="connsiteX2" fmla="*/ 90068 w 180136"/>
              <a:gd name="connsiteY2" fmla="*/ 860282 h 1373999"/>
              <a:gd name="connsiteX3" fmla="*/ 90068 w 180136"/>
              <a:gd name="connsiteY3" fmla="*/ 890304 h 1373999"/>
              <a:gd name="connsiteX4" fmla="*/ 90068 w 180136"/>
              <a:gd name="connsiteY4" fmla="*/ 1358988 h 1373999"/>
              <a:gd name="connsiteX5" fmla="*/ 0 w 180136"/>
              <a:gd name="connsiteY5" fmla="*/ 1373999 h 137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136" h="1373999" stroke="0" extrusionOk="0">
                <a:moveTo>
                  <a:pt x="0" y="0"/>
                </a:moveTo>
                <a:cubicBezTo>
                  <a:pt x="49743" y="0"/>
                  <a:pt x="90068" y="6721"/>
                  <a:pt x="90068" y="15011"/>
                </a:cubicBezTo>
                <a:lnTo>
                  <a:pt x="90068" y="860282"/>
                </a:lnTo>
                <a:cubicBezTo>
                  <a:pt x="90068" y="868572"/>
                  <a:pt x="130393" y="875293"/>
                  <a:pt x="180136" y="875293"/>
                </a:cubicBezTo>
                <a:cubicBezTo>
                  <a:pt x="130393" y="875293"/>
                  <a:pt x="90068" y="882014"/>
                  <a:pt x="90068" y="890304"/>
                </a:cubicBezTo>
                <a:lnTo>
                  <a:pt x="90068" y="1358988"/>
                </a:lnTo>
                <a:cubicBezTo>
                  <a:pt x="90068" y="1367278"/>
                  <a:pt x="49743" y="1373999"/>
                  <a:pt x="0" y="1373999"/>
                </a:cubicBezTo>
                <a:lnTo>
                  <a:pt x="0" y="0"/>
                </a:lnTo>
                <a:close/>
              </a:path>
              <a:path w="180136" h="1373999" fill="none">
                <a:moveTo>
                  <a:pt x="0" y="0"/>
                </a:moveTo>
                <a:cubicBezTo>
                  <a:pt x="49743" y="0"/>
                  <a:pt x="90068" y="6721"/>
                  <a:pt x="90068" y="15011"/>
                </a:cubicBezTo>
                <a:lnTo>
                  <a:pt x="90068" y="860282"/>
                </a:lnTo>
                <a:lnTo>
                  <a:pt x="90068" y="890304"/>
                </a:lnTo>
                <a:lnTo>
                  <a:pt x="90068" y="1358988"/>
                </a:lnTo>
                <a:cubicBezTo>
                  <a:pt x="90068" y="1367278"/>
                  <a:pt x="49743" y="1373999"/>
                  <a:pt x="0" y="1373999"/>
                </a:cubicBezTo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F67DB-8CBE-4485-AEB4-F97CA5F43DEA}"/>
              </a:ext>
            </a:extLst>
          </p:cNvPr>
          <p:cNvSpPr txBox="1"/>
          <p:nvPr/>
        </p:nvSpPr>
        <p:spPr>
          <a:xfrm>
            <a:off x="8055410" y="321297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10/31</a:t>
            </a:r>
          </a:p>
        </p:txBody>
      </p:sp>
    </p:spTree>
    <p:extLst>
      <p:ext uri="{BB962C8B-B14F-4D97-AF65-F5344CB8AC3E}">
        <p14:creationId xmlns:p14="http://schemas.microsoft.com/office/powerpoint/2010/main" val="20649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sz="2400" dirty="0"/>
              <a:t>시스템 하드웨어 아키텍처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52EF03-0C0B-A4FD-E004-9685FEF3F169}"/>
              </a:ext>
            </a:extLst>
          </p:cNvPr>
          <p:cNvGrpSpPr/>
          <p:nvPr/>
        </p:nvGrpSpPr>
        <p:grpSpPr>
          <a:xfrm>
            <a:off x="1496616" y="1480932"/>
            <a:ext cx="6912768" cy="3896135"/>
            <a:chOff x="0" y="101227"/>
            <a:chExt cx="12192000" cy="6480507"/>
          </a:xfrm>
        </p:grpSpPr>
        <p:pic>
          <p:nvPicPr>
            <p:cNvPr id="6" name="Picture 2" descr="Chrome 웹브라우저">
              <a:extLst>
                <a:ext uri="{FF2B5EF4-FFF2-40B4-BE49-F238E27FC236}">
                  <a16:creationId xmlns:a16="http://schemas.microsoft.com/office/drawing/2014/main" id="{C2539CB7-3D4E-C59D-CA5D-93BF9AF4B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326" y="4733715"/>
              <a:ext cx="2129347" cy="1286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응용 프로그램 서버 컴퓨터 아이콘 웹 응용 프로그램 컴퓨터 서버, 월드 와이드 웹, 텍스트, 로고, 웹 애플리케이션 png |  PNGWing">
              <a:extLst>
                <a:ext uri="{FF2B5EF4-FFF2-40B4-BE49-F238E27FC236}">
                  <a16:creationId xmlns:a16="http://schemas.microsoft.com/office/drawing/2014/main" id="{D3604E31-E1D5-4C9D-794F-502660F3A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886" y="2457951"/>
              <a:ext cx="186944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응용 프로그램 서버 컴퓨터 아이콘 웹 응용 프로그램 컴퓨터 서버, 월드 와이드 웹, 텍스트, 로고, 웹 애플리케이션 png |  PNGWing">
              <a:extLst>
                <a:ext uri="{FF2B5EF4-FFF2-40B4-BE49-F238E27FC236}">
                  <a16:creationId xmlns:a16="http://schemas.microsoft.com/office/drawing/2014/main" id="{D4CED01A-6891-C3D8-DDAC-DD6487C4C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9315" y="2457951"/>
              <a:ext cx="186944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7BD695-5824-F8CE-5604-63CBFD1EAEAA}"/>
                </a:ext>
              </a:extLst>
            </p:cNvPr>
            <p:cNvSpPr txBox="1"/>
            <p:nvPr/>
          </p:nvSpPr>
          <p:spPr>
            <a:xfrm>
              <a:off x="4832683" y="6212402"/>
              <a:ext cx="2526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사용자 </a:t>
              </a:r>
              <a:r>
                <a:rPr lang="en-US" altLang="ko-KR" dirty="0"/>
                <a:t>Web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39B365-12F9-5880-CC38-659765F2BDD8}"/>
                </a:ext>
              </a:extLst>
            </p:cNvPr>
            <p:cNvSpPr txBox="1"/>
            <p:nvPr/>
          </p:nvSpPr>
          <p:spPr>
            <a:xfrm>
              <a:off x="2833290" y="4020767"/>
              <a:ext cx="2526631" cy="42234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</a:rPr>
                <a:t>관리자 </a:t>
              </a:r>
              <a:r>
                <a:rPr lang="en-US" altLang="ko-KR" sz="1050" dirty="0">
                  <a:solidFill>
                    <a:schemeClr val="bg1"/>
                  </a:solidFill>
                </a:rPr>
                <a:t>WAS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6" descr="데이터베이스 시스템 개요 - 기본 용어(데이터, 정보, DB, DBMS, DBS, 스키마, 상태) : 네이버 블로그">
              <a:extLst>
                <a:ext uri="{FF2B5EF4-FFF2-40B4-BE49-F238E27FC236}">
                  <a16:creationId xmlns:a16="http://schemas.microsoft.com/office/drawing/2014/main" id="{0ABF15FA-A473-2AEE-C776-FC77B8582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9393" y="285893"/>
              <a:ext cx="1114425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5F50544-EB97-2B7A-D4D7-AA12301F55ED}"/>
                </a:ext>
              </a:extLst>
            </p:cNvPr>
            <p:cNvSpPr/>
            <p:nvPr/>
          </p:nvSpPr>
          <p:spPr>
            <a:xfrm>
              <a:off x="0" y="1791201"/>
              <a:ext cx="12192000" cy="343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BC3790-B403-1625-6EFB-67052B38E0B3}"/>
                </a:ext>
              </a:extLst>
            </p:cNvPr>
            <p:cNvSpPr txBox="1"/>
            <p:nvPr/>
          </p:nvSpPr>
          <p:spPr>
            <a:xfrm>
              <a:off x="32083" y="101227"/>
              <a:ext cx="1999917" cy="435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DB SERVER</a:t>
              </a:r>
              <a:endParaRPr lang="ko-KR" alt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529836-D377-BD31-F062-7E9A2A0C10E1}"/>
                </a:ext>
              </a:extLst>
            </p:cNvPr>
            <p:cNvSpPr txBox="1"/>
            <p:nvPr/>
          </p:nvSpPr>
          <p:spPr>
            <a:xfrm>
              <a:off x="32083" y="1791202"/>
              <a:ext cx="2189746" cy="422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WAS SERVER</a:t>
              </a:r>
              <a:endParaRPr lang="ko-KR" altLang="en-US" sz="1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764236-1EDB-D368-A6C1-64AC9AA69F65}"/>
                </a:ext>
              </a:extLst>
            </p:cNvPr>
            <p:cNvSpPr txBox="1"/>
            <p:nvPr/>
          </p:nvSpPr>
          <p:spPr>
            <a:xfrm>
              <a:off x="7030718" y="4020767"/>
              <a:ext cx="2526631" cy="42234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</a:rPr>
                <a:t>사용자 </a:t>
              </a:r>
              <a:r>
                <a:rPr lang="en-US" altLang="ko-KR" sz="1050" dirty="0">
                  <a:solidFill>
                    <a:schemeClr val="bg1"/>
                  </a:solidFill>
                </a:rPr>
                <a:t>WAS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5A5C6D9-C44C-C125-E743-02F477219453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5031326" y="3067551"/>
              <a:ext cx="23279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BDF9C04-C648-B208-9675-19DC8B5963F2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 flipH="1">
              <a:off x="6096000" y="3677151"/>
              <a:ext cx="2198035" cy="105656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5B06980-5C99-F57C-22DB-2213BD300073}"/>
                </a:ext>
              </a:extLst>
            </p:cNvPr>
            <p:cNvCxnSpPr>
              <a:cxnSpLocks/>
              <a:stCxn id="11" idx="2"/>
              <a:endCxn id="7" idx="0"/>
            </p:cNvCxnSpPr>
            <p:nvPr/>
          </p:nvCxnSpPr>
          <p:spPr>
            <a:xfrm>
              <a:off x="4096606" y="1619393"/>
              <a:ext cx="0" cy="83855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673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소프트웨어 아키텍처</a:t>
            </a:r>
            <a:endParaRPr lang="ko-KR" altLang="en-US" sz="2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E45E29F-5095-1F8D-9719-D41F17D5FDA6}"/>
              </a:ext>
            </a:extLst>
          </p:cNvPr>
          <p:cNvGrpSpPr/>
          <p:nvPr/>
        </p:nvGrpSpPr>
        <p:grpSpPr>
          <a:xfrm>
            <a:off x="733814" y="1441644"/>
            <a:ext cx="7915237" cy="4286175"/>
            <a:chOff x="-374428" y="413654"/>
            <a:chExt cx="11971065" cy="5930408"/>
          </a:xfrm>
        </p:grpSpPr>
        <p:pic>
          <p:nvPicPr>
            <p:cNvPr id="6" name="Picture 2" descr="Chrome 웹브라우저">
              <a:extLst>
                <a:ext uri="{FF2B5EF4-FFF2-40B4-BE49-F238E27FC236}">
                  <a16:creationId xmlns:a16="http://schemas.microsoft.com/office/drawing/2014/main" id="{2AFF045A-1E17-3B3A-B52B-85E924086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6513" y="4719900"/>
              <a:ext cx="2129347" cy="1286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응용 프로그램 서버 컴퓨터 아이콘 웹 응용 프로그램 컴퓨터 서버, 월드 와이드 웹, 텍스트, 로고, 웹 애플리케이션 png |  PNGWing">
              <a:extLst>
                <a:ext uri="{FF2B5EF4-FFF2-40B4-BE49-F238E27FC236}">
                  <a16:creationId xmlns:a16="http://schemas.microsoft.com/office/drawing/2014/main" id="{75C3B897-546C-D9C5-932E-C36D0A401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586" y="4753391"/>
              <a:ext cx="186944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응용 프로그램 서버 컴퓨터 아이콘 웹 응용 프로그램 컴퓨터 서버, 월드 와이드 웹, 텍스트, 로고, 웹 애플리케이션 png |  PNGWing">
              <a:extLst>
                <a:ext uri="{FF2B5EF4-FFF2-40B4-BE49-F238E27FC236}">
                  <a16:creationId xmlns:a16="http://schemas.microsoft.com/office/drawing/2014/main" id="{C9B32858-D8F9-67D3-218F-8216E5C6EA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586" y="1613946"/>
              <a:ext cx="186944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데이터베이스 시스템 개요 - 기본 용어(데이터, 정보, DB, DBMS, DBS, 스키마, 상태) : 네이버 블로그">
              <a:extLst>
                <a:ext uri="{FF2B5EF4-FFF2-40B4-BE49-F238E27FC236}">
                  <a16:creationId xmlns:a16="http://schemas.microsoft.com/office/drawing/2014/main" id="{6E1C338A-3CA7-0147-D8CE-FAC8FF2D6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3975" y="1556796"/>
              <a:ext cx="1114425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8A52DF5-8FA5-9820-4A36-6B6173CB1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8026" y="5807061"/>
              <a:ext cx="34484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E781E79-56E8-4D2D-48CA-A9D6C5CDAC30}"/>
                </a:ext>
              </a:extLst>
            </p:cNvPr>
            <p:cNvCxnSpPr>
              <a:cxnSpLocks/>
            </p:cNvCxnSpPr>
            <p:nvPr/>
          </p:nvCxnSpPr>
          <p:spPr>
            <a:xfrm>
              <a:off x="4118026" y="5117250"/>
              <a:ext cx="34484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044C6D4-B095-A5F3-ACD9-B47E26320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2989" y="2833146"/>
              <a:ext cx="0" cy="1920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0255736-50C5-8BE1-023E-EEF449C340F9}"/>
                </a:ext>
              </a:extLst>
            </p:cNvPr>
            <p:cNvCxnSpPr>
              <a:cxnSpLocks/>
            </p:cNvCxnSpPr>
            <p:nvPr/>
          </p:nvCxnSpPr>
          <p:spPr>
            <a:xfrm>
              <a:off x="3697705" y="2890296"/>
              <a:ext cx="0" cy="1828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8F223E9-2589-B736-3B26-E772B81556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8026" y="2598822"/>
              <a:ext cx="39559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B7CFF7F-C8B6-74B7-44A7-6465A3E52903}"/>
                </a:ext>
              </a:extLst>
            </p:cNvPr>
            <p:cNvCxnSpPr>
              <a:cxnSpLocks/>
            </p:cNvCxnSpPr>
            <p:nvPr/>
          </p:nvCxnSpPr>
          <p:spPr>
            <a:xfrm>
              <a:off x="4118026" y="1909011"/>
              <a:ext cx="39559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0DCC1B49-7DD2-3945-3536-B892001319C8}"/>
                </a:ext>
              </a:extLst>
            </p:cNvPr>
            <p:cNvCxnSpPr>
              <a:cxnSpLocks/>
              <a:stCxn id="9" idx="0"/>
              <a:endCxn id="9" idx="2"/>
            </p:cNvCxnSpPr>
            <p:nvPr/>
          </p:nvCxnSpPr>
          <p:spPr>
            <a:xfrm rot="16200000" flipH="1">
              <a:off x="7964438" y="2223546"/>
              <a:ext cx="1333500" cy="12700"/>
            </a:xfrm>
            <a:prstGeom prst="bentConnector5">
              <a:avLst>
                <a:gd name="adj1" fmla="val -17143"/>
                <a:gd name="adj2" fmla="val 6187504"/>
                <a:gd name="adj3" fmla="val 1171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2" descr="React – 사용자 인터페이스를 만들기 위한 JavaScript 라이브러리">
              <a:extLst>
                <a:ext uri="{FF2B5EF4-FFF2-40B4-BE49-F238E27FC236}">
                  <a16:creationId xmlns:a16="http://schemas.microsoft.com/office/drawing/2014/main" id="{65DD71B9-8BA0-0EAC-3D19-20C84CFAF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4057" y="4883559"/>
              <a:ext cx="470841" cy="408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Next.js - 위키백과, 우리 모두의 백과사전">
              <a:extLst>
                <a:ext uri="{FF2B5EF4-FFF2-40B4-BE49-F238E27FC236}">
                  <a16:creationId xmlns:a16="http://schemas.microsoft.com/office/drawing/2014/main" id="{77ABFA2B-88BF-68DA-A47B-8689E3E4F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3982" y="5402017"/>
              <a:ext cx="1191018" cy="713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node js 로 서버 구성하기">
              <a:extLst>
                <a:ext uri="{FF2B5EF4-FFF2-40B4-BE49-F238E27FC236}">
                  <a16:creationId xmlns:a16="http://schemas.microsoft.com/office/drawing/2014/main" id="{4C97FB18-947E-88C6-F98D-A34ECE268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08" y="480500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SpringBoot]스프링부트란?">
              <a:extLst>
                <a:ext uri="{FF2B5EF4-FFF2-40B4-BE49-F238E27FC236}">
                  <a16:creationId xmlns:a16="http://schemas.microsoft.com/office/drawing/2014/main" id="{5CC0D057-1AD0-5CBD-D976-3CF8C0ABA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84" y="2223546"/>
              <a:ext cx="1528077" cy="801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아파치 톰캣 - 위키백과, 우리 모두의 백과사전">
              <a:extLst>
                <a:ext uri="{FF2B5EF4-FFF2-40B4-BE49-F238E27FC236}">
                  <a16:creationId xmlns:a16="http://schemas.microsoft.com/office/drawing/2014/main" id="{0E289545-670E-7394-7B96-B64CBC5763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32" y="1412543"/>
              <a:ext cx="1219201" cy="862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 descr="Official MariaDB Logos | MariaDB">
              <a:extLst>
                <a:ext uri="{FF2B5EF4-FFF2-40B4-BE49-F238E27FC236}">
                  <a16:creationId xmlns:a16="http://schemas.microsoft.com/office/drawing/2014/main" id="{9AC117AF-8916-DB2D-0DE7-514AE4431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5193" y="2393192"/>
              <a:ext cx="1086266" cy="885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F766B-29DF-F591-1137-D4595F8014EF}"/>
                </a:ext>
              </a:extLst>
            </p:cNvPr>
            <p:cNvSpPr txBox="1"/>
            <p:nvPr/>
          </p:nvSpPr>
          <p:spPr>
            <a:xfrm>
              <a:off x="551032" y="4664833"/>
              <a:ext cx="1547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사용자 </a:t>
              </a:r>
              <a:r>
                <a:rPr lang="en-US" altLang="ko-KR" sz="1100" dirty="0"/>
                <a:t>WAS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696B47-512C-E6CB-0B1F-83B54DD1B18D}"/>
                </a:ext>
              </a:extLst>
            </p:cNvPr>
            <p:cNvSpPr txBox="1"/>
            <p:nvPr/>
          </p:nvSpPr>
          <p:spPr>
            <a:xfrm>
              <a:off x="535922" y="413654"/>
              <a:ext cx="1547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관리자 </a:t>
              </a:r>
              <a:r>
                <a:rPr lang="en-US" altLang="ko-KR" sz="1100" dirty="0"/>
                <a:t>WAS</a:t>
              </a:r>
              <a:endParaRPr lang="ko-KR" altLang="en-US" sz="11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1F2545-599A-E06D-FD5E-FF77C00CAB7E}"/>
                </a:ext>
              </a:extLst>
            </p:cNvPr>
            <p:cNvSpPr txBox="1"/>
            <p:nvPr/>
          </p:nvSpPr>
          <p:spPr>
            <a:xfrm>
              <a:off x="9581113" y="4295501"/>
              <a:ext cx="1704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/>
                <a:t>사용자 페이지</a:t>
              </a:r>
              <a:endParaRPr lang="ko-KR" altLang="en-US" sz="11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987014-BE69-3AA2-69FF-4273D40D6F57}"/>
                </a:ext>
              </a:extLst>
            </p:cNvPr>
            <p:cNvSpPr txBox="1"/>
            <p:nvPr/>
          </p:nvSpPr>
          <p:spPr>
            <a:xfrm>
              <a:off x="2842014" y="6003387"/>
              <a:ext cx="5782824" cy="34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Fetch </a:t>
              </a:r>
              <a:r>
                <a:rPr lang="ko-KR" altLang="en-US" sz="1000" dirty="0"/>
                <a:t>함수로 </a:t>
              </a:r>
              <a:r>
                <a:rPr lang="en-US" altLang="ko-KR" sz="1000" dirty="0"/>
                <a:t>JSON</a:t>
              </a:r>
              <a:r>
                <a:rPr lang="ko-KR" altLang="en-US" sz="1000" dirty="0"/>
                <a:t>타입 데이터 요청사항 전달</a:t>
              </a:r>
              <a:endParaRPr lang="en-US" altLang="ko-KR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74020C-EB5E-8D90-BBFD-8B7135BB3A1E}"/>
                </a:ext>
              </a:extLst>
            </p:cNvPr>
            <p:cNvSpPr txBox="1"/>
            <p:nvPr/>
          </p:nvSpPr>
          <p:spPr>
            <a:xfrm>
              <a:off x="-374428" y="3441318"/>
              <a:ext cx="3216442" cy="34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JSON</a:t>
              </a:r>
              <a:r>
                <a:rPr lang="ko-KR" altLang="en-US" sz="1000" dirty="0"/>
                <a:t>타입 데이터 요청 실행</a:t>
              </a:r>
              <a:endParaRPr lang="en-US" altLang="ko-KR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608728-EDD6-ADC7-5068-452C2D840DD4}"/>
                </a:ext>
              </a:extLst>
            </p:cNvPr>
            <p:cNvSpPr txBox="1"/>
            <p:nvPr/>
          </p:nvSpPr>
          <p:spPr>
            <a:xfrm>
              <a:off x="3732332" y="1158912"/>
              <a:ext cx="4644189" cy="553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해당하는 </a:t>
              </a:r>
              <a:r>
                <a:rPr lang="en-US" altLang="ko-KR" sz="1000" dirty="0"/>
                <a:t>Controller</a:t>
              </a:r>
              <a:r>
                <a:rPr lang="ko-KR" altLang="en-US" sz="1000" dirty="0"/>
                <a:t>속 </a:t>
              </a:r>
              <a:r>
                <a:rPr lang="en-US" altLang="ko-KR" sz="1000" dirty="0"/>
                <a:t>Mapping</a:t>
              </a:r>
              <a:r>
                <a:rPr lang="ko-KR" altLang="en-US" sz="1000" dirty="0"/>
                <a:t>을 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통해 </a:t>
              </a:r>
              <a:r>
                <a:rPr lang="en-US" altLang="ko-KR" sz="1000" dirty="0"/>
                <a:t>Service</a:t>
              </a:r>
              <a:r>
                <a:rPr lang="ko-KR" altLang="en-US" sz="1000" dirty="0"/>
                <a:t>를 통한 </a:t>
              </a:r>
              <a:r>
                <a:rPr lang="en-US" altLang="ko-KR" sz="1000" dirty="0"/>
                <a:t>DB</a:t>
              </a:r>
              <a:r>
                <a:rPr lang="ko-KR" altLang="en-US" sz="1000" dirty="0"/>
                <a:t>에 데이터 요청</a:t>
              </a:r>
              <a:endParaRPr lang="en-US" altLang="ko-KR" sz="1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70695DD-ECB2-8E3D-655C-F84E860630A0}"/>
                </a:ext>
              </a:extLst>
            </p:cNvPr>
            <p:cNvSpPr txBox="1"/>
            <p:nvPr/>
          </p:nvSpPr>
          <p:spPr>
            <a:xfrm>
              <a:off x="9445193" y="1642334"/>
              <a:ext cx="2151444" cy="553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Mapper.xml</a:t>
              </a:r>
              <a:r>
                <a:rPr lang="ko-KR" altLang="en-US" sz="1000" dirty="0"/>
                <a:t>을 통해서</a:t>
              </a:r>
              <a:r>
                <a:rPr lang="en-US" altLang="ko-KR" sz="1000" dirty="0"/>
                <a:t> </a:t>
              </a:r>
              <a:r>
                <a:rPr lang="ko-KR" altLang="en-US" sz="1000" dirty="0" err="1"/>
                <a:t>쿼리문</a:t>
              </a:r>
              <a:r>
                <a:rPr lang="ko-KR" altLang="en-US" sz="1000" dirty="0"/>
                <a:t> 동작</a:t>
              </a:r>
              <a:endParaRPr lang="en-US" altLang="ko-KR" sz="1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F00B16-4F35-51A8-1289-05EE18EBC7CE}"/>
                </a:ext>
              </a:extLst>
            </p:cNvPr>
            <p:cNvSpPr txBox="1"/>
            <p:nvPr/>
          </p:nvSpPr>
          <p:spPr>
            <a:xfrm>
              <a:off x="4212107" y="2642400"/>
              <a:ext cx="3725169" cy="34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쿼리문</a:t>
              </a:r>
              <a:r>
                <a:rPr lang="ko-KR" altLang="en-US" sz="1000" dirty="0"/>
                <a:t> 결과값 </a:t>
              </a:r>
              <a:r>
                <a:rPr lang="en-US" altLang="ko-KR" sz="1000" dirty="0"/>
                <a:t>Controller</a:t>
              </a:r>
              <a:r>
                <a:rPr lang="ko-KR" altLang="en-US" sz="1000" dirty="0"/>
                <a:t>속 변수에 저장</a:t>
              </a:r>
              <a:endParaRPr lang="en-US" altLang="ko-KR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9F86A3-F5C7-FAA6-7A91-C9C6D002F6C2}"/>
                </a:ext>
              </a:extLst>
            </p:cNvPr>
            <p:cNvSpPr txBox="1"/>
            <p:nvPr/>
          </p:nvSpPr>
          <p:spPr>
            <a:xfrm>
              <a:off x="3183305" y="3484960"/>
              <a:ext cx="4106767" cy="553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Controller</a:t>
              </a:r>
              <a:r>
                <a:rPr lang="ko-KR" altLang="en-US" sz="1000" dirty="0"/>
                <a:t>의 </a:t>
              </a:r>
              <a:r>
                <a:rPr lang="ko-KR" altLang="en-US" sz="1000" dirty="0" err="1"/>
                <a:t>리턴값으로</a:t>
              </a:r>
              <a:r>
                <a:rPr lang="ko-KR" altLang="en-US" sz="1000" dirty="0"/>
                <a:t> 결과값을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사용자</a:t>
              </a:r>
              <a:r>
                <a:rPr lang="en-US" altLang="ko-KR" sz="1000" dirty="0"/>
                <a:t>WAS</a:t>
              </a:r>
              <a:r>
                <a:rPr lang="ko-KR" altLang="en-US" sz="1000" dirty="0"/>
                <a:t>로 전송</a:t>
              </a:r>
              <a:endParaRPr lang="en-US" altLang="ko-KR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781388-0AB6-9064-2282-0E0EE35C2432}"/>
                </a:ext>
              </a:extLst>
            </p:cNvPr>
            <p:cNvSpPr txBox="1"/>
            <p:nvPr/>
          </p:nvSpPr>
          <p:spPr>
            <a:xfrm>
              <a:off x="4371133" y="4509320"/>
              <a:ext cx="3216442" cy="553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Fetch</a:t>
              </a:r>
              <a:r>
                <a:rPr lang="ko-KR" altLang="en-US" sz="1000" dirty="0"/>
                <a:t>함수의 </a:t>
              </a:r>
              <a:r>
                <a:rPr lang="en-US" altLang="ko-KR" sz="1000" dirty="0"/>
                <a:t>Promise</a:t>
              </a:r>
              <a:r>
                <a:rPr lang="ko-KR" altLang="en-US" sz="1000" dirty="0"/>
                <a:t>값으로 결과값 저장</a:t>
              </a:r>
              <a:endParaRPr lang="en-US" altLang="ko-KR" sz="1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B03DA4-DC76-40F3-7957-CA8D1ABABCE9}"/>
                </a:ext>
              </a:extLst>
            </p:cNvPr>
            <p:cNvSpPr txBox="1"/>
            <p:nvPr/>
          </p:nvSpPr>
          <p:spPr>
            <a:xfrm>
              <a:off x="9346598" y="3328700"/>
              <a:ext cx="1704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데이터베이스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470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4. Editor</a:t>
            </a:r>
            <a:r>
              <a:rPr lang="ko-KR" altLang="en-US" dirty="0"/>
              <a:t> 설계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90"/>
          <p:cNvGrpSpPr>
            <a:grpSpLocks/>
          </p:cNvGrpSpPr>
          <p:nvPr/>
        </p:nvGrpSpPr>
        <p:grpSpPr bwMode="auto">
          <a:xfrm flipH="1">
            <a:off x="306487" y="980728"/>
            <a:ext cx="9053981" cy="452312"/>
            <a:chOff x="1597007" y="1432750"/>
            <a:chExt cx="5819319" cy="452270"/>
          </a:xfrm>
        </p:grpSpPr>
        <p:grpSp>
          <p:nvGrpSpPr>
            <p:cNvPr id="26" name="그룹 450"/>
            <p:cNvGrpSpPr>
              <a:grpSpLocks/>
            </p:cNvGrpSpPr>
            <p:nvPr/>
          </p:nvGrpSpPr>
          <p:grpSpPr bwMode="auto">
            <a:xfrm>
              <a:off x="1597007" y="1432750"/>
              <a:ext cx="5819319" cy="452270"/>
              <a:chOff x="1666695" y="1432750"/>
              <a:chExt cx="5819319" cy="452270"/>
            </a:xfrm>
          </p:grpSpPr>
          <p:grpSp>
            <p:nvGrpSpPr>
              <p:cNvPr id="28" name="그룹 452"/>
              <p:cNvGrpSpPr>
                <a:grpSpLocks/>
              </p:cNvGrpSpPr>
              <p:nvPr/>
            </p:nvGrpSpPr>
            <p:grpSpPr bwMode="auto">
              <a:xfrm>
                <a:off x="1666695" y="1432750"/>
                <a:ext cx="5819319" cy="452270"/>
                <a:chOff x="1590113" y="2248109"/>
                <a:chExt cx="5819319" cy="452270"/>
              </a:xfrm>
            </p:grpSpPr>
            <p:sp>
              <p:nvSpPr>
                <p:cNvPr id="30" name="자유형 29"/>
                <p:cNvSpPr/>
                <p:nvPr/>
              </p:nvSpPr>
              <p:spPr bwMode="auto">
                <a:xfrm>
                  <a:off x="4310999" y="2411014"/>
                  <a:ext cx="2974328" cy="288898"/>
                </a:xfrm>
                <a:custGeom>
                  <a:avLst/>
                  <a:gdLst>
                    <a:gd name="connsiteX0" fmla="*/ 2186940 w 2194560"/>
                    <a:gd name="connsiteY0" fmla="*/ 0 h 289560"/>
                    <a:gd name="connsiteX1" fmla="*/ 2194560 w 2194560"/>
                    <a:gd name="connsiteY1" fmla="*/ 289560 h 289560"/>
                    <a:gd name="connsiteX2" fmla="*/ 0 w 2194560"/>
                    <a:gd name="connsiteY2" fmla="*/ 220980 h 289560"/>
                    <a:gd name="connsiteX3" fmla="*/ 2186940 w 2194560"/>
                    <a:gd name="connsiteY3" fmla="*/ 0 h 289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4560" h="289560">
                      <a:moveTo>
                        <a:pt x="2186940" y="0"/>
                      </a:moveTo>
                      <a:lnTo>
                        <a:pt x="2194560" y="289560"/>
                      </a:lnTo>
                      <a:lnTo>
                        <a:pt x="0" y="220980"/>
                      </a:lnTo>
                      <a:lnTo>
                        <a:pt x="218694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defTabSz="914400">
                    <a:defRPr/>
                  </a:pPr>
                  <a:endPara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1" name="한쪽 모서리가 둥근 사각형 30"/>
                <p:cNvSpPr/>
                <p:nvPr/>
              </p:nvSpPr>
              <p:spPr bwMode="auto">
                <a:xfrm flipV="1">
                  <a:off x="1590239" y="2247516"/>
                  <a:ext cx="5819095" cy="387314"/>
                </a:xfrm>
                <a:prstGeom prst="round1Rect">
                  <a:avLst/>
                </a:prstGeom>
                <a:gradFill flip="none" rotWithShape="1">
                  <a:gsLst>
                    <a:gs pos="0">
                      <a:srgbClr val="004B7C"/>
                    </a:gs>
                    <a:gs pos="50000">
                      <a:srgbClr val="0482C8">
                        <a:shade val="67500"/>
                        <a:satMod val="115000"/>
                      </a:srgbClr>
                    </a:gs>
                    <a:gs pos="100000">
                      <a:srgbClr val="0D6EBF"/>
                    </a:gs>
                  </a:gsLst>
                  <a:lin ang="0" scaled="1"/>
                  <a:tileRect/>
                </a:gra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pic>
            <p:nvPicPr>
              <p:cNvPr id="29" name="그림 9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561" t="19591" b="73714"/>
              <a:stretch>
                <a:fillRect/>
              </a:stretch>
            </p:blipFill>
            <p:spPr bwMode="auto">
              <a:xfrm>
                <a:off x="1666696" y="1432750"/>
                <a:ext cx="516074" cy="38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직사각형 26"/>
            <p:cNvSpPr/>
            <p:nvPr/>
          </p:nvSpPr>
          <p:spPr>
            <a:xfrm>
              <a:off x="3577984" y="1465845"/>
              <a:ext cx="1857315" cy="30467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/>
                <a:contourClr>
                  <a:schemeClr val="bg1"/>
                </a:contourClr>
              </a:sp3d>
            </a:bodyPr>
            <a:lstStyle/>
            <a:p>
              <a:pPr marL="0" lvl="1" indent="-142851" algn="ctr" defTabSz="1330104" eaLnBrk="0" fontAlgn="ctr" hangingPunct="0">
                <a:lnSpc>
                  <a:spcPct val="110000"/>
                </a:lnSpc>
                <a:spcBef>
                  <a:spcPct val="20000"/>
                </a:spcBef>
                <a:spcAft>
                  <a:spcPts val="400"/>
                </a:spcAft>
                <a:buClr>
                  <a:sysClr val="windowText" lastClr="000000"/>
                </a:buClr>
                <a:buSzPct val="80000"/>
                <a:tabLst>
                  <a:tab pos="5647386" algn="l"/>
                </a:tabLst>
                <a:defRPr/>
              </a:pPr>
              <a:r>
                <a:rPr lang="en-US" altLang="ko-KR" dirty="0">
                  <a:solidFill>
                    <a:schemeClr val="bg1"/>
                  </a:solidFill>
                  <a:effectLst>
                    <a:outerShdw blurRad="190500" algn="ctr" rotWithShape="0">
                      <a:prstClr val="black">
                        <a:alpha val="73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MVP Board Editor Structure</a:t>
              </a:r>
              <a:endParaRPr lang="ko-KR" altLang="en-US" dirty="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73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1DC68A7-12E2-9E9D-ACAB-9773C8BF3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30" y="1888143"/>
            <a:ext cx="1892767" cy="33542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EC9453-1432-1B5D-EFBD-E8AA1EAD0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025" y="1888143"/>
            <a:ext cx="1988603" cy="26354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F6F55F-689F-DD29-88B4-48DBE887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525"/>
          <a:stretch/>
        </p:blipFill>
        <p:spPr>
          <a:xfrm>
            <a:off x="6033120" y="1888143"/>
            <a:ext cx="1836863" cy="4606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6E58E1-BE3B-EB63-778B-246322D366D8}"/>
              </a:ext>
            </a:extLst>
          </p:cNvPr>
          <p:cNvSpPr txBox="1"/>
          <p:nvPr/>
        </p:nvSpPr>
        <p:spPr>
          <a:xfrm>
            <a:off x="1110082" y="5589240"/>
            <a:ext cx="11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EDE45-21A1-56CF-819B-D73C392D7092}"/>
              </a:ext>
            </a:extLst>
          </p:cNvPr>
          <p:cNvSpPr txBox="1"/>
          <p:nvPr/>
        </p:nvSpPr>
        <p:spPr>
          <a:xfrm>
            <a:off x="3756395" y="4833156"/>
            <a:ext cx="114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페이지 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67267-AF79-F331-64EB-6F17B0229DC4}"/>
              </a:ext>
            </a:extLst>
          </p:cNvPr>
          <p:cNvSpPr txBox="1"/>
          <p:nvPr/>
        </p:nvSpPr>
        <p:spPr>
          <a:xfrm>
            <a:off x="8199263" y="2024844"/>
            <a:ext cx="114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Src</a:t>
            </a:r>
            <a:r>
              <a:rPr lang="ko-KR" altLang="en-US" dirty="0"/>
              <a:t>경로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94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00942" y="391002"/>
            <a:ext cx="5732177" cy="338554"/>
          </a:xfrm>
        </p:spPr>
        <p:txBody>
          <a:bodyPr/>
          <a:lstStyle/>
          <a:p>
            <a:pPr algn="l"/>
            <a:r>
              <a:rPr lang="en-US" altLang="ko-KR" dirty="0"/>
              <a:t>5. </a:t>
            </a:r>
            <a:r>
              <a:rPr lang="ko-KR" altLang="en-US" dirty="0"/>
              <a:t>기타 설계 사항</a:t>
            </a:r>
            <a:endParaRPr lang="ko-KR" altLang="en-US" sz="2400" dirty="0"/>
          </a:p>
        </p:txBody>
      </p:sp>
      <p:grpSp>
        <p:nvGrpSpPr>
          <p:cNvPr id="28" name="그룹 90"/>
          <p:cNvGrpSpPr>
            <a:grpSpLocks/>
          </p:cNvGrpSpPr>
          <p:nvPr/>
        </p:nvGrpSpPr>
        <p:grpSpPr bwMode="auto">
          <a:xfrm flipH="1">
            <a:off x="306487" y="1121387"/>
            <a:ext cx="9111008" cy="452312"/>
            <a:chOff x="1597007" y="1432750"/>
            <a:chExt cx="5819319" cy="452270"/>
          </a:xfrm>
        </p:grpSpPr>
        <p:grpSp>
          <p:nvGrpSpPr>
            <p:cNvPr id="29" name="그룹 450"/>
            <p:cNvGrpSpPr>
              <a:grpSpLocks/>
            </p:cNvGrpSpPr>
            <p:nvPr/>
          </p:nvGrpSpPr>
          <p:grpSpPr bwMode="auto">
            <a:xfrm>
              <a:off x="1597007" y="1432750"/>
              <a:ext cx="5819319" cy="452270"/>
              <a:chOff x="1666695" y="1432750"/>
              <a:chExt cx="5819319" cy="452270"/>
            </a:xfrm>
          </p:grpSpPr>
          <p:grpSp>
            <p:nvGrpSpPr>
              <p:cNvPr id="31" name="그룹 452"/>
              <p:cNvGrpSpPr>
                <a:grpSpLocks/>
              </p:cNvGrpSpPr>
              <p:nvPr/>
            </p:nvGrpSpPr>
            <p:grpSpPr bwMode="auto">
              <a:xfrm>
                <a:off x="1666695" y="1432750"/>
                <a:ext cx="5819319" cy="452270"/>
                <a:chOff x="1590113" y="2248109"/>
                <a:chExt cx="5819319" cy="452270"/>
              </a:xfrm>
            </p:grpSpPr>
            <p:sp>
              <p:nvSpPr>
                <p:cNvPr id="33" name="자유형 32"/>
                <p:cNvSpPr/>
                <p:nvPr/>
              </p:nvSpPr>
              <p:spPr bwMode="auto">
                <a:xfrm>
                  <a:off x="4310999" y="2411014"/>
                  <a:ext cx="2974328" cy="288898"/>
                </a:xfrm>
                <a:custGeom>
                  <a:avLst/>
                  <a:gdLst>
                    <a:gd name="connsiteX0" fmla="*/ 2186940 w 2194560"/>
                    <a:gd name="connsiteY0" fmla="*/ 0 h 289560"/>
                    <a:gd name="connsiteX1" fmla="*/ 2194560 w 2194560"/>
                    <a:gd name="connsiteY1" fmla="*/ 289560 h 289560"/>
                    <a:gd name="connsiteX2" fmla="*/ 0 w 2194560"/>
                    <a:gd name="connsiteY2" fmla="*/ 220980 h 289560"/>
                    <a:gd name="connsiteX3" fmla="*/ 2186940 w 2194560"/>
                    <a:gd name="connsiteY3" fmla="*/ 0 h 289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4560" h="289560">
                      <a:moveTo>
                        <a:pt x="2186940" y="0"/>
                      </a:moveTo>
                      <a:lnTo>
                        <a:pt x="2194560" y="289560"/>
                      </a:lnTo>
                      <a:lnTo>
                        <a:pt x="0" y="220980"/>
                      </a:lnTo>
                      <a:lnTo>
                        <a:pt x="218694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defTabSz="914400">
                    <a:defRPr/>
                  </a:pPr>
                  <a:endPara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4" name="한쪽 모서리가 둥근 사각형 33"/>
                <p:cNvSpPr/>
                <p:nvPr/>
              </p:nvSpPr>
              <p:spPr bwMode="auto">
                <a:xfrm flipV="1">
                  <a:off x="1590239" y="2247516"/>
                  <a:ext cx="5819095" cy="387314"/>
                </a:xfrm>
                <a:prstGeom prst="round1Rect">
                  <a:avLst/>
                </a:prstGeom>
                <a:gradFill flip="none" rotWithShape="1">
                  <a:gsLst>
                    <a:gs pos="0">
                      <a:srgbClr val="004B7C"/>
                    </a:gs>
                    <a:gs pos="50000">
                      <a:srgbClr val="0482C8">
                        <a:shade val="67500"/>
                        <a:satMod val="115000"/>
                      </a:srgbClr>
                    </a:gs>
                    <a:gs pos="100000">
                      <a:srgbClr val="0D6EBF"/>
                    </a:gs>
                  </a:gsLst>
                  <a:lin ang="0" scaled="1"/>
                  <a:tileRect/>
                </a:gra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pic>
            <p:nvPicPr>
              <p:cNvPr id="32" name="그림 9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561" t="19591" b="73714"/>
              <a:stretch>
                <a:fillRect/>
              </a:stretch>
            </p:blipFill>
            <p:spPr bwMode="auto">
              <a:xfrm>
                <a:off x="1666696" y="1432750"/>
                <a:ext cx="516074" cy="38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직사각형 29"/>
            <p:cNvSpPr/>
            <p:nvPr/>
          </p:nvSpPr>
          <p:spPr>
            <a:xfrm>
              <a:off x="4185684" y="1465845"/>
              <a:ext cx="641960" cy="30467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/>
                <a:contourClr>
                  <a:schemeClr val="bg1"/>
                </a:contourClr>
              </a:sp3d>
            </a:bodyPr>
            <a:lstStyle/>
            <a:p>
              <a:pPr marL="0" lvl="1" indent="-142851" algn="ctr" defTabSz="1330104" eaLnBrk="0" fontAlgn="ctr" hangingPunct="0">
                <a:lnSpc>
                  <a:spcPct val="110000"/>
                </a:lnSpc>
                <a:spcBef>
                  <a:spcPct val="20000"/>
                </a:spcBef>
                <a:spcAft>
                  <a:spcPts val="400"/>
                </a:spcAft>
                <a:buClr>
                  <a:sysClr val="windowText" lastClr="000000"/>
                </a:buClr>
                <a:buSzPct val="80000"/>
                <a:tabLst>
                  <a:tab pos="5647386" algn="l"/>
                </a:tabLst>
                <a:defRPr/>
              </a:pPr>
              <a:r>
                <a:rPr lang="ko-KR" altLang="en-US" dirty="0">
                  <a:solidFill>
                    <a:schemeClr val="bg1"/>
                  </a:solidFill>
                  <a:effectLst>
                    <a:outerShdw blurRad="190500" algn="ctr" rotWithShape="0">
                      <a:prstClr val="black">
                        <a:alpha val="73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 정의</a:t>
              </a: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967629" y="348797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0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2000">
                      <a:srgbClr val="0070C0"/>
                    </a:gs>
                  </a:gsLst>
                  <a:lin ang="81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0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2000">
                      <a:srgbClr val="0070C0"/>
                    </a:gs>
                  </a:gsLst>
                  <a:lin ang="81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정의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970942-F921-480D-AB71-D48897AC0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74227"/>
              </p:ext>
            </p:extLst>
          </p:nvPr>
        </p:nvGraphicFramePr>
        <p:xfrm>
          <a:off x="281916" y="1733455"/>
          <a:ext cx="4580052" cy="35317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650">
                  <a:extLst>
                    <a:ext uri="{9D8B030D-6E8A-4147-A177-3AD203B41FA5}">
                      <a16:colId xmlns:a16="http://schemas.microsoft.com/office/drawing/2014/main" val="179199092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67802817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1102191988"/>
                    </a:ext>
                  </a:extLst>
                </a:gridCol>
                <a:gridCol w="1576030">
                  <a:extLst>
                    <a:ext uri="{9D8B030D-6E8A-4147-A177-3AD203B41FA5}">
                      <a16:colId xmlns:a16="http://schemas.microsoft.com/office/drawing/2014/main" val="4293674099"/>
                    </a:ext>
                  </a:extLst>
                </a:gridCol>
              </a:tblGrid>
              <a:tr h="1011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1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영역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2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기능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3</a:t>
                      </a:r>
                      <a:b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</a:t>
                      </a:r>
                      <a:r>
                        <a:rPr lang="ko-KR" altLang="en-US" sz="9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17207"/>
                  </a:ext>
                </a:extLst>
              </a:tr>
              <a:tr h="12352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Carousel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Carousel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4081589816"/>
                  </a:ext>
                </a:extLst>
              </a:tr>
              <a:tr h="1285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조회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기능의 네비게이션 바로 선택에 맞는 게시판 리스트 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149986793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003FCF9-B97F-44C1-80F3-4DA460BD9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7824"/>
              </p:ext>
            </p:extLst>
          </p:nvPr>
        </p:nvGraphicFramePr>
        <p:xfrm>
          <a:off x="5025007" y="1733673"/>
          <a:ext cx="4392287" cy="3531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7">
                  <a:extLst>
                    <a:ext uri="{9D8B030D-6E8A-4147-A177-3AD203B41FA5}">
                      <a16:colId xmlns:a16="http://schemas.microsoft.com/office/drawing/2014/main" val="1791990926"/>
                    </a:ext>
                  </a:extLst>
                </a:gridCol>
                <a:gridCol w="690164">
                  <a:extLst>
                    <a:ext uri="{9D8B030D-6E8A-4147-A177-3AD203B41FA5}">
                      <a16:colId xmlns:a16="http://schemas.microsoft.com/office/drawing/2014/main" val="4267802817"/>
                    </a:ext>
                  </a:extLst>
                </a:gridCol>
                <a:gridCol w="1182044">
                  <a:extLst>
                    <a:ext uri="{9D8B030D-6E8A-4147-A177-3AD203B41FA5}">
                      <a16:colId xmlns:a16="http://schemas.microsoft.com/office/drawing/2014/main" val="80528477"/>
                    </a:ext>
                  </a:extLst>
                </a:gridCol>
                <a:gridCol w="1655982">
                  <a:extLst>
                    <a:ext uri="{9D8B030D-6E8A-4147-A177-3AD203B41FA5}">
                      <a16:colId xmlns:a16="http://schemas.microsoft.com/office/drawing/2014/main" val="4293674099"/>
                    </a:ext>
                  </a:extLst>
                </a:gridCol>
              </a:tblGrid>
              <a:tr h="1011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1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영역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2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기능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3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기능명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17207"/>
                  </a:ext>
                </a:extLst>
              </a:tr>
              <a:tr h="12135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선택된 항목에 맞는 콘텐츠 보여주기</a:t>
                      </a: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3905346939"/>
                  </a:ext>
                </a:extLst>
              </a:tr>
              <a:tr h="1306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 보여주기</a:t>
                      </a: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196264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2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A3A4B4C3-0576-7A48-059E-D1034E11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391002"/>
            <a:ext cx="5732177" cy="338554"/>
          </a:xfrm>
        </p:spPr>
        <p:txBody>
          <a:bodyPr/>
          <a:lstStyle/>
          <a:p>
            <a:pPr algn="l"/>
            <a:r>
              <a:rPr lang="en-US" altLang="ko-KR" dirty="0"/>
              <a:t>5. </a:t>
            </a:r>
            <a:r>
              <a:rPr lang="ko-KR" altLang="en-US" dirty="0"/>
              <a:t>기타 설계 사항</a:t>
            </a:r>
            <a:endParaRPr lang="ko-KR" altLang="en-US" sz="2400" dirty="0"/>
          </a:p>
        </p:txBody>
      </p:sp>
      <p:grpSp>
        <p:nvGrpSpPr>
          <p:cNvPr id="15" name="그룹 90">
            <a:extLst>
              <a:ext uri="{FF2B5EF4-FFF2-40B4-BE49-F238E27FC236}">
                <a16:creationId xmlns:a16="http://schemas.microsoft.com/office/drawing/2014/main" id="{3EDB4B5B-05A6-C72A-2FD0-FF072ABAC7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6487" y="1121387"/>
            <a:ext cx="9111008" cy="452312"/>
            <a:chOff x="1597007" y="1432750"/>
            <a:chExt cx="5819319" cy="452270"/>
          </a:xfrm>
        </p:grpSpPr>
        <p:grpSp>
          <p:nvGrpSpPr>
            <p:cNvPr id="16" name="그룹 450">
              <a:extLst>
                <a:ext uri="{FF2B5EF4-FFF2-40B4-BE49-F238E27FC236}">
                  <a16:creationId xmlns:a16="http://schemas.microsoft.com/office/drawing/2014/main" id="{40A684D3-803C-E820-A13A-0C02E124E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7007" y="1432750"/>
              <a:ext cx="5819319" cy="452270"/>
              <a:chOff x="1666695" y="1432750"/>
              <a:chExt cx="5819319" cy="452270"/>
            </a:xfrm>
          </p:grpSpPr>
          <p:grpSp>
            <p:nvGrpSpPr>
              <p:cNvPr id="18" name="그룹 452">
                <a:extLst>
                  <a:ext uri="{FF2B5EF4-FFF2-40B4-BE49-F238E27FC236}">
                    <a16:creationId xmlns:a16="http://schemas.microsoft.com/office/drawing/2014/main" id="{1BC3BAA7-BCE0-1E0D-C9BD-BD52EB60AF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6695" y="1432750"/>
                <a:ext cx="5819319" cy="452270"/>
                <a:chOff x="1590113" y="2248109"/>
                <a:chExt cx="5819319" cy="452270"/>
              </a:xfrm>
            </p:grpSpPr>
            <p:sp>
              <p:nvSpPr>
                <p:cNvPr id="20" name="자유형 32">
                  <a:extLst>
                    <a:ext uri="{FF2B5EF4-FFF2-40B4-BE49-F238E27FC236}">
                      <a16:creationId xmlns:a16="http://schemas.microsoft.com/office/drawing/2014/main" id="{F6C2B3A5-DDD5-E77E-B8B4-06A91A5473A6}"/>
                    </a:ext>
                  </a:extLst>
                </p:cNvPr>
                <p:cNvSpPr/>
                <p:nvPr/>
              </p:nvSpPr>
              <p:spPr bwMode="auto">
                <a:xfrm>
                  <a:off x="4310999" y="2411014"/>
                  <a:ext cx="2974328" cy="288898"/>
                </a:xfrm>
                <a:custGeom>
                  <a:avLst/>
                  <a:gdLst>
                    <a:gd name="connsiteX0" fmla="*/ 2186940 w 2194560"/>
                    <a:gd name="connsiteY0" fmla="*/ 0 h 289560"/>
                    <a:gd name="connsiteX1" fmla="*/ 2194560 w 2194560"/>
                    <a:gd name="connsiteY1" fmla="*/ 289560 h 289560"/>
                    <a:gd name="connsiteX2" fmla="*/ 0 w 2194560"/>
                    <a:gd name="connsiteY2" fmla="*/ 220980 h 289560"/>
                    <a:gd name="connsiteX3" fmla="*/ 2186940 w 2194560"/>
                    <a:gd name="connsiteY3" fmla="*/ 0 h 289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4560" h="289560">
                      <a:moveTo>
                        <a:pt x="2186940" y="0"/>
                      </a:moveTo>
                      <a:lnTo>
                        <a:pt x="2194560" y="289560"/>
                      </a:lnTo>
                      <a:lnTo>
                        <a:pt x="0" y="220980"/>
                      </a:lnTo>
                      <a:lnTo>
                        <a:pt x="218694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defTabSz="914400">
                    <a:defRPr/>
                  </a:pPr>
                  <a:endPara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" name="한쪽 모서리가 둥근 사각형 33">
                  <a:extLst>
                    <a:ext uri="{FF2B5EF4-FFF2-40B4-BE49-F238E27FC236}">
                      <a16:creationId xmlns:a16="http://schemas.microsoft.com/office/drawing/2014/main" id="{BB2BBB64-C137-91B7-0C2C-8D9CEAB345A8}"/>
                    </a:ext>
                  </a:extLst>
                </p:cNvPr>
                <p:cNvSpPr/>
                <p:nvPr/>
              </p:nvSpPr>
              <p:spPr bwMode="auto">
                <a:xfrm flipV="1">
                  <a:off x="1590239" y="2247516"/>
                  <a:ext cx="5819095" cy="387314"/>
                </a:xfrm>
                <a:prstGeom prst="round1Rect">
                  <a:avLst/>
                </a:prstGeom>
                <a:gradFill flip="none" rotWithShape="1">
                  <a:gsLst>
                    <a:gs pos="0">
                      <a:srgbClr val="004B7C"/>
                    </a:gs>
                    <a:gs pos="50000">
                      <a:srgbClr val="0482C8">
                        <a:shade val="67500"/>
                        <a:satMod val="115000"/>
                      </a:srgbClr>
                    </a:gs>
                    <a:gs pos="100000">
                      <a:srgbClr val="0D6EBF"/>
                    </a:gs>
                  </a:gsLst>
                  <a:lin ang="0" scaled="1"/>
                  <a:tileRect/>
                </a:gra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pic>
            <p:nvPicPr>
              <p:cNvPr id="19" name="그림 94">
                <a:extLst>
                  <a:ext uri="{FF2B5EF4-FFF2-40B4-BE49-F238E27FC236}">
                    <a16:creationId xmlns:a16="http://schemas.microsoft.com/office/drawing/2014/main" id="{EB01ED90-6AF5-68DE-1E24-B3A221F71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561" t="19591" b="73714"/>
              <a:stretch>
                <a:fillRect/>
              </a:stretch>
            </p:blipFill>
            <p:spPr bwMode="auto">
              <a:xfrm>
                <a:off x="1666696" y="1432750"/>
                <a:ext cx="516074" cy="38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F9416E-4EEA-EE0A-80CD-99507857AC0F}"/>
                </a:ext>
              </a:extLst>
            </p:cNvPr>
            <p:cNvSpPr/>
            <p:nvPr/>
          </p:nvSpPr>
          <p:spPr>
            <a:xfrm>
              <a:off x="4185684" y="1465845"/>
              <a:ext cx="641960" cy="30467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/>
                <a:contourClr>
                  <a:schemeClr val="bg1"/>
                </a:contourClr>
              </a:sp3d>
            </a:bodyPr>
            <a:lstStyle/>
            <a:p>
              <a:pPr marL="0" lvl="1" indent="-142851" algn="ctr" defTabSz="1330104" eaLnBrk="0" fontAlgn="ctr" hangingPunct="0">
                <a:lnSpc>
                  <a:spcPct val="110000"/>
                </a:lnSpc>
                <a:spcBef>
                  <a:spcPct val="20000"/>
                </a:spcBef>
                <a:spcAft>
                  <a:spcPts val="400"/>
                </a:spcAft>
                <a:buClr>
                  <a:sysClr val="windowText" lastClr="000000"/>
                </a:buClr>
                <a:buSzPct val="80000"/>
                <a:tabLst>
                  <a:tab pos="5647386" algn="l"/>
                </a:tabLst>
                <a:defRPr/>
              </a:pPr>
              <a:r>
                <a:rPr lang="ko-KR" altLang="en-US" dirty="0">
                  <a:solidFill>
                    <a:schemeClr val="bg1"/>
                  </a:solidFill>
                  <a:effectLst>
                    <a:outerShdw blurRad="190500" algn="ctr" rotWithShape="0">
                      <a:prstClr val="black">
                        <a:alpha val="73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 정의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578F43-E21B-5CB3-79AE-BE62B1057173}"/>
              </a:ext>
            </a:extLst>
          </p:cNvPr>
          <p:cNvSpPr/>
          <p:nvPr/>
        </p:nvSpPr>
        <p:spPr>
          <a:xfrm>
            <a:off x="2967629" y="348797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0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2000">
                      <a:srgbClr val="0070C0"/>
                    </a:gs>
                  </a:gsLst>
                  <a:lin ang="81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0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2000">
                      <a:srgbClr val="0070C0"/>
                    </a:gs>
                  </a:gsLst>
                  <a:lin ang="81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정의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2988010-E930-30EB-51E2-6BC76C1E1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378168"/>
              </p:ext>
            </p:extLst>
          </p:nvPr>
        </p:nvGraphicFramePr>
        <p:xfrm>
          <a:off x="300942" y="1733674"/>
          <a:ext cx="4580052" cy="3531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650">
                  <a:extLst>
                    <a:ext uri="{9D8B030D-6E8A-4147-A177-3AD203B41FA5}">
                      <a16:colId xmlns:a16="http://schemas.microsoft.com/office/drawing/2014/main" val="179199092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67802817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1102191988"/>
                    </a:ext>
                  </a:extLst>
                </a:gridCol>
                <a:gridCol w="1576030">
                  <a:extLst>
                    <a:ext uri="{9D8B030D-6E8A-4147-A177-3AD203B41FA5}">
                      <a16:colId xmlns:a16="http://schemas.microsoft.com/office/drawing/2014/main" val="4293674099"/>
                    </a:ext>
                  </a:extLst>
                </a:gridCol>
              </a:tblGrid>
              <a:tr h="1013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1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영역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2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기능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3</a:t>
                      </a:r>
                      <a:b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</a:t>
                      </a:r>
                      <a:r>
                        <a:rPr lang="ko-KR" altLang="en-US" sz="9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17207"/>
                  </a:ext>
                </a:extLst>
              </a:tr>
              <a:tr h="10138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 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4081589816"/>
                  </a:ext>
                </a:extLst>
              </a:tr>
              <a:tr h="1013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필터링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보여주는 게시판 개수 조절하는 필터링으로 필터링 조건에 맞게 게시판 리스트 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1499867931"/>
                  </a:ext>
                </a:extLst>
              </a:tr>
              <a:tr h="48983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effectLst/>
                        <a:latin typeface="Rix고딕 M" panose="02020603020101020101" pitchFamily="18" charset="-127"/>
                        <a:ea typeface="Rix고딕 M" panose="02020603020101020101" pitchFamily="18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게시판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게시판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게시판에 대한 상세내용 보여주기</a:t>
                      </a: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A779E97-C739-79AA-AA55-9A153F2F2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62479"/>
              </p:ext>
            </p:extLst>
          </p:nvPr>
        </p:nvGraphicFramePr>
        <p:xfrm>
          <a:off x="5025007" y="1733673"/>
          <a:ext cx="4392287" cy="3531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7">
                  <a:extLst>
                    <a:ext uri="{9D8B030D-6E8A-4147-A177-3AD203B41FA5}">
                      <a16:colId xmlns:a16="http://schemas.microsoft.com/office/drawing/2014/main" val="1791990926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4267802817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80528477"/>
                    </a:ext>
                  </a:extLst>
                </a:gridCol>
                <a:gridCol w="1655982">
                  <a:extLst>
                    <a:ext uri="{9D8B030D-6E8A-4147-A177-3AD203B41FA5}">
                      <a16:colId xmlns:a16="http://schemas.microsoft.com/office/drawing/2014/main" val="4293674099"/>
                    </a:ext>
                  </a:extLst>
                </a:gridCol>
              </a:tblGrid>
              <a:tr h="995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1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영역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2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기능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3</a:t>
                      </a:r>
                      <a:b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기능명</a:t>
                      </a:r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17207"/>
                  </a:ext>
                </a:extLst>
              </a:tr>
              <a:tr h="84521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급식게시글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 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3905346939"/>
                  </a:ext>
                </a:extLst>
              </a:tr>
              <a:tr h="845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달력 필터링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날짜를 선택할 수 있는 달력으로 선택한 날짜에 맞게  게시판 리스트 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1962649299"/>
                  </a:ext>
                </a:extLst>
              </a:tr>
              <a:tr h="845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게시판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게시판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게시판에 대한 상세내용 보여주기</a:t>
                      </a:r>
                    </a:p>
                  </a:txBody>
                  <a:tcPr marL="3913" marR="3913" marT="3913" marB="0" anchor="ctr"/>
                </a:tc>
                <a:extLst>
                  <a:ext uri="{0D108BD9-81ED-4DB2-BD59-A6C34878D82A}">
                    <a16:rowId xmlns:a16="http://schemas.microsoft.com/office/drawing/2014/main" val="885663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15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00942" y="391002"/>
            <a:ext cx="3776535" cy="338554"/>
          </a:xfrm>
        </p:spPr>
        <p:txBody>
          <a:bodyPr/>
          <a:lstStyle/>
          <a:p>
            <a:pPr algn="l"/>
            <a:r>
              <a:rPr lang="en-US" altLang="ko-KR" dirty="0"/>
              <a:t>6. </a:t>
            </a:r>
            <a:r>
              <a:rPr lang="ko-KR" altLang="en-US" dirty="0"/>
              <a:t>구축</a:t>
            </a:r>
            <a:r>
              <a:rPr lang="en-US" altLang="ko-KR" dirty="0"/>
              <a:t> / </a:t>
            </a:r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진행 사항</a:t>
            </a:r>
            <a:endParaRPr lang="ko-KR" altLang="en-US" sz="2400" dirty="0"/>
          </a:p>
        </p:txBody>
      </p:sp>
      <p:grpSp>
        <p:nvGrpSpPr>
          <p:cNvPr id="27" name="그룹 90"/>
          <p:cNvGrpSpPr>
            <a:grpSpLocks/>
          </p:cNvGrpSpPr>
          <p:nvPr/>
        </p:nvGrpSpPr>
        <p:grpSpPr bwMode="auto">
          <a:xfrm flipH="1">
            <a:off x="306487" y="1052736"/>
            <a:ext cx="9053981" cy="452312"/>
            <a:chOff x="1597007" y="1432750"/>
            <a:chExt cx="5819319" cy="452270"/>
          </a:xfrm>
        </p:grpSpPr>
        <p:grpSp>
          <p:nvGrpSpPr>
            <p:cNvPr id="46" name="그룹 450"/>
            <p:cNvGrpSpPr>
              <a:grpSpLocks/>
            </p:cNvGrpSpPr>
            <p:nvPr/>
          </p:nvGrpSpPr>
          <p:grpSpPr bwMode="auto">
            <a:xfrm>
              <a:off x="1597007" y="1432750"/>
              <a:ext cx="5819319" cy="452270"/>
              <a:chOff x="1666695" y="1432750"/>
              <a:chExt cx="5819319" cy="452270"/>
            </a:xfrm>
          </p:grpSpPr>
          <p:grpSp>
            <p:nvGrpSpPr>
              <p:cNvPr id="52" name="그룹 452"/>
              <p:cNvGrpSpPr>
                <a:grpSpLocks/>
              </p:cNvGrpSpPr>
              <p:nvPr/>
            </p:nvGrpSpPr>
            <p:grpSpPr bwMode="auto">
              <a:xfrm>
                <a:off x="1666695" y="1432750"/>
                <a:ext cx="5819319" cy="452270"/>
                <a:chOff x="1590113" y="2248109"/>
                <a:chExt cx="5819319" cy="452270"/>
              </a:xfrm>
            </p:grpSpPr>
            <p:sp>
              <p:nvSpPr>
                <p:cNvPr id="54" name="자유형 53"/>
                <p:cNvSpPr/>
                <p:nvPr/>
              </p:nvSpPr>
              <p:spPr bwMode="auto">
                <a:xfrm>
                  <a:off x="4310999" y="2411014"/>
                  <a:ext cx="2974328" cy="288898"/>
                </a:xfrm>
                <a:custGeom>
                  <a:avLst/>
                  <a:gdLst>
                    <a:gd name="connsiteX0" fmla="*/ 2186940 w 2194560"/>
                    <a:gd name="connsiteY0" fmla="*/ 0 h 289560"/>
                    <a:gd name="connsiteX1" fmla="*/ 2194560 w 2194560"/>
                    <a:gd name="connsiteY1" fmla="*/ 289560 h 289560"/>
                    <a:gd name="connsiteX2" fmla="*/ 0 w 2194560"/>
                    <a:gd name="connsiteY2" fmla="*/ 220980 h 289560"/>
                    <a:gd name="connsiteX3" fmla="*/ 2186940 w 2194560"/>
                    <a:gd name="connsiteY3" fmla="*/ 0 h 289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4560" h="289560">
                      <a:moveTo>
                        <a:pt x="2186940" y="0"/>
                      </a:moveTo>
                      <a:lnTo>
                        <a:pt x="2194560" y="289560"/>
                      </a:lnTo>
                      <a:lnTo>
                        <a:pt x="0" y="220980"/>
                      </a:lnTo>
                      <a:lnTo>
                        <a:pt x="218694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defTabSz="914400">
                    <a:defRPr/>
                  </a:pPr>
                  <a:endPara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5" name="한쪽 모서리가 둥근 사각형 54"/>
                <p:cNvSpPr/>
                <p:nvPr/>
              </p:nvSpPr>
              <p:spPr bwMode="auto">
                <a:xfrm flipV="1">
                  <a:off x="1590239" y="2247516"/>
                  <a:ext cx="5819095" cy="387314"/>
                </a:xfrm>
                <a:prstGeom prst="round1Rect">
                  <a:avLst/>
                </a:prstGeom>
                <a:gradFill flip="none" rotWithShape="1">
                  <a:gsLst>
                    <a:gs pos="0">
                      <a:srgbClr val="004B7C"/>
                    </a:gs>
                    <a:gs pos="50000">
                      <a:srgbClr val="0482C8">
                        <a:shade val="67500"/>
                        <a:satMod val="115000"/>
                      </a:srgbClr>
                    </a:gs>
                    <a:gs pos="100000">
                      <a:srgbClr val="0D6EBF"/>
                    </a:gs>
                  </a:gsLst>
                  <a:lin ang="0" scaled="1"/>
                  <a:tileRect/>
                </a:gradFill>
                <a:ln w="1905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pic>
            <p:nvPicPr>
              <p:cNvPr id="53" name="그림 9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561" t="19591" b="73714"/>
              <a:stretch>
                <a:fillRect/>
              </a:stretch>
            </p:blipFill>
            <p:spPr bwMode="auto">
              <a:xfrm>
                <a:off x="1666696" y="1432750"/>
                <a:ext cx="516074" cy="38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0" name="직사각형 49"/>
            <p:cNvSpPr/>
            <p:nvPr/>
          </p:nvSpPr>
          <p:spPr>
            <a:xfrm>
              <a:off x="4009021" y="1465845"/>
              <a:ext cx="995277" cy="30467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/>
                <a:contourClr>
                  <a:schemeClr val="bg1"/>
                </a:contourClr>
              </a:sp3d>
            </a:bodyPr>
            <a:lstStyle/>
            <a:p>
              <a:pPr marL="0" lvl="1" indent="-142851" algn="ctr" defTabSz="1330104" eaLnBrk="0" fontAlgn="ctr" hangingPunct="0">
                <a:lnSpc>
                  <a:spcPct val="110000"/>
                </a:lnSpc>
                <a:spcBef>
                  <a:spcPct val="20000"/>
                </a:spcBef>
                <a:spcAft>
                  <a:spcPts val="400"/>
                </a:spcAft>
                <a:buClr>
                  <a:sysClr val="windowText" lastClr="000000"/>
                </a:buClr>
                <a:buSzPct val="80000"/>
                <a:tabLst>
                  <a:tab pos="5647386" algn="l"/>
                </a:tabLst>
                <a:defRPr/>
              </a:pPr>
              <a:r>
                <a:rPr lang="ko-KR" altLang="en-US" dirty="0">
                  <a:solidFill>
                    <a:schemeClr val="bg1"/>
                  </a:solidFill>
                  <a:effectLst>
                    <a:outerShdw blurRad="190500" algn="ctr" rotWithShape="0">
                      <a:prstClr val="black">
                        <a:alpha val="73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 진행 현황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4D7DC5-D616-4866-8E5B-9077AF665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3826"/>
              </p:ext>
            </p:extLst>
          </p:nvPr>
        </p:nvGraphicFramePr>
        <p:xfrm>
          <a:off x="498667" y="1966130"/>
          <a:ext cx="8861602" cy="1577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748">
                  <a:extLst>
                    <a:ext uri="{9D8B030D-6E8A-4147-A177-3AD203B41FA5}">
                      <a16:colId xmlns:a16="http://schemas.microsoft.com/office/drawing/2014/main" val="199702999"/>
                    </a:ext>
                  </a:extLst>
                </a:gridCol>
                <a:gridCol w="2653913">
                  <a:extLst>
                    <a:ext uri="{9D8B030D-6E8A-4147-A177-3AD203B41FA5}">
                      <a16:colId xmlns:a16="http://schemas.microsoft.com/office/drawing/2014/main" val="2981319475"/>
                    </a:ext>
                  </a:extLst>
                </a:gridCol>
                <a:gridCol w="3870731">
                  <a:extLst>
                    <a:ext uri="{9D8B030D-6E8A-4147-A177-3AD203B41FA5}">
                      <a16:colId xmlns:a16="http://schemas.microsoft.com/office/drawing/2014/main" val="1571763046"/>
                    </a:ext>
                  </a:extLst>
                </a:gridCol>
                <a:gridCol w="1120210">
                  <a:extLst>
                    <a:ext uri="{9D8B030D-6E8A-4147-A177-3AD203B41FA5}">
                      <a16:colId xmlns:a16="http://schemas.microsoft.com/office/drawing/2014/main" val="3642298577"/>
                    </a:ext>
                  </a:extLst>
                </a:gridCol>
              </a:tblGrid>
              <a:tr h="7851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카테고리</a:t>
                      </a:r>
                      <a:endParaRPr 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Depth</a:t>
                      </a:r>
                      <a:endParaRPr 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설명</a:t>
                      </a:r>
                      <a:endParaRPr lang="ko-KR" alt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완료일</a:t>
                      </a:r>
                      <a:endParaRPr lang="ko-KR" alt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69000"/>
                  </a:ext>
                </a:extLst>
              </a:tr>
              <a:tr h="3961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Carousel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Carousel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보여주기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2022-10-13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603556381"/>
                  </a:ext>
                </a:extLst>
              </a:tr>
              <a:tr h="396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리스트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네이게이션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바의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2022-10-13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327862124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2B24DE6-9334-4B17-8FC1-0050794BF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01280"/>
              </p:ext>
            </p:extLst>
          </p:nvPr>
        </p:nvGraphicFramePr>
        <p:xfrm>
          <a:off x="498667" y="4005064"/>
          <a:ext cx="8861603" cy="1784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748">
                  <a:extLst>
                    <a:ext uri="{9D8B030D-6E8A-4147-A177-3AD203B41FA5}">
                      <a16:colId xmlns:a16="http://schemas.microsoft.com/office/drawing/2014/main" val="199702999"/>
                    </a:ext>
                  </a:extLst>
                </a:gridCol>
                <a:gridCol w="2653913">
                  <a:extLst>
                    <a:ext uri="{9D8B030D-6E8A-4147-A177-3AD203B41FA5}">
                      <a16:colId xmlns:a16="http://schemas.microsoft.com/office/drawing/2014/main" val="2981319475"/>
                    </a:ext>
                  </a:extLst>
                </a:gridCol>
                <a:gridCol w="3870732">
                  <a:extLst>
                    <a:ext uri="{9D8B030D-6E8A-4147-A177-3AD203B41FA5}">
                      <a16:colId xmlns:a16="http://schemas.microsoft.com/office/drawing/2014/main" val="1571763046"/>
                    </a:ext>
                  </a:extLst>
                </a:gridCol>
                <a:gridCol w="1120210">
                  <a:extLst>
                    <a:ext uri="{9D8B030D-6E8A-4147-A177-3AD203B41FA5}">
                      <a16:colId xmlns:a16="http://schemas.microsoft.com/office/drawing/2014/main" val="3642298577"/>
                    </a:ext>
                  </a:extLst>
                </a:gridCol>
              </a:tblGrid>
              <a:tr h="959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카테고리</a:t>
                      </a:r>
                      <a:endParaRPr 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Depth</a:t>
                      </a:r>
                      <a:endParaRPr 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설명</a:t>
                      </a:r>
                      <a:endParaRPr lang="ko-KR" alt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완료일</a:t>
                      </a:r>
                      <a:endParaRPr lang="ko-KR" altLang="en-US" sz="105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44" marR="2944" marT="294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69000"/>
                  </a:ext>
                </a:extLst>
              </a:tr>
              <a:tr h="41225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선택된 항목에 맞는 콘텐츠 보여주기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2022-10-13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801913983"/>
                  </a:ext>
                </a:extLst>
              </a:tr>
              <a:tr h="412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 보여주기</a:t>
                      </a:r>
                    </a:p>
                  </a:txBody>
                  <a:tcPr marL="3913" marR="3913" marT="39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2022-10-20</a:t>
                      </a:r>
                    </a:p>
                  </a:txBody>
                  <a:tcPr marL="2944" marR="2944" marT="2944" marB="0" anchor="ctr"/>
                </a:tc>
                <a:extLst>
                  <a:ext uri="{0D108BD9-81ED-4DB2-BD59-A6C34878D82A}">
                    <a16:rowId xmlns:a16="http://schemas.microsoft.com/office/drawing/2014/main" val="233619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53012"/>
      </p:ext>
    </p:extLst>
  </p:cSld>
  <p:clrMapOvr>
    <a:masterClrMapping/>
  </p:clrMapOvr>
</p:sld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_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75000"/>
            <a:alpha val="80000"/>
          </a:schemeClr>
        </a:solidFill>
        <a:ln w="25400" cap="flat" cmpd="sng" algn="ctr">
          <a:noFill/>
          <a:prstDash val="solid"/>
        </a:ln>
        <a:effectLst/>
      </a:spPr>
      <a:bodyPr wrap="square" lIns="0" tIns="0" rIns="0" bIns="18000" rtlCol="0" anchor="ctr"/>
      <a:lstStyle>
        <a:defPPr algn="ctr" defTabSz="956371" fontAlgn="base" latinLnBrk="0">
          <a:buClr>
            <a:prstClr val="white">
              <a:lumMod val="65000"/>
            </a:prstClr>
          </a:buClr>
          <a:buSzPct val="140000"/>
          <a:defRPr sz="1050" b="1" dirty="0" err="1" smtClean="0">
            <a:solidFill>
              <a:schemeClr val="bg1"/>
            </a:solidFill>
            <a:latin typeface="+mn-ea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_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75000"/>
            <a:alpha val="80000"/>
          </a:schemeClr>
        </a:solidFill>
        <a:ln w="25400" cap="flat" cmpd="sng" algn="ctr">
          <a:noFill/>
          <a:prstDash val="solid"/>
        </a:ln>
        <a:effectLst/>
      </a:spPr>
      <a:bodyPr wrap="square" lIns="0" tIns="0" rIns="0" bIns="18000" rtlCol="0" anchor="ctr"/>
      <a:lstStyle>
        <a:defPPr algn="ctr" defTabSz="956371" fontAlgn="base" latinLnBrk="0">
          <a:buClr>
            <a:prstClr val="white">
              <a:lumMod val="65000"/>
            </a:prstClr>
          </a:buClr>
          <a:buSzPct val="140000"/>
          <a:defRPr sz="1050" b="1" dirty="0" err="1" smtClean="0">
            <a:solidFill>
              <a:schemeClr val="bg1"/>
            </a:solidFill>
            <a:latin typeface="+mn-ea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_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75000"/>
            <a:alpha val="80000"/>
          </a:schemeClr>
        </a:solidFill>
        <a:ln w="25400" cap="flat" cmpd="sng" algn="ctr">
          <a:noFill/>
          <a:prstDash val="solid"/>
        </a:ln>
        <a:effectLst/>
      </a:spPr>
      <a:bodyPr wrap="square" lIns="0" tIns="0" rIns="0" bIns="18000" rtlCol="0" anchor="ctr"/>
      <a:lstStyle>
        <a:defPPr algn="ctr" defTabSz="956371" fontAlgn="base" latinLnBrk="0">
          <a:buClr>
            <a:prstClr val="white">
              <a:lumMod val="65000"/>
            </a:prstClr>
          </a:buClr>
          <a:buSzPct val="140000"/>
          <a:defRPr sz="1050" b="1" dirty="0" err="1" smtClean="0">
            <a:solidFill>
              <a:schemeClr val="bg1"/>
            </a:solidFill>
            <a:latin typeface="+mn-ea"/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_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75000"/>
            <a:alpha val="80000"/>
          </a:schemeClr>
        </a:solidFill>
        <a:ln w="25400" cap="flat" cmpd="sng" algn="ctr">
          <a:noFill/>
          <a:prstDash val="solid"/>
        </a:ln>
        <a:effectLst/>
      </a:spPr>
      <a:bodyPr wrap="square" lIns="0" tIns="0" rIns="0" bIns="18000" rtlCol="0" anchor="ctr"/>
      <a:lstStyle>
        <a:defPPr algn="ctr" defTabSz="956371" fontAlgn="base" latinLnBrk="0">
          <a:buClr>
            <a:prstClr val="white">
              <a:lumMod val="65000"/>
            </a:prstClr>
          </a:buClr>
          <a:buSzPct val="140000"/>
          <a:defRPr sz="1050" b="1" dirty="0" err="1" smtClean="0">
            <a:solidFill>
              <a:schemeClr val="bg1"/>
            </a:solidFill>
            <a:latin typeface="+mn-ea"/>
          </a:defRPr>
        </a:defPPr>
      </a:lstStyle>
    </a:sp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33108</TotalTime>
  <Words>635</Words>
  <Application>Microsoft Office PowerPoint</Application>
  <PresentationFormat>A4 용지(210x297mm)</PresentationFormat>
  <Paragraphs>182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</vt:lpstr>
      <vt:lpstr>맑은 고딕</vt:lpstr>
      <vt:lpstr>Wingdings</vt:lpstr>
      <vt:lpstr>1</vt:lpstr>
      <vt:lpstr>2</vt:lpstr>
      <vt:lpstr>3</vt:lpstr>
      <vt:lpstr>4</vt:lpstr>
      <vt:lpstr>PowerPoint 프레젠테이션</vt:lpstr>
      <vt:lpstr>Index</vt:lpstr>
      <vt:lpstr>1. 추진경과</vt:lpstr>
      <vt:lpstr>2. 시스템 하드웨어 아키텍처</vt:lpstr>
      <vt:lpstr>3. 소프트웨어 아키텍처</vt:lpstr>
      <vt:lpstr>4. Editor 설계</vt:lpstr>
      <vt:lpstr>5. 기타 설계 사항</vt:lpstr>
      <vt:lpstr>5. 기타 설계 사항</vt:lpstr>
      <vt:lpstr>6. 구축 / 개발 진행 사항</vt:lpstr>
      <vt:lpstr>6. 구축 / 개발 진행 사항</vt:lpstr>
      <vt:lpstr>7. 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최동영</cp:lastModifiedBy>
  <cp:revision>2887</cp:revision>
  <cp:lastPrinted>2015-09-22T08:12:14Z</cp:lastPrinted>
  <dcterms:created xsi:type="dcterms:W3CDTF">2013-06-14T04:35:56Z</dcterms:created>
  <dcterms:modified xsi:type="dcterms:W3CDTF">2022-11-01T05:10:19Z</dcterms:modified>
</cp:coreProperties>
</file>