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405433" y="1616967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1926282" y="1758329"/>
            <a:ext cx="530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Connection Line"/>
          <p:cNvSpPr/>
          <p:nvPr/>
        </p:nvSpPr>
        <p:spPr>
          <a:xfrm>
            <a:off x="1224491" y="851307"/>
            <a:ext cx="4703119" cy="606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4" fill="norm" stroke="1" extrusionOk="0">
                <a:moveTo>
                  <a:pt x="0" y="12725"/>
                </a:moveTo>
                <a:cubicBezTo>
                  <a:pt x="7292" y="-5346"/>
                  <a:pt x="14492" y="-4170"/>
                  <a:pt x="21600" y="16254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1439638" y="2172107"/>
            <a:ext cx="4703119" cy="606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4" fill="norm" stroke="1" extrusionOk="0">
                <a:moveTo>
                  <a:pt x="0" y="12725"/>
                </a:moveTo>
                <a:cubicBezTo>
                  <a:pt x="7292" y="-5346"/>
                  <a:pt x="14492" y="-4170"/>
                  <a:pt x="21600" y="16254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23" name="0"/>
          <p:cNvSpPr/>
          <p:nvPr/>
        </p:nvSpPr>
        <p:spPr>
          <a:xfrm>
            <a:off x="3742233" y="217920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" name="Line"/>
          <p:cNvSpPr/>
          <p:nvPr/>
        </p:nvSpPr>
        <p:spPr>
          <a:xfrm>
            <a:off x="4263082" y="359282"/>
            <a:ext cx="530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1405433" y="2074167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1926282" y="2215529"/>
            <a:ext cx="530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1405433" y="1248667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1926282" y="1390029"/>
            <a:ext cx="530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1405433" y="2721867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1926282" y="2863229"/>
            <a:ext cx="530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1405433" y="766067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1926282" y="907429"/>
            <a:ext cx="5300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+30"/>
          <p:cNvSpPr/>
          <p:nvPr/>
        </p:nvSpPr>
        <p:spPr>
          <a:xfrm>
            <a:off x="5050333" y="217920"/>
            <a:ext cx="530077" cy="282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 sz="2200"/>
            </a:pPr>
            <a:r>
              <a:rPr sz="1400"/>
              <a:t>+30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5571182" y="87457"/>
            <a:ext cx="523558" cy="271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-30"/>
          <p:cNvSpPr/>
          <p:nvPr/>
        </p:nvSpPr>
        <p:spPr>
          <a:xfrm>
            <a:off x="6193333" y="277978"/>
            <a:ext cx="530077" cy="2827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-30</a:t>
            </a:r>
          </a:p>
        </p:txBody>
      </p:sp>
      <p:sp>
        <p:nvSpPr>
          <p:cNvPr id="136" name="Line"/>
          <p:cNvSpPr/>
          <p:nvPr/>
        </p:nvSpPr>
        <p:spPr>
          <a:xfrm>
            <a:off x="6714182" y="419339"/>
            <a:ext cx="557752" cy="2429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5 track positions x 3 camera angles x 1 lap (per position and angle) = 15 training video files"/>
          <p:cNvSpPr txBox="1"/>
          <p:nvPr/>
        </p:nvSpPr>
        <p:spPr>
          <a:xfrm>
            <a:off x="2779153" y="1395070"/>
            <a:ext cx="100372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sz="1800"/>
              <a:t>5 track positions x 3 camera angles x 1 lap (per position and angle) = 15 training video files</a:t>
            </a:r>
            <a:r>
              <a:t> </a:t>
            </a:r>
          </a:p>
        </p:txBody>
      </p:sp>
      <p:sp>
        <p:nvSpPr>
          <p:cNvPr id="138" name="Square"/>
          <p:cNvSpPr/>
          <p:nvPr/>
        </p:nvSpPr>
        <p:spPr>
          <a:xfrm>
            <a:off x="9994900" y="3527070"/>
            <a:ext cx="1270000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2019299" y="3913264"/>
            <a:ext cx="3280769" cy="28014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6257180" y="8032791"/>
            <a:ext cx="3081240" cy="79132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Donkey"/>
          <p:cNvSpPr txBox="1"/>
          <p:nvPr/>
        </p:nvSpPr>
        <p:spPr>
          <a:xfrm>
            <a:off x="666622" y="4683265"/>
            <a:ext cx="10035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Donkey </a:t>
            </a:r>
          </a:p>
        </p:txBody>
      </p:sp>
      <p:sp>
        <p:nvSpPr>
          <p:cNvPr id="142" name="Laptop"/>
          <p:cNvSpPr txBox="1"/>
          <p:nvPr/>
        </p:nvSpPr>
        <p:spPr>
          <a:xfrm>
            <a:off x="6428427" y="8886965"/>
            <a:ext cx="27387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Laptop</a:t>
            </a:r>
          </a:p>
        </p:txBody>
      </p:sp>
      <p:sp>
        <p:nvSpPr>
          <p:cNvPr id="143" name="Rectangle"/>
          <p:cNvSpPr/>
          <p:nvPr/>
        </p:nvSpPr>
        <p:spPr>
          <a:xfrm>
            <a:off x="7251699" y="2768156"/>
            <a:ext cx="1593901" cy="3616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5Ghz Wifi Router?"/>
          <p:cNvSpPr txBox="1"/>
          <p:nvPr/>
        </p:nvSpPr>
        <p:spPr>
          <a:xfrm>
            <a:off x="7009319" y="2377595"/>
            <a:ext cx="207866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5Ghz Wifi Router?</a:t>
            </a:r>
          </a:p>
        </p:txBody>
      </p:sp>
      <p:sp>
        <p:nvSpPr>
          <p:cNvPr id="145" name="Training…"/>
          <p:cNvSpPr txBox="1"/>
          <p:nvPr/>
        </p:nvSpPr>
        <p:spPr>
          <a:xfrm>
            <a:off x="11245216" y="3384336"/>
            <a:ext cx="1619300" cy="1555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Training</a:t>
            </a:r>
          </a:p>
          <a:p>
            <a:pPr>
              <a:defRPr sz="1800"/>
            </a:pPr>
            <a:r>
              <a:t>Server with </a:t>
            </a:r>
          </a:p>
          <a:p>
            <a:pPr>
              <a:defRPr sz="1800"/>
            </a:pPr>
            <a:r>
              <a:t>GPU </a:t>
            </a:r>
          </a:p>
          <a:p>
            <a:pPr>
              <a:defRPr sz="1800"/>
            </a:pPr>
            <a:r>
              <a:t>       (Selly or AWS)</a:t>
            </a:r>
          </a:p>
        </p:txBody>
      </p:sp>
      <p:sp>
        <p:nvSpPr>
          <p:cNvPr id="146" name="1. rsync: 15 video files"/>
          <p:cNvSpPr txBox="1"/>
          <p:nvPr/>
        </p:nvSpPr>
        <p:spPr>
          <a:xfrm>
            <a:off x="6389993" y="4365765"/>
            <a:ext cx="251505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1. rsync: 15 video files</a:t>
            </a:r>
          </a:p>
        </p:txBody>
      </p:sp>
      <p:sp>
        <p:nvSpPr>
          <p:cNvPr id="147" name="Line"/>
          <p:cNvSpPr/>
          <p:nvPr/>
        </p:nvSpPr>
        <p:spPr>
          <a:xfrm flipV="1">
            <a:off x="5413131" y="3799030"/>
            <a:ext cx="4470890" cy="75264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 flipV="1">
            <a:off x="9336173" y="4774944"/>
            <a:ext cx="1802634" cy="33981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2. HTTP (a. Video to labeled images,…"/>
          <p:cNvSpPr txBox="1"/>
          <p:nvPr/>
        </p:nvSpPr>
        <p:spPr>
          <a:xfrm>
            <a:off x="8909469" y="6986690"/>
            <a:ext cx="4152062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HTTP (a. Video to labeled images, </a:t>
            </a:r>
          </a:p>
          <a:p>
            <a: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b. Train with images)</a:t>
            </a:r>
          </a:p>
        </p:txBody>
      </p:sp>
      <p:sp>
        <p:nvSpPr>
          <p:cNvPr id="150" name="Line"/>
          <p:cNvSpPr/>
          <p:nvPr/>
        </p:nvSpPr>
        <p:spPr>
          <a:xfrm flipH="1">
            <a:off x="5305028" y="4481994"/>
            <a:ext cx="4681655" cy="125631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2. scp: trained model"/>
          <p:cNvSpPr txBox="1"/>
          <p:nvPr/>
        </p:nvSpPr>
        <p:spPr>
          <a:xfrm>
            <a:off x="6600050" y="5387774"/>
            <a:ext cx="23955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2. scp: trained model</a:t>
            </a:r>
          </a:p>
        </p:txBody>
      </p:sp>
      <p:sp>
        <p:nvSpPr>
          <p:cNvPr id="152" name="Rectangle"/>
          <p:cNvSpPr/>
          <p:nvPr/>
        </p:nvSpPr>
        <p:spPr>
          <a:xfrm>
            <a:off x="3024683" y="3105926"/>
            <a:ext cx="1008590" cy="8183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Camera"/>
          <p:cNvSpPr txBox="1"/>
          <p:nvPr/>
        </p:nvSpPr>
        <p:spPr>
          <a:xfrm>
            <a:off x="2046935" y="3369567"/>
            <a:ext cx="103693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Camera </a:t>
            </a:r>
          </a:p>
        </p:txBody>
      </p:sp>
      <p:sp>
        <p:nvSpPr>
          <p:cNvPr id="154" name="RPI"/>
          <p:cNvSpPr txBox="1"/>
          <p:nvPr/>
        </p:nvSpPr>
        <p:spPr>
          <a:xfrm>
            <a:off x="2131593" y="4448711"/>
            <a:ext cx="56281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RPI </a:t>
            </a:r>
          </a:p>
        </p:txBody>
      </p:sp>
      <p:sp>
        <p:nvSpPr>
          <p:cNvPr id="155" name="Model"/>
          <p:cNvSpPr/>
          <p:nvPr/>
        </p:nvSpPr>
        <p:spPr>
          <a:xfrm>
            <a:off x="7265491" y="8148632"/>
            <a:ext cx="894557" cy="559644"/>
          </a:xfrm>
          <a:prstGeom prst="roundRect">
            <a:avLst>
              <a:gd name="adj" fmla="val 1941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56" name="Model"/>
          <p:cNvSpPr/>
          <p:nvPr/>
        </p:nvSpPr>
        <p:spPr>
          <a:xfrm>
            <a:off x="3081700" y="5414782"/>
            <a:ext cx="894557" cy="559644"/>
          </a:xfrm>
          <a:prstGeom prst="roundRect">
            <a:avLst>
              <a:gd name="adj" fmla="val 1941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57" name="Line"/>
          <p:cNvSpPr/>
          <p:nvPr/>
        </p:nvSpPr>
        <p:spPr>
          <a:xfrm flipH="1">
            <a:off x="7630119" y="4810811"/>
            <a:ext cx="2505056" cy="3159131"/>
          </a:xfrm>
          <a:prstGeom prst="line">
            <a:avLst/>
          </a:prstGeom>
          <a:ln w="25400">
            <a:solidFill>
              <a:srgbClr val="0096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4a. scp: trained model"/>
          <p:cNvSpPr txBox="1"/>
          <p:nvPr/>
        </p:nvSpPr>
        <p:spPr>
          <a:xfrm>
            <a:off x="7169442" y="6182602"/>
            <a:ext cx="252671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4a. scp: trained model</a:t>
            </a:r>
          </a:p>
        </p:txBody>
      </p:sp>
      <p:sp>
        <p:nvSpPr>
          <p:cNvPr id="159" name="Line"/>
          <p:cNvSpPr/>
          <p:nvPr/>
        </p:nvSpPr>
        <p:spPr>
          <a:xfrm>
            <a:off x="3873774" y="6727472"/>
            <a:ext cx="2388586" cy="1544818"/>
          </a:xfrm>
          <a:prstGeom prst="line">
            <a:avLst/>
          </a:prstGeom>
          <a:ln w="25400">
            <a:solidFill>
              <a:srgbClr val="0096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4b. Socket: live images"/>
          <p:cNvSpPr txBox="1"/>
          <p:nvPr/>
        </p:nvSpPr>
        <p:spPr>
          <a:xfrm>
            <a:off x="2919107" y="7632570"/>
            <a:ext cx="261998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4b. Socket: live images</a:t>
            </a:r>
          </a:p>
        </p:txBody>
      </p:sp>
      <p:sp>
        <p:nvSpPr>
          <p:cNvPr id="161" name="Line"/>
          <p:cNvSpPr/>
          <p:nvPr/>
        </p:nvSpPr>
        <p:spPr>
          <a:xfrm flipH="1" flipV="1">
            <a:off x="4763633" y="6698874"/>
            <a:ext cx="1762035" cy="1285054"/>
          </a:xfrm>
          <a:prstGeom prst="line">
            <a:avLst/>
          </a:prstGeom>
          <a:ln w="25400">
            <a:solidFill>
              <a:srgbClr val="0096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4b. Socket: steering control"/>
          <p:cNvSpPr txBox="1"/>
          <p:nvPr/>
        </p:nvSpPr>
        <p:spPr>
          <a:xfrm>
            <a:off x="4942319" y="6871332"/>
            <a:ext cx="3120162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4b. Socket: steering control</a:t>
            </a:r>
          </a:p>
        </p:txBody>
      </p:sp>
      <p:sp>
        <p:nvSpPr>
          <p:cNvPr id="163" name="Line"/>
          <p:cNvSpPr/>
          <p:nvPr/>
        </p:nvSpPr>
        <p:spPr>
          <a:xfrm flipH="1">
            <a:off x="3239812" y="3859623"/>
            <a:ext cx="1" cy="1565246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5a. live images"/>
          <p:cNvSpPr txBox="1"/>
          <p:nvPr/>
        </p:nvSpPr>
        <p:spPr>
          <a:xfrm>
            <a:off x="2378676" y="4924121"/>
            <a:ext cx="172227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/>
            <a:r>
              <a:t>5a. live images</a:t>
            </a:r>
          </a:p>
        </p:txBody>
      </p:sp>
      <p:sp>
        <p:nvSpPr>
          <p:cNvPr id="165" name="Line"/>
          <p:cNvSpPr/>
          <p:nvPr/>
        </p:nvSpPr>
        <p:spPr>
          <a:xfrm>
            <a:off x="3493740" y="5999887"/>
            <a:ext cx="1476168" cy="664932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5b. Steering control"/>
          <p:cNvSpPr txBox="1"/>
          <p:nvPr/>
        </p:nvSpPr>
        <p:spPr>
          <a:xfrm>
            <a:off x="2879016" y="6135783"/>
            <a:ext cx="225651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/>
            <a:r>
              <a:t>5b. Steering control</a:t>
            </a:r>
          </a:p>
        </p:txBody>
      </p:sp>
      <p:pic>
        <p:nvPicPr>
          <p:cNvPr id="16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9" y="8020114"/>
            <a:ext cx="724470" cy="76201"/>
          </a:xfrm>
          <a:prstGeom prst="rect">
            <a:avLst/>
          </a:prstGeom>
        </p:spPr>
      </p:pic>
      <p:pic>
        <p:nvPicPr>
          <p:cNvPr id="169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299" y="8390353"/>
            <a:ext cx="724470" cy="76201"/>
          </a:xfrm>
          <a:prstGeom prst="rect">
            <a:avLst/>
          </a:prstGeom>
        </p:spPr>
      </p:pic>
      <p:pic>
        <p:nvPicPr>
          <p:cNvPr id="171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299" y="8771840"/>
            <a:ext cx="724470" cy="76201"/>
          </a:xfrm>
          <a:prstGeom prst="rect">
            <a:avLst/>
          </a:prstGeom>
        </p:spPr>
      </p:pic>
      <p:sp>
        <p:nvSpPr>
          <p:cNvPr id="173" name="Legend"/>
          <p:cNvSpPr txBox="1"/>
          <p:nvPr/>
        </p:nvSpPr>
        <p:spPr>
          <a:xfrm>
            <a:off x="362158" y="7301014"/>
            <a:ext cx="99075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Legend </a:t>
            </a:r>
          </a:p>
        </p:txBody>
      </p:sp>
      <p:sp>
        <p:nvSpPr>
          <p:cNvPr id="174" name="Training"/>
          <p:cNvSpPr txBox="1"/>
          <p:nvPr/>
        </p:nvSpPr>
        <p:spPr>
          <a:xfrm>
            <a:off x="1147777" y="7838021"/>
            <a:ext cx="104538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Training</a:t>
            </a:r>
            <a:r>
              <a:t> </a:t>
            </a:r>
          </a:p>
        </p:txBody>
      </p:sp>
      <p:sp>
        <p:nvSpPr>
          <p:cNvPr id="175" name="Debugging"/>
          <p:cNvSpPr txBox="1"/>
          <p:nvPr/>
        </p:nvSpPr>
        <p:spPr>
          <a:xfrm>
            <a:off x="1131861" y="8222208"/>
            <a:ext cx="136725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Debugging </a:t>
            </a:r>
          </a:p>
        </p:txBody>
      </p:sp>
      <p:sp>
        <p:nvSpPr>
          <p:cNvPr id="176" name="Racing"/>
          <p:cNvSpPr txBox="1"/>
          <p:nvPr/>
        </p:nvSpPr>
        <p:spPr>
          <a:xfrm>
            <a:off x="1104416" y="8616405"/>
            <a:ext cx="939547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/>
            <a:r>
              <a:t>Racing </a:t>
            </a:r>
          </a:p>
        </p:txBody>
      </p:sp>
      <p:pic>
        <p:nvPicPr>
          <p:cNvPr id="177" name="Rectangle" descr="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174" y="7166093"/>
            <a:ext cx="2515058" cy="23056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