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50"/>
  </p:notesMasterIdLst>
  <p:handoutMasterIdLst>
    <p:handoutMasterId r:id="rId51"/>
  </p:handoutMasterIdLst>
  <p:sldIdLst>
    <p:sldId id="256" r:id="rId2"/>
    <p:sldId id="258" r:id="rId3"/>
    <p:sldId id="272" r:id="rId4"/>
    <p:sldId id="273" r:id="rId5"/>
    <p:sldId id="274" r:id="rId6"/>
    <p:sldId id="275" r:id="rId7"/>
    <p:sldId id="285" r:id="rId8"/>
    <p:sldId id="276" r:id="rId9"/>
    <p:sldId id="288" r:id="rId10"/>
    <p:sldId id="289" r:id="rId11"/>
    <p:sldId id="290" r:id="rId12"/>
    <p:sldId id="287" r:id="rId13"/>
    <p:sldId id="286" r:id="rId14"/>
    <p:sldId id="259" r:id="rId15"/>
    <p:sldId id="262" r:id="rId16"/>
    <p:sldId id="263" r:id="rId17"/>
    <p:sldId id="257" r:id="rId18"/>
    <p:sldId id="261" r:id="rId19"/>
    <p:sldId id="265" r:id="rId20"/>
    <p:sldId id="279" r:id="rId21"/>
    <p:sldId id="291" r:id="rId22"/>
    <p:sldId id="292" r:id="rId23"/>
    <p:sldId id="298" r:id="rId24"/>
    <p:sldId id="296" r:id="rId25"/>
    <p:sldId id="297" r:id="rId26"/>
    <p:sldId id="317" r:id="rId27"/>
    <p:sldId id="318" r:id="rId28"/>
    <p:sldId id="304" r:id="rId29"/>
    <p:sldId id="320" r:id="rId30"/>
    <p:sldId id="321" r:id="rId31"/>
    <p:sldId id="313" r:id="rId32"/>
    <p:sldId id="322" r:id="rId33"/>
    <p:sldId id="280" r:id="rId34"/>
    <p:sldId id="295" r:id="rId35"/>
    <p:sldId id="319" r:id="rId36"/>
    <p:sldId id="269" r:id="rId37"/>
    <p:sldId id="299" r:id="rId38"/>
    <p:sldId id="314" r:id="rId39"/>
    <p:sldId id="315" r:id="rId40"/>
    <p:sldId id="270" r:id="rId41"/>
    <p:sldId id="271" r:id="rId42"/>
    <p:sldId id="282" r:id="rId43"/>
    <p:sldId id="283" r:id="rId44"/>
    <p:sldId id="323" r:id="rId45"/>
    <p:sldId id="324" r:id="rId46"/>
    <p:sldId id="325" r:id="rId47"/>
    <p:sldId id="326" r:id="rId48"/>
    <p:sldId id="327" r:id="rId49"/>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9" d="100"/>
          <a:sy n="99" d="100"/>
        </p:scale>
        <p:origin x="-240"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B4328F1B-075E-4FA2-B27E-5A26AB8AECE8}" type="datetimeFigureOut">
              <a:rPr lang="en-US" smtClean="0"/>
              <a:t>9/2/2014</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BF97F2B8-D3C9-4928-AE05-2FBDFDFD5647}" type="slidenum">
              <a:rPr lang="en-US" smtClean="0"/>
              <a:t>‹#›</a:t>
            </a:fld>
            <a:endParaRPr lang="en-US"/>
          </a:p>
        </p:txBody>
      </p:sp>
    </p:spTree>
    <p:extLst>
      <p:ext uri="{BB962C8B-B14F-4D97-AF65-F5344CB8AC3E}">
        <p14:creationId xmlns:p14="http://schemas.microsoft.com/office/powerpoint/2010/main" val="89247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C8F72ACC-269F-4881-80AB-200D4E06B2E9}" type="datetimeFigureOut">
              <a:rPr lang="en-US" smtClean="0"/>
              <a:t>9/2/2014</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9C5A4129-2315-4ED6-B4FD-57249BF16358}" type="slidenum">
              <a:rPr lang="en-US" smtClean="0"/>
              <a:t>‹#›</a:t>
            </a:fld>
            <a:endParaRPr lang="en-US"/>
          </a:p>
        </p:txBody>
      </p:sp>
    </p:spTree>
    <p:extLst>
      <p:ext uri="{BB962C8B-B14F-4D97-AF65-F5344CB8AC3E}">
        <p14:creationId xmlns:p14="http://schemas.microsoft.com/office/powerpoint/2010/main" val="631445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59DBAC9-573D-4537-B1BB-BF62BE97C744}" type="datetime1">
              <a:rPr lang="en-US" smtClean="0"/>
              <a:t>9/2/2014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F64971-AD42-4BAD-95E9-5D57C204380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51FA99-4D68-447F-B146-AD7AA25C2D90}" type="datetime1">
              <a:rPr lang="en-US" smtClean="0"/>
              <a:t>9/2/2014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F64971-AD42-4BAD-95E9-5D57C204380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248950-C3E5-4F73-8FB8-7446811620FF}" type="datetime1">
              <a:rPr lang="en-US" smtClean="0"/>
              <a:t>9/2/2014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F64971-AD42-4BAD-95E9-5D57C204380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80BA4D-9567-4FC1-B6F8-12ED2F0C07CB}" type="datetime1">
              <a:rPr lang="en-US" smtClean="0"/>
              <a:t>9/2/2014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F64971-AD42-4BAD-95E9-5D57C204380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ACA767-E8C0-4897-9587-51F6FA6EAD0E}" type="datetime1">
              <a:rPr lang="en-US" smtClean="0"/>
              <a:t>9/2/2014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F64971-AD42-4BAD-95E9-5D57C204380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9A364B5-2763-4E37-B87A-574F6821D825}" type="datetime1">
              <a:rPr lang="en-US" smtClean="0"/>
              <a:t>9/2/2014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F64971-AD42-4BAD-95E9-5D57C204380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B45DB7-EE8C-4126-97B1-72F5F634FB2B}" type="datetime1">
              <a:rPr lang="en-US" smtClean="0"/>
              <a:t>9/2/2014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F64971-AD42-4BAD-95E9-5D57C204380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B53C5C-72B5-44D9-BE00-C20FBA87ABA9}" type="datetime1">
              <a:rPr lang="en-US" smtClean="0"/>
              <a:t>9/2/2014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F64971-AD42-4BAD-95E9-5D57C204380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A68F57-4A34-4343-A78D-058767BAFAF5}" type="datetime1">
              <a:rPr lang="en-US" smtClean="0"/>
              <a:t>9/2/2014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F64971-AD42-4BAD-95E9-5D57C204380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8F876B-3F76-4FFD-980D-96A64BD91C73}" type="datetime1">
              <a:rPr lang="en-US" smtClean="0"/>
              <a:t>9/2/2014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F64971-AD42-4BAD-95E9-5D57C204380E}"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FCB2854C-992D-4CC8-9A8D-5219C1F37B2D}" type="datetime1">
              <a:rPr lang="en-US" smtClean="0"/>
              <a:t>9/2/2014</a:t>
            </a:fld>
            <a:endParaRPr lang="en-US"/>
          </a:p>
        </p:txBody>
      </p:sp>
      <p:sp>
        <p:nvSpPr>
          <p:cNvPr id="9" name="Slide Number Placeholder 8"/>
          <p:cNvSpPr>
            <a:spLocks noGrp="1"/>
          </p:cNvSpPr>
          <p:nvPr>
            <p:ph type="sldNum" sz="quarter" idx="11"/>
          </p:nvPr>
        </p:nvSpPr>
        <p:spPr/>
        <p:txBody>
          <a:bodyPr/>
          <a:lstStyle/>
          <a:p>
            <a:fld id="{AEF64971-AD42-4BAD-95E9-5D57C204380E}"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AEF64971-AD42-4BAD-95E9-5D57C204380E}"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F23EAF6B-5256-4AEA-8B77-CE6A6AA4C741}" type="datetime1">
              <a:rPr lang="en-US" smtClean="0"/>
              <a:t>9/2/2014</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Treating the Complex Psychiatric Patient</a:t>
            </a:r>
          </a:p>
        </p:txBody>
      </p:sp>
      <p:sp>
        <p:nvSpPr>
          <p:cNvPr id="3" name="Subtitle 2"/>
          <p:cNvSpPr>
            <a:spLocks noGrp="1"/>
          </p:cNvSpPr>
          <p:nvPr>
            <p:ph type="subTitle" idx="1"/>
          </p:nvPr>
        </p:nvSpPr>
        <p:spPr/>
        <p:txBody>
          <a:bodyPr>
            <a:normAutofit fontScale="77500" lnSpcReduction="20000"/>
          </a:bodyPr>
          <a:lstStyle/>
          <a:p>
            <a:pPr lvl="1"/>
            <a:r>
              <a:rPr lang="en-US" dirty="0"/>
              <a:t>Marie </a:t>
            </a:r>
            <a:r>
              <a:rPr lang="en-US" dirty="0" err="1"/>
              <a:t>Cugini</a:t>
            </a:r>
            <a:r>
              <a:rPr lang="en-US" dirty="0"/>
              <a:t> </a:t>
            </a:r>
            <a:r>
              <a:rPr lang="en-US" dirty="0" err="1"/>
              <a:t>Schur</a:t>
            </a:r>
            <a:r>
              <a:rPr lang="en-US" dirty="0"/>
              <a:t>, Ph.D., Department of State Hospitals - Atascadero</a:t>
            </a:r>
          </a:p>
          <a:p>
            <a:pPr lvl="1"/>
            <a:r>
              <a:rPr lang="en-US" dirty="0"/>
              <a:t>Charles Broderick, Ph.D., Department of State Hospitals - Sacramento</a:t>
            </a:r>
          </a:p>
          <a:p>
            <a:pPr lvl="1"/>
            <a:r>
              <a:rPr lang="en-US" dirty="0" err="1"/>
              <a:t>Darci</a:t>
            </a:r>
            <a:r>
              <a:rPr lang="en-US" dirty="0"/>
              <a:t> Delgado, </a:t>
            </a:r>
            <a:r>
              <a:rPr lang="en-US" dirty="0" err="1"/>
              <a:t>Psy.D</a:t>
            </a:r>
            <a:r>
              <a:rPr lang="en-US" dirty="0"/>
              <a:t>., Department of State Hospitals - Vacaville</a:t>
            </a:r>
          </a:p>
          <a:p>
            <a:pPr lvl="1"/>
            <a:r>
              <a:rPr lang="en-US" dirty="0" smtClean="0"/>
              <a:t>Kate </a:t>
            </a:r>
            <a:r>
              <a:rPr lang="en-US" dirty="0"/>
              <a:t>Warburton, M.D., Department of State Hospitals - Sacramento</a:t>
            </a:r>
          </a:p>
        </p:txBody>
      </p:sp>
      <p:sp>
        <p:nvSpPr>
          <p:cNvPr id="4" name="Slide Number Placeholder 3"/>
          <p:cNvSpPr>
            <a:spLocks noGrp="1"/>
          </p:cNvSpPr>
          <p:nvPr>
            <p:ph type="sldNum" sz="quarter" idx="12"/>
          </p:nvPr>
        </p:nvSpPr>
        <p:spPr/>
        <p:txBody>
          <a:bodyPr/>
          <a:lstStyle/>
          <a:p>
            <a:fld id="{AEF64971-AD42-4BAD-95E9-5D57C204380E}" type="slidenum">
              <a:rPr lang="en-US" smtClean="0"/>
              <a:t>1</a:t>
            </a:fld>
            <a:endParaRPr lang="en-US"/>
          </a:p>
        </p:txBody>
      </p:sp>
    </p:spTree>
    <p:extLst>
      <p:ext uri="{BB962C8B-B14F-4D97-AF65-F5344CB8AC3E}">
        <p14:creationId xmlns:p14="http://schemas.microsoft.com/office/powerpoint/2010/main" val="14279893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Headline </a:t>
            </a:r>
            <a:r>
              <a:rPr lang="en-US" dirty="0" smtClean="0"/>
              <a:t>2</a:t>
            </a:r>
            <a:endParaRPr lang="en-US" dirty="0"/>
          </a:p>
        </p:txBody>
      </p:sp>
      <p:sp>
        <p:nvSpPr>
          <p:cNvPr id="3" name="Content Placeholder 2"/>
          <p:cNvSpPr>
            <a:spLocks noGrp="1"/>
          </p:cNvSpPr>
          <p:nvPr>
            <p:ph idx="1"/>
          </p:nvPr>
        </p:nvSpPr>
        <p:spPr/>
        <p:txBody>
          <a:bodyPr/>
          <a:lstStyle/>
          <a:p>
            <a:pPr marL="342900" lvl="1">
              <a:buClr>
                <a:schemeClr val="accent1"/>
              </a:buClr>
            </a:pPr>
            <a:r>
              <a:rPr lang="en-US" b="1" dirty="0"/>
              <a:t>California state mental hospitals plagued by peril</a:t>
            </a:r>
            <a:endParaRPr lang="en-US" sz="1800" dirty="0"/>
          </a:p>
          <a:p>
            <a:endParaRPr lang="en-US" dirty="0"/>
          </a:p>
        </p:txBody>
      </p:sp>
      <p:sp>
        <p:nvSpPr>
          <p:cNvPr id="4" name="Slide Number Placeholder 3"/>
          <p:cNvSpPr>
            <a:spLocks noGrp="1"/>
          </p:cNvSpPr>
          <p:nvPr>
            <p:ph type="sldNum" sz="quarter" idx="12"/>
          </p:nvPr>
        </p:nvSpPr>
        <p:spPr/>
        <p:txBody>
          <a:bodyPr/>
          <a:lstStyle/>
          <a:p>
            <a:fld id="{AEF64971-AD42-4BAD-95E9-5D57C204380E}" type="slidenum">
              <a:rPr lang="en-US" smtClean="0"/>
              <a:t>10</a:t>
            </a:fld>
            <a:endParaRPr lang="en-US"/>
          </a:p>
        </p:txBody>
      </p:sp>
    </p:spTree>
    <p:extLst>
      <p:ext uri="{BB962C8B-B14F-4D97-AF65-F5344CB8AC3E}">
        <p14:creationId xmlns:p14="http://schemas.microsoft.com/office/powerpoint/2010/main" val="35299483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Headline 3</a:t>
            </a:r>
            <a:endParaRPr lang="en-US" dirty="0"/>
          </a:p>
        </p:txBody>
      </p:sp>
      <p:sp>
        <p:nvSpPr>
          <p:cNvPr id="3" name="Content Placeholder 2"/>
          <p:cNvSpPr>
            <a:spLocks noGrp="1"/>
          </p:cNvSpPr>
          <p:nvPr>
            <p:ph idx="1"/>
          </p:nvPr>
        </p:nvSpPr>
        <p:spPr/>
        <p:txBody>
          <a:bodyPr/>
          <a:lstStyle/>
          <a:p>
            <a:pPr lvl="1"/>
            <a:r>
              <a:rPr lang="en-US" b="1" dirty="0"/>
              <a:t>The Violent Patient Population Inside State Mental Hospitals</a:t>
            </a:r>
            <a:endParaRPr lang="en-US" sz="1800" dirty="0"/>
          </a:p>
          <a:p>
            <a:pPr lvl="2"/>
            <a:r>
              <a:rPr lang="en-US" i="1" dirty="0"/>
              <a:t>"This hospital [DSH-Napa] has turned into a de facto prison"</a:t>
            </a:r>
            <a:endParaRPr lang="en-US" sz="1600" dirty="0"/>
          </a:p>
          <a:p>
            <a:endParaRPr lang="en-US" dirty="0"/>
          </a:p>
        </p:txBody>
      </p:sp>
      <p:sp>
        <p:nvSpPr>
          <p:cNvPr id="4" name="Slide Number Placeholder 3"/>
          <p:cNvSpPr>
            <a:spLocks noGrp="1"/>
          </p:cNvSpPr>
          <p:nvPr>
            <p:ph type="sldNum" sz="quarter" idx="12"/>
          </p:nvPr>
        </p:nvSpPr>
        <p:spPr/>
        <p:txBody>
          <a:bodyPr/>
          <a:lstStyle/>
          <a:p>
            <a:fld id="{AEF64971-AD42-4BAD-95E9-5D57C204380E}" type="slidenum">
              <a:rPr lang="en-US" smtClean="0"/>
              <a:t>11</a:t>
            </a:fld>
            <a:endParaRPr lang="en-US"/>
          </a:p>
        </p:txBody>
      </p:sp>
    </p:spTree>
    <p:extLst>
      <p:ext uri="{BB962C8B-B14F-4D97-AF65-F5344CB8AC3E}">
        <p14:creationId xmlns:p14="http://schemas.microsoft.com/office/powerpoint/2010/main" val="16623093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California State Hospital Background</a:t>
            </a:r>
          </a:p>
        </p:txBody>
      </p:sp>
      <p:sp>
        <p:nvSpPr>
          <p:cNvPr id="3" name="Content Placeholder 2"/>
          <p:cNvSpPr>
            <a:spLocks noGrp="1"/>
          </p:cNvSpPr>
          <p:nvPr>
            <p:ph idx="1"/>
          </p:nvPr>
        </p:nvSpPr>
        <p:spPr/>
        <p:txBody>
          <a:bodyPr/>
          <a:lstStyle/>
          <a:p>
            <a:r>
              <a:rPr lang="en-US" dirty="0" smtClean="0"/>
              <a:t>Legal/Policy:</a:t>
            </a:r>
          </a:p>
          <a:p>
            <a:pPr lvl="1"/>
            <a:r>
              <a:rPr lang="en-US" dirty="0"/>
              <a:t>Involuntary Medication</a:t>
            </a:r>
            <a:endParaRPr lang="en-US" sz="1800" dirty="0"/>
          </a:p>
          <a:p>
            <a:pPr lvl="2"/>
            <a:r>
              <a:rPr lang="en-US" dirty="0"/>
              <a:t>Current: All commitments need a court order</a:t>
            </a:r>
            <a:endParaRPr lang="en-US" sz="1600" dirty="0"/>
          </a:p>
          <a:p>
            <a:pPr lvl="2"/>
            <a:r>
              <a:rPr lang="en-US" dirty="0"/>
              <a:t>Past: </a:t>
            </a:r>
            <a:r>
              <a:rPr lang="en-US" dirty="0" smtClean="0"/>
              <a:t>Almost every </a:t>
            </a:r>
            <a:r>
              <a:rPr lang="en-US" dirty="0"/>
              <a:t>patient was able to be forced </a:t>
            </a:r>
            <a:r>
              <a:rPr lang="en-US" dirty="0" smtClean="0"/>
              <a:t>medicated</a:t>
            </a:r>
            <a:endParaRPr lang="en-US" sz="1600" dirty="0"/>
          </a:p>
          <a:p>
            <a:pPr lvl="1"/>
            <a:r>
              <a:rPr lang="en-US" dirty="0"/>
              <a:t>Restraint and seclusion </a:t>
            </a:r>
            <a:endParaRPr lang="en-US" sz="1800" dirty="0"/>
          </a:p>
          <a:p>
            <a:pPr lvl="2"/>
            <a:r>
              <a:rPr lang="en-US" dirty="0"/>
              <a:t>Current: restrained for hours, “imminently dangerous”</a:t>
            </a:r>
            <a:endParaRPr lang="en-US" sz="1600" dirty="0"/>
          </a:p>
          <a:p>
            <a:pPr lvl="2"/>
            <a:r>
              <a:rPr lang="en-US" dirty="0"/>
              <a:t>Past: restrained for days</a:t>
            </a:r>
            <a:endParaRPr lang="en-US" sz="1600" dirty="0"/>
          </a:p>
          <a:p>
            <a:pPr lvl="1"/>
            <a:r>
              <a:rPr lang="en-US" dirty="0"/>
              <a:t>MDO parole revocation</a:t>
            </a:r>
            <a:endParaRPr lang="en-US" sz="1800" dirty="0"/>
          </a:p>
          <a:p>
            <a:pPr lvl="2"/>
            <a:r>
              <a:rPr lang="en-US" dirty="0"/>
              <a:t>Current:  MDOs return to prison only with new serious charge (e.g., broken bones), but never revoked</a:t>
            </a:r>
            <a:endParaRPr lang="en-US" sz="1600" dirty="0"/>
          </a:p>
          <a:p>
            <a:pPr lvl="2"/>
            <a:r>
              <a:rPr lang="en-US" dirty="0"/>
              <a:t>Past:  Could revoke MDO’s parole</a:t>
            </a:r>
            <a:endParaRPr lang="en-US" sz="1600" dirty="0"/>
          </a:p>
          <a:p>
            <a:endParaRPr lang="en-US" dirty="0"/>
          </a:p>
        </p:txBody>
      </p:sp>
      <p:sp>
        <p:nvSpPr>
          <p:cNvPr id="4" name="Slide Number Placeholder 3"/>
          <p:cNvSpPr>
            <a:spLocks noGrp="1"/>
          </p:cNvSpPr>
          <p:nvPr>
            <p:ph type="sldNum" sz="quarter" idx="12"/>
          </p:nvPr>
        </p:nvSpPr>
        <p:spPr/>
        <p:txBody>
          <a:bodyPr/>
          <a:lstStyle/>
          <a:p>
            <a:fld id="{AEF64971-AD42-4BAD-95E9-5D57C204380E}" type="slidenum">
              <a:rPr lang="en-US" smtClean="0"/>
              <a:t>12</a:t>
            </a:fld>
            <a:endParaRPr lang="en-US"/>
          </a:p>
        </p:txBody>
      </p:sp>
    </p:spTree>
    <p:extLst>
      <p:ext uri="{BB962C8B-B14F-4D97-AF65-F5344CB8AC3E}">
        <p14:creationId xmlns:p14="http://schemas.microsoft.com/office/powerpoint/2010/main" val="19717757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California State Hospital Background</a:t>
            </a:r>
          </a:p>
        </p:txBody>
      </p:sp>
      <p:sp>
        <p:nvSpPr>
          <p:cNvPr id="3" name="Content Placeholder 2"/>
          <p:cNvSpPr>
            <a:spLocks noGrp="1"/>
          </p:cNvSpPr>
          <p:nvPr>
            <p:ph idx="1"/>
          </p:nvPr>
        </p:nvSpPr>
        <p:spPr/>
        <p:txBody>
          <a:bodyPr>
            <a:normAutofit fontScale="92500"/>
          </a:bodyPr>
          <a:lstStyle/>
          <a:p>
            <a:r>
              <a:rPr lang="en-US" dirty="0" smtClean="0"/>
              <a:t>Patients:</a:t>
            </a:r>
          </a:p>
          <a:p>
            <a:pPr lvl="1"/>
            <a:r>
              <a:rPr lang="en-US" dirty="0" smtClean="0"/>
              <a:t>~25% treatment resistant</a:t>
            </a:r>
          </a:p>
          <a:p>
            <a:r>
              <a:rPr lang="en-US" dirty="0"/>
              <a:t>Most are not aggressive</a:t>
            </a:r>
          </a:p>
          <a:p>
            <a:pPr lvl="1"/>
            <a:r>
              <a:rPr lang="en-US" dirty="0"/>
              <a:t>~28% have ever been aggressive</a:t>
            </a:r>
          </a:p>
          <a:p>
            <a:pPr lvl="1"/>
            <a:r>
              <a:rPr lang="en-US" dirty="0"/>
              <a:t>~12% aggressive in the past year</a:t>
            </a:r>
          </a:p>
          <a:p>
            <a:r>
              <a:rPr lang="en-US" dirty="0" smtClean="0"/>
              <a:t>Types of aggression: organized, psychotic, impulsive</a:t>
            </a:r>
          </a:p>
          <a:p>
            <a:pPr lvl="1"/>
            <a:r>
              <a:rPr lang="en-US" dirty="0" smtClean="0"/>
              <a:t>DSH-A most severe patients: </a:t>
            </a:r>
            <a:endParaRPr lang="en-US" dirty="0"/>
          </a:p>
          <a:p>
            <a:pPr lvl="2"/>
            <a:r>
              <a:rPr lang="en-US" dirty="0"/>
              <a:t>~ 33% due primarily  to psychosis </a:t>
            </a:r>
            <a:r>
              <a:rPr lang="en-US" dirty="0" smtClean="0"/>
              <a:t>(“Psychotic” e.g</a:t>
            </a:r>
            <a:r>
              <a:rPr lang="en-US" dirty="0"/>
              <a:t>., command hallucinations, mania)</a:t>
            </a:r>
          </a:p>
          <a:p>
            <a:pPr lvl="2"/>
            <a:r>
              <a:rPr lang="en-US" dirty="0"/>
              <a:t>~ 33% due primarily to personality structure </a:t>
            </a:r>
            <a:r>
              <a:rPr lang="en-US" dirty="0" smtClean="0"/>
              <a:t>(e.g</a:t>
            </a:r>
            <a:r>
              <a:rPr lang="en-US" dirty="0"/>
              <a:t>., “Organized” </a:t>
            </a:r>
            <a:r>
              <a:rPr lang="en-US" dirty="0" smtClean="0"/>
              <a:t>Antisocial </a:t>
            </a:r>
            <a:r>
              <a:rPr lang="en-US" dirty="0"/>
              <a:t>Personality </a:t>
            </a:r>
            <a:r>
              <a:rPr lang="en-US" dirty="0" smtClean="0"/>
              <a:t>Disorder/Psychopathy or Borderline </a:t>
            </a:r>
            <a:r>
              <a:rPr lang="en-US" dirty="0"/>
              <a:t>Personality </a:t>
            </a:r>
            <a:r>
              <a:rPr lang="en-US" dirty="0" smtClean="0"/>
              <a:t>Disorder)</a:t>
            </a:r>
            <a:endParaRPr lang="en-US" dirty="0"/>
          </a:p>
          <a:p>
            <a:pPr lvl="2"/>
            <a:r>
              <a:rPr lang="en-US" dirty="0"/>
              <a:t>~ 33% due primarily  to cognitive limitations/other </a:t>
            </a:r>
            <a:r>
              <a:rPr lang="en-US" dirty="0" smtClean="0"/>
              <a:t>(“Impulsive” e.g</a:t>
            </a:r>
            <a:r>
              <a:rPr lang="en-US" dirty="0"/>
              <a:t>., dementia, mental retardation, institutionalization)</a:t>
            </a:r>
          </a:p>
          <a:p>
            <a:r>
              <a:rPr lang="en-US" dirty="0" smtClean="0"/>
              <a:t>More complex patients will have </a:t>
            </a:r>
            <a:r>
              <a:rPr lang="en-US" dirty="0" err="1" smtClean="0"/>
              <a:t>multifacted</a:t>
            </a:r>
            <a:r>
              <a:rPr lang="en-US" dirty="0" smtClean="0"/>
              <a:t> etiologies for violence</a:t>
            </a:r>
          </a:p>
        </p:txBody>
      </p:sp>
      <p:sp>
        <p:nvSpPr>
          <p:cNvPr id="4" name="Slide Number Placeholder 3"/>
          <p:cNvSpPr>
            <a:spLocks noGrp="1"/>
          </p:cNvSpPr>
          <p:nvPr>
            <p:ph type="sldNum" sz="quarter" idx="12"/>
          </p:nvPr>
        </p:nvSpPr>
        <p:spPr/>
        <p:txBody>
          <a:bodyPr/>
          <a:lstStyle/>
          <a:p>
            <a:fld id="{AEF64971-AD42-4BAD-95E9-5D57C204380E}" type="slidenum">
              <a:rPr lang="en-US" smtClean="0"/>
              <a:t>13</a:t>
            </a:fld>
            <a:endParaRPr lang="en-US"/>
          </a:p>
        </p:txBody>
      </p:sp>
    </p:spTree>
    <p:extLst>
      <p:ext uri="{BB962C8B-B14F-4D97-AF65-F5344CB8AC3E}">
        <p14:creationId xmlns:p14="http://schemas.microsoft.com/office/powerpoint/2010/main" val="959332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Motivations for Aggression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15566657"/>
              </p:ext>
            </p:extLst>
          </p:nvPr>
        </p:nvGraphicFramePr>
        <p:xfrm>
          <a:off x="701964" y="2438400"/>
          <a:ext cx="6894512" cy="3924934"/>
        </p:xfrm>
        <a:graphic>
          <a:graphicData uri="http://schemas.openxmlformats.org/drawingml/2006/table">
            <a:tbl>
              <a:tblPr>
                <a:tableStyleId>{5C22544A-7EE6-4342-B048-85BDC9FD1C3A}</a:tableStyleId>
              </a:tblPr>
              <a:tblGrid>
                <a:gridCol w="758362"/>
                <a:gridCol w="758362"/>
                <a:gridCol w="810304"/>
                <a:gridCol w="739662"/>
                <a:gridCol w="870558"/>
                <a:gridCol w="747973"/>
                <a:gridCol w="830389"/>
                <a:gridCol w="690490"/>
                <a:gridCol w="688412"/>
              </a:tblGrid>
              <a:tr h="913802">
                <a:tc>
                  <a:txBody>
                    <a:bodyPr/>
                    <a:lstStyle/>
                    <a:p>
                      <a:pPr marL="0" marR="0" algn="l">
                        <a:lnSpc>
                          <a:spcPct val="115000"/>
                        </a:lnSpc>
                        <a:spcBef>
                          <a:spcPts val="0"/>
                        </a:spcBef>
                        <a:spcAft>
                          <a:spcPts val="0"/>
                        </a:spcAft>
                      </a:pPr>
                      <a:r>
                        <a:rPr lang="en-US" sz="1200" dirty="0">
                          <a:effectLst/>
                        </a:rPr>
                        <a:t>SIR #1</a:t>
                      </a:r>
                      <a:endParaRPr lang="en-US" sz="1200" dirty="0">
                        <a:effectLst/>
                        <a:latin typeface="Calibri"/>
                        <a:ea typeface="Times New Roman"/>
                        <a:cs typeface="Times New Roman"/>
                      </a:endParaRPr>
                    </a:p>
                  </a:txBody>
                  <a:tcPr marL="0" marR="0" marT="0" marB="0" anchor="b"/>
                </a:tc>
                <a:tc>
                  <a:txBody>
                    <a:bodyPr/>
                    <a:lstStyle/>
                    <a:p>
                      <a:pPr marL="0" marR="0" algn="l">
                        <a:lnSpc>
                          <a:spcPct val="115000"/>
                        </a:lnSpc>
                        <a:spcBef>
                          <a:spcPts val="0"/>
                        </a:spcBef>
                        <a:spcAft>
                          <a:spcPts val="0"/>
                        </a:spcAft>
                      </a:pPr>
                      <a:r>
                        <a:rPr lang="en-US" sz="1200" dirty="0">
                          <a:effectLst/>
                        </a:rPr>
                        <a:t>Paranoid</a:t>
                      </a:r>
                      <a:endParaRPr lang="en-US" sz="1200" dirty="0">
                        <a:effectLst/>
                        <a:latin typeface="Calibri"/>
                        <a:ea typeface="Times New Roman"/>
                        <a:cs typeface="Times New Roman"/>
                      </a:endParaRPr>
                    </a:p>
                  </a:txBody>
                  <a:tcPr marL="9525" marR="9525" marT="9525" marB="0" anchor="b"/>
                </a:tc>
                <a:tc>
                  <a:txBody>
                    <a:bodyPr/>
                    <a:lstStyle/>
                    <a:p>
                      <a:pPr marL="0" marR="0" algn="l">
                        <a:lnSpc>
                          <a:spcPct val="115000"/>
                        </a:lnSpc>
                        <a:spcBef>
                          <a:spcPts val="0"/>
                        </a:spcBef>
                        <a:spcAft>
                          <a:spcPts val="0"/>
                        </a:spcAft>
                      </a:pPr>
                      <a:r>
                        <a:rPr lang="en-US" sz="1200">
                          <a:effectLst/>
                        </a:rPr>
                        <a:t>Testing Boundaries</a:t>
                      </a:r>
                      <a:endParaRPr lang="en-US" sz="1200">
                        <a:effectLst/>
                        <a:latin typeface="Calibri"/>
                        <a:ea typeface="Times New Roman"/>
                        <a:cs typeface="Times New Roman"/>
                      </a:endParaRPr>
                    </a:p>
                  </a:txBody>
                  <a:tcPr marL="9525" marR="9525" marT="9525" marB="0" anchor="b"/>
                </a:tc>
                <a:tc>
                  <a:txBody>
                    <a:bodyPr/>
                    <a:lstStyle/>
                    <a:p>
                      <a:pPr marL="0" marR="0" algn="l">
                        <a:lnSpc>
                          <a:spcPct val="115000"/>
                        </a:lnSpc>
                        <a:spcBef>
                          <a:spcPts val="0"/>
                        </a:spcBef>
                        <a:spcAft>
                          <a:spcPts val="0"/>
                        </a:spcAft>
                      </a:pPr>
                      <a:r>
                        <a:rPr lang="en-US" sz="1200">
                          <a:effectLst/>
                        </a:rPr>
                        <a:t>Impulsive</a:t>
                      </a:r>
                      <a:endParaRPr lang="en-US" sz="1200">
                        <a:effectLst/>
                        <a:latin typeface="Calibri"/>
                        <a:ea typeface="Times New Roman"/>
                        <a:cs typeface="Times New Roman"/>
                      </a:endParaRPr>
                    </a:p>
                  </a:txBody>
                  <a:tcPr marL="9525" marR="9525" marT="9525" marB="0" anchor="b"/>
                </a:tc>
                <a:tc>
                  <a:txBody>
                    <a:bodyPr/>
                    <a:lstStyle/>
                    <a:p>
                      <a:pPr marL="0" marR="0" algn="l">
                        <a:lnSpc>
                          <a:spcPct val="115000"/>
                        </a:lnSpc>
                        <a:spcBef>
                          <a:spcPts val="0"/>
                        </a:spcBef>
                        <a:spcAft>
                          <a:spcPts val="0"/>
                        </a:spcAft>
                      </a:pPr>
                      <a:r>
                        <a:rPr lang="en-US" sz="1200">
                          <a:effectLst/>
                        </a:rPr>
                        <a:t>Unable to Verbalize needs</a:t>
                      </a:r>
                      <a:endParaRPr lang="en-US" sz="1200">
                        <a:effectLst/>
                        <a:latin typeface="Calibri"/>
                        <a:ea typeface="Times New Roman"/>
                        <a:cs typeface="Times New Roman"/>
                      </a:endParaRPr>
                    </a:p>
                  </a:txBody>
                  <a:tcPr marL="9525" marR="9525" marT="9525" marB="0" anchor="b"/>
                </a:tc>
                <a:tc>
                  <a:txBody>
                    <a:bodyPr/>
                    <a:lstStyle/>
                    <a:p>
                      <a:pPr marL="0" marR="0" algn="l">
                        <a:lnSpc>
                          <a:spcPct val="115000"/>
                        </a:lnSpc>
                        <a:spcBef>
                          <a:spcPts val="0"/>
                        </a:spcBef>
                        <a:spcAft>
                          <a:spcPts val="0"/>
                        </a:spcAft>
                      </a:pPr>
                      <a:r>
                        <a:rPr lang="en-US" sz="1200">
                          <a:effectLst/>
                        </a:rPr>
                        <a:t>Asserting Dominance</a:t>
                      </a:r>
                      <a:endParaRPr lang="en-US" sz="1200">
                        <a:effectLst/>
                        <a:latin typeface="Calibri"/>
                        <a:ea typeface="Times New Roman"/>
                        <a:cs typeface="Times New Roman"/>
                      </a:endParaRPr>
                    </a:p>
                  </a:txBody>
                  <a:tcPr marL="9525" marR="9525" marT="9525" marB="0" anchor="b"/>
                </a:tc>
                <a:tc>
                  <a:txBody>
                    <a:bodyPr/>
                    <a:lstStyle/>
                    <a:p>
                      <a:pPr marL="0" marR="0" algn="l">
                        <a:lnSpc>
                          <a:spcPct val="115000"/>
                        </a:lnSpc>
                        <a:spcBef>
                          <a:spcPts val="0"/>
                        </a:spcBef>
                        <a:spcAft>
                          <a:spcPts val="0"/>
                        </a:spcAft>
                      </a:pPr>
                      <a:r>
                        <a:rPr lang="en-US" sz="1200">
                          <a:effectLst/>
                        </a:rPr>
                        <a:t>Anti-Authority</a:t>
                      </a:r>
                      <a:endParaRPr lang="en-US" sz="1200">
                        <a:effectLst/>
                        <a:latin typeface="Calibri"/>
                        <a:ea typeface="Times New Roman"/>
                        <a:cs typeface="Times New Roman"/>
                      </a:endParaRPr>
                    </a:p>
                  </a:txBody>
                  <a:tcPr marL="9525" marR="9525" marT="9525" marB="0" anchor="b"/>
                </a:tc>
                <a:tc>
                  <a:txBody>
                    <a:bodyPr/>
                    <a:lstStyle/>
                    <a:p>
                      <a:pPr marL="0" marR="0" algn="l">
                        <a:lnSpc>
                          <a:spcPct val="115000"/>
                        </a:lnSpc>
                        <a:spcBef>
                          <a:spcPts val="0"/>
                        </a:spcBef>
                        <a:spcAft>
                          <a:spcPts val="0"/>
                        </a:spcAft>
                      </a:pPr>
                      <a:r>
                        <a:rPr lang="en-US" sz="1200" dirty="0" smtClean="0">
                          <a:effectLst/>
                        </a:rPr>
                        <a:t>Avoidance</a:t>
                      </a:r>
                      <a:endParaRPr lang="en-US" sz="1200" dirty="0">
                        <a:effectLst/>
                        <a:latin typeface="Calibri"/>
                        <a:ea typeface="Times New Roman"/>
                        <a:cs typeface="Times New Roman"/>
                      </a:endParaRPr>
                    </a:p>
                  </a:txBody>
                  <a:tcPr marL="9525" marR="9525" marT="9525" marB="0" anchor="b"/>
                </a:tc>
                <a:tc>
                  <a:txBody>
                    <a:bodyPr/>
                    <a:lstStyle/>
                    <a:p>
                      <a:pPr marL="0" marR="0" algn="l">
                        <a:lnSpc>
                          <a:spcPct val="115000"/>
                        </a:lnSpc>
                        <a:spcBef>
                          <a:spcPts val="0"/>
                        </a:spcBef>
                        <a:spcAft>
                          <a:spcPts val="0"/>
                        </a:spcAft>
                      </a:pPr>
                      <a:r>
                        <a:rPr lang="en-US" sz="1200" dirty="0">
                          <a:effectLst/>
                        </a:rPr>
                        <a:t>Borderline </a:t>
                      </a:r>
                      <a:r>
                        <a:rPr lang="en-US" sz="1200" dirty="0" smtClean="0">
                          <a:effectLst/>
                        </a:rPr>
                        <a:t>Per.</a:t>
                      </a:r>
                      <a:r>
                        <a:rPr lang="en-US" sz="1200" baseline="0" dirty="0" smtClean="0">
                          <a:effectLst/>
                        </a:rPr>
                        <a:t> Dis.</a:t>
                      </a:r>
                      <a:endParaRPr lang="en-US" sz="1200" dirty="0">
                        <a:effectLst/>
                        <a:latin typeface="Calibri"/>
                        <a:ea typeface="Times New Roman"/>
                        <a:cs typeface="Times New Roman"/>
                      </a:endParaRPr>
                    </a:p>
                  </a:txBody>
                  <a:tcPr marL="9525" marR="9525" marT="9525" marB="0" anchor="b"/>
                </a:tc>
              </a:tr>
              <a:tr h="847596">
                <a:tc>
                  <a:txBody>
                    <a:bodyPr/>
                    <a:lstStyle/>
                    <a:p>
                      <a:pPr marL="0" marR="0" algn="l">
                        <a:lnSpc>
                          <a:spcPct val="115000"/>
                        </a:lnSpc>
                        <a:spcBef>
                          <a:spcPts val="0"/>
                        </a:spcBef>
                        <a:spcAft>
                          <a:spcPts val="0"/>
                        </a:spcAft>
                      </a:pPr>
                      <a:r>
                        <a:rPr lang="en-US" sz="1200">
                          <a:effectLst/>
                        </a:rPr>
                        <a:t>SIR#2</a:t>
                      </a:r>
                      <a:endParaRPr lang="en-US" sz="1200">
                        <a:effectLst/>
                        <a:latin typeface="Calibri"/>
                        <a:ea typeface="Times New Roman"/>
                        <a:cs typeface="Times New Roman"/>
                      </a:endParaRPr>
                    </a:p>
                  </a:txBody>
                  <a:tcPr marL="0" marR="0" marT="0" marB="0" anchor="b"/>
                </a:tc>
                <a:tc>
                  <a:txBody>
                    <a:bodyPr/>
                    <a:lstStyle/>
                    <a:p>
                      <a:pPr marL="0" marR="0" algn="l">
                        <a:lnSpc>
                          <a:spcPct val="115000"/>
                        </a:lnSpc>
                        <a:spcBef>
                          <a:spcPts val="0"/>
                        </a:spcBef>
                        <a:spcAft>
                          <a:spcPts val="0"/>
                        </a:spcAft>
                      </a:pPr>
                      <a:r>
                        <a:rPr lang="en-US" sz="1200" dirty="0">
                          <a:effectLst/>
                        </a:rPr>
                        <a:t>Psychotic</a:t>
                      </a:r>
                      <a:endParaRPr lang="en-US" sz="1200" dirty="0">
                        <a:effectLst/>
                        <a:latin typeface="Calibri"/>
                        <a:ea typeface="Times New Roman"/>
                        <a:cs typeface="Times New Roman"/>
                      </a:endParaRPr>
                    </a:p>
                  </a:txBody>
                  <a:tcPr marL="9525" marR="9525" marT="9525" marB="0" anchor="b"/>
                </a:tc>
                <a:tc>
                  <a:txBody>
                    <a:bodyPr/>
                    <a:lstStyle/>
                    <a:p>
                      <a:pPr marL="0" marR="0" algn="l">
                        <a:lnSpc>
                          <a:spcPct val="115000"/>
                        </a:lnSpc>
                        <a:spcBef>
                          <a:spcPts val="0"/>
                        </a:spcBef>
                        <a:spcAft>
                          <a:spcPts val="0"/>
                        </a:spcAft>
                      </a:pPr>
                      <a:r>
                        <a:rPr lang="en-US" sz="1200" dirty="0">
                          <a:effectLst/>
                        </a:rPr>
                        <a:t>Testing Boundaries</a:t>
                      </a:r>
                      <a:endParaRPr lang="en-US" sz="1200" dirty="0">
                        <a:effectLst/>
                        <a:latin typeface="Calibri"/>
                        <a:ea typeface="Times New Roman"/>
                        <a:cs typeface="Times New Roman"/>
                      </a:endParaRPr>
                    </a:p>
                  </a:txBody>
                  <a:tcPr marL="9525" marR="9525" marT="9525" marB="0" anchor="b"/>
                </a:tc>
                <a:tc>
                  <a:txBody>
                    <a:bodyPr/>
                    <a:lstStyle/>
                    <a:p>
                      <a:pPr marL="0" marR="0" algn="l">
                        <a:lnSpc>
                          <a:spcPct val="115000"/>
                        </a:lnSpc>
                        <a:spcBef>
                          <a:spcPts val="0"/>
                        </a:spcBef>
                        <a:spcAft>
                          <a:spcPts val="0"/>
                        </a:spcAft>
                      </a:pPr>
                      <a:r>
                        <a:rPr lang="en-US" sz="1200" dirty="0">
                          <a:effectLst/>
                        </a:rPr>
                        <a:t>Asserting Dominance</a:t>
                      </a:r>
                      <a:endParaRPr lang="en-US" sz="1200" dirty="0">
                        <a:effectLst/>
                        <a:latin typeface="Calibri"/>
                        <a:ea typeface="Times New Roman"/>
                        <a:cs typeface="Times New Roman"/>
                      </a:endParaRPr>
                    </a:p>
                  </a:txBody>
                  <a:tcPr marL="9525" marR="9525" marT="9525" marB="0" anchor="b"/>
                </a:tc>
                <a:tc>
                  <a:txBody>
                    <a:bodyPr/>
                    <a:lstStyle/>
                    <a:p>
                      <a:pPr marL="0" marR="0" algn="l">
                        <a:lnSpc>
                          <a:spcPct val="115000"/>
                        </a:lnSpc>
                        <a:spcBef>
                          <a:spcPts val="0"/>
                        </a:spcBef>
                        <a:spcAft>
                          <a:spcPts val="0"/>
                        </a:spcAft>
                      </a:pPr>
                      <a:r>
                        <a:rPr lang="en-US" sz="1200" dirty="0">
                          <a:effectLst/>
                        </a:rPr>
                        <a:t>Anti-Authority</a:t>
                      </a:r>
                      <a:endParaRPr lang="en-US" sz="1200" dirty="0">
                        <a:effectLst/>
                        <a:latin typeface="Calibri"/>
                        <a:ea typeface="Times New Roman"/>
                        <a:cs typeface="Times New Roman"/>
                      </a:endParaRPr>
                    </a:p>
                  </a:txBody>
                  <a:tcPr marL="9525" marR="9525" marT="9525" marB="0" anchor="b"/>
                </a:tc>
                <a:tc gridSpan="2">
                  <a:txBody>
                    <a:bodyPr/>
                    <a:lstStyle/>
                    <a:p>
                      <a:pPr marL="0" marR="0" algn="l">
                        <a:lnSpc>
                          <a:spcPct val="115000"/>
                        </a:lnSpc>
                        <a:spcBef>
                          <a:spcPts val="0"/>
                        </a:spcBef>
                        <a:spcAft>
                          <a:spcPts val="0"/>
                        </a:spcAft>
                      </a:pPr>
                      <a:r>
                        <a:rPr lang="en-US" sz="1200" dirty="0">
                          <a:effectLst/>
                        </a:rPr>
                        <a:t>High </a:t>
                      </a:r>
                    </a:p>
                    <a:p>
                      <a:pPr marL="0" marR="0" algn="l">
                        <a:lnSpc>
                          <a:spcPct val="115000"/>
                        </a:lnSpc>
                        <a:spcBef>
                          <a:spcPts val="0"/>
                        </a:spcBef>
                        <a:spcAft>
                          <a:spcPts val="0"/>
                        </a:spcAft>
                      </a:pPr>
                      <a:r>
                        <a:rPr lang="en-US" sz="1200" dirty="0">
                          <a:effectLst/>
                        </a:rPr>
                        <a:t>Emotionality</a:t>
                      </a:r>
                      <a:endParaRPr lang="en-US" sz="1200" dirty="0">
                        <a:effectLst/>
                        <a:latin typeface="Calibri"/>
                        <a:ea typeface="Times New Roman"/>
                        <a:cs typeface="Times New Roman"/>
                      </a:endParaRPr>
                    </a:p>
                  </a:txBody>
                  <a:tcPr marL="9525" marR="9525" marT="9525" marB="0" anchor="b"/>
                </a:tc>
                <a:tc hMerge="1">
                  <a:txBody>
                    <a:bodyPr/>
                    <a:lstStyle/>
                    <a:p>
                      <a:endParaRPr lang="en-US"/>
                    </a:p>
                  </a:txBody>
                  <a:tcPr/>
                </a:tc>
                <a:tc>
                  <a:txBody>
                    <a:bodyPr/>
                    <a:lstStyle/>
                    <a:p>
                      <a:pPr algn="l">
                        <a:lnSpc>
                          <a:spcPct val="115000"/>
                        </a:lnSpc>
                      </a:pPr>
                      <a:endParaRPr lang="en-US" sz="1200">
                        <a:effectLst/>
                        <a:latin typeface="Calibri"/>
                      </a:endParaRPr>
                    </a:p>
                  </a:txBody>
                  <a:tcPr marL="9525" marR="9525" marT="9525" marB="0" anchor="b"/>
                </a:tc>
                <a:tc>
                  <a:txBody>
                    <a:bodyPr/>
                    <a:lstStyle/>
                    <a:p>
                      <a:pPr algn="l">
                        <a:lnSpc>
                          <a:spcPct val="115000"/>
                        </a:lnSpc>
                      </a:pPr>
                      <a:endParaRPr lang="en-US" sz="1200" dirty="0">
                        <a:effectLst/>
                        <a:latin typeface="Calibri"/>
                      </a:endParaRPr>
                    </a:p>
                  </a:txBody>
                  <a:tcPr marL="9525" marR="9525" marT="9525" marB="0" anchor="b"/>
                </a:tc>
              </a:tr>
              <a:tr h="468344">
                <a:tc>
                  <a:txBody>
                    <a:bodyPr/>
                    <a:lstStyle/>
                    <a:p>
                      <a:pPr marL="0" marR="0" algn="l">
                        <a:lnSpc>
                          <a:spcPct val="115000"/>
                        </a:lnSpc>
                        <a:spcBef>
                          <a:spcPts val="0"/>
                        </a:spcBef>
                        <a:spcAft>
                          <a:spcPts val="0"/>
                        </a:spcAft>
                      </a:pPr>
                      <a:r>
                        <a:rPr lang="en-US" sz="1200">
                          <a:effectLst/>
                        </a:rPr>
                        <a:t>SIR#3</a:t>
                      </a:r>
                      <a:endParaRPr lang="en-US" sz="1200">
                        <a:effectLst/>
                        <a:latin typeface="Calibri"/>
                        <a:ea typeface="Times New Roman"/>
                        <a:cs typeface="Times New Roman"/>
                      </a:endParaRPr>
                    </a:p>
                  </a:txBody>
                  <a:tcPr marL="0" marR="0" marT="0" marB="0" anchor="b"/>
                </a:tc>
                <a:tc>
                  <a:txBody>
                    <a:bodyPr/>
                    <a:lstStyle/>
                    <a:p>
                      <a:pPr marL="0" marR="0" algn="l">
                        <a:lnSpc>
                          <a:spcPct val="115000"/>
                        </a:lnSpc>
                        <a:spcBef>
                          <a:spcPts val="0"/>
                        </a:spcBef>
                        <a:spcAft>
                          <a:spcPts val="0"/>
                        </a:spcAft>
                      </a:pPr>
                      <a:r>
                        <a:rPr lang="en-US" sz="1200">
                          <a:effectLst/>
                        </a:rPr>
                        <a:t>Impulsive</a:t>
                      </a:r>
                      <a:endParaRPr lang="en-US" sz="1200">
                        <a:effectLst/>
                        <a:latin typeface="Calibri"/>
                        <a:ea typeface="Times New Roman"/>
                        <a:cs typeface="Times New Roman"/>
                      </a:endParaRPr>
                    </a:p>
                  </a:txBody>
                  <a:tcPr marL="9525" marR="9525" marT="9525" marB="0" anchor="b"/>
                </a:tc>
                <a:tc>
                  <a:txBody>
                    <a:bodyPr/>
                    <a:lstStyle/>
                    <a:p>
                      <a:pPr marL="0" marR="0" algn="l">
                        <a:lnSpc>
                          <a:spcPct val="115000"/>
                        </a:lnSpc>
                        <a:spcBef>
                          <a:spcPts val="0"/>
                        </a:spcBef>
                        <a:spcAft>
                          <a:spcPts val="0"/>
                        </a:spcAft>
                      </a:pPr>
                      <a:r>
                        <a:rPr lang="en-US" sz="1200">
                          <a:effectLst/>
                        </a:rPr>
                        <a:t>Cognitive</a:t>
                      </a:r>
                      <a:endParaRPr lang="en-US" sz="1200">
                        <a:effectLst/>
                        <a:latin typeface="Calibri"/>
                        <a:ea typeface="Times New Roman"/>
                        <a:cs typeface="Times New Roman"/>
                      </a:endParaRPr>
                    </a:p>
                  </a:txBody>
                  <a:tcPr marL="9525" marR="9525" marT="9525" marB="0" anchor="b"/>
                </a:tc>
                <a:tc>
                  <a:txBody>
                    <a:bodyPr/>
                    <a:lstStyle/>
                    <a:p>
                      <a:pPr marL="0" marR="0" algn="l">
                        <a:lnSpc>
                          <a:spcPct val="115000"/>
                        </a:lnSpc>
                        <a:spcBef>
                          <a:spcPts val="0"/>
                        </a:spcBef>
                        <a:spcAft>
                          <a:spcPts val="0"/>
                        </a:spcAft>
                      </a:pPr>
                      <a:r>
                        <a:rPr lang="en-US" sz="1200" dirty="0">
                          <a:effectLst/>
                        </a:rPr>
                        <a:t>Planned</a:t>
                      </a:r>
                      <a:endParaRPr lang="en-US" sz="1200" dirty="0">
                        <a:effectLst/>
                        <a:latin typeface="Calibri"/>
                        <a:ea typeface="Times New Roman"/>
                        <a:cs typeface="Times New Roman"/>
                      </a:endParaRPr>
                    </a:p>
                  </a:txBody>
                  <a:tcPr marL="9525" marR="9525" marT="9525" marB="0" anchor="b"/>
                </a:tc>
                <a:tc>
                  <a:txBody>
                    <a:bodyPr/>
                    <a:lstStyle/>
                    <a:p>
                      <a:pPr algn="l">
                        <a:lnSpc>
                          <a:spcPct val="115000"/>
                        </a:lnSpc>
                      </a:pPr>
                      <a:endParaRPr lang="en-US" sz="1200">
                        <a:effectLst/>
                        <a:latin typeface="Calibri"/>
                      </a:endParaRPr>
                    </a:p>
                  </a:txBody>
                  <a:tcPr marL="9525" marR="9525" marT="9525" marB="0" anchor="b"/>
                </a:tc>
                <a:tc>
                  <a:txBody>
                    <a:bodyPr/>
                    <a:lstStyle/>
                    <a:p>
                      <a:pPr algn="l">
                        <a:lnSpc>
                          <a:spcPct val="115000"/>
                        </a:lnSpc>
                      </a:pPr>
                      <a:endParaRPr lang="en-US" sz="1200" dirty="0">
                        <a:effectLst/>
                        <a:latin typeface="Calibri"/>
                      </a:endParaRPr>
                    </a:p>
                  </a:txBody>
                  <a:tcPr marL="9525" marR="9525" marT="9525" marB="0" anchor="b"/>
                </a:tc>
                <a:tc>
                  <a:txBody>
                    <a:bodyPr/>
                    <a:lstStyle/>
                    <a:p>
                      <a:pPr algn="l">
                        <a:lnSpc>
                          <a:spcPct val="115000"/>
                        </a:lnSpc>
                      </a:pPr>
                      <a:endParaRPr lang="en-US" sz="1200" dirty="0">
                        <a:effectLst/>
                        <a:latin typeface="Calibri"/>
                      </a:endParaRPr>
                    </a:p>
                  </a:txBody>
                  <a:tcPr marL="9525" marR="9525" marT="9525" marB="0" anchor="b"/>
                </a:tc>
                <a:tc>
                  <a:txBody>
                    <a:bodyPr/>
                    <a:lstStyle/>
                    <a:p>
                      <a:pPr algn="l">
                        <a:lnSpc>
                          <a:spcPct val="115000"/>
                        </a:lnSpc>
                      </a:pPr>
                      <a:endParaRPr lang="en-US" sz="1200">
                        <a:effectLst/>
                        <a:latin typeface="Calibri"/>
                      </a:endParaRPr>
                    </a:p>
                  </a:txBody>
                  <a:tcPr marL="9525" marR="9525" marT="9525" marB="0" anchor="b"/>
                </a:tc>
                <a:tc>
                  <a:txBody>
                    <a:bodyPr/>
                    <a:lstStyle/>
                    <a:p>
                      <a:pPr algn="l">
                        <a:lnSpc>
                          <a:spcPct val="115000"/>
                        </a:lnSpc>
                      </a:pPr>
                      <a:endParaRPr lang="en-US" sz="1200">
                        <a:effectLst/>
                        <a:latin typeface="Calibri"/>
                      </a:endParaRPr>
                    </a:p>
                  </a:txBody>
                  <a:tcPr marL="9525" marR="9525" marT="9525" marB="0" anchor="b"/>
                </a:tc>
              </a:tr>
              <a:tr h="847596">
                <a:tc>
                  <a:txBody>
                    <a:bodyPr/>
                    <a:lstStyle/>
                    <a:p>
                      <a:pPr marL="0" marR="0" algn="l">
                        <a:lnSpc>
                          <a:spcPct val="115000"/>
                        </a:lnSpc>
                        <a:spcBef>
                          <a:spcPts val="0"/>
                        </a:spcBef>
                        <a:spcAft>
                          <a:spcPts val="0"/>
                        </a:spcAft>
                      </a:pPr>
                      <a:r>
                        <a:rPr lang="en-US" sz="1200">
                          <a:effectLst/>
                        </a:rPr>
                        <a:t>SIR#4</a:t>
                      </a:r>
                      <a:endParaRPr lang="en-US" sz="1200">
                        <a:effectLst/>
                        <a:latin typeface="Calibri"/>
                        <a:ea typeface="Times New Roman"/>
                        <a:cs typeface="Times New Roman"/>
                      </a:endParaRPr>
                    </a:p>
                  </a:txBody>
                  <a:tcPr marL="0" marR="0" marT="0" marB="0" anchor="b"/>
                </a:tc>
                <a:tc>
                  <a:txBody>
                    <a:bodyPr/>
                    <a:lstStyle/>
                    <a:p>
                      <a:pPr marL="0" marR="0" algn="l">
                        <a:lnSpc>
                          <a:spcPct val="115000"/>
                        </a:lnSpc>
                        <a:spcBef>
                          <a:spcPts val="0"/>
                        </a:spcBef>
                        <a:spcAft>
                          <a:spcPts val="0"/>
                        </a:spcAft>
                      </a:pPr>
                      <a:r>
                        <a:rPr lang="en-US" sz="1200">
                          <a:effectLst/>
                        </a:rPr>
                        <a:t>Voices</a:t>
                      </a:r>
                      <a:endParaRPr lang="en-US" sz="1200">
                        <a:effectLst/>
                        <a:latin typeface="Calibri"/>
                        <a:ea typeface="Times New Roman"/>
                        <a:cs typeface="Times New Roman"/>
                      </a:endParaRPr>
                    </a:p>
                  </a:txBody>
                  <a:tcPr marL="9525" marR="9525" marT="9525" marB="0" anchor="b"/>
                </a:tc>
                <a:tc>
                  <a:txBody>
                    <a:bodyPr/>
                    <a:lstStyle/>
                    <a:p>
                      <a:pPr marL="0" marR="0" algn="l">
                        <a:lnSpc>
                          <a:spcPct val="115000"/>
                        </a:lnSpc>
                        <a:spcBef>
                          <a:spcPts val="0"/>
                        </a:spcBef>
                        <a:spcAft>
                          <a:spcPts val="0"/>
                        </a:spcAft>
                      </a:pPr>
                      <a:r>
                        <a:rPr lang="en-US" sz="1200">
                          <a:effectLst/>
                        </a:rPr>
                        <a:t>Paranoid</a:t>
                      </a:r>
                      <a:endParaRPr lang="en-US" sz="1200">
                        <a:effectLst/>
                        <a:latin typeface="Calibri"/>
                        <a:ea typeface="Times New Roman"/>
                        <a:cs typeface="Times New Roman"/>
                      </a:endParaRPr>
                    </a:p>
                  </a:txBody>
                  <a:tcPr marL="9525" marR="9525" marT="9525" marB="0" anchor="b"/>
                </a:tc>
                <a:tc>
                  <a:txBody>
                    <a:bodyPr/>
                    <a:lstStyle/>
                    <a:p>
                      <a:pPr marL="0" marR="0" algn="l">
                        <a:lnSpc>
                          <a:spcPct val="115000"/>
                        </a:lnSpc>
                        <a:spcBef>
                          <a:spcPts val="0"/>
                        </a:spcBef>
                        <a:spcAft>
                          <a:spcPts val="0"/>
                        </a:spcAft>
                      </a:pPr>
                      <a:r>
                        <a:rPr lang="en-US" sz="1200" dirty="0">
                          <a:effectLst/>
                        </a:rPr>
                        <a:t>Impulsive</a:t>
                      </a:r>
                      <a:endParaRPr lang="en-US" sz="1200" dirty="0">
                        <a:effectLst/>
                        <a:latin typeface="Calibri"/>
                        <a:ea typeface="Times New Roman"/>
                        <a:cs typeface="Times New Roman"/>
                      </a:endParaRPr>
                    </a:p>
                  </a:txBody>
                  <a:tcPr marL="9525" marR="9525" marT="9525" marB="0" anchor="b"/>
                </a:tc>
                <a:tc>
                  <a:txBody>
                    <a:bodyPr/>
                    <a:lstStyle/>
                    <a:p>
                      <a:pPr marL="0" marR="0" algn="l">
                        <a:lnSpc>
                          <a:spcPct val="115000"/>
                        </a:lnSpc>
                        <a:spcBef>
                          <a:spcPts val="0"/>
                        </a:spcBef>
                        <a:spcAft>
                          <a:spcPts val="0"/>
                        </a:spcAft>
                      </a:pPr>
                      <a:r>
                        <a:rPr lang="en-US" sz="1200" dirty="0">
                          <a:effectLst/>
                        </a:rPr>
                        <a:t>Felt </a:t>
                      </a:r>
                    </a:p>
                    <a:p>
                      <a:pPr marL="0" marR="0" algn="l">
                        <a:lnSpc>
                          <a:spcPct val="115000"/>
                        </a:lnSpc>
                        <a:spcBef>
                          <a:spcPts val="0"/>
                        </a:spcBef>
                        <a:spcAft>
                          <a:spcPts val="0"/>
                        </a:spcAft>
                      </a:pPr>
                      <a:r>
                        <a:rPr lang="en-US" sz="1200" dirty="0">
                          <a:effectLst/>
                        </a:rPr>
                        <a:t>Disrespected</a:t>
                      </a:r>
                      <a:endParaRPr lang="en-US" sz="1200" dirty="0">
                        <a:effectLst/>
                        <a:latin typeface="Calibri"/>
                        <a:ea typeface="Times New Roman"/>
                        <a:cs typeface="Times New Roman"/>
                      </a:endParaRPr>
                    </a:p>
                  </a:txBody>
                  <a:tcPr marL="9525" marR="9525" marT="9525" marB="0" anchor="b"/>
                </a:tc>
                <a:tc gridSpan="2">
                  <a:txBody>
                    <a:bodyPr/>
                    <a:lstStyle/>
                    <a:p>
                      <a:pPr marL="0" marR="0" algn="l">
                        <a:lnSpc>
                          <a:spcPct val="115000"/>
                        </a:lnSpc>
                        <a:spcBef>
                          <a:spcPts val="0"/>
                        </a:spcBef>
                        <a:spcAft>
                          <a:spcPts val="0"/>
                        </a:spcAft>
                      </a:pPr>
                      <a:r>
                        <a:rPr lang="en-US" sz="1200" dirty="0">
                          <a:effectLst/>
                        </a:rPr>
                        <a:t>Asserting </a:t>
                      </a:r>
                    </a:p>
                    <a:p>
                      <a:pPr marL="0" marR="0" algn="l">
                        <a:lnSpc>
                          <a:spcPct val="115000"/>
                        </a:lnSpc>
                        <a:spcBef>
                          <a:spcPts val="0"/>
                        </a:spcBef>
                        <a:spcAft>
                          <a:spcPts val="0"/>
                        </a:spcAft>
                      </a:pPr>
                      <a:r>
                        <a:rPr lang="en-US" sz="1200" dirty="0">
                          <a:effectLst/>
                        </a:rPr>
                        <a:t>Dominance</a:t>
                      </a:r>
                      <a:endParaRPr lang="en-US" sz="1200" dirty="0">
                        <a:effectLst/>
                        <a:latin typeface="Calibri"/>
                        <a:ea typeface="Times New Roman"/>
                        <a:cs typeface="Times New Roman"/>
                      </a:endParaRPr>
                    </a:p>
                  </a:txBody>
                  <a:tcPr marL="9525" marR="9525" marT="9525" marB="0" anchor="b"/>
                </a:tc>
                <a:tc hMerge="1">
                  <a:txBody>
                    <a:bodyPr/>
                    <a:lstStyle/>
                    <a:p>
                      <a:endParaRPr lang="en-US"/>
                    </a:p>
                  </a:txBody>
                  <a:tcPr/>
                </a:tc>
                <a:tc>
                  <a:txBody>
                    <a:bodyPr/>
                    <a:lstStyle/>
                    <a:p>
                      <a:pPr algn="l">
                        <a:lnSpc>
                          <a:spcPct val="115000"/>
                        </a:lnSpc>
                      </a:pPr>
                      <a:endParaRPr lang="en-US" sz="1200" dirty="0">
                        <a:effectLst/>
                        <a:latin typeface="Calibri"/>
                      </a:endParaRPr>
                    </a:p>
                  </a:txBody>
                  <a:tcPr marL="9525" marR="9525" marT="9525" marB="0" anchor="b"/>
                </a:tc>
                <a:tc>
                  <a:txBody>
                    <a:bodyPr/>
                    <a:lstStyle/>
                    <a:p>
                      <a:pPr algn="l">
                        <a:lnSpc>
                          <a:spcPct val="115000"/>
                        </a:lnSpc>
                      </a:pPr>
                      <a:endParaRPr lang="en-US" sz="1200">
                        <a:effectLst/>
                        <a:latin typeface="Calibri"/>
                      </a:endParaRPr>
                    </a:p>
                  </a:txBody>
                  <a:tcPr marL="9525" marR="9525" marT="9525" marB="0" anchor="b"/>
                </a:tc>
              </a:tr>
              <a:tr h="847596">
                <a:tc>
                  <a:txBody>
                    <a:bodyPr/>
                    <a:lstStyle/>
                    <a:p>
                      <a:pPr marL="0" marR="0" algn="l">
                        <a:lnSpc>
                          <a:spcPct val="115000"/>
                        </a:lnSpc>
                        <a:spcBef>
                          <a:spcPts val="0"/>
                        </a:spcBef>
                        <a:spcAft>
                          <a:spcPts val="0"/>
                        </a:spcAft>
                      </a:pPr>
                      <a:r>
                        <a:rPr lang="en-US" sz="1200">
                          <a:effectLst/>
                        </a:rPr>
                        <a:t>SIR#5</a:t>
                      </a:r>
                      <a:endParaRPr lang="en-US" sz="1200">
                        <a:effectLst/>
                        <a:latin typeface="Calibri"/>
                        <a:ea typeface="Times New Roman"/>
                        <a:cs typeface="Times New Roman"/>
                      </a:endParaRPr>
                    </a:p>
                  </a:txBody>
                  <a:tcPr marL="0" marR="0" marT="0" marB="0" anchor="b"/>
                </a:tc>
                <a:tc>
                  <a:txBody>
                    <a:bodyPr/>
                    <a:lstStyle/>
                    <a:p>
                      <a:pPr marL="0" marR="0" algn="l">
                        <a:lnSpc>
                          <a:spcPct val="115000"/>
                        </a:lnSpc>
                        <a:spcBef>
                          <a:spcPts val="0"/>
                        </a:spcBef>
                        <a:spcAft>
                          <a:spcPts val="0"/>
                        </a:spcAft>
                      </a:pPr>
                      <a:r>
                        <a:rPr lang="en-US" sz="1200">
                          <a:effectLst/>
                        </a:rPr>
                        <a:t>Testing Boundaries</a:t>
                      </a:r>
                      <a:endParaRPr lang="en-US" sz="1200">
                        <a:effectLst/>
                        <a:latin typeface="Calibri"/>
                        <a:ea typeface="Times New Roman"/>
                        <a:cs typeface="Times New Roman"/>
                      </a:endParaRPr>
                    </a:p>
                  </a:txBody>
                  <a:tcPr marL="9525" marR="9525" marT="9525" marB="0" anchor="b"/>
                </a:tc>
                <a:tc>
                  <a:txBody>
                    <a:bodyPr/>
                    <a:lstStyle/>
                    <a:p>
                      <a:pPr marL="0" marR="0" algn="l">
                        <a:lnSpc>
                          <a:spcPct val="115000"/>
                        </a:lnSpc>
                        <a:spcBef>
                          <a:spcPts val="0"/>
                        </a:spcBef>
                        <a:spcAft>
                          <a:spcPts val="0"/>
                        </a:spcAft>
                      </a:pPr>
                      <a:r>
                        <a:rPr lang="en-US" sz="1200">
                          <a:effectLst/>
                        </a:rPr>
                        <a:t>Impulsive</a:t>
                      </a:r>
                      <a:endParaRPr lang="en-US" sz="1200">
                        <a:effectLst/>
                        <a:latin typeface="Calibri"/>
                        <a:ea typeface="Times New Roman"/>
                        <a:cs typeface="Times New Roman"/>
                      </a:endParaRPr>
                    </a:p>
                  </a:txBody>
                  <a:tcPr marL="9525" marR="9525" marT="9525" marB="0" anchor="b"/>
                </a:tc>
                <a:tc>
                  <a:txBody>
                    <a:bodyPr/>
                    <a:lstStyle/>
                    <a:p>
                      <a:pPr marL="0" marR="0" algn="l">
                        <a:lnSpc>
                          <a:spcPct val="115000"/>
                        </a:lnSpc>
                        <a:spcBef>
                          <a:spcPts val="0"/>
                        </a:spcBef>
                        <a:spcAft>
                          <a:spcPts val="0"/>
                        </a:spcAft>
                      </a:pPr>
                      <a:r>
                        <a:rPr lang="en-US" sz="1200">
                          <a:effectLst/>
                        </a:rPr>
                        <a:t>Asserting Dominance</a:t>
                      </a:r>
                      <a:endParaRPr lang="en-US" sz="1200">
                        <a:effectLst/>
                        <a:latin typeface="Calibri"/>
                        <a:ea typeface="Times New Roman"/>
                        <a:cs typeface="Times New Roman"/>
                      </a:endParaRPr>
                    </a:p>
                  </a:txBody>
                  <a:tcPr marL="9525" marR="9525" marT="9525" marB="0" anchor="b"/>
                </a:tc>
                <a:tc>
                  <a:txBody>
                    <a:bodyPr/>
                    <a:lstStyle/>
                    <a:p>
                      <a:pPr marL="0" marR="0" algn="l">
                        <a:lnSpc>
                          <a:spcPct val="115000"/>
                        </a:lnSpc>
                        <a:spcBef>
                          <a:spcPts val="0"/>
                        </a:spcBef>
                        <a:spcAft>
                          <a:spcPts val="0"/>
                        </a:spcAft>
                      </a:pPr>
                      <a:r>
                        <a:rPr lang="en-US" sz="1200">
                          <a:effectLst/>
                        </a:rPr>
                        <a:t>Seeking </a:t>
                      </a:r>
                    </a:p>
                    <a:p>
                      <a:pPr marL="0" marR="0" algn="l">
                        <a:lnSpc>
                          <a:spcPct val="115000"/>
                        </a:lnSpc>
                        <a:spcBef>
                          <a:spcPts val="0"/>
                        </a:spcBef>
                        <a:spcAft>
                          <a:spcPts val="0"/>
                        </a:spcAft>
                      </a:pPr>
                      <a:r>
                        <a:rPr lang="en-US" sz="1200">
                          <a:effectLst/>
                        </a:rPr>
                        <a:t>Attention</a:t>
                      </a:r>
                      <a:endParaRPr lang="en-US" sz="1200">
                        <a:effectLst/>
                        <a:latin typeface="Calibri"/>
                        <a:ea typeface="Times New Roman"/>
                        <a:cs typeface="Times New Roman"/>
                      </a:endParaRPr>
                    </a:p>
                  </a:txBody>
                  <a:tcPr marL="9525" marR="9525" marT="9525" marB="0" anchor="b"/>
                </a:tc>
                <a:tc>
                  <a:txBody>
                    <a:bodyPr/>
                    <a:lstStyle/>
                    <a:p>
                      <a:pPr marL="0" marR="0" algn="l">
                        <a:lnSpc>
                          <a:spcPct val="115000"/>
                        </a:lnSpc>
                        <a:spcBef>
                          <a:spcPts val="0"/>
                        </a:spcBef>
                        <a:spcAft>
                          <a:spcPts val="0"/>
                        </a:spcAft>
                      </a:pPr>
                      <a:r>
                        <a:rPr lang="en-US" sz="1200">
                          <a:effectLst/>
                        </a:rPr>
                        <a:t>Other</a:t>
                      </a:r>
                      <a:endParaRPr lang="en-US" sz="1200">
                        <a:effectLst/>
                        <a:latin typeface="Calibri"/>
                        <a:ea typeface="Times New Roman"/>
                        <a:cs typeface="Times New Roman"/>
                      </a:endParaRPr>
                    </a:p>
                  </a:txBody>
                  <a:tcPr marL="9525" marR="9525" marT="9525" marB="0" anchor="b"/>
                </a:tc>
                <a:tc>
                  <a:txBody>
                    <a:bodyPr/>
                    <a:lstStyle/>
                    <a:p>
                      <a:pPr algn="l">
                        <a:lnSpc>
                          <a:spcPct val="115000"/>
                        </a:lnSpc>
                      </a:pPr>
                      <a:endParaRPr lang="en-US" sz="1200">
                        <a:effectLst/>
                        <a:latin typeface="Calibri"/>
                      </a:endParaRPr>
                    </a:p>
                  </a:txBody>
                  <a:tcPr marL="9525" marR="9525" marT="9525" marB="0" anchor="b"/>
                </a:tc>
                <a:tc>
                  <a:txBody>
                    <a:bodyPr/>
                    <a:lstStyle/>
                    <a:p>
                      <a:pPr algn="l">
                        <a:lnSpc>
                          <a:spcPct val="115000"/>
                        </a:lnSpc>
                      </a:pPr>
                      <a:endParaRPr lang="en-US" sz="1200" dirty="0">
                        <a:effectLst/>
                        <a:latin typeface="Calibri"/>
                      </a:endParaRPr>
                    </a:p>
                  </a:txBody>
                  <a:tcPr marL="9525" marR="9525" marT="9525" marB="0" anchor="b"/>
                </a:tc>
                <a:tc>
                  <a:txBody>
                    <a:bodyPr/>
                    <a:lstStyle/>
                    <a:p>
                      <a:pPr algn="l">
                        <a:lnSpc>
                          <a:spcPct val="115000"/>
                        </a:lnSpc>
                      </a:pPr>
                      <a:endParaRPr lang="en-US" sz="1200" dirty="0">
                        <a:effectLst/>
                        <a:latin typeface="Calibri"/>
                      </a:endParaRPr>
                    </a:p>
                  </a:txBody>
                  <a:tcPr marL="9525" marR="9525" marT="9525" marB="0" anchor="b"/>
                </a:tc>
              </a:tr>
            </a:tbl>
          </a:graphicData>
        </a:graphic>
      </p:graphicFrame>
      <p:sp>
        <p:nvSpPr>
          <p:cNvPr id="5" name="Slide Number Placeholder 4"/>
          <p:cNvSpPr>
            <a:spLocks noGrp="1"/>
          </p:cNvSpPr>
          <p:nvPr>
            <p:ph type="sldNum" sz="quarter" idx="12"/>
          </p:nvPr>
        </p:nvSpPr>
        <p:spPr/>
        <p:txBody>
          <a:bodyPr/>
          <a:lstStyle/>
          <a:p>
            <a:fld id="{AEF64971-AD42-4BAD-95E9-5D57C204380E}" type="slidenum">
              <a:rPr lang="en-US" smtClean="0"/>
              <a:t>14</a:t>
            </a:fld>
            <a:endParaRPr lang="en-US"/>
          </a:p>
        </p:txBody>
      </p:sp>
      <p:sp>
        <p:nvSpPr>
          <p:cNvPr id="3" name="TextBox 2"/>
          <p:cNvSpPr txBox="1"/>
          <p:nvPr/>
        </p:nvSpPr>
        <p:spPr>
          <a:xfrm>
            <a:off x="685800" y="1524000"/>
            <a:ext cx="7239000" cy="1138773"/>
          </a:xfrm>
          <a:prstGeom prst="rect">
            <a:avLst/>
          </a:prstGeom>
          <a:noFill/>
        </p:spPr>
        <p:txBody>
          <a:bodyPr wrap="square" rtlCol="0">
            <a:spAutoFit/>
          </a:bodyPr>
          <a:lstStyle/>
          <a:p>
            <a:pPr marL="285750" lvl="3" indent="-285750">
              <a:buFont typeface="Arial" pitchFamily="34" charset="0"/>
              <a:buChar char="•"/>
            </a:pPr>
            <a:r>
              <a:rPr lang="en-US" dirty="0"/>
              <a:t>With our most difficult patients, there is </a:t>
            </a:r>
            <a:r>
              <a:rPr lang="en-US" dirty="0" smtClean="0"/>
              <a:t>typically more </a:t>
            </a:r>
            <a:r>
              <a:rPr lang="en-US" dirty="0"/>
              <a:t>than one motivation and the motivation changes from incident to </a:t>
            </a:r>
            <a:r>
              <a:rPr lang="en-US" dirty="0" smtClean="0"/>
              <a:t>incident </a:t>
            </a:r>
          </a:p>
          <a:p>
            <a:pPr marL="0" lvl="3"/>
            <a:r>
              <a:rPr lang="en-US" sz="1400" dirty="0"/>
              <a:t> </a:t>
            </a:r>
            <a:r>
              <a:rPr lang="en-US" sz="1400" dirty="0" smtClean="0"/>
              <a:t>       (below ranked in order of importance)</a:t>
            </a:r>
            <a:endParaRPr lang="en-US" dirty="0"/>
          </a:p>
          <a:p>
            <a:endParaRPr lang="en-US" dirty="0"/>
          </a:p>
        </p:txBody>
      </p:sp>
    </p:spTree>
    <p:extLst>
      <p:ext uri="{BB962C8B-B14F-4D97-AF65-F5344CB8AC3E}">
        <p14:creationId xmlns:p14="http://schemas.microsoft.com/office/powerpoint/2010/main" val="738987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Effects of Working with Complex Patients </a:t>
            </a:r>
            <a:endParaRPr lang="en-US" dirty="0"/>
          </a:p>
        </p:txBody>
      </p:sp>
      <p:sp>
        <p:nvSpPr>
          <p:cNvPr id="3" name="Content Placeholder 2"/>
          <p:cNvSpPr>
            <a:spLocks noGrp="1"/>
          </p:cNvSpPr>
          <p:nvPr>
            <p:ph idx="1"/>
          </p:nvPr>
        </p:nvSpPr>
        <p:spPr/>
        <p:txBody>
          <a:bodyPr/>
          <a:lstStyle/>
          <a:p>
            <a:r>
              <a:rPr lang="en-US" dirty="0" smtClean="0"/>
              <a:t>What are some effects on the staff in working with complex, violent patients?</a:t>
            </a:r>
          </a:p>
          <a:p>
            <a:r>
              <a:rPr lang="en-US" dirty="0" smtClean="0"/>
              <a:t>How about on the patients themselves?</a:t>
            </a:r>
          </a:p>
        </p:txBody>
      </p:sp>
      <p:sp>
        <p:nvSpPr>
          <p:cNvPr id="4" name="Slide Number Placeholder 3"/>
          <p:cNvSpPr>
            <a:spLocks noGrp="1"/>
          </p:cNvSpPr>
          <p:nvPr>
            <p:ph type="sldNum" sz="quarter" idx="12"/>
          </p:nvPr>
        </p:nvSpPr>
        <p:spPr/>
        <p:txBody>
          <a:bodyPr/>
          <a:lstStyle/>
          <a:p>
            <a:fld id="{AEF64971-AD42-4BAD-95E9-5D57C204380E}" type="slidenum">
              <a:rPr lang="en-US" smtClean="0"/>
              <a:t>15</a:t>
            </a:fld>
            <a:endParaRPr lang="en-US"/>
          </a:p>
        </p:txBody>
      </p:sp>
    </p:spTree>
    <p:extLst>
      <p:ext uri="{BB962C8B-B14F-4D97-AF65-F5344CB8AC3E}">
        <p14:creationId xmlns:p14="http://schemas.microsoft.com/office/powerpoint/2010/main" val="3101046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2000"/>
                                        <p:tgtEl>
                                          <p:spTgt spid="3">
                                            <p:txEl>
                                              <p:pRg st="1" end="1"/>
                                            </p:txEl>
                                          </p:spTgt>
                                        </p:tgtEl>
                                      </p:cBhvr>
                                    </p:animEffect>
                                    <p:anim calcmode="lin" valueType="num">
                                      <p:cBhvr>
                                        <p:cTn id="15" dur="2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16" dur="20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Effects of Working with Complex Patients </a:t>
            </a:r>
          </a:p>
        </p:txBody>
      </p:sp>
      <p:sp>
        <p:nvSpPr>
          <p:cNvPr id="3" name="Content Placeholder 2"/>
          <p:cNvSpPr>
            <a:spLocks noGrp="1"/>
          </p:cNvSpPr>
          <p:nvPr>
            <p:ph idx="1"/>
          </p:nvPr>
        </p:nvSpPr>
        <p:spPr/>
        <p:txBody>
          <a:bodyPr/>
          <a:lstStyle/>
          <a:p>
            <a:r>
              <a:rPr lang="en-US" dirty="0"/>
              <a:t>Effect on staff</a:t>
            </a:r>
          </a:p>
          <a:p>
            <a:pPr lvl="1"/>
            <a:r>
              <a:rPr lang="en-US" dirty="0"/>
              <a:t>Low morale</a:t>
            </a:r>
          </a:p>
          <a:p>
            <a:pPr lvl="1"/>
            <a:r>
              <a:rPr lang="en-US" dirty="0"/>
              <a:t>Labeling, attributing behavior to volitional process</a:t>
            </a:r>
          </a:p>
          <a:p>
            <a:pPr lvl="1"/>
            <a:r>
              <a:rPr lang="en-US" dirty="0"/>
              <a:t>High rate of burnout</a:t>
            </a:r>
          </a:p>
          <a:p>
            <a:pPr lvl="1"/>
            <a:r>
              <a:rPr lang="en-US" dirty="0"/>
              <a:t>Higher potential for abuse</a:t>
            </a:r>
          </a:p>
          <a:p>
            <a:r>
              <a:rPr lang="en-US" dirty="0" smtClean="0"/>
              <a:t>Effect on patient</a:t>
            </a:r>
          </a:p>
          <a:p>
            <a:pPr lvl="1"/>
            <a:r>
              <a:rPr lang="en-US" dirty="0" smtClean="0"/>
              <a:t>Identifies as the “bad one”</a:t>
            </a:r>
          </a:p>
          <a:p>
            <a:pPr lvl="1"/>
            <a:r>
              <a:rPr lang="en-US" dirty="0" smtClean="0"/>
              <a:t>Likely to be institutionalized</a:t>
            </a:r>
          </a:p>
          <a:p>
            <a:pPr lvl="1"/>
            <a:r>
              <a:rPr lang="en-US" dirty="0" smtClean="0"/>
              <a:t>Maladaptive behaviors to get needs met</a:t>
            </a:r>
          </a:p>
          <a:p>
            <a:pPr lvl="1"/>
            <a:r>
              <a:rPr lang="en-US" dirty="0" smtClean="0"/>
              <a:t>Poor inherent reinforcement to change</a:t>
            </a:r>
            <a:endParaRPr lang="en-US" dirty="0"/>
          </a:p>
        </p:txBody>
      </p:sp>
      <p:sp>
        <p:nvSpPr>
          <p:cNvPr id="4" name="Slide Number Placeholder 3"/>
          <p:cNvSpPr>
            <a:spLocks noGrp="1"/>
          </p:cNvSpPr>
          <p:nvPr>
            <p:ph type="sldNum" sz="quarter" idx="12"/>
          </p:nvPr>
        </p:nvSpPr>
        <p:spPr/>
        <p:txBody>
          <a:bodyPr/>
          <a:lstStyle/>
          <a:p>
            <a:fld id="{AEF64971-AD42-4BAD-95E9-5D57C204380E}" type="slidenum">
              <a:rPr lang="en-US" smtClean="0"/>
              <a:t>16</a:t>
            </a:fld>
            <a:endParaRPr lang="en-US"/>
          </a:p>
        </p:txBody>
      </p:sp>
    </p:spTree>
    <p:extLst>
      <p:ext uri="{BB962C8B-B14F-4D97-AF65-F5344CB8AC3E}">
        <p14:creationId xmlns:p14="http://schemas.microsoft.com/office/powerpoint/2010/main" val="35213267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Utility of Psychological Tools</a:t>
            </a:r>
            <a:endParaRPr lang="en-US" dirty="0"/>
          </a:p>
        </p:txBody>
      </p:sp>
      <p:sp>
        <p:nvSpPr>
          <p:cNvPr id="2" name="Content Placeholder 1"/>
          <p:cNvSpPr>
            <a:spLocks noGrp="1"/>
          </p:cNvSpPr>
          <p:nvPr>
            <p:ph idx="1"/>
          </p:nvPr>
        </p:nvSpPr>
        <p:spPr/>
        <p:txBody>
          <a:bodyPr/>
          <a:lstStyle/>
          <a:p>
            <a:r>
              <a:rPr lang="en-US" dirty="0" smtClean="0"/>
              <a:t>Diagnosis</a:t>
            </a:r>
          </a:p>
          <a:p>
            <a:pPr lvl="1"/>
            <a:r>
              <a:rPr lang="en-US" dirty="0" smtClean="0"/>
              <a:t>How </a:t>
            </a:r>
            <a:r>
              <a:rPr lang="en-US" dirty="0"/>
              <a:t>useful is a diagnosis?</a:t>
            </a:r>
          </a:p>
          <a:p>
            <a:pPr lvl="2"/>
            <a:r>
              <a:rPr lang="en-US" dirty="0"/>
              <a:t>Uncertainty with which diagnosis to treat first</a:t>
            </a:r>
          </a:p>
          <a:p>
            <a:pPr lvl="2"/>
            <a:r>
              <a:rPr lang="en-US" dirty="0"/>
              <a:t>Diagnosis doesn’t capture clinical </a:t>
            </a:r>
            <a:r>
              <a:rPr lang="en-US" dirty="0" smtClean="0"/>
              <a:t>presentation</a:t>
            </a:r>
          </a:p>
          <a:p>
            <a:pPr lvl="1"/>
            <a:r>
              <a:rPr lang="en-US" dirty="0" smtClean="0"/>
              <a:t>Categorical approach v. Dimensional approach</a:t>
            </a:r>
          </a:p>
          <a:p>
            <a:pPr lvl="1"/>
            <a:r>
              <a:rPr lang="en-US" dirty="0" smtClean="0"/>
              <a:t>Recommendation:</a:t>
            </a:r>
          </a:p>
          <a:p>
            <a:pPr lvl="2"/>
            <a:r>
              <a:rPr lang="en-US" dirty="0" smtClean="0"/>
              <a:t>Diagnose, but then place it to the side</a:t>
            </a:r>
            <a:endParaRPr lang="en-US" dirty="0"/>
          </a:p>
          <a:p>
            <a:endParaRPr lang="en-US" dirty="0"/>
          </a:p>
        </p:txBody>
      </p:sp>
      <p:sp>
        <p:nvSpPr>
          <p:cNvPr id="4" name="Slide Number Placeholder 3"/>
          <p:cNvSpPr>
            <a:spLocks noGrp="1"/>
          </p:cNvSpPr>
          <p:nvPr>
            <p:ph type="sldNum" sz="quarter" idx="12"/>
          </p:nvPr>
        </p:nvSpPr>
        <p:spPr/>
        <p:txBody>
          <a:bodyPr/>
          <a:lstStyle/>
          <a:p>
            <a:fld id="{AEF64971-AD42-4BAD-95E9-5D57C204380E}" type="slidenum">
              <a:rPr lang="en-US" smtClean="0"/>
              <a:t>17</a:t>
            </a:fld>
            <a:endParaRPr lang="en-US"/>
          </a:p>
        </p:txBody>
      </p:sp>
    </p:spTree>
    <p:extLst>
      <p:ext uri="{BB962C8B-B14F-4D97-AF65-F5344CB8AC3E}">
        <p14:creationId xmlns:p14="http://schemas.microsoft.com/office/powerpoint/2010/main" val="1552136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animEffect transition="in" filter="wipe(down)">
                                      <p:cBhvr>
                                        <p:cTn id="7" dur="580">
                                          <p:stCondLst>
                                            <p:cond delay="0"/>
                                          </p:stCondLst>
                                        </p:cTn>
                                        <p:tgtEl>
                                          <p:spTgt spid="2">
                                            <p:txEl>
                                              <p:pRg st="6" end="6"/>
                                            </p:txEl>
                                          </p:spTgt>
                                        </p:tgtEl>
                                      </p:cBhvr>
                                    </p:animEffect>
                                    <p:anim calcmode="lin" valueType="num">
                                      <p:cBhvr>
                                        <p:cTn id="8" dur="1822" tmFilter="0,0; 0.14,0.36; 0.43,0.73; 0.71,0.91; 1.0,1.0">
                                          <p:stCondLst>
                                            <p:cond delay="0"/>
                                          </p:stCondLst>
                                        </p:cTn>
                                        <p:tgtEl>
                                          <p:spTgt spid="2">
                                            <p:txEl>
                                              <p:pRg st="6" end="6"/>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xEl>
                                              <p:pRg st="6" end="6"/>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xEl>
                                              <p:pRg st="6" end="6"/>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xEl>
                                              <p:pRg st="6" end="6"/>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xEl>
                                              <p:pRg st="6" end="6"/>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xEl>
                                              <p:pRg st="6" end="6"/>
                                            </p:txEl>
                                          </p:spTgt>
                                        </p:tgtEl>
                                      </p:cBhvr>
                                      <p:to x="100000" y="60000"/>
                                    </p:animScale>
                                    <p:animScale>
                                      <p:cBhvr>
                                        <p:cTn id="14" dur="166" decel="50000">
                                          <p:stCondLst>
                                            <p:cond delay="676"/>
                                          </p:stCondLst>
                                        </p:cTn>
                                        <p:tgtEl>
                                          <p:spTgt spid="2">
                                            <p:txEl>
                                              <p:pRg st="6" end="6"/>
                                            </p:txEl>
                                          </p:spTgt>
                                        </p:tgtEl>
                                      </p:cBhvr>
                                      <p:to x="100000" y="100000"/>
                                    </p:animScale>
                                    <p:animScale>
                                      <p:cBhvr>
                                        <p:cTn id="15" dur="26">
                                          <p:stCondLst>
                                            <p:cond delay="1312"/>
                                          </p:stCondLst>
                                        </p:cTn>
                                        <p:tgtEl>
                                          <p:spTgt spid="2">
                                            <p:txEl>
                                              <p:pRg st="6" end="6"/>
                                            </p:txEl>
                                          </p:spTgt>
                                        </p:tgtEl>
                                      </p:cBhvr>
                                      <p:to x="100000" y="80000"/>
                                    </p:animScale>
                                    <p:animScale>
                                      <p:cBhvr>
                                        <p:cTn id="16" dur="166" decel="50000">
                                          <p:stCondLst>
                                            <p:cond delay="1338"/>
                                          </p:stCondLst>
                                        </p:cTn>
                                        <p:tgtEl>
                                          <p:spTgt spid="2">
                                            <p:txEl>
                                              <p:pRg st="6" end="6"/>
                                            </p:txEl>
                                          </p:spTgt>
                                        </p:tgtEl>
                                      </p:cBhvr>
                                      <p:to x="100000" y="100000"/>
                                    </p:animScale>
                                    <p:animScale>
                                      <p:cBhvr>
                                        <p:cTn id="17" dur="26">
                                          <p:stCondLst>
                                            <p:cond delay="1642"/>
                                          </p:stCondLst>
                                        </p:cTn>
                                        <p:tgtEl>
                                          <p:spTgt spid="2">
                                            <p:txEl>
                                              <p:pRg st="6" end="6"/>
                                            </p:txEl>
                                          </p:spTgt>
                                        </p:tgtEl>
                                      </p:cBhvr>
                                      <p:to x="100000" y="90000"/>
                                    </p:animScale>
                                    <p:animScale>
                                      <p:cBhvr>
                                        <p:cTn id="18" dur="166" decel="50000">
                                          <p:stCondLst>
                                            <p:cond delay="1668"/>
                                          </p:stCondLst>
                                        </p:cTn>
                                        <p:tgtEl>
                                          <p:spTgt spid="2">
                                            <p:txEl>
                                              <p:pRg st="6" end="6"/>
                                            </p:txEl>
                                          </p:spTgt>
                                        </p:tgtEl>
                                      </p:cBhvr>
                                      <p:to x="100000" y="100000"/>
                                    </p:animScale>
                                    <p:animScale>
                                      <p:cBhvr>
                                        <p:cTn id="19" dur="26">
                                          <p:stCondLst>
                                            <p:cond delay="1808"/>
                                          </p:stCondLst>
                                        </p:cTn>
                                        <p:tgtEl>
                                          <p:spTgt spid="2">
                                            <p:txEl>
                                              <p:pRg st="6" end="6"/>
                                            </p:txEl>
                                          </p:spTgt>
                                        </p:tgtEl>
                                      </p:cBhvr>
                                      <p:to x="100000" y="95000"/>
                                    </p:animScale>
                                    <p:animScale>
                                      <p:cBhvr>
                                        <p:cTn id="20" dur="166" decel="50000">
                                          <p:stCondLst>
                                            <p:cond delay="1834"/>
                                          </p:stCondLst>
                                        </p:cTn>
                                        <p:tgtEl>
                                          <p:spTgt spid="2">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Utility of Psychological Tools</a:t>
            </a:r>
          </a:p>
        </p:txBody>
      </p:sp>
      <p:sp>
        <p:nvSpPr>
          <p:cNvPr id="3" name="Content Placeholder 2"/>
          <p:cNvSpPr>
            <a:spLocks noGrp="1"/>
          </p:cNvSpPr>
          <p:nvPr>
            <p:ph idx="1"/>
          </p:nvPr>
        </p:nvSpPr>
        <p:spPr/>
        <p:txBody>
          <a:bodyPr/>
          <a:lstStyle/>
          <a:p>
            <a:r>
              <a:rPr lang="en-US" dirty="0" err="1" smtClean="0"/>
              <a:t>Manualized</a:t>
            </a:r>
            <a:r>
              <a:rPr lang="en-US" dirty="0" smtClean="0"/>
              <a:t> Treatments</a:t>
            </a:r>
          </a:p>
          <a:p>
            <a:pPr lvl="1"/>
            <a:r>
              <a:rPr lang="en-US" dirty="0" smtClean="0"/>
              <a:t>How useful are </a:t>
            </a:r>
            <a:r>
              <a:rPr lang="en-US" dirty="0" err="1" smtClean="0"/>
              <a:t>manualized</a:t>
            </a:r>
            <a:r>
              <a:rPr lang="en-US" dirty="0" smtClean="0"/>
              <a:t> empirically-supported treatments? </a:t>
            </a:r>
          </a:p>
          <a:p>
            <a:pPr lvl="2"/>
            <a:r>
              <a:rPr lang="en-US" dirty="0"/>
              <a:t>Unclear </a:t>
            </a:r>
            <a:r>
              <a:rPr lang="en-US" dirty="0" smtClean="0"/>
              <a:t>which treatment to choose</a:t>
            </a:r>
          </a:p>
          <a:p>
            <a:pPr lvl="2"/>
            <a:r>
              <a:rPr lang="en-US" dirty="0" smtClean="0"/>
              <a:t>Unclear if </a:t>
            </a:r>
            <a:r>
              <a:rPr lang="en-US" dirty="0"/>
              <a:t>treatment will work with so many comorbid conditions </a:t>
            </a:r>
          </a:p>
          <a:p>
            <a:pPr lvl="3"/>
            <a:r>
              <a:rPr lang="en-US" dirty="0" smtClean="0"/>
              <a:t>Based </a:t>
            </a:r>
            <a:r>
              <a:rPr lang="en-US" dirty="0"/>
              <a:t>in research with those who only have that condition</a:t>
            </a:r>
          </a:p>
          <a:p>
            <a:pPr lvl="2"/>
            <a:r>
              <a:rPr lang="en-US" dirty="0" smtClean="0"/>
              <a:t>If it fails, therapist may classify treatment as ineffective</a:t>
            </a:r>
          </a:p>
          <a:p>
            <a:pPr lvl="1"/>
            <a:r>
              <a:rPr lang="en-US" dirty="0" smtClean="0"/>
              <a:t>Recommendation:</a:t>
            </a:r>
          </a:p>
          <a:p>
            <a:pPr lvl="2"/>
            <a:r>
              <a:rPr lang="en-US" dirty="0" smtClean="0"/>
              <a:t>Combine elements of many treatments</a:t>
            </a:r>
          </a:p>
          <a:p>
            <a:pPr lvl="2"/>
            <a:r>
              <a:rPr lang="en-US" dirty="0" smtClean="0"/>
              <a:t>Modify treatments to meet the needs in front of you</a:t>
            </a:r>
          </a:p>
          <a:p>
            <a:pPr lvl="2"/>
            <a:r>
              <a:rPr lang="en-US" dirty="0" smtClean="0"/>
              <a:t>Use of creativity</a:t>
            </a:r>
            <a:endParaRPr lang="en-US" dirty="0"/>
          </a:p>
          <a:p>
            <a:pPr lvl="1"/>
            <a:endParaRPr lang="en-US" dirty="0" smtClean="0"/>
          </a:p>
        </p:txBody>
      </p:sp>
      <p:sp>
        <p:nvSpPr>
          <p:cNvPr id="4" name="Slide Number Placeholder 3"/>
          <p:cNvSpPr>
            <a:spLocks noGrp="1"/>
          </p:cNvSpPr>
          <p:nvPr>
            <p:ph type="sldNum" sz="quarter" idx="12"/>
          </p:nvPr>
        </p:nvSpPr>
        <p:spPr/>
        <p:txBody>
          <a:bodyPr/>
          <a:lstStyle/>
          <a:p>
            <a:fld id="{AEF64971-AD42-4BAD-95E9-5D57C204380E}" type="slidenum">
              <a:rPr lang="en-US" smtClean="0"/>
              <a:t>18</a:t>
            </a:fld>
            <a:endParaRPr lang="en-US"/>
          </a:p>
        </p:txBody>
      </p:sp>
    </p:spTree>
    <p:extLst>
      <p:ext uri="{BB962C8B-B14F-4D97-AF65-F5344CB8AC3E}">
        <p14:creationId xmlns:p14="http://schemas.microsoft.com/office/powerpoint/2010/main" val="2610378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p:cTn id="7" dur="1000" fill="hold"/>
                                        <p:tgtEl>
                                          <p:spTgt spid="3">
                                            <p:txEl>
                                              <p:pRg st="7" end="7"/>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7" end="7"/>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7" end="7"/>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7" end="7"/>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 calcmode="lin" valueType="num">
                                      <p:cBhvr>
                                        <p:cTn id="13" dur="1000" fill="hold"/>
                                        <p:tgtEl>
                                          <p:spTgt spid="3">
                                            <p:txEl>
                                              <p:pRg st="8" end="8"/>
                                            </p:txEl>
                                          </p:spTgt>
                                        </p:tgtEl>
                                        <p:attrNameLst>
                                          <p:attrName>ppt_w</p:attrName>
                                        </p:attrNameLst>
                                      </p:cBhvr>
                                      <p:tavLst>
                                        <p:tav tm="0">
                                          <p:val>
                                            <p:fltVal val="0"/>
                                          </p:val>
                                        </p:tav>
                                        <p:tav tm="100000">
                                          <p:val>
                                            <p:strVal val="#ppt_w"/>
                                          </p:val>
                                        </p:tav>
                                      </p:tavLst>
                                    </p:anim>
                                    <p:anim calcmode="lin" valueType="num">
                                      <p:cBhvr>
                                        <p:cTn id="14" dur="1000" fill="hold"/>
                                        <p:tgtEl>
                                          <p:spTgt spid="3">
                                            <p:txEl>
                                              <p:pRg st="8" end="8"/>
                                            </p:txEl>
                                          </p:spTgt>
                                        </p:tgtEl>
                                        <p:attrNameLst>
                                          <p:attrName>ppt_h</p:attrName>
                                        </p:attrNameLst>
                                      </p:cBhvr>
                                      <p:tavLst>
                                        <p:tav tm="0">
                                          <p:val>
                                            <p:fltVal val="0"/>
                                          </p:val>
                                        </p:tav>
                                        <p:tav tm="100000">
                                          <p:val>
                                            <p:strVal val="#ppt_h"/>
                                          </p:val>
                                        </p:tav>
                                      </p:tavLst>
                                    </p:anim>
                                    <p:anim calcmode="lin" valueType="num">
                                      <p:cBhvr>
                                        <p:cTn id="15" dur="1000" fill="hold"/>
                                        <p:tgtEl>
                                          <p:spTgt spid="3">
                                            <p:txEl>
                                              <p:pRg st="8" end="8"/>
                                            </p:txEl>
                                          </p:spTgt>
                                        </p:tgtEl>
                                        <p:attrNameLst>
                                          <p:attrName>style.rotation</p:attrName>
                                        </p:attrNameLst>
                                      </p:cBhvr>
                                      <p:tavLst>
                                        <p:tav tm="0">
                                          <p:val>
                                            <p:fltVal val="90"/>
                                          </p:val>
                                        </p:tav>
                                        <p:tav tm="100000">
                                          <p:val>
                                            <p:fltVal val="0"/>
                                          </p:val>
                                        </p:tav>
                                      </p:tavLst>
                                    </p:anim>
                                    <p:animEffect transition="in" filter="fade">
                                      <p:cBhvr>
                                        <p:cTn id="16" dur="1000"/>
                                        <p:tgtEl>
                                          <p:spTgt spid="3">
                                            <p:txEl>
                                              <p:pRg st="8" end="8"/>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 calcmode="lin" valueType="num">
                                      <p:cBhvr>
                                        <p:cTn id="19" dur="1000" fill="hold"/>
                                        <p:tgtEl>
                                          <p:spTgt spid="3">
                                            <p:txEl>
                                              <p:pRg st="9" end="9"/>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9" end="9"/>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9" end="9"/>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Utility of Psychological Tools</a:t>
            </a:r>
          </a:p>
        </p:txBody>
      </p:sp>
      <p:sp>
        <p:nvSpPr>
          <p:cNvPr id="3" name="Content Placeholder 2"/>
          <p:cNvSpPr>
            <a:spLocks noGrp="1"/>
          </p:cNvSpPr>
          <p:nvPr>
            <p:ph idx="1"/>
          </p:nvPr>
        </p:nvSpPr>
        <p:spPr/>
        <p:txBody>
          <a:bodyPr/>
          <a:lstStyle/>
          <a:p>
            <a:r>
              <a:rPr lang="en-US" dirty="0" smtClean="0"/>
              <a:t>Assessment</a:t>
            </a:r>
          </a:p>
          <a:p>
            <a:pPr lvl="1"/>
            <a:r>
              <a:rPr lang="en-US" dirty="0" smtClean="0"/>
              <a:t>High chance of invalid profile</a:t>
            </a:r>
          </a:p>
          <a:p>
            <a:pPr lvl="1"/>
            <a:r>
              <a:rPr lang="en-US" dirty="0" smtClean="0"/>
              <a:t>Recommendations:</a:t>
            </a:r>
          </a:p>
          <a:p>
            <a:pPr lvl="2"/>
            <a:r>
              <a:rPr lang="en-US" dirty="0" smtClean="0"/>
              <a:t>Useful as a guide but limited</a:t>
            </a:r>
          </a:p>
          <a:p>
            <a:pPr lvl="1"/>
            <a:endParaRPr lang="en-US" dirty="0"/>
          </a:p>
        </p:txBody>
      </p:sp>
      <p:sp>
        <p:nvSpPr>
          <p:cNvPr id="4" name="Slide Number Placeholder 3"/>
          <p:cNvSpPr>
            <a:spLocks noGrp="1"/>
          </p:cNvSpPr>
          <p:nvPr>
            <p:ph type="sldNum" sz="quarter" idx="12"/>
          </p:nvPr>
        </p:nvSpPr>
        <p:spPr/>
        <p:txBody>
          <a:bodyPr/>
          <a:lstStyle/>
          <a:p>
            <a:fld id="{AEF64971-AD42-4BAD-95E9-5D57C204380E}" type="slidenum">
              <a:rPr lang="en-US" smtClean="0"/>
              <a:t>19</a:t>
            </a:fld>
            <a:endParaRPr lang="en-US"/>
          </a:p>
        </p:txBody>
      </p:sp>
    </p:spTree>
    <p:extLst>
      <p:ext uri="{BB962C8B-B14F-4D97-AF65-F5344CB8AC3E}">
        <p14:creationId xmlns:p14="http://schemas.microsoft.com/office/powerpoint/2010/main" val="18268006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 Case Example</a:t>
            </a:r>
            <a:endParaRPr lang="en-US" dirty="0"/>
          </a:p>
        </p:txBody>
      </p:sp>
      <p:sp>
        <p:nvSpPr>
          <p:cNvPr id="3" name="Content Placeholder 2"/>
          <p:cNvSpPr>
            <a:spLocks noGrp="1"/>
          </p:cNvSpPr>
          <p:nvPr>
            <p:ph idx="1"/>
          </p:nvPr>
        </p:nvSpPr>
        <p:spPr/>
        <p:txBody>
          <a:bodyPr/>
          <a:lstStyle/>
          <a:p>
            <a:r>
              <a:rPr lang="en-US" dirty="0" smtClean="0"/>
              <a:t>Mr. C. had a long history of mental health symptoms, including psychosis, aggression, and low cognitive functioning. As with many difficult cases at DSH-Atascadero, his diagnosis was:</a:t>
            </a:r>
          </a:p>
          <a:p>
            <a:pPr lvl="1"/>
            <a:r>
              <a:rPr lang="en-US" dirty="0" smtClean="0"/>
              <a:t>Schizoaffective Disorder, Bipolar Type</a:t>
            </a:r>
          </a:p>
          <a:p>
            <a:pPr lvl="1"/>
            <a:r>
              <a:rPr lang="en-US" dirty="0" smtClean="0"/>
              <a:t>Antisocial Personality Disorder</a:t>
            </a:r>
          </a:p>
          <a:p>
            <a:pPr lvl="1"/>
            <a:r>
              <a:rPr lang="en-US" dirty="0" err="1" smtClean="0"/>
              <a:t>Polysubstance</a:t>
            </a:r>
            <a:r>
              <a:rPr lang="en-US" dirty="0" smtClean="0"/>
              <a:t> Dependence</a:t>
            </a:r>
          </a:p>
          <a:p>
            <a:pPr lvl="1"/>
            <a:r>
              <a:rPr lang="en-US" dirty="0" smtClean="0"/>
              <a:t>Borderline Intellectual Functioning </a:t>
            </a:r>
            <a:endParaRPr lang="en-US" dirty="0"/>
          </a:p>
        </p:txBody>
      </p:sp>
      <p:sp>
        <p:nvSpPr>
          <p:cNvPr id="5" name="Slide Number Placeholder 4"/>
          <p:cNvSpPr>
            <a:spLocks noGrp="1"/>
          </p:cNvSpPr>
          <p:nvPr>
            <p:ph type="sldNum" sz="quarter" idx="12"/>
          </p:nvPr>
        </p:nvSpPr>
        <p:spPr/>
        <p:txBody>
          <a:bodyPr/>
          <a:lstStyle/>
          <a:p>
            <a:fld id="{AEF64971-AD42-4BAD-95E9-5D57C204380E}" type="slidenum">
              <a:rPr lang="en-US" smtClean="0"/>
              <a:t>2</a:t>
            </a:fld>
            <a:endParaRPr lang="en-US"/>
          </a:p>
        </p:txBody>
      </p:sp>
    </p:spTree>
    <p:extLst>
      <p:ext uri="{BB962C8B-B14F-4D97-AF65-F5344CB8AC3E}">
        <p14:creationId xmlns:p14="http://schemas.microsoft.com/office/powerpoint/2010/main" val="39669659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for Treating Complex Patient</a:t>
            </a:r>
            <a:endParaRPr lang="en-US" dirty="0"/>
          </a:p>
        </p:txBody>
      </p:sp>
      <p:sp>
        <p:nvSpPr>
          <p:cNvPr id="3" name="Content Placeholder 2"/>
          <p:cNvSpPr>
            <a:spLocks noGrp="1"/>
          </p:cNvSpPr>
          <p:nvPr>
            <p:ph idx="1"/>
          </p:nvPr>
        </p:nvSpPr>
        <p:spPr/>
        <p:txBody>
          <a:bodyPr>
            <a:normAutofit/>
          </a:bodyPr>
          <a:lstStyle/>
          <a:p>
            <a:r>
              <a:rPr lang="en-US" dirty="0" smtClean="0"/>
              <a:t>…So how does one treat a complex patient in a complex setting</a:t>
            </a:r>
            <a:r>
              <a:rPr lang="en-US" dirty="0" smtClean="0"/>
              <a:t>????</a:t>
            </a:r>
          </a:p>
          <a:p>
            <a:pPr marL="342900" lvl="1">
              <a:buClr>
                <a:schemeClr val="accent1"/>
              </a:buClr>
            </a:pPr>
            <a:r>
              <a:rPr lang="en-US" b="1" dirty="0" smtClean="0"/>
              <a:t>1. Common Factors </a:t>
            </a:r>
            <a:r>
              <a:rPr lang="en-US" dirty="0"/>
              <a:t>(Bergin &amp; Garfield, 1994; Lambert, 1992)</a:t>
            </a:r>
          </a:p>
          <a:p>
            <a:r>
              <a:rPr lang="en-US" b="1" dirty="0" smtClean="0"/>
              <a:t>2.  Look for therapies that work on multiple disorders</a:t>
            </a:r>
          </a:p>
          <a:p>
            <a:r>
              <a:rPr lang="en-US" b="1" dirty="0" smtClean="0"/>
              <a:t>3. Combine Specific Elements</a:t>
            </a:r>
          </a:p>
          <a:p>
            <a:r>
              <a:rPr lang="en-US" b="1" dirty="0"/>
              <a:t>4</a:t>
            </a:r>
            <a:r>
              <a:rPr lang="en-US" b="1" dirty="0" smtClean="0"/>
              <a:t>. Look for common themes</a:t>
            </a:r>
          </a:p>
          <a:p>
            <a:r>
              <a:rPr lang="en-US" b="1" dirty="0" smtClean="0"/>
              <a:t>5. Be creative</a:t>
            </a:r>
            <a:endParaRPr lang="en-US" b="1" dirty="0" smtClean="0"/>
          </a:p>
        </p:txBody>
      </p:sp>
      <p:sp>
        <p:nvSpPr>
          <p:cNvPr id="4" name="Slide Number Placeholder 3"/>
          <p:cNvSpPr>
            <a:spLocks noGrp="1"/>
          </p:cNvSpPr>
          <p:nvPr>
            <p:ph type="sldNum" sz="quarter" idx="12"/>
          </p:nvPr>
        </p:nvSpPr>
        <p:spPr/>
        <p:txBody>
          <a:bodyPr/>
          <a:lstStyle/>
          <a:p>
            <a:fld id="{AEF64971-AD42-4BAD-95E9-5D57C204380E}" type="slidenum">
              <a:rPr lang="en-US" smtClean="0"/>
              <a:t>20</a:t>
            </a:fld>
            <a:endParaRPr lang="en-US"/>
          </a:p>
        </p:txBody>
      </p:sp>
    </p:spTree>
    <p:extLst>
      <p:ext uri="{BB962C8B-B14F-4D97-AF65-F5344CB8AC3E}">
        <p14:creationId xmlns:p14="http://schemas.microsoft.com/office/powerpoint/2010/main" val="2433672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Factors</a:t>
            </a:r>
            <a:endParaRPr lang="en-US" dirty="0"/>
          </a:p>
        </p:txBody>
      </p:sp>
      <p:sp>
        <p:nvSpPr>
          <p:cNvPr id="3" name="Content Placeholder 2"/>
          <p:cNvSpPr>
            <a:spLocks noGrp="1"/>
          </p:cNvSpPr>
          <p:nvPr>
            <p:ph idx="1"/>
          </p:nvPr>
        </p:nvSpPr>
        <p:spPr/>
        <p:txBody>
          <a:bodyPr/>
          <a:lstStyle/>
          <a:p>
            <a:pPr>
              <a:lnSpc>
                <a:spcPct val="90000"/>
              </a:lnSpc>
            </a:pPr>
            <a:r>
              <a:rPr lang="en-US" dirty="0" smtClean="0"/>
              <a:t>Different therapies </a:t>
            </a:r>
            <a:r>
              <a:rPr lang="en-US" dirty="0" smtClean="0">
                <a:sym typeface="Wingdings" pitchFamily="2" charset="2"/>
              </a:rPr>
              <a:t> same goal</a:t>
            </a:r>
          </a:p>
          <a:p>
            <a:pPr>
              <a:lnSpc>
                <a:spcPct val="90000"/>
              </a:lnSpc>
            </a:pPr>
            <a:r>
              <a:rPr lang="en-US" dirty="0" smtClean="0">
                <a:sym typeface="Wingdings" pitchFamily="2" charset="2"/>
              </a:rPr>
              <a:t>Common factors:</a:t>
            </a:r>
          </a:p>
          <a:p>
            <a:pPr lvl="1">
              <a:lnSpc>
                <a:spcPct val="90000"/>
              </a:lnSpc>
            </a:pPr>
            <a:r>
              <a:rPr lang="en-US" dirty="0" smtClean="0">
                <a:sym typeface="Wingdings" pitchFamily="2" charset="2"/>
              </a:rPr>
              <a:t>Support</a:t>
            </a:r>
          </a:p>
          <a:p>
            <a:pPr lvl="1">
              <a:lnSpc>
                <a:spcPct val="90000"/>
              </a:lnSpc>
            </a:pPr>
            <a:r>
              <a:rPr lang="en-US" dirty="0" smtClean="0">
                <a:sym typeface="Wingdings" pitchFamily="2" charset="2"/>
              </a:rPr>
              <a:t>Learning</a:t>
            </a:r>
          </a:p>
          <a:p>
            <a:pPr lvl="1">
              <a:lnSpc>
                <a:spcPct val="90000"/>
              </a:lnSpc>
            </a:pPr>
            <a:r>
              <a:rPr lang="en-US" dirty="0" smtClean="0">
                <a:sym typeface="Wingdings" pitchFamily="2" charset="2"/>
              </a:rPr>
              <a:t>Action</a:t>
            </a:r>
          </a:p>
        </p:txBody>
      </p:sp>
      <p:sp>
        <p:nvSpPr>
          <p:cNvPr id="4" name="Slide Number Placeholder 3"/>
          <p:cNvSpPr>
            <a:spLocks noGrp="1"/>
          </p:cNvSpPr>
          <p:nvPr>
            <p:ph type="sldNum" sz="quarter" idx="12"/>
          </p:nvPr>
        </p:nvSpPr>
        <p:spPr/>
        <p:txBody>
          <a:bodyPr/>
          <a:lstStyle/>
          <a:p>
            <a:fld id="{AEF64971-AD42-4BAD-95E9-5D57C204380E}" type="slidenum">
              <a:rPr lang="en-US" smtClean="0"/>
              <a:t>21</a:t>
            </a:fld>
            <a:endParaRPr lang="en-US"/>
          </a:p>
        </p:txBody>
      </p:sp>
    </p:spTree>
    <p:extLst>
      <p:ext uri="{BB962C8B-B14F-4D97-AF65-F5344CB8AC3E}">
        <p14:creationId xmlns:p14="http://schemas.microsoft.com/office/powerpoint/2010/main" val="4139431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Factors - Support</a:t>
            </a:r>
            <a:endParaRPr lang="en-US" dirty="0"/>
          </a:p>
        </p:txBody>
      </p:sp>
      <p:sp>
        <p:nvSpPr>
          <p:cNvPr id="3" name="Content Placeholder 2"/>
          <p:cNvSpPr>
            <a:spLocks noGrp="1"/>
          </p:cNvSpPr>
          <p:nvPr>
            <p:ph idx="1"/>
          </p:nvPr>
        </p:nvSpPr>
        <p:spPr/>
        <p:txBody>
          <a:bodyPr>
            <a:normAutofit/>
          </a:bodyPr>
          <a:lstStyle/>
          <a:p>
            <a:r>
              <a:rPr lang="en-US" dirty="0" smtClean="0"/>
              <a:t>Support</a:t>
            </a:r>
          </a:p>
          <a:p>
            <a:pPr lvl="1"/>
            <a:r>
              <a:rPr lang="en-US" dirty="0" smtClean="0"/>
              <a:t>Process:</a:t>
            </a:r>
          </a:p>
          <a:p>
            <a:pPr lvl="2"/>
            <a:r>
              <a:rPr lang="en-US" dirty="0" smtClean="0"/>
              <a:t>Catharsis</a:t>
            </a:r>
          </a:p>
          <a:p>
            <a:pPr lvl="2"/>
            <a:r>
              <a:rPr lang="en-US" dirty="0" smtClean="0"/>
              <a:t>Mitigation of isolation</a:t>
            </a:r>
          </a:p>
          <a:p>
            <a:pPr lvl="2"/>
            <a:r>
              <a:rPr lang="en-US" dirty="0" smtClean="0"/>
              <a:t>Reassurance</a:t>
            </a:r>
          </a:p>
          <a:p>
            <a:pPr lvl="2"/>
            <a:r>
              <a:rPr lang="en-US" dirty="0" smtClean="0"/>
              <a:t>Structure</a:t>
            </a:r>
          </a:p>
          <a:p>
            <a:pPr lvl="1"/>
            <a:r>
              <a:rPr lang="en-US" dirty="0" smtClean="0"/>
              <a:t>Relationship:</a:t>
            </a:r>
          </a:p>
          <a:p>
            <a:pPr lvl="2"/>
            <a:r>
              <a:rPr lang="en-US" dirty="0"/>
              <a:t>Therapeutic alliance</a:t>
            </a:r>
          </a:p>
          <a:p>
            <a:pPr lvl="2"/>
            <a:r>
              <a:rPr lang="en-US" dirty="0" smtClean="0"/>
              <a:t>Positive </a:t>
            </a:r>
            <a:r>
              <a:rPr lang="en-US" dirty="0"/>
              <a:t>relationship</a:t>
            </a:r>
          </a:p>
          <a:p>
            <a:pPr lvl="2"/>
            <a:r>
              <a:rPr lang="en-US" dirty="0" smtClean="0"/>
              <a:t>Trust</a:t>
            </a:r>
          </a:p>
        </p:txBody>
      </p:sp>
      <p:sp>
        <p:nvSpPr>
          <p:cNvPr id="4" name="Slide Number Placeholder 3"/>
          <p:cNvSpPr>
            <a:spLocks noGrp="1"/>
          </p:cNvSpPr>
          <p:nvPr>
            <p:ph type="sldNum" sz="quarter" idx="12"/>
          </p:nvPr>
        </p:nvSpPr>
        <p:spPr/>
        <p:txBody>
          <a:bodyPr/>
          <a:lstStyle/>
          <a:p>
            <a:fld id="{AEF64971-AD42-4BAD-95E9-5D57C204380E}" type="slidenum">
              <a:rPr lang="en-US" smtClean="0"/>
              <a:t>22</a:t>
            </a:fld>
            <a:endParaRPr lang="en-US"/>
          </a:p>
        </p:txBody>
      </p:sp>
    </p:spTree>
    <p:extLst>
      <p:ext uri="{BB962C8B-B14F-4D97-AF65-F5344CB8AC3E}">
        <p14:creationId xmlns:p14="http://schemas.microsoft.com/office/powerpoint/2010/main" val="4948428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Factors - Support</a:t>
            </a:r>
          </a:p>
        </p:txBody>
      </p:sp>
      <p:sp>
        <p:nvSpPr>
          <p:cNvPr id="3" name="Content Placeholder 2"/>
          <p:cNvSpPr>
            <a:spLocks noGrp="1"/>
          </p:cNvSpPr>
          <p:nvPr>
            <p:ph idx="1"/>
          </p:nvPr>
        </p:nvSpPr>
        <p:spPr/>
        <p:txBody>
          <a:bodyPr/>
          <a:lstStyle/>
          <a:p>
            <a:r>
              <a:rPr lang="en-US" dirty="0" smtClean="0"/>
              <a:t>Support:</a:t>
            </a:r>
          </a:p>
          <a:p>
            <a:pPr lvl="1"/>
            <a:r>
              <a:rPr lang="en-US" dirty="0"/>
              <a:t>Patient:</a:t>
            </a:r>
          </a:p>
          <a:p>
            <a:pPr lvl="2"/>
            <a:r>
              <a:rPr lang="en-US" dirty="0"/>
              <a:t>Identification with therapist</a:t>
            </a:r>
          </a:p>
          <a:p>
            <a:pPr lvl="2"/>
            <a:r>
              <a:rPr lang="en-US" dirty="0"/>
              <a:t>Release of </a:t>
            </a:r>
            <a:r>
              <a:rPr lang="en-US" dirty="0" smtClean="0"/>
              <a:t>tension</a:t>
            </a:r>
          </a:p>
          <a:p>
            <a:pPr lvl="1"/>
            <a:r>
              <a:rPr lang="en-US" dirty="0"/>
              <a:t>Therapist:</a:t>
            </a:r>
          </a:p>
          <a:p>
            <a:pPr lvl="2"/>
            <a:r>
              <a:rPr lang="en-US" dirty="0"/>
              <a:t>Therapist/client active participation</a:t>
            </a:r>
          </a:p>
          <a:p>
            <a:pPr lvl="2"/>
            <a:r>
              <a:rPr lang="en-US" dirty="0"/>
              <a:t>Therapist expertness</a:t>
            </a:r>
          </a:p>
          <a:p>
            <a:pPr lvl="2"/>
            <a:r>
              <a:rPr lang="en-US" dirty="0"/>
              <a:t>Therapist warmth, respect, empathy, acceptance, </a:t>
            </a:r>
            <a:r>
              <a:rPr lang="en-US" dirty="0" err="1"/>
              <a:t>geninueness</a:t>
            </a:r>
            <a:r>
              <a:rPr lang="en-US" dirty="0"/>
              <a:t> </a:t>
            </a:r>
          </a:p>
          <a:p>
            <a:pPr lvl="2"/>
            <a:endParaRPr lang="en-US" dirty="0"/>
          </a:p>
          <a:p>
            <a:endParaRPr lang="en-US" dirty="0"/>
          </a:p>
        </p:txBody>
      </p:sp>
      <p:sp>
        <p:nvSpPr>
          <p:cNvPr id="4" name="Slide Number Placeholder 3"/>
          <p:cNvSpPr>
            <a:spLocks noGrp="1"/>
          </p:cNvSpPr>
          <p:nvPr>
            <p:ph type="sldNum" sz="quarter" idx="12"/>
          </p:nvPr>
        </p:nvSpPr>
        <p:spPr/>
        <p:txBody>
          <a:bodyPr/>
          <a:lstStyle/>
          <a:p>
            <a:fld id="{AEF64971-AD42-4BAD-95E9-5D57C204380E}" type="slidenum">
              <a:rPr lang="en-US" smtClean="0"/>
              <a:t>23</a:t>
            </a:fld>
            <a:endParaRPr lang="en-US"/>
          </a:p>
        </p:txBody>
      </p:sp>
    </p:spTree>
    <p:extLst>
      <p:ext uri="{BB962C8B-B14F-4D97-AF65-F5344CB8AC3E}">
        <p14:creationId xmlns:p14="http://schemas.microsoft.com/office/powerpoint/2010/main" val="16271437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a:t>
            </a:r>
            <a:r>
              <a:rPr lang="en-US" dirty="0" smtClean="0"/>
              <a:t>Factors - Learning</a:t>
            </a:r>
            <a:endParaRPr lang="en-US" dirty="0"/>
          </a:p>
        </p:txBody>
      </p:sp>
      <p:sp>
        <p:nvSpPr>
          <p:cNvPr id="3" name="Content Placeholder 2"/>
          <p:cNvSpPr>
            <a:spLocks noGrp="1"/>
          </p:cNvSpPr>
          <p:nvPr>
            <p:ph idx="1"/>
          </p:nvPr>
        </p:nvSpPr>
        <p:spPr/>
        <p:txBody>
          <a:bodyPr/>
          <a:lstStyle/>
          <a:p>
            <a:r>
              <a:rPr lang="en-US" dirty="0" smtClean="0"/>
              <a:t>Learning</a:t>
            </a:r>
          </a:p>
          <a:p>
            <a:pPr lvl="1"/>
            <a:r>
              <a:rPr lang="en-US" dirty="0" smtClean="0"/>
              <a:t>Advice</a:t>
            </a:r>
          </a:p>
          <a:p>
            <a:pPr lvl="1"/>
            <a:r>
              <a:rPr lang="en-US" dirty="0" smtClean="0"/>
              <a:t>Affective experiencing</a:t>
            </a:r>
          </a:p>
          <a:p>
            <a:pPr lvl="1"/>
            <a:r>
              <a:rPr lang="en-US" dirty="0" smtClean="0"/>
              <a:t>Assimilation of problematic experiences</a:t>
            </a:r>
          </a:p>
          <a:p>
            <a:pPr lvl="1"/>
            <a:r>
              <a:rPr lang="en-US" dirty="0" smtClean="0"/>
              <a:t>Changing expectations for personal effectiveness</a:t>
            </a:r>
          </a:p>
          <a:p>
            <a:pPr lvl="1"/>
            <a:r>
              <a:rPr lang="en-US" dirty="0" smtClean="0"/>
              <a:t>Cognitive learning</a:t>
            </a:r>
          </a:p>
          <a:p>
            <a:pPr lvl="1"/>
            <a:r>
              <a:rPr lang="en-US" dirty="0" smtClean="0"/>
              <a:t>Corrective emotional experience</a:t>
            </a:r>
          </a:p>
          <a:p>
            <a:pPr lvl="1"/>
            <a:r>
              <a:rPr lang="en-US" dirty="0" smtClean="0"/>
              <a:t>Exploration of internal frame of reference</a:t>
            </a:r>
          </a:p>
          <a:p>
            <a:pPr lvl="1"/>
            <a:r>
              <a:rPr lang="en-US" dirty="0" smtClean="0"/>
              <a:t>Feedback</a:t>
            </a:r>
          </a:p>
          <a:p>
            <a:pPr lvl="1"/>
            <a:r>
              <a:rPr lang="en-US" dirty="0" smtClean="0"/>
              <a:t>Insight</a:t>
            </a:r>
          </a:p>
          <a:p>
            <a:pPr lvl="1"/>
            <a:r>
              <a:rPr lang="en-US" dirty="0" smtClean="0"/>
              <a:t>Rationale</a:t>
            </a:r>
            <a:endParaRPr lang="en-US" dirty="0"/>
          </a:p>
        </p:txBody>
      </p:sp>
      <p:sp>
        <p:nvSpPr>
          <p:cNvPr id="4" name="Slide Number Placeholder 3"/>
          <p:cNvSpPr>
            <a:spLocks noGrp="1"/>
          </p:cNvSpPr>
          <p:nvPr>
            <p:ph type="sldNum" sz="quarter" idx="12"/>
          </p:nvPr>
        </p:nvSpPr>
        <p:spPr/>
        <p:txBody>
          <a:bodyPr/>
          <a:lstStyle/>
          <a:p>
            <a:fld id="{AEF64971-AD42-4BAD-95E9-5D57C204380E}" type="slidenum">
              <a:rPr lang="en-US" smtClean="0"/>
              <a:t>24</a:t>
            </a:fld>
            <a:endParaRPr lang="en-US"/>
          </a:p>
        </p:txBody>
      </p:sp>
    </p:spTree>
    <p:extLst>
      <p:ext uri="{BB962C8B-B14F-4D97-AF65-F5344CB8AC3E}">
        <p14:creationId xmlns:p14="http://schemas.microsoft.com/office/powerpoint/2010/main" val="5362971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a:t>
            </a:r>
            <a:r>
              <a:rPr lang="en-US" dirty="0" smtClean="0"/>
              <a:t>Factors - Action</a:t>
            </a:r>
            <a:endParaRPr lang="en-US" dirty="0"/>
          </a:p>
        </p:txBody>
      </p:sp>
      <p:sp>
        <p:nvSpPr>
          <p:cNvPr id="3" name="Content Placeholder 2"/>
          <p:cNvSpPr>
            <a:spLocks noGrp="1"/>
          </p:cNvSpPr>
          <p:nvPr>
            <p:ph idx="1"/>
          </p:nvPr>
        </p:nvSpPr>
        <p:spPr/>
        <p:txBody>
          <a:bodyPr/>
          <a:lstStyle/>
          <a:p>
            <a:r>
              <a:rPr lang="en-US" dirty="0" smtClean="0"/>
              <a:t>Action</a:t>
            </a:r>
          </a:p>
          <a:p>
            <a:pPr lvl="1"/>
            <a:r>
              <a:rPr lang="en-US" dirty="0" smtClean="0"/>
              <a:t>Behavioral regulation</a:t>
            </a:r>
          </a:p>
          <a:p>
            <a:pPr lvl="1"/>
            <a:r>
              <a:rPr lang="en-US" dirty="0" smtClean="0"/>
              <a:t>Cognitive mastery</a:t>
            </a:r>
          </a:p>
          <a:p>
            <a:pPr lvl="1"/>
            <a:r>
              <a:rPr lang="en-US" dirty="0" smtClean="0"/>
              <a:t>Encouragement of facing fears</a:t>
            </a:r>
          </a:p>
          <a:p>
            <a:pPr lvl="1"/>
            <a:r>
              <a:rPr lang="en-US" dirty="0" smtClean="0"/>
              <a:t>Taking risks</a:t>
            </a:r>
          </a:p>
          <a:p>
            <a:pPr lvl="1"/>
            <a:r>
              <a:rPr lang="en-US" dirty="0" smtClean="0"/>
              <a:t>Mastery efforts</a:t>
            </a:r>
          </a:p>
          <a:p>
            <a:pPr lvl="1"/>
            <a:r>
              <a:rPr lang="en-US" dirty="0" smtClean="0"/>
              <a:t>Modeling</a:t>
            </a:r>
          </a:p>
          <a:p>
            <a:pPr lvl="1"/>
            <a:r>
              <a:rPr lang="en-US" dirty="0" smtClean="0"/>
              <a:t>Practice </a:t>
            </a:r>
          </a:p>
          <a:p>
            <a:pPr lvl="1"/>
            <a:r>
              <a:rPr lang="en-US" dirty="0" smtClean="0"/>
              <a:t>Reality Testing</a:t>
            </a:r>
          </a:p>
          <a:p>
            <a:pPr lvl="1"/>
            <a:r>
              <a:rPr lang="en-US" dirty="0" smtClean="0"/>
              <a:t>Success experience</a:t>
            </a:r>
          </a:p>
          <a:p>
            <a:pPr lvl="1"/>
            <a:r>
              <a:rPr lang="en-US" dirty="0" smtClean="0"/>
              <a:t>Working through</a:t>
            </a:r>
            <a:endParaRPr lang="en-US" dirty="0"/>
          </a:p>
        </p:txBody>
      </p:sp>
      <p:sp>
        <p:nvSpPr>
          <p:cNvPr id="4" name="Slide Number Placeholder 3"/>
          <p:cNvSpPr>
            <a:spLocks noGrp="1"/>
          </p:cNvSpPr>
          <p:nvPr>
            <p:ph type="sldNum" sz="quarter" idx="12"/>
          </p:nvPr>
        </p:nvSpPr>
        <p:spPr/>
        <p:txBody>
          <a:bodyPr/>
          <a:lstStyle/>
          <a:p>
            <a:fld id="{AEF64971-AD42-4BAD-95E9-5D57C204380E}" type="slidenum">
              <a:rPr lang="en-US" smtClean="0"/>
              <a:t>25</a:t>
            </a:fld>
            <a:endParaRPr lang="en-US"/>
          </a:p>
        </p:txBody>
      </p:sp>
    </p:spTree>
    <p:extLst>
      <p:ext uri="{BB962C8B-B14F-4D97-AF65-F5344CB8AC3E}">
        <p14:creationId xmlns:p14="http://schemas.microsoft.com/office/powerpoint/2010/main" val="28440643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 Elements</a:t>
            </a:r>
            <a:endParaRPr lang="en-US" dirty="0"/>
          </a:p>
        </p:txBody>
      </p:sp>
      <p:sp>
        <p:nvSpPr>
          <p:cNvPr id="3" name="Content Placeholder 2"/>
          <p:cNvSpPr>
            <a:spLocks noGrp="1"/>
          </p:cNvSpPr>
          <p:nvPr>
            <p:ph idx="1"/>
          </p:nvPr>
        </p:nvSpPr>
        <p:spPr/>
        <p:txBody>
          <a:bodyPr/>
          <a:lstStyle/>
          <a:p>
            <a:r>
              <a:rPr lang="en-US" dirty="0" smtClean="0"/>
              <a:t>What are the elements of the presenting problem?</a:t>
            </a:r>
          </a:p>
          <a:p>
            <a:r>
              <a:rPr lang="en-US" dirty="0" smtClean="0"/>
              <a:t>Borderline Personality Disorder, Schizophrenia, Mental Retardation</a:t>
            </a:r>
          </a:p>
          <a:p>
            <a:pPr lvl="1"/>
            <a:r>
              <a:rPr lang="en-US" dirty="0" smtClean="0"/>
              <a:t>Dialectical Behavioral Therapy elements</a:t>
            </a:r>
          </a:p>
          <a:p>
            <a:pPr lvl="1"/>
            <a:r>
              <a:rPr lang="en-US" dirty="0" smtClean="0"/>
              <a:t>Mindfulness elements </a:t>
            </a:r>
          </a:p>
          <a:p>
            <a:pPr lvl="1"/>
            <a:r>
              <a:rPr lang="en-US" dirty="0" smtClean="0"/>
              <a:t>CBT  for Psychosis elements </a:t>
            </a:r>
          </a:p>
          <a:p>
            <a:pPr lvl="1"/>
            <a:r>
              <a:rPr lang="en-US" dirty="0" smtClean="0"/>
              <a:t>Presented at a lower cognitive level</a:t>
            </a:r>
          </a:p>
          <a:p>
            <a:r>
              <a:rPr lang="en-US" dirty="0" smtClean="0"/>
              <a:t>Not hierarchical, but comprehensive/Gestalt</a:t>
            </a:r>
            <a:endParaRPr lang="en-US" dirty="0"/>
          </a:p>
        </p:txBody>
      </p:sp>
      <p:sp>
        <p:nvSpPr>
          <p:cNvPr id="4" name="Slide Number Placeholder 3"/>
          <p:cNvSpPr>
            <a:spLocks noGrp="1"/>
          </p:cNvSpPr>
          <p:nvPr>
            <p:ph type="sldNum" sz="quarter" idx="12"/>
          </p:nvPr>
        </p:nvSpPr>
        <p:spPr/>
        <p:txBody>
          <a:bodyPr/>
          <a:lstStyle/>
          <a:p>
            <a:fld id="{AEF64971-AD42-4BAD-95E9-5D57C204380E}" type="slidenum">
              <a:rPr lang="en-US" smtClean="0"/>
              <a:t>26</a:t>
            </a:fld>
            <a:endParaRPr lang="en-US"/>
          </a:p>
        </p:txBody>
      </p:sp>
    </p:spTree>
    <p:extLst>
      <p:ext uri="{BB962C8B-B14F-4D97-AF65-F5344CB8AC3E}">
        <p14:creationId xmlns:p14="http://schemas.microsoft.com/office/powerpoint/2010/main" val="30992669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 for treatments that are generally useful</a:t>
            </a:r>
            <a:endParaRPr lang="en-US" dirty="0"/>
          </a:p>
        </p:txBody>
      </p:sp>
      <p:sp>
        <p:nvSpPr>
          <p:cNvPr id="3" name="Content Placeholder 2"/>
          <p:cNvSpPr>
            <a:spLocks noGrp="1"/>
          </p:cNvSpPr>
          <p:nvPr>
            <p:ph idx="1"/>
          </p:nvPr>
        </p:nvSpPr>
        <p:spPr/>
        <p:txBody>
          <a:bodyPr/>
          <a:lstStyle/>
          <a:p>
            <a:r>
              <a:rPr lang="en-US" dirty="0" smtClean="0"/>
              <a:t>Motivational Interviewing, Cognitive Behavioral Therapy are useful for many disorders</a:t>
            </a:r>
            <a:endParaRPr lang="en-US" dirty="0"/>
          </a:p>
        </p:txBody>
      </p:sp>
      <p:sp>
        <p:nvSpPr>
          <p:cNvPr id="4" name="Slide Number Placeholder 3"/>
          <p:cNvSpPr>
            <a:spLocks noGrp="1"/>
          </p:cNvSpPr>
          <p:nvPr>
            <p:ph type="sldNum" sz="quarter" idx="12"/>
          </p:nvPr>
        </p:nvSpPr>
        <p:spPr/>
        <p:txBody>
          <a:bodyPr/>
          <a:lstStyle/>
          <a:p>
            <a:fld id="{AEF64971-AD42-4BAD-95E9-5D57C204380E}" type="slidenum">
              <a:rPr lang="en-US" smtClean="0"/>
              <a:t>27</a:t>
            </a:fld>
            <a:endParaRPr lang="en-US"/>
          </a:p>
        </p:txBody>
      </p:sp>
    </p:spTree>
    <p:extLst>
      <p:ext uri="{BB962C8B-B14F-4D97-AF65-F5344CB8AC3E}">
        <p14:creationId xmlns:p14="http://schemas.microsoft.com/office/powerpoint/2010/main" val="20855501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990600" y="457200"/>
            <a:ext cx="7162800" cy="914400"/>
          </a:xfrm>
        </p:spPr>
        <p:txBody>
          <a:bodyPr>
            <a:normAutofit/>
          </a:bodyPr>
          <a:lstStyle/>
          <a:p>
            <a:pPr eaLnBrk="1" fontAlgn="auto" hangingPunct="1">
              <a:spcAft>
                <a:spcPts val="0"/>
              </a:spcAft>
              <a:defRPr/>
            </a:pPr>
            <a:r>
              <a:rPr lang="en-US" sz="4000" dirty="0" smtClean="0">
                <a:solidFill>
                  <a:schemeClr val="accent1">
                    <a:lumMod val="75000"/>
                  </a:schemeClr>
                </a:solidFill>
                <a:latin typeface="Tahoma" pitchFamily="34" charset="0"/>
              </a:rPr>
              <a:t>Motivational Interviewing</a:t>
            </a:r>
            <a:endParaRPr lang="en-US" sz="4000" dirty="0">
              <a:solidFill>
                <a:schemeClr val="accent1">
                  <a:lumMod val="75000"/>
                </a:schemeClr>
              </a:solidFill>
              <a:latin typeface="Tahoma" pitchFamily="34" charset="0"/>
            </a:endParaRPr>
          </a:p>
        </p:txBody>
      </p:sp>
      <p:sp>
        <p:nvSpPr>
          <p:cNvPr id="40963" name="Rectangle 3"/>
          <p:cNvSpPr>
            <a:spLocks noGrp="1" noChangeArrowheads="1"/>
          </p:cNvSpPr>
          <p:nvPr>
            <p:ph idx="1"/>
          </p:nvPr>
        </p:nvSpPr>
        <p:spPr/>
        <p:txBody>
          <a:bodyPr>
            <a:normAutofit/>
          </a:bodyPr>
          <a:lstStyle/>
          <a:p>
            <a:pPr marL="114300" indent="0" eaLnBrk="1" hangingPunct="1">
              <a:buFont typeface="Arial" charset="0"/>
              <a:buNone/>
            </a:pPr>
            <a:endParaRPr lang="en-US" dirty="0" smtClean="0">
              <a:solidFill>
                <a:schemeClr val="tx1"/>
              </a:solidFill>
              <a:latin typeface="Tahoma" pitchFamily="34" charset="0"/>
            </a:endParaRPr>
          </a:p>
          <a:p>
            <a:pPr marL="114300" indent="0" eaLnBrk="1" hangingPunct="1"/>
            <a:r>
              <a:rPr lang="en-US" dirty="0" smtClean="0">
                <a:solidFill>
                  <a:schemeClr val="tx1"/>
                </a:solidFill>
                <a:latin typeface="Tahoma" pitchFamily="34" charset="0"/>
              </a:rPr>
              <a:t> Motivational </a:t>
            </a:r>
            <a:r>
              <a:rPr lang="en-US" dirty="0" smtClean="0">
                <a:solidFill>
                  <a:schemeClr val="tx1"/>
                </a:solidFill>
                <a:latin typeface="Tahoma" pitchFamily="34" charset="0"/>
              </a:rPr>
              <a:t>Interviewing (MI) </a:t>
            </a:r>
            <a:r>
              <a:rPr lang="en-US" dirty="0" smtClean="0">
                <a:solidFill>
                  <a:schemeClr val="tx1"/>
                </a:solidFill>
                <a:latin typeface="Tahoma" pitchFamily="34" charset="0"/>
              </a:rPr>
              <a:t>translates to many different diagnoses. </a:t>
            </a:r>
            <a:endParaRPr lang="en-US" sz="1200" dirty="0" smtClean="0">
              <a:solidFill>
                <a:schemeClr val="tx1"/>
              </a:solidFill>
              <a:latin typeface="Tahoma" pitchFamily="34" charset="0"/>
            </a:endParaRPr>
          </a:p>
          <a:p>
            <a:pPr marL="411480" lvl="1" indent="0"/>
            <a:r>
              <a:rPr lang="en-US" dirty="0" smtClean="0">
                <a:solidFill>
                  <a:schemeClr val="tx1"/>
                </a:solidFill>
                <a:latin typeface="Tahoma" pitchFamily="34" charset="0"/>
              </a:rPr>
              <a:t>MI is </a:t>
            </a:r>
            <a:r>
              <a:rPr lang="en-US" dirty="0" smtClean="0">
                <a:solidFill>
                  <a:srgbClr val="3333FF"/>
                </a:solidFill>
                <a:latin typeface="Tahoma" pitchFamily="34" charset="0"/>
              </a:rPr>
              <a:t>directive</a:t>
            </a:r>
            <a:r>
              <a:rPr lang="en-US" dirty="0" smtClean="0">
                <a:solidFill>
                  <a:schemeClr val="tx1"/>
                </a:solidFill>
                <a:latin typeface="Tahoma" pitchFamily="34" charset="0"/>
              </a:rPr>
              <a:t>, </a:t>
            </a:r>
            <a:r>
              <a:rPr lang="en-US" dirty="0" smtClean="0">
                <a:solidFill>
                  <a:srgbClr val="3333FF"/>
                </a:solidFill>
                <a:latin typeface="Tahoma" pitchFamily="34" charset="0"/>
              </a:rPr>
              <a:t>client-centered</a:t>
            </a:r>
            <a:r>
              <a:rPr lang="en-US" dirty="0" smtClean="0">
                <a:solidFill>
                  <a:schemeClr val="tx1"/>
                </a:solidFill>
                <a:latin typeface="Tahoma" pitchFamily="34" charset="0"/>
              </a:rPr>
              <a:t> and elicits behavior change by helping individuals to explore and resolve ambivalence.</a:t>
            </a:r>
          </a:p>
          <a:p>
            <a:pPr marL="411480" lvl="1" indent="0"/>
            <a:endParaRPr lang="en-US" sz="1000" dirty="0" smtClean="0">
              <a:solidFill>
                <a:schemeClr val="tx1"/>
              </a:solidFill>
              <a:latin typeface="Tahoma" pitchFamily="34" charset="0"/>
            </a:endParaRPr>
          </a:p>
          <a:p>
            <a:pPr marL="411480" lvl="1" indent="0"/>
            <a:r>
              <a:rPr lang="en-US" dirty="0" smtClean="0">
                <a:solidFill>
                  <a:schemeClr val="tx1"/>
                </a:solidFill>
                <a:latin typeface="Tahoma" pitchFamily="34" charset="0"/>
              </a:rPr>
              <a:t>MI helps people figure out ways to reduce problem behavior and increase healthy behavior</a:t>
            </a:r>
            <a:r>
              <a:rPr lang="en-US" dirty="0" smtClean="0">
                <a:solidFill>
                  <a:schemeClr val="tx1"/>
                </a:solidFill>
                <a:latin typeface="Tahoma" pitchFamily="34" charset="0"/>
              </a:rPr>
              <a:t>.</a:t>
            </a:r>
            <a:endParaRPr lang="en-US" dirty="0" smtClean="0">
              <a:solidFill>
                <a:schemeClr val="tx1"/>
              </a:solidFill>
              <a:latin typeface="Tahoma" pitchFamily="34" charset="0"/>
            </a:endParaRPr>
          </a:p>
        </p:txBody>
      </p:sp>
      <p:sp>
        <p:nvSpPr>
          <p:cNvPr id="14340" name="Oval 4"/>
          <p:cNvSpPr>
            <a:spLocks noChangeArrowheads="1"/>
          </p:cNvSpPr>
          <p:nvPr/>
        </p:nvSpPr>
        <p:spPr bwMode="auto">
          <a:xfrm>
            <a:off x="8763000" y="1524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1"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algn="ctr" eaLnBrk="0" fontAlgn="base" hangingPunct="0">
              <a:spcBef>
                <a:spcPct val="0"/>
              </a:spcBef>
              <a:spcAft>
                <a:spcPct val="0"/>
              </a:spcAft>
              <a:defRPr sz="2000">
                <a:solidFill>
                  <a:schemeClr val="tx1"/>
                </a:solidFill>
                <a:latin typeface="Tahoma" pitchFamily="34" charset="0"/>
              </a:defRPr>
            </a:lvl6pPr>
            <a:lvl7pPr marL="2971800" indent="-228600" algn="ctr" eaLnBrk="0" fontAlgn="base" hangingPunct="0">
              <a:spcBef>
                <a:spcPct val="0"/>
              </a:spcBef>
              <a:spcAft>
                <a:spcPct val="0"/>
              </a:spcAft>
              <a:defRPr sz="2000">
                <a:solidFill>
                  <a:schemeClr val="tx1"/>
                </a:solidFill>
                <a:latin typeface="Tahoma" pitchFamily="34" charset="0"/>
              </a:defRPr>
            </a:lvl7pPr>
            <a:lvl8pPr marL="3429000" indent="-228600" algn="ctr" eaLnBrk="0" fontAlgn="base" hangingPunct="0">
              <a:spcBef>
                <a:spcPct val="0"/>
              </a:spcBef>
              <a:spcAft>
                <a:spcPct val="0"/>
              </a:spcAft>
              <a:defRPr sz="2000">
                <a:solidFill>
                  <a:schemeClr val="tx1"/>
                </a:solidFill>
                <a:latin typeface="Tahoma" pitchFamily="34" charset="0"/>
              </a:defRPr>
            </a:lvl8pPr>
            <a:lvl9pPr marL="3886200" indent="-228600" algn="ctr" eaLnBrk="0" fontAlgn="base" hangingPunct="0">
              <a:spcBef>
                <a:spcPct val="0"/>
              </a:spcBef>
              <a:spcAft>
                <a:spcPct val="0"/>
              </a:spcAft>
              <a:defRPr sz="2000">
                <a:solidFill>
                  <a:schemeClr val="tx1"/>
                </a:solidFill>
                <a:latin typeface="Tahoma" pitchFamily="34" charset="0"/>
              </a:defRPr>
            </a:lvl9pPr>
          </a:lstStyle>
          <a:p>
            <a:fld id="{4BF2936A-F611-4CAF-B72B-D315CB8DB1A9}" type="slidenum">
              <a:rPr lang="en-US" sz="1200" smtClean="0">
                <a:solidFill>
                  <a:schemeClr val="tx2"/>
                </a:solidFill>
              </a:rPr>
              <a:pPr/>
              <a:t>28</a:t>
            </a:fld>
            <a:endParaRPr lang="en-US" sz="1200" smtClean="0">
              <a:solidFill>
                <a:schemeClr val="tx2"/>
              </a:solidFill>
            </a:endParaRPr>
          </a:p>
        </p:txBody>
      </p:sp>
    </p:spTree>
    <p:extLst>
      <p:ext uri="{BB962C8B-B14F-4D97-AF65-F5344CB8AC3E}">
        <p14:creationId xmlns:p14="http://schemas.microsoft.com/office/powerpoint/2010/main" val="152560611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40963">
                                            <p:txEl>
                                              <p:pRg st="1" end="1"/>
                                            </p:txEl>
                                          </p:spTgt>
                                        </p:tgtEl>
                                        <p:attrNameLst>
                                          <p:attrName>style.visibility</p:attrName>
                                        </p:attrNameLst>
                                      </p:cBhvr>
                                      <p:to>
                                        <p:strVal val="visible"/>
                                      </p:to>
                                    </p:set>
                                    <p:animEffect transition="in" filter="fade">
                                      <p:cBhvr>
                                        <p:cTn id="7" dur="1000"/>
                                        <p:tgtEl>
                                          <p:spTgt spid="40963">
                                            <p:txEl>
                                              <p:pRg st="1" end="1"/>
                                            </p:txEl>
                                          </p:spTgt>
                                        </p:tgtEl>
                                      </p:cBhvr>
                                    </p:animEffect>
                                    <p:anim calcmode="lin" valueType="num">
                                      <p:cBhvr>
                                        <p:cTn id="8" dur="1000" fill="hold"/>
                                        <p:tgtEl>
                                          <p:spTgt spid="40963">
                                            <p:txEl>
                                              <p:pRg st="1" end="1"/>
                                            </p:txEl>
                                          </p:spTgt>
                                        </p:tgtEl>
                                        <p:attrNameLst>
                                          <p:attrName>ppt_x</p:attrName>
                                        </p:attrNameLst>
                                      </p:cBhvr>
                                      <p:tavLst>
                                        <p:tav tm="0">
                                          <p:val>
                                            <p:strVal val="#ppt_x"/>
                                          </p:val>
                                        </p:tav>
                                        <p:tav tm="100000">
                                          <p:val>
                                            <p:strVal val="#ppt_x"/>
                                          </p:val>
                                        </p:tav>
                                      </p:tavLst>
                                    </p:anim>
                                    <p:anim calcmode="lin" valueType="num">
                                      <p:cBhvr>
                                        <p:cTn id="9" dur="898" decel="100000" fill="hold"/>
                                        <p:tgtEl>
                                          <p:spTgt spid="40963">
                                            <p:txEl>
                                              <p:pRg st="1" end="1"/>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898"/>
                                          </p:stCondLst>
                                        </p:cTn>
                                        <p:tgtEl>
                                          <p:spTgt spid="40963">
                                            <p:txEl>
                                              <p:pRg st="1" end="1"/>
                                            </p:txEl>
                                          </p:spTgt>
                                        </p:tgtEl>
                                        <p:attrNameLst>
                                          <p:attrName>ppt_y</p:attrName>
                                        </p:attrNameLst>
                                      </p:cBhvr>
                                      <p:tavLst>
                                        <p:tav tm="0">
                                          <p:val>
                                            <p:strVal val="#ppt_y-.03"/>
                                          </p:val>
                                        </p:tav>
                                        <p:tav tm="100000">
                                          <p:val>
                                            <p:strVal val="#ppt_y"/>
                                          </p:val>
                                        </p:tav>
                                      </p:tavLst>
                                    </p:anim>
                                  </p:childTnLst>
                                  <p:subTnLst>
                                    <p:animClr clrSpc="rgb" dir="cw">
                                      <p:cBhvr override="childStyle">
                                        <p:cTn dur="1" fill="hold" display="0" masterRel="nextClick" afterEffect="1"/>
                                        <p:tgtEl>
                                          <p:spTgt spid="40963">
                                            <p:txEl>
                                              <p:pRg st="1" end="1"/>
                                            </p:txEl>
                                          </p:spTgt>
                                        </p:tgtEl>
                                        <p:attrNameLst>
                                          <p:attrName>ppt_c</p:attrName>
                                        </p:attrNameLst>
                                      </p:cBhvr>
                                      <p:to>
                                        <a:srgbClr val="DDDDDD"/>
                                      </p:to>
                                    </p:animClr>
                                  </p:subTnLst>
                                </p:cTn>
                              </p:par>
                              <p:par>
                                <p:cTn id="11" presetID="37" presetClass="entr" presetSubtype="0" fill="hold" grpId="0" nodeType="withEffect">
                                  <p:stCondLst>
                                    <p:cond delay="0"/>
                                  </p:stCondLst>
                                  <p:childTnLst>
                                    <p:set>
                                      <p:cBhvr>
                                        <p:cTn id="12" dur="1" fill="hold">
                                          <p:stCondLst>
                                            <p:cond delay="0"/>
                                          </p:stCondLst>
                                        </p:cTn>
                                        <p:tgtEl>
                                          <p:spTgt spid="40963">
                                            <p:txEl>
                                              <p:pRg st="2" end="2"/>
                                            </p:txEl>
                                          </p:spTgt>
                                        </p:tgtEl>
                                        <p:attrNameLst>
                                          <p:attrName>style.visibility</p:attrName>
                                        </p:attrNameLst>
                                      </p:cBhvr>
                                      <p:to>
                                        <p:strVal val="visible"/>
                                      </p:to>
                                    </p:set>
                                    <p:animEffect transition="in" filter="fade">
                                      <p:cBhvr>
                                        <p:cTn id="13" dur="1000"/>
                                        <p:tgtEl>
                                          <p:spTgt spid="40963">
                                            <p:txEl>
                                              <p:pRg st="2" end="2"/>
                                            </p:txEl>
                                          </p:spTgt>
                                        </p:tgtEl>
                                      </p:cBhvr>
                                    </p:animEffect>
                                    <p:anim calcmode="lin" valueType="num">
                                      <p:cBhvr>
                                        <p:cTn id="14" dur="1000" fill="hold"/>
                                        <p:tgtEl>
                                          <p:spTgt spid="40963">
                                            <p:txEl>
                                              <p:pRg st="2" end="2"/>
                                            </p:txEl>
                                          </p:spTgt>
                                        </p:tgtEl>
                                        <p:attrNameLst>
                                          <p:attrName>ppt_x</p:attrName>
                                        </p:attrNameLst>
                                      </p:cBhvr>
                                      <p:tavLst>
                                        <p:tav tm="0">
                                          <p:val>
                                            <p:strVal val="#ppt_x"/>
                                          </p:val>
                                        </p:tav>
                                        <p:tav tm="100000">
                                          <p:val>
                                            <p:strVal val="#ppt_x"/>
                                          </p:val>
                                        </p:tav>
                                      </p:tavLst>
                                    </p:anim>
                                    <p:anim calcmode="lin" valueType="num">
                                      <p:cBhvr>
                                        <p:cTn id="15" dur="898" decel="100000" fill="hold"/>
                                        <p:tgtEl>
                                          <p:spTgt spid="40963">
                                            <p:txEl>
                                              <p:pRg st="2" end="2"/>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898"/>
                                          </p:stCondLst>
                                        </p:cTn>
                                        <p:tgtEl>
                                          <p:spTgt spid="40963">
                                            <p:txEl>
                                              <p:pRg st="2" end="2"/>
                                            </p:txEl>
                                          </p:spTgt>
                                        </p:tgtEl>
                                        <p:attrNameLst>
                                          <p:attrName>ppt_y</p:attrName>
                                        </p:attrNameLst>
                                      </p:cBhvr>
                                      <p:tavLst>
                                        <p:tav tm="0">
                                          <p:val>
                                            <p:strVal val="#ppt_y-.03"/>
                                          </p:val>
                                        </p:tav>
                                        <p:tav tm="100000">
                                          <p:val>
                                            <p:strVal val="#ppt_y"/>
                                          </p:val>
                                        </p:tav>
                                      </p:tavLst>
                                    </p:anim>
                                  </p:childTnLst>
                                  <p:subTnLst>
                                    <p:animClr clrSpc="rgb" dir="cw">
                                      <p:cBhvr override="childStyle">
                                        <p:cTn dur="1" fill="hold" display="0" masterRel="nextClick" afterEffect="1"/>
                                        <p:tgtEl>
                                          <p:spTgt spid="40963">
                                            <p:txEl>
                                              <p:pRg st="2" end="2"/>
                                            </p:txEl>
                                          </p:spTgt>
                                        </p:tgtEl>
                                        <p:attrNameLst>
                                          <p:attrName>ppt_c</p:attrName>
                                        </p:attrNameLst>
                                      </p:cBhvr>
                                      <p:to>
                                        <a:srgbClr val="DDDDDD"/>
                                      </p:to>
                                    </p:animClr>
                                  </p:subTnLst>
                                </p:cTn>
                              </p:par>
                              <p:par>
                                <p:cTn id="17" presetID="37" presetClass="entr" presetSubtype="0" fill="hold" grpId="0" nodeType="withEffect">
                                  <p:stCondLst>
                                    <p:cond delay="0"/>
                                  </p:stCondLst>
                                  <p:childTnLst>
                                    <p:set>
                                      <p:cBhvr>
                                        <p:cTn id="18" dur="1" fill="hold">
                                          <p:stCondLst>
                                            <p:cond delay="0"/>
                                          </p:stCondLst>
                                        </p:cTn>
                                        <p:tgtEl>
                                          <p:spTgt spid="40963">
                                            <p:txEl>
                                              <p:pRg st="4" end="4"/>
                                            </p:txEl>
                                          </p:spTgt>
                                        </p:tgtEl>
                                        <p:attrNameLst>
                                          <p:attrName>style.visibility</p:attrName>
                                        </p:attrNameLst>
                                      </p:cBhvr>
                                      <p:to>
                                        <p:strVal val="visible"/>
                                      </p:to>
                                    </p:set>
                                    <p:animEffect transition="in" filter="fade">
                                      <p:cBhvr>
                                        <p:cTn id="19" dur="1000"/>
                                        <p:tgtEl>
                                          <p:spTgt spid="40963">
                                            <p:txEl>
                                              <p:pRg st="4" end="4"/>
                                            </p:txEl>
                                          </p:spTgt>
                                        </p:tgtEl>
                                      </p:cBhvr>
                                    </p:animEffect>
                                    <p:anim calcmode="lin" valueType="num">
                                      <p:cBhvr>
                                        <p:cTn id="20" dur="1000" fill="hold"/>
                                        <p:tgtEl>
                                          <p:spTgt spid="40963">
                                            <p:txEl>
                                              <p:pRg st="4" end="4"/>
                                            </p:txEl>
                                          </p:spTgt>
                                        </p:tgtEl>
                                        <p:attrNameLst>
                                          <p:attrName>ppt_x</p:attrName>
                                        </p:attrNameLst>
                                      </p:cBhvr>
                                      <p:tavLst>
                                        <p:tav tm="0">
                                          <p:val>
                                            <p:strVal val="#ppt_x"/>
                                          </p:val>
                                        </p:tav>
                                        <p:tav tm="100000">
                                          <p:val>
                                            <p:strVal val="#ppt_x"/>
                                          </p:val>
                                        </p:tav>
                                      </p:tavLst>
                                    </p:anim>
                                    <p:anim calcmode="lin" valueType="num">
                                      <p:cBhvr>
                                        <p:cTn id="21" dur="898" decel="100000" fill="hold"/>
                                        <p:tgtEl>
                                          <p:spTgt spid="40963">
                                            <p:txEl>
                                              <p:pRg st="4" end="4"/>
                                            </p:txEl>
                                          </p:spTgt>
                                        </p:tgtEl>
                                        <p:attrNameLst>
                                          <p:attrName>ppt_y</p:attrName>
                                        </p:attrNameLst>
                                      </p:cBhvr>
                                      <p:tavLst>
                                        <p:tav tm="0">
                                          <p:val>
                                            <p:strVal val="#ppt_y+1"/>
                                          </p:val>
                                        </p:tav>
                                        <p:tav tm="100000">
                                          <p:val>
                                            <p:strVal val="#ppt_y-.03"/>
                                          </p:val>
                                        </p:tav>
                                      </p:tavLst>
                                    </p:anim>
                                    <p:anim calcmode="lin" valueType="num">
                                      <p:cBhvr>
                                        <p:cTn id="22" dur="100" accel="100000" fill="hold">
                                          <p:stCondLst>
                                            <p:cond delay="898"/>
                                          </p:stCondLst>
                                        </p:cTn>
                                        <p:tgtEl>
                                          <p:spTgt spid="40963">
                                            <p:txEl>
                                              <p:pRg st="4" end="4"/>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 Philosophy</a:t>
            </a:r>
            <a:endParaRPr lang="en-US" dirty="0"/>
          </a:p>
        </p:txBody>
      </p:sp>
      <p:sp>
        <p:nvSpPr>
          <p:cNvPr id="3" name="Content Placeholder 2"/>
          <p:cNvSpPr>
            <a:spLocks noGrp="1"/>
          </p:cNvSpPr>
          <p:nvPr>
            <p:ph idx="1"/>
          </p:nvPr>
        </p:nvSpPr>
        <p:spPr/>
        <p:txBody>
          <a:bodyPr/>
          <a:lstStyle/>
          <a:p>
            <a:r>
              <a:rPr lang="en-US" dirty="0" smtClean="0"/>
              <a:t>Autonomy</a:t>
            </a:r>
          </a:p>
          <a:p>
            <a:pPr lvl="1">
              <a:spcBef>
                <a:spcPct val="50000"/>
              </a:spcBef>
            </a:pPr>
            <a:r>
              <a:rPr lang="en-US" dirty="0"/>
              <a:t>Responsibility for change is left with the individual.</a:t>
            </a:r>
          </a:p>
          <a:p>
            <a:pPr lvl="1">
              <a:spcBef>
                <a:spcPct val="50000"/>
              </a:spcBef>
            </a:pPr>
            <a:r>
              <a:rPr lang="en-US" dirty="0"/>
              <a:t> The individual is always free to take advice or not.  </a:t>
            </a:r>
          </a:p>
          <a:p>
            <a:pPr lvl="1">
              <a:spcBef>
                <a:spcPct val="50000"/>
              </a:spcBef>
            </a:pPr>
            <a:r>
              <a:rPr lang="en-US" dirty="0"/>
              <a:t>The individual comes up with the arguments for change.</a:t>
            </a:r>
          </a:p>
          <a:p>
            <a:pPr lvl="1">
              <a:spcBef>
                <a:spcPct val="50000"/>
              </a:spcBef>
            </a:pPr>
            <a:r>
              <a:rPr lang="en-US" dirty="0"/>
              <a:t>MI does </a:t>
            </a:r>
            <a:r>
              <a:rPr lang="en-US" dirty="0">
                <a:solidFill>
                  <a:srgbClr val="3333FF"/>
                </a:solidFill>
              </a:rPr>
              <a:t>not</a:t>
            </a:r>
            <a:r>
              <a:rPr lang="en-US" dirty="0"/>
              <a:t> endorse confrontation as a way to break down denial.</a:t>
            </a:r>
          </a:p>
          <a:p>
            <a:r>
              <a:rPr lang="en-US" dirty="0" smtClean="0"/>
              <a:t> Collaboration with therapist</a:t>
            </a:r>
          </a:p>
          <a:p>
            <a:r>
              <a:rPr lang="en-US" dirty="0" smtClean="0"/>
              <a:t>Eliciting </a:t>
            </a:r>
          </a:p>
          <a:p>
            <a:pPr lvl="1"/>
            <a:r>
              <a:rPr lang="en-US" dirty="0" smtClean="0"/>
              <a:t>Helping </a:t>
            </a:r>
            <a:r>
              <a:rPr lang="en-US" dirty="0"/>
              <a:t>the individual to find things from within and drawing them out.</a:t>
            </a:r>
          </a:p>
          <a:p>
            <a:endParaRPr lang="en-US" dirty="0"/>
          </a:p>
        </p:txBody>
      </p:sp>
      <p:sp>
        <p:nvSpPr>
          <p:cNvPr id="4" name="Slide Number Placeholder 3"/>
          <p:cNvSpPr>
            <a:spLocks noGrp="1"/>
          </p:cNvSpPr>
          <p:nvPr>
            <p:ph type="sldNum" sz="quarter" idx="12"/>
          </p:nvPr>
        </p:nvSpPr>
        <p:spPr/>
        <p:txBody>
          <a:bodyPr/>
          <a:lstStyle/>
          <a:p>
            <a:fld id="{AEF64971-AD42-4BAD-95E9-5D57C204380E}" type="slidenum">
              <a:rPr lang="en-US" smtClean="0"/>
              <a:t>29</a:t>
            </a:fld>
            <a:endParaRPr lang="en-US"/>
          </a:p>
        </p:txBody>
      </p:sp>
    </p:spTree>
    <p:extLst>
      <p:ext uri="{BB962C8B-B14F-4D97-AF65-F5344CB8AC3E}">
        <p14:creationId xmlns:p14="http://schemas.microsoft.com/office/powerpoint/2010/main" val="2435202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 Case Example</a:t>
            </a:r>
            <a:endParaRPr lang="en-US" dirty="0"/>
          </a:p>
        </p:txBody>
      </p:sp>
      <p:sp>
        <p:nvSpPr>
          <p:cNvPr id="3" name="Content Placeholder 2"/>
          <p:cNvSpPr>
            <a:spLocks noGrp="1"/>
          </p:cNvSpPr>
          <p:nvPr>
            <p:ph idx="1"/>
          </p:nvPr>
        </p:nvSpPr>
        <p:spPr/>
        <p:txBody>
          <a:bodyPr/>
          <a:lstStyle/>
          <a:p>
            <a:r>
              <a:rPr lang="en-US" dirty="0" smtClean="0"/>
              <a:t>History:</a:t>
            </a:r>
          </a:p>
          <a:p>
            <a:pPr lvl="1"/>
            <a:r>
              <a:rPr lang="en-US" dirty="0" smtClean="0"/>
              <a:t>Significant history of child abuse (sexual abuse by mother, foster care)</a:t>
            </a:r>
          </a:p>
          <a:p>
            <a:pPr lvl="1"/>
            <a:r>
              <a:rPr lang="en-US" dirty="0" smtClean="0"/>
              <a:t>Behavioral difficulties (defiance) in early childhood, psychosis in late teens</a:t>
            </a:r>
          </a:p>
          <a:p>
            <a:pPr lvl="1"/>
            <a:r>
              <a:rPr lang="en-US" dirty="0" smtClean="0"/>
              <a:t>Two suicide attempts in prison by cutting his wrists</a:t>
            </a:r>
          </a:p>
          <a:p>
            <a:pPr lvl="1"/>
            <a:r>
              <a:rPr lang="en-US" dirty="0"/>
              <a:t>History of fairly significant alcohol abuse</a:t>
            </a:r>
          </a:p>
          <a:p>
            <a:pPr lvl="1"/>
            <a:r>
              <a:rPr lang="en-US" dirty="0" smtClean="0"/>
              <a:t>Self-reported gang involvement</a:t>
            </a:r>
          </a:p>
          <a:p>
            <a:pPr lvl="1"/>
            <a:r>
              <a:rPr lang="en-US" dirty="0" smtClean="0"/>
              <a:t>Controlling offense was a </a:t>
            </a:r>
            <a:r>
              <a:rPr lang="en-US" dirty="0" err="1" smtClean="0"/>
              <a:t>rageful</a:t>
            </a:r>
            <a:r>
              <a:rPr lang="en-US" dirty="0" smtClean="0"/>
              <a:t> assault against a female police officer (later stated he “blacked out”)</a:t>
            </a:r>
          </a:p>
          <a:p>
            <a:pPr lvl="2"/>
            <a:r>
              <a:rPr lang="en-US" dirty="0" smtClean="0"/>
              <a:t>Other assaults against female staff once hospitalized</a:t>
            </a:r>
          </a:p>
        </p:txBody>
      </p:sp>
      <p:sp>
        <p:nvSpPr>
          <p:cNvPr id="4" name="Slide Number Placeholder 3"/>
          <p:cNvSpPr>
            <a:spLocks noGrp="1"/>
          </p:cNvSpPr>
          <p:nvPr>
            <p:ph type="sldNum" sz="quarter" idx="12"/>
          </p:nvPr>
        </p:nvSpPr>
        <p:spPr/>
        <p:txBody>
          <a:bodyPr/>
          <a:lstStyle/>
          <a:p>
            <a:fld id="{AEF64971-AD42-4BAD-95E9-5D57C204380E}" type="slidenum">
              <a:rPr lang="en-US" smtClean="0"/>
              <a:t>3</a:t>
            </a:fld>
            <a:endParaRPr lang="en-US"/>
          </a:p>
        </p:txBody>
      </p:sp>
    </p:spTree>
    <p:extLst>
      <p:ext uri="{BB962C8B-B14F-4D97-AF65-F5344CB8AC3E}">
        <p14:creationId xmlns:p14="http://schemas.microsoft.com/office/powerpoint/2010/main" val="35073085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 Principles</a:t>
            </a:r>
            <a:endParaRPr lang="en-US" dirty="0"/>
          </a:p>
        </p:txBody>
      </p:sp>
      <p:sp>
        <p:nvSpPr>
          <p:cNvPr id="3" name="Content Placeholder 2"/>
          <p:cNvSpPr>
            <a:spLocks noGrp="1"/>
          </p:cNvSpPr>
          <p:nvPr>
            <p:ph idx="1"/>
          </p:nvPr>
        </p:nvSpPr>
        <p:spPr/>
        <p:txBody>
          <a:bodyPr>
            <a:normAutofit fontScale="92500" lnSpcReduction="10000"/>
          </a:bodyPr>
          <a:lstStyle/>
          <a:p>
            <a:pPr marL="609600" indent="-609600"/>
            <a:r>
              <a:rPr lang="en-US" sz="2400" dirty="0">
                <a:latin typeface="Tahoma" pitchFamily="34" charset="0"/>
              </a:rPr>
              <a:t>Express </a:t>
            </a:r>
            <a:r>
              <a:rPr lang="en-US" sz="2400" dirty="0" smtClean="0">
                <a:latin typeface="Tahoma" pitchFamily="34" charset="0"/>
              </a:rPr>
              <a:t>Empathy</a:t>
            </a:r>
          </a:p>
          <a:p>
            <a:pPr marL="906780" lvl="1" indent="-609600"/>
            <a:r>
              <a:rPr lang="en-US" dirty="0" smtClean="0">
                <a:latin typeface="Tahoma" pitchFamily="34" charset="0"/>
              </a:rPr>
              <a:t>A real </a:t>
            </a:r>
            <a:r>
              <a:rPr lang="en-US" dirty="0">
                <a:latin typeface="Tahoma" pitchFamily="34" charset="0"/>
              </a:rPr>
              <a:t>desire to understand and connect with how another person feels</a:t>
            </a:r>
          </a:p>
          <a:p>
            <a:pPr marL="609600" indent="-609600"/>
            <a:endParaRPr lang="en-US" sz="400" dirty="0">
              <a:latin typeface="Tahoma" pitchFamily="34" charset="0"/>
            </a:endParaRPr>
          </a:p>
          <a:p>
            <a:pPr marL="609600" indent="-609600"/>
            <a:r>
              <a:rPr lang="en-US" sz="2400" dirty="0">
                <a:latin typeface="Tahoma" pitchFamily="34" charset="0"/>
              </a:rPr>
              <a:t>Develop </a:t>
            </a:r>
            <a:r>
              <a:rPr lang="en-US" sz="2400" dirty="0" smtClean="0">
                <a:latin typeface="Tahoma" pitchFamily="34" charset="0"/>
              </a:rPr>
              <a:t>Discrepancy</a:t>
            </a:r>
          </a:p>
          <a:p>
            <a:pPr marL="906780" lvl="1" indent="-609600"/>
            <a:r>
              <a:rPr lang="en-US" dirty="0">
                <a:latin typeface="Tahoma" pitchFamily="34" charset="0"/>
              </a:rPr>
              <a:t>People can be motivated to change when they recognize the difference between what they are doing and what </a:t>
            </a:r>
            <a:r>
              <a:rPr lang="en-US" dirty="0">
                <a:solidFill>
                  <a:srgbClr val="0000FF"/>
                </a:solidFill>
                <a:latin typeface="Tahoma" pitchFamily="34" charset="0"/>
              </a:rPr>
              <a:t>they</a:t>
            </a:r>
            <a:r>
              <a:rPr lang="en-US" dirty="0">
                <a:latin typeface="Tahoma" pitchFamily="34" charset="0"/>
              </a:rPr>
              <a:t> </a:t>
            </a:r>
            <a:r>
              <a:rPr lang="en-US" dirty="0">
                <a:solidFill>
                  <a:srgbClr val="0000FF"/>
                </a:solidFill>
                <a:latin typeface="Tahoma" pitchFamily="34" charset="0"/>
              </a:rPr>
              <a:t>believe they should be doing.</a:t>
            </a:r>
          </a:p>
          <a:p>
            <a:pPr marL="609600" indent="-609600"/>
            <a:endParaRPr lang="en-US" sz="400" dirty="0">
              <a:latin typeface="Tahoma" pitchFamily="34" charset="0"/>
            </a:endParaRPr>
          </a:p>
          <a:p>
            <a:pPr marL="609600" indent="-609600"/>
            <a:r>
              <a:rPr lang="en-US" sz="2400" dirty="0">
                <a:latin typeface="Tahoma" pitchFamily="34" charset="0"/>
              </a:rPr>
              <a:t>Roll with </a:t>
            </a:r>
            <a:r>
              <a:rPr lang="en-US" sz="2400" dirty="0" smtClean="0">
                <a:latin typeface="Tahoma" pitchFamily="34" charset="0"/>
              </a:rPr>
              <a:t>Resistance</a:t>
            </a:r>
          </a:p>
          <a:p>
            <a:pPr marL="906780" lvl="1" indent="-609600"/>
            <a:r>
              <a:rPr lang="en-US" sz="1900" dirty="0" smtClean="0">
                <a:latin typeface="Tahoma" pitchFamily="34" charset="0"/>
              </a:rPr>
              <a:t>Resistance</a:t>
            </a:r>
            <a:r>
              <a:rPr lang="en-US" sz="1900" dirty="0">
                <a:latin typeface="Tahoma" pitchFamily="34" charset="0"/>
              </a:rPr>
              <a:t>, in its most basic sense, is a </a:t>
            </a:r>
            <a:r>
              <a:rPr lang="en-US" sz="1900" dirty="0">
                <a:solidFill>
                  <a:srgbClr val="0000FF"/>
                </a:solidFill>
                <a:latin typeface="Tahoma" pitchFamily="34" charset="0"/>
              </a:rPr>
              <a:t>reluctance to </a:t>
            </a:r>
            <a:r>
              <a:rPr lang="en-US" sz="1900" dirty="0" smtClean="0">
                <a:solidFill>
                  <a:srgbClr val="0000FF"/>
                </a:solidFill>
                <a:latin typeface="Tahoma" pitchFamily="34" charset="0"/>
              </a:rPr>
              <a:t>change</a:t>
            </a:r>
            <a:r>
              <a:rPr lang="en-US" sz="1900" dirty="0" smtClean="0">
                <a:latin typeface="Tahoma" pitchFamily="34" charset="0"/>
              </a:rPr>
              <a:t>, which is </a:t>
            </a:r>
            <a:r>
              <a:rPr lang="en-US" sz="1900" dirty="0" smtClean="0">
                <a:solidFill>
                  <a:srgbClr val="0000FF"/>
                </a:solidFill>
                <a:latin typeface="Tahoma" pitchFamily="34" charset="0"/>
              </a:rPr>
              <a:t>natural</a:t>
            </a:r>
            <a:r>
              <a:rPr lang="en-US" sz="1900" dirty="0" smtClean="0">
                <a:latin typeface="Tahoma" pitchFamily="34" charset="0"/>
              </a:rPr>
              <a:t> </a:t>
            </a:r>
            <a:r>
              <a:rPr lang="en-US" sz="1900" dirty="0">
                <a:latin typeface="Tahoma" pitchFamily="34" charset="0"/>
              </a:rPr>
              <a:t>and </a:t>
            </a:r>
            <a:r>
              <a:rPr lang="en-US" sz="1900" dirty="0" smtClean="0">
                <a:solidFill>
                  <a:srgbClr val="0000FF"/>
                </a:solidFill>
                <a:latin typeface="Tahoma" pitchFamily="34" charset="0"/>
              </a:rPr>
              <a:t>normal</a:t>
            </a:r>
            <a:r>
              <a:rPr lang="en-US" sz="1900" dirty="0" smtClean="0">
                <a:latin typeface="Tahoma" pitchFamily="34" charset="0"/>
              </a:rPr>
              <a:t>.</a:t>
            </a:r>
          </a:p>
          <a:p>
            <a:pPr marL="906780" lvl="1" indent="-609600"/>
            <a:r>
              <a:rPr lang="en-US" sz="2100" dirty="0" smtClean="0">
                <a:latin typeface="Tahoma" pitchFamily="34" charset="0"/>
              </a:rPr>
              <a:t>Resistance </a:t>
            </a:r>
            <a:r>
              <a:rPr lang="en-US" sz="2100" dirty="0">
                <a:latin typeface="Tahoma" pitchFamily="34" charset="0"/>
              </a:rPr>
              <a:t>may indicate ambivalence and often stems from </a:t>
            </a:r>
            <a:r>
              <a:rPr lang="en-US" sz="2100" dirty="0">
                <a:solidFill>
                  <a:srgbClr val="0000FF"/>
                </a:solidFill>
                <a:latin typeface="Tahoma" pitchFamily="34" charset="0"/>
              </a:rPr>
              <a:t>fear of </a:t>
            </a:r>
            <a:r>
              <a:rPr lang="en-US" sz="2100" dirty="0" smtClean="0">
                <a:solidFill>
                  <a:srgbClr val="0000FF"/>
                </a:solidFill>
                <a:latin typeface="Tahoma" pitchFamily="34" charset="0"/>
              </a:rPr>
              <a:t>change</a:t>
            </a:r>
            <a:r>
              <a:rPr lang="en-US" sz="2100" dirty="0" smtClean="0">
                <a:latin typeface="Tahoma" pitchFamily="34" charset="0"/>
              </a:rPr>
              <a:t>.</a:t>
            </a:r>
          </a:p>
          <a:p>
            <a:pPr marL="906780" lvl="1" indent="-609600"/>
            <a:r>
              <a:rPr lang="en-US" sz="2100" dirty="0" smtClean="0">
                <a:latin typeface="Tahoma" pitchFamily="34" charset="0"/>
              </a:rPr>
              <a:t>Direct </a:t>
            </a:r>
            <a:r>
              <a:rPr lang="en-US" sz="2100" dirty="0">
                <a:latin typeface="Tahoma" pitchFamily="34" charset="0"/>
              </a:rPr>
              <a:t>persuasion or arguments are ineffective for motivating change.</a:t>
            </a:r>
          </a:p>
          <a:p>
            <a:pPr marL="0" indent="0">
              <a:buNone/>
            </a:pPr>
            <a:endParaRPr lang="en-US" sz="400" dirty="0">
              <a:latin typeface="Tahoma" pitchFamily="34" charset="0"/>
            </a:endParaRPr>
          </a:p>
        </p:txBody>
      </p:sp>
      <p:sp>
        <p:nvSpPr>
          <p:cNvPr id="4" name="Slide Number Placeholder 3"/>
          <p:cNvSpPr>
            <a:spLocks noGrp="1"/>
          </p:cNvSpPr>
          <p:nvPr>
            <p:ph type="sldNum" sz="quarter" idx="12"/>
          </p:nvPr>
        </p:nvSpPr>
        <p:spPr/>
        <p:txBody>
          <a:bodyPr/>
          <a:lstStyle/>
          <a:p>
            <a:fld id="{AEF64971-AD42-4BAD-95E9-5D57C204380E}" type="slidenum">
              <a:rPr lang="en-US" smtClean="0"/>
              <a:t>30</a:t>
            </a:fld>
            <a:endParaRPr lang="en-US"/>
          </a:p>
        </p:txBody>
      </p:sp>
    </p:spTree>
    <p:extLst>
      <p:ext uri="{BB962C8B-B14F-4D97-AF65-F5344CB8AC3E}">
        <p14:creationId xmlns:p14="http://schemas.microsoft.com/office/powerpoint/2010/main" val="36776263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fontAlgn="auto" hangingPunct="1">
              <a:spcAft>
                <a:spcPts val="0"/>
              </a:spcAft>
              <a:defRPr/>
            </a:pPr>
            <a:r>
              <a:rPr lang="en-US" dirty="0">
                <a:solidFill>
                  <a:schemeClr val="accent1">
                    <a:lumMod val="75000"/>
                  </a:schemeClr>
                </a:solidFill>
                <a:latin typeface="Tahoma" pitchFamily="34" charset="0"/>
              </a:rPr>
              <a:t>Support Self-efficacy</a:t>
            </a:r>
          </a:p>
        </p:txBody>
      </p:sp>
      <p:sp>
        <p:nvSpPr>
          <p:cNvPr id="78851" name="Rectangle 3"/>
          <p:cNvSpPr>
            <a:spLocks noGrp="1" noChangeArrowheads="1"/>
          </p:cNvSpPr>
          <p:nvPr>
            <p:ph idx="1"/>
          </p:nvPr>
        </p:nvSpPr>
        <p:spPr/>
        <p:txBody>
          <a:bodyPr/>
          <a:lstStyle/>
          <a:p>
            <a:pPr eaLnBrk="1" hangingPunct="1"/>
            <a:r>
              <a:rPr lang="en-US" dirty="0" smtClean="0">
                <a:solidFill>
                  <a:srgbClr val="0000FF"/>
                </a:solidFill>
                <a:latin typeface="Tahoma" pitchFamily="34" charset="0"/>
              </a:rPr>
              <a:t>Self-efficacy</a:t>
            </a:r>
            <a:r>
              <a:rPr lang="en-US" dirty="0" smtClean="0">
                <a:solidFill>
                  <a:schemeClr val="tx1"/>
                </a:solidFill>
                <a:latin typeface="Tahoma" pitchFamily="34" charset="0"/>
              </a:rPr>
              <a:t> is the sense of being able to achieve one’s goals effectively.</a:t>
            </a:r>
          </a:p>
          <a:p>
            <a:pPr eaLnBrk="1" hangingPunct="1"/>
            <a:r>
              <a:rPr lang="en-US" dirty="0" smtClean="0">
                <a:solidFill>
                  <a:schemeClr val="tx1"/>
                </a:solidFill>
                <a:latin typeface="Tahoma" pitchFamily="34" charset="0"/>
              </a:rPr>
              <a:t>Helping </a:t>
            </a:r>
            <a:r>
              <a:rPr lang="en-US" dirty="0" smtClean="0">
                <a:solidFill>
                  <a:schemeClr val="tx1"/>
                </a:solidFill>
                <a:latin typeface="Tahoma" pitchFamily="34" charset="0"/>
              </a:rPr>
              <a:t>people to discover the belief that they will be successful if they try is another key to motivating change.</a:t>
            </a:r>
          </a:p>
          <a:p>
            <a:pPr eaLnBrk="1" hangingPunct="1"/>
            <a:r>
              <a:rPr lang="en-US" dirty="0" smtClean="0">
                <a:solidFill>
                  <a:schemeClr val="tx1"/>
                </a:solidFill>
                <a:latin typeface="Tahoma" pitchFamily="34" charset="0"/>
              </a:rPr>
              <a:t>The </a:t>
            </a:r>
            <a:r>
              <a:rPr lang="en-US" dirty="0" smtClean="0">
                <a:solidFill>
                  <a:schemeClr val="tx1"/>
                </a:solidFill>
                <a:latin typeface="Tahoma" pitchFamily="34" charset="0"/>
              </a:rPr>
              <a:t>staff’s own belief in the individual’s ability to change becomes a self-fulfilling prophecy.</a:t>
            </a:r>
          </a:p>
          <a:p>
            <a:pPr eaLnBrk="1" hangingPunct="1"/>
            <a:endParaRPr lang="en-US" dirty="0" smtClean="0">
              <a:solidFill>
                <a:schemeClr val="tx1"/>
              </a:solidFill>
              <a:latin typeface="Tahoma" pitchFamily="34" charset="0"/>
            </a:endParaRPr>
          </a:p>
        </p:txBody>
      </p:sp>
      <p:sp>
        <p:nvSpPr>
          <p:cNvPr id="5530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algn="ctr" eaLnBrk="0" fontAlgn="base" hangingPunct="0">
              <a:spcBef>
                <a:spcPct val="0"/>
              </a:spcBef>
              <a:spcAft>
                <a:spcPct val="0"/>
              </a:spcAft>
              <a:defRPr sz="2000">
                <a:solidFill>
                  <a:schemeClr val="tx1"/>
                </a:solidFill>
                <a:latin typeface="Tahoma" pitchFamily="34" charset="0"/>
              </a:defRPr>
            </a:lvl6pPr>
            <a:lvl7pPr marL="2971800" indent="-228600" algn="ctr" eaLnBrk="0" fontAlgn="base" hangingPunct="0">
              <a:spcBef>
                <a:spcPct val="0"/>
              </a:spcBef>
              <a:spcAft>
                <a:spcPct val="0"/>
              </a:spcAft>
              <a:defRPr sz="2000">
                <a:solidFill>
                  <a:schemeClr val="tx1"/>
                </a:solidFill>
                <a:latin typeface="Tahoma" pitchFamily="34" charset="0"/>
              </a:defRPr>
            </a:lvl7pPr>
            <a:lvl8pPr marL="3429000" indent="-228600" algn="ctr" eaLnBrk="0" fontAlgn="base" hangingPunct="0">
              <a:spcBef>
                <a:spcPct val="0"/>
              </a:spcBef>
              <a:spcAft>
                <a:spcPct val="0"/>
              </a:spcAft>
              <a:defRPr sz="2000">
                <a:solidFill>
                  <a:schemeClr val="tx1"/>
                </a:solidFill>
                <a:latin typeface="Tahoma" pitchFamily="34" charset="0"/>
              </a:defRPr>
            </a:lvl8pPr>
            <a:lvl9pPr marL="3886200" indent="-228600" algn="ctr" eaLnBrk="0" fontAlgn="base" hangingPunct="0">
              <a:spcBef>
                <a:spcPct val="0"/>
              </a:spcBef>
              <a:spcAft>
                <a:spcPct val="0"/>
              </a:spcAft>
              <a:defRPr sz="2000">
                <a:solidFill>
                  <a:schemeClr val="tx1"/>
                </a:solidFill>
                <a:latin typeface="Tahoma" pitchFamily="34" charset="0"/>
              </a:defRPr>
            </a:lvl9pPr>
          </a:lstStyle>
          <a:p>
            <a:fld id="{58C44050-C32D-415A-952F-6ED01CC67005}" type="slidenum">
              <a:rPr lang="en-US" sz="1200" smtClean="0">
                <a:solidFill>
                  <a:schemeClr val="tx2"/>
                </a:solidFill>
              </a:rPr>
              <a:pPr/>
              <a:t>31</a:t>
            </a:fld>
            <a:endParaRPr lang="en-US" sz="1200" smtClean="0">
              <a:solidFill>
                <a:schemeClr val="tx2"/>
              </a:solidFill>
            </a:endParaRPr>
          </a:p>
        </p:txBody>
      </p:sp>
    </p:spTree>
    <p:extLst>
      <p:ext uri="{BB962C8B-B14F-4D97-AF65-F5344CB8AC3E}">
        <p14:creationId xmlns:p14="http://schemas.microsoft.com/office/powerpoint/2010/main" val="99500516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animEffect transition="in" filter="dissolve">
                                      <p:cBhvr>
                                        <p:cTn id="7" dur="500"/>
                                        <p:tgtEl>
                                          <p:spTgt spid="788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8851">
                                            <p:txEl>
                                              <p:pRg st="1" end="1"/>
                                            </p:txEl>
                                          </p:spTgt>
                                        </p:tgtEl>
                                        <p:attrNameLst>
                                          <p:attrName>style.visibility</p:attrName>
                                        </p:attrNameLst>
                                      </p:cBhvr>
                                      <p:to>
                                        <p:strVal val="visible"/>
                                      </p:to>
                                    </p:set>
                                    <p:animEffect transition="in" filter="dissolve">
                                      <p:cBhvr>
                                        <p:cTn id="12" dur="500"/>
                                        <p:tgtEl>
                                          <p:spTgt spid="788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8851">
                                            <p:txEl>
                                              <p:pRg st="2" end="2"/>
                                            </p:txEl>
                                          </p:spTgt>
                                        </p:tgtEl>
                                        <p:attrNameLst>
                                          <p:attrName>style.visibility</p:attrName>
                                        </p:attrNameLst>
                                      </p:cBhvr>
                                      <p:to>
                                        <p:strVal val="visible"/>
                                      </p:to>
                                    </p:set>
                                    <p:animEffect transition="in" filter="dissolve">
                                      <p:cBhvr>
                                        <p:cTn id="17" dur="500"/>
                                        <p:tgtEl>
                                          <p:spTgt spid="788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 Techniques</a:t>
            </a:r>
            <a:endParaRPr lang="en-US" dirty="0"/>
          </a:p>
        </p:txBody>
      </p:sp>
      <p:sp>
        <p:nvSpPr>
          <p:cNvPr id="3" name="Content Placeholder 2"/>
          <p:cNvSpPr>
            <a:spLocks noGrp="1"/>
          </p:cNvSpPr>
          <p:nvPr>
            <p:ph idx="1"/>
          </p:nvPr>
        </p:nvSpPr>
        <p:spPr/>
        <p:txBody>
          <a:bodyPr/>
          <a:lstStyle/>
          <a:p>
            <a:pPr>
              <a:lnSpc>
                <a:spcPct val="90000"/>
              </a:lnSpc>
            </a:pPr>
            <a:r>
              <a:rPr lang="en-US" dirty="0">
                <a:latin typeface="Tahoma" pitchFamily="34" charset="0"/>
              </a:rPr>
              <a:t>Use reflective listening.</a:t>
            </a:r>
          </a:p>
          <a:p>
            <a:pPr>
              <a:lnSpc>
                <a:spcPct val="90000"/>
              </a:lnSpc>
            </a:pPr>
            <a:endParaRPr lang="en-US" sz="900" dirty="0">
              <a:latin typeface="Tahoma" pitchFamily="34" charset="0"/>
            </a:endParaRPr>
          </a:p>
          <a:p>
            <a:pPr>
              <a:lnSpc>
                <a:spcPct val="90000"/>
              </a:lnSpc>
            </a:pPr>
            <a:r>
              <a:rPr lang="en-US" dirty="0">
                <a:latin typeface="Tahoma" pitchFamily="34" charset="0"/>
              </a:rPr>
              <a:t>Engage by discussing issues important to the individual.</a:t>
            </a:r>
          </a:p>
          <a:p>
            <a:pPr>
              <a:lnSpc>
                <a:spcPct val="90000"/>
              </a:lnSpc>
            </a:pPr>
            <a:endParaRPr lang="en-US" sz="900" dirty="0">
              <a:latin typeface="Tahoma" pitchFamily="34" charset="0"/>
            </a:endParaRPr>
          </a:p>
          <a:p>
            <a:pPr>
              <a:lnSpc>
                <a:spcPct val="90000"/>
              </a:lnSpc>
            </a:pPr>
            <a:r>
              <a:rPr lang="en-US" dirty="0">
                <a:latin typeface="Tahoma" pitchFamily="34" charset="0"/>
              </a:rPr>
              <a:t>Focus on building the relationship rather than getting the person to change. (Come alongside)</a:t>
            </a:r>
          </a:p>
          <a:p>
            <a:pPr>
              <a:lnSpc>
                <a:spcPct val="90000"/>
              </a:lnSpc>
            </a:pPr>
            <a:endParaRPr lang="en-US" sz="900" dirty="0">
              <a:latin typeface="Tahoma" pitchFamily="34" charset="0"/>
            </a:endParaRPr>
          </a:p>
          <a:p>
            <a:pPr>
              <a:lnSpc>
                <a:spcPct val="90000"/>
              </a:lnSpc>
            </a:pPr>
            <a:r>
              <a:rPr lang="en-US" dirty="0">
                <a:latin typeface="Tahoma" pitchFamily="34" charset="0"/>
              </a:rPr>
              <a:t>Emphasize that change is always their choice</a:t>
            </a:r>
            <a:r>
              <a:rPr lang="en-US" dirty="0" smtClean="0">
                <a:latin typeface="Tahoma" pitchFamily="34" charset="0"/>
              </a:rPr>
              <a:t>.</a:t>
            </a:r>
            <a:endParaRPr lang="en-US" dirty="0">
              <a:latin typeface="Tahoma" pitchFamily="34" charset="0"/>
            </a:endParaRPr>
          </a:p>
        </p:txBody>
      </p:sp>
      <p:sp>
        <p:nvSpPr>
          <p:cNvPr id="4" name="Slide Number Placeholder 3"/>
          <p:cNvSpPr>
            <a:spLocks noGrp="1"/>
          </p:cNvSpPr>
          <p:nvPr>
            <p:ph type="sldNum" sz="quarter" idx="12"/>
          </p:nvPr>
        </p:nvSpPr>
        <p:spPr/>
        <p:txBody>
          <a:bodyPr/>
          <a:lstStyle/>
          <a:p>
            <a:fld id="{AEF64971-AD42-4BAD-95E9-5D57C204380E}" type="slidenum">
              <a:rPr lang="en-US" smtClean="0"/>
              <a:t>32</a:t>
            </a:fld>
            <a:endParaRPr lang="en-US"/>
          </a:p>
        </p:txBody>
      </p:sp>
    </p:spTree>
    <p:extLst>
      <p:ext uri="{BB962C8B-B14F-4D97-AF65-F5344CB8AC3E}">
        <p14:creationId xmlns:p14="http://schemas.microsoft.com/office/powerpoint/2010/main" val="4714524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Trauma-Informed Therapy</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AEF64971-AD42-4BAD-95E9-5D57C204380E}" type="slidenum">
              <a:rPr lang="en-US" smtClean="0"/>
              <a:t>33</a:t>
            </a:fld>
            <a:endParaRPr lang="en-US"/>
          </a:p>
        </p:txBody>
      </p:sp>
    </p:spTree>
    <p:extLst>
      <p:ext uri="{BB962C8B-B14F-4D97-AF65-F5344CB8AC3E}">
        <p14:creationId xmlns:p14="http://schemas.microsoft.com/office/powerpoint/2010/main" val="21649030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Trauma-Informed Therapy</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AEF64971-AD42-4BAD-95E9-5D57C204380E}" type="slidenum">
              <a:rPr lang="en-US" smtClean="0"/>
              <a:t>34</a:t>
            </a:fld>
            <a:endParaRPr lang="en-US"/>
          </a:p>
        </p:txBody>
      </p:sp>
    </p:spTree>
    <p:extLst>
      <p:ext uri="{BB962C8B-B14F-4D97-AF65-F5344CB8AC3E}">
        <p14:creationId xmlns:p14="http://schemas.microsoft.com/office/powerpoint/2010/main" val="37308718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Patterns and Trends</a:t>
            </a:r>
            <a:endParaRPr lang="en-US" dirty="0"/>
          </a:p>
        </p:txBody>
      </p:sp>
      <p:sp>
        <p:nvSpPr>
          <p:cNvPr id="3" name="Content Placeholder 2"/>
          <p:cNvSpPr>
            <a:spLocks noGrp="1"/>
          </p:cNvSpPr>
          <p:nvPr>
            <p:ph idx="1"/>
          </p:nvPr>
        </p:nvSpPr>
        <p:spPr/>
        <p:txBody>
          <a:bodyPr/>
          <a:lstStyle/>
          <a:p>
            <a:r>
              <a:rPr lang="en-US" dirty="0" smtClean="0"/>
              <a:t>How are the disorders linked?</a:t>
            </a:r>
          </a:p>
          <a:p>
            <a:r>
              <a:rPr lang="en-US" dirty="0" smtClean="0"/>
              <a:t>How is depression and psychosis similar? How do they effect each other?</a:t>
            </a:r>
          </a:p>
          <a:p>
            <a:r>
              <a:rPr lang="en-US" dirty="0" smtClean="0"/>
              <a:t>How are DBT and DBT for psychosis similar??</a:t>
            </a:r>
            <a:endParaRPr lang="en-US" dirty="0"/>
          </a:p>
        </p:txBody>
      </p:sp>
      <p:sp>
        <p:nvSpPr>
          <p:cNvPr id="4" name="Slide Number Placeholder 3"/>
          <p:cNvSpPr>
            <a:spLocks noGrp="1"/>
          </p:cNvSpPr>
          <p:nvPr>
            <p:ph type="sldNum" sz="quarter" idx="12"/>
          </p:nvPr>
        </p:nvSpPr>
        <p:spPr/>
        <p:txBody>
          <a:bodyPr/>
          <a:lstStyle/>
          <a:p>
            <a:fld id="{AEF64971-AD42-4BAD-95E9-5D57C204380E}" type="slidenum">
              <a:rPr lang="en-US" smtClean="0"/>
              <a:t>35</a:t>
            </a:fld>
            <a:endParaRPr lang="en-US"/>
          </a:p>
        </p:txBody>
      </p:sp>
    </p:spTree>
    <p:extLst>
      <p:ext uri="{BB962C8B-B14F-4D97-AF65-F5344CB8AC3E}">
        <p14:creationId xmlns:p14="http://schemas.microsoft.com/office/powerpoint/2010/main" val="13329942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Creativity</a:t>
            </a:r>
            <a:endParaRPr lang="en-US" dirty="0"/>
          </a:p>
        </p:txBody>
      </p:sp>
      <p:sp>
        <p:nvSpPr>
          <p:cNvPr id="3" name="Content Placeholder 2"/>
          <p:cNvSpPr>
            <a:spLocks noGrp="1"/>
          </p:cNvSpPr>
          <p:nvPr>
            <p:ph idx="1"/>
          </p:nvPr>
        </p:nvSpPr>
        <p:spPr/>
        <p:txBody>
          <a:bodyPr/>
          <a:lstStyle/>
          <a:p>
            <a:r>
              <a:rPr lang="en-US" dirty="0" smtClean="0"/>
              <a:t>….</a:t>
            </a:r>
          </a:p>
          <a:p>
            <a:r>
              <a:rPr lang="en-US" dirty="0" smtClean="0"/>
              <a:t>Examples:</a:t>
            </a:r>
            <a:endParaRPr lang="en-US" dirty="0"/>
          </a:p>
        </p:txBody>
      </p:sp>
      <p:sp>
        <p:nvSpPr>
          <p:cNvPr id="4" name="Slide Number Placeholder 3"/>
          <p:cNvSpPr>
            <a:spLocks noGrp="1"/>
          </p:cNvSpPr>
          <p:nvPr>
            <p:ph type="sldNum" sz="quarter" idx="12"/>
          </p:nvPr>
        </p:nvSpPr>
        <p:spPr/>
        <p:txBody>
          <a:bodyPr/>
          <a:lstStyle/>
          <a:p>
            <a:fld id="{AEF64971-AD42-4BAD-95E9-5D57C204380E}" type="slidenum">
              <a:rPr lang="en-US" smtClean="0"/>
              <a:t>36</a:t>
            </a:fld>
            <a:endParaRPr lang="en-US"/>
          </a:p>
        </p:txBody>
      </p:sp>
    </p:spTree>
    <p:extLst>
      <p:ext uri="{BB962C8B-B14F-4D97-AF65-F5344CB8AC3E}">
        <p14:creationId xmlns:p14="http://schemas.microsoft.com/office/powerpoint/2010/main" val="20261375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Complexity Failure </a:t>
            </a:r>
            <a:endParaRPr lang="en-US" dirty="0"/>
          </a:p>
        </p:txBody>
      </p:sp>
      <p:sp>
        <p:nvSpPr>
          <p:cNvPr id="3" name="Content Placeholder 2"/>
          <p:cNvSpPr>
            <a:spLocks noGrp="1"/>
          </p:cNvSpPr>
          <p:nvPr>
            <p:ph idx="1"/>
          </p:nvPr>
        </p:nvSpPr>
        <p:spPr/>
        <p:txBody>
          <a:bodyPr/>
          <a:lstStyle/>
          <a:p>
            <a:r>
              <a:rPr lang="en-US" dirty="0" smtClean="0"/>
              <a:t>Mr. P. (age 27) has experienced depression “for as long as he can remember.” He has frequent suicidal ideation, 2 previous attempts (last one, 3 years ago). Mr. P. identifies excessive alcohol consumption beginning at age 18. His current diagnoses are Major Depressive Disorder and Alcohol Dependence. He was treated in an outpatient rehabilitation program for alcohol dependence. </a:t>
            </a:r>
          </a:p>
          <a:p>
            <a:endParaRPr lang="en-US" dirty="0"/>
          </a:p>
          <a:p>
            <a:endParaRPr lang="en-US" dirty="0"/>
          </a:p>
        </p:txBody>
      </p:sp>
      <p:sp>
        <p:nvSpPr>
          <p:cNvPr id="4" name="Slide Number Placeholder 3"/>
          <p:cNvSpPr>
            <a:spLocks noGrp="1"/>
          </p:cNvSpPr>
          <p:nvPr>
            <p:ph type="sldNum" sz="quarter" idx="12"/>
          </p:nvPr>
        </p:nvSpPr>
        <p:spPr/>
        <p:txBody>
          <a:bodyPr/>
          <a:lstStyle/>
          <a:p>
            <a:fld id="{AEF64971-AD42-4BAD-95E9-5D57C204380E}" type="slidenum">
              <a:rPr lang="en-US" smtClean="0"/>
              <a:t>37</a:t>
            </a:fld>
            <a:endParaRPr lang="en-US"/>
          </a:p>
        </p:txBody>
      </p:sp>
    </p:spTree>
    <p:extLst>
      <p:ext uri="{BB962C8B-B14F-4D97-AF65-F5344CB8AC3E}">
        <p14:creationId xmlns:p14="http://schemas.microsoft.com/office/powerpoint/2010/main" val="1450088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Complexity </a:t>
            </a:r>
            <a:r>
              <a:rPr lang="en-US" dirty="0" smtClean="0"/>
              <a:t>Failure</a:t>
            </a:r>
            <a:endParaRPr lang="en-US" dirty="0"/>
          </a:p>
        </p:txBody>
      </p:sp>
      <p:sp>
        <p:nvSpPr>
          <p:cNvPr id="3" name="Content Placeholder 2"/>
          <p:cNvSpPr>
            <a:spLocks noGrp="1"/>
          </p:cNvSpPr>
          <p:nvPr>
            <p:ph idx="1"/>
          </p:nvPr>
        </p:nvSpPr>
        <p:spPr/>
        <p:txBody>
          <a:bodyPr/>
          <a:lstStyle/>
          <a:p>
            <a:r>
              <a:rPr lang="en-US" dirty="0" smtClean="0"/>
              <a:t>Mr. P. very much wanted relief from suffering and worked hard in his abstinence program. After a few relapses, he remained consistently sober. After an initial period (“honeymoon” period), his depressive symptoms seemed to worsen. He was no longer able to leave the house. Tasks seemed overwhelming. His personal relationships were deteriorated and he was loosing weight rapidly.</a:t>
            </a:r>
            <a:endParaRPr lang="en-US" dirty="0"/>
          </a:p>
        </p:txBody>
      </p:sp>
      <p:sp>
        <p:nvSpPr>
          <p:cNvPr id="4" name="Slide Number Placeholder 3"/>
          <p:cNvSpPr>
            <a:spLocks noGrp="1"/>
          </p:cNvSpPr>
          <p:nvPr>
            <p:ph type="sldNum" sz="quarter" idx="12"/>
          </p:nvPr>
        </p:nvSpPr>
        <p:spPr/>
        <p:txBody>
          <a:bodyPr/>
          <a:lstStyle/>
          <a:p>
            <a:fld id="{AEF64971-AD42-4BAD-95E9-5D57C204380E}" type="slidenum">
              <a:rPr lang="en-US" smtClean="0"/>
              <a:t>38</a:t>
            </a:fld>
            <a:endParaRPr lang="en-US"/>
          </a:p>
        </p:txBody>
      </p:sp>
    </p:spTree>
    <p:extLst>
      <p:ext uri="{BB962C8B-B14F-4D97-AF65-F5344CB8AC3E}">
        <p14:creationId xmlns:p14="http://schemas.microsoft.com/office/powerpoint/2010/main" val="39685111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endParaRPr lang="en-US"/>
          </a:p>
        </p:txBody>
      </p:sp>
      <p:sp>
        <p:nvSpPr>
          <p:cNvPr id="10" name="Content Placeholder 9"/>
          <p:cNvSpPr>
            <a:spLocks noGrp="1"/>
          </p:cNvSpPr>
          <p:nvPr>
            <p:ph idx="1"/>
          </p:nvPr>
        </p:nvSpPr>
        <p:spPr/>
        <p:txBody>
          <a:bodyPr/>
          <a:lstStyle/>
          <a:p>
            <a:r>
              <a:rPr lang="en-US" dirty="0" smtClean="0"/>
              <a:t>What happened?</a:t>
            </a:r>
          </a:p>
          <a:p>
            <a:r>
              <a:rPr lang="en-US" dirty="0" smtClean="0"/>
              <a:t>What could have been done differently?</a:t>
            </a:r>
          </a:p>
          <a:p>
            <a:r>
              <a:rPr lang="en-US" dirty="0" smtClean="0"/>
              <a:t>What treatment would you offer?</a:t>
            </a:r>
            <a:endParaRPr lang="en-US" dirty="0"/>
          </a:p>
        </p:txBody>
      </p:sp>
      <p:sp>
        <p:nvSpPr>
          <p:cNvPr id="4" name="Slide Number Placeholder 3"/>
          <p:cNvSpPr>
            <a:spLocks noGrp="1"/>
          </p:cNvSpPr>
          <p:nvPr>
            <p:ph type="sldNum" sz="quarter" idx="12"/>
          </p:nvPr>
        </p:nvSpPr>
        <p:spPr/>
        <p:txBody>
          <a:bodyPr/>
          <a:lstStyle/>
          <a:p>
            <a:fld id="{AEF64971-AD42-4BAD-95E9-5D57C204380E}" type="slidenum">
              <a:rPr lang="en-US" smtClean="0"/>
              <a:t>39</a:t>
            </a:fld>
            <a:endParaRPr lang="en-US"/>
          </a:p>
        </p:txBody>
      </p:sp>
    </p:spTree>
    <p:extLst>
      <p:ext uri="{BB962C8B-B14F-4D97-AF65-F5344CB8AC3E}">
        <p14:creationId xmlns:p14="http://schemas.microsoft.com/office/powerpoint/2010/main" val="724487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 calcmode="lin" valueType="num">
                                      <p:cBhvr additive="base">
                                        <p:cTn id="13"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anim calcmode="lin" valueType="num">
                                      <p:cBhvr additive="base">
                                        <p:cTn id="19"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 Case Example</a:t>
            </a:r>
            <a:endParaRPr lang="en-US" dirty="0"/>
          </a:p>
        </p:txBody>
      </p:sp>
      <p:sp>
        <p:nvSpPr>
          <p:cNvPr id="3" name="Content Placeholder 2"/>
          <p:cNvSpPr>
            <a:spLocks noGrp="1"/>
          </p:cNvSpPr>
          <p:nvPr>
            <p:ph idx="1"/>
          </p:nvPr>
        </p:nvSpPr>
        <p:spPr/>
        <p:txBody>
          <a:bodyPr/>
          <a:lstStyle/>
          <a:p>
            <a:r>
              <a:rPr lang="en-US" dirty="0" smtClean="0"/>
              <a:t>Current Presentation:</a:t>
            </a:r>
          </a:p>
          <a:p>
            <a:pPr lvl="1"/>
            <a:r>
              <a:rPr lang="en-US" dirty="0"/>
              <a:t>Appears “larger than life” and “menacing” on the units</a:t>
            </a:r>
          </a:p>
          <a:p>
            <a:pPr lvl="1"/>
            <a:r>
              <a:rPr lang="en-US" dirty="0" smtClean="0"/>
              <a:t>Obsessed </a:t>
            </a:r>
            <a:r>
              <a:rPr lang="en-US" dirty="0"/>
              <a:t>with hatred of particular ethic and protected groups, especially his own ethnic group</a:t>
            </a:r>
          </a:p>
          <a:p>
            <a:pPr lvl="1"/>
            <a:r>
              <a:rPr lang="en-US" dirty="0" smtClean="0"/>
              <a:t>Constantly tests boundaries; difficulties with authority</a:t>
            </a:r>
          </a:p>
          <a:p>
            <a:pPr lvl="1"/>
            <a:r>
              <a:rPr lang="en-US" dirty="0" smtClean="0"/>
              <a:t>Recognizes that he has a mental illness (fairly unusual)</a:t>
            </a:r>
          </a:p>
          <a:p>
            <a:pPr lvl="1"/>
            <a:r>
              <a:rPr lang="en-US" dirty="0" smtClean="0"/>
              <a:t>Referred </a:t>
            </a:r>
            <a:r>
              <a:rPr lang="en-US" dirty="0"/>
              <a:t>to a specialized unit within DSH-Atascadero</a:t>
            </a:r>
          </a:p>
          <a:p>
            <a:pPr lvl="1"/>
            <a:endParaRPr lang="en-US" dirty="0"/>
          </a:p>
        </p:txBody>
      </p:sp>
      <p:sp>
        <p:nvSpPr>
          <p:cNvPr id="4" name="Slide Number Placeholder 3"/>
          <p:cNvSpPr>
            <a:spLocks noGrp="1"/>
          </p:cNvSpPr>
          <p:nvPr>
            <p:ph type="sldNum" sz="quarter" idx="12"/>
          </p:nvPr>
        </p:nvSpPr>
        <p:spPr/>
        <p:txBody>
          <a:bodyPr/>
          <a:lstStyle/>
          <a:p>
            <a:fld id="{AEF64971-AD42-4BAD-95E9-5D57C204380E}" type="slidenum">
              <a:rPr lang="en-US" smtClean="0"/>
              <a:t>4</a:t>
            </a:fld>
            <a:endParaRPr lang="en-US"/>
          </a:p>
        </p:txBody>
      </p:sp>
    </p:spTree>
    <p:extLst>
      <p:ext uri="{BB962C8B-B14F-4D97-AF65-F5344CB8AC3E}">
        <p14:creationId xmlns:p14="http://schemas.microsoft.com/office/powerpoint/2010/main" val="34902231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Example 1</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AEF64971-AD42-4BAD-95E9-5D57C204380E}" type="slidenum">
              <a:rPr lang="en-US" smtClean="0"/>
              <a:t>40</a:t>
            </a:fld>
            <a:endParaRPr lang="en-US"/>
          </a:p>
        </p:txBody>
      </p:sp>
    </p:spTree>
    <p:extLst>
      <p:ext uri="{BB962C8B-B14F-4D97-AF65-F5344CB8AC3E}">
        <p14:creationId xmlns:p14="http://schemas.microsoft.com/office/powerpoint/2010/main" val="43573686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How would you treat this patient?</a:t>
            </a:r>
          </a:p>
        </p:txBody>
      </p:sp>
      <p:sp>
        <p:nvSpPr>
          <p:cNvPr id="4" name="Slide Number Placeholder 3"/>
          <p:cNvSpPr>
            <a:spLocks noGrp="1"/>
          </p:cNvSpPr>
          <p:nvPr>
            <p:ph type="sldNum" sz="quarter" idx="12"/>
          </p:nvPr>
        </p:nvSpPr>
        <p:spPr/>
        <p:txBody>
          <a:bodyPr/>
          <a:lstStyle/>
          <a:p>
            <a:fld id="{AEF64971-AD42-4BAD-95E9-5D57C204380E}" type="slidenum">
              <a:rPr lang="en-US" smtClean="0"/>
              <a:t>41</a:t>
            </a:fld>
            <a:endParaRPr lang="en-US"/>
          </a:p>
        </p:txBody>
      </p:sp>
    </p:spTree>
    <p:extLst>
      <p:ext uri="{BB962C8B-B14F-4D97-AF65-F5344CB8AC3E}">
        <p14:creationId xmlns:p14="http://schemas.microsoft.com/office/powerpoint/2010/main" val="551195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Example #2</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AEF64971-AD42-4BAD-95E9-5D57C204380E}" type="slidenum">
              <a:rPr lang="en-US" smtClean="0"/>
              <a:t>42</a:t>
            </a:fld>
            <a:endParaRPr lang="en-US"/>
          </a:p>
        </p:txBody>
      </p:sp>
    </p:spTree>
    <p:extLst>
      <p:ext uri="{BB962C8B-B14F-4D97-AF65-F5344CB8AC3E}">
        <p14:creationId xmlns:p14="http://schemas.microsoft.com/office/powerpoint/2010/main" val="59672102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How would you treat this patient?</a:t>
            </a:r>
          </a:p>
        </p:txBody>
      </p:sp>
      <p:sp>
        <p:nvSpPr>
          <p:cNvPr id="4" name="Slide Number Placeholder 3"/>
          <p:cNvSpPr>
            <a:spLocks noGrp="1"/>
          </p:cNvSpPr>
          <p:nvPr>
            <p:ph type="sldNum" sz="quarter" idx="12"/>
          </p:nvPr>
        </p:nvSpPr>
        <p:spPr/>
        <p:txBody>
          <a:bodyPr/>
          <a:lstStyle/>
          <a:p>
            <a:fld id="{AEF64971-AD42-4BAD-95E9-5D57C204380E}" type="slidenum">
              <a:rPr lang="en-US" smtClean="0"/>
              <a:t>43</a:t>
            </a:fld>
            <a:endParaRPr lang="en-US"/>
          </a:p>
        </p:txBody>
      </p:sp>
    </p:spTree>
    <p:extLst>
      <p:ext uri="{BB962C8B-B14F-4D97-AF65-F5344CB8AC3E}">
        <p14:creationId xmlns:p14="http://schemas.microsoft.com/office/powerpoint/2010/main" val="2858936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Example #3</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AEF64971-AD42-4BAD-95E9-5D57C204380E}" type="slidenum">
              <a:rPr lang="en-US" smtClean="0"/>
              <a:t>44</a:t>
            </a:fld>
            <a:endParaRPr lang="en-US"/>
          </a:p>
        </p:txBody>
      </p:sp>
    </p:spTree>
    <p:extLst>
      <p:ext uri="{BB962C8B-B14F-4D97-AF65-F5344CB8AC3E}">
        <p14:creationId xmlns:p14="http://schemas.microsoft.com/office/powerpoint/2010/main" val="13295554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Example </a:t>
            </a:r>
            <a:r>
              <a:rPr lang="en-US" dirty="0" smtClean="0"/>
              <a:t>#4</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AEF64971-AD42-4BAD-95E9-5D57C204380E}" type="slidenum">
              <a:rPr lang="en-US" smtClean="0"/>
              <a:t>45</a:t>
            </a:fld>
            <a:endParaRPr lang="en-US"/>
          </a:p>
        </p:txBody>
      </p:sp>
    </p:spTree>
    <p:extLst>
      <p:ext uri="{BB962C8B-B14F-4D97-AF65-F5344CB8AC3E}">
        <p14:creationId xmlns:p14="http://schemas.microsoft.com/office/powerpoint/2010/main" val="4272055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Example </a:t>
            </a:r>
            <a:r>
              <a:rPr lang="en-US" dirty="0" smtClean="0"/>
              <a:t>#5</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AEF64971-AD42-4BAD-95E9-5D57C204380E}" type="slidenum">
              <a:rPr lang="en-US" smtClean="0"/>
              <a:t>46</a:t>
            </a:fld>
            <a:endParaRPr lang="en-US"/>
          </a:p>
        </p:txBody>
      </p:sp>
    </p:spTree>
    <p:extLst>
      <p:ext uri="{BB962C8B-B14F-4D97-AF65-F5344CB8AC3E}">
        <p14:creationId xmlns:p14="http://schemas.microsoft.com/office/powerpoint/2010/main" val="29901629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AEF64971-AD42-4BAD-95E9-5D57C204380E}" type="slidenum">
              <a:rPr lang="en-US" smtClean="0"/>
              <a:t>47</a:t>
            </a:fld>
            <a:endParaRPr lang="en-US"/>
          </a:p>
        </p:txBody>
      </p:sp>
    </p:spTree>
    <p:extLst>
      <p:ext uri="{BB962C8B-B14F-4D97-AF65-F5344CB8AC3E}">
        <p14:creationId xmlns:p14="http://schemas.microsoft.com/office/powerpoint/2010/main" val="10362758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AEF64971-AD42-4BAD-95E9-5D57C204380E}" type="slidenum">
              <a:rPr lang="en-US" smtClean="0"/>
              <a:t>48</a:t>
            </a:fld>
            <a:endParaRPr lang="en-US"/>
          </a:p>
        </p:txBody>
      </p:sp>
    </p:spTree>
    <p:extLst>
      <p:ext uri="{BB962C8B-B14F-4D97-AF65-F5344CB8AC3E}">
        <p14:creationId xmlns:p14="http://schemas.microsoft.com/office/powerpoint/2010/main" val="2995075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 Case Example</a:t>
            </a:r>
            <a:endParaRPr lang="en-US" dirty="0"/>
          </a:p>
        </p:txBody>
      </p:sp>
      <p:sp>
        <p:nvSpPr>
          <p:cNvPr id="3" name="Content Placeholder 2"/>
          <p:cNvSpPr>
            <a:spLocks noGrp="1"/>
          </p:cNvSpPr>
          <p:nvPr>
            <p:ph idx="1"/>
          </p:nvPr>
        </p:nvSpPr>
        <p:spPr/>
        <p:txBody>
          <a:bodyPr/>
          <a:lstStyle/>
          <a:p>
            <a:pPr marL="114300" indent="0">
              <a:buNone/>
            </a:pPr>
            <a:r>
              <a:rPr lang="en-US" dirty="0" smtClean="0"/>
              <a:t>Treatment priorities for this case?</a:t>
            </a:r>
          </a:p>
          <a:p>
            <a:pPr marL="114300" indent="0">
              <a:buNone/>
            </a:pPr>
            <a:r>
              <a:rPr lang="en-US" dirty="0" smtClean="0"/>
              <a:t>Essential treatment elements for this case?</a:t>
            </a:r>
          </a:p>
          <a:p>
            <a:pPr marL="114300" indent="0">
              <a:buNone/>
            </a:pPr>
            <a:endParaRPr lang="en-US" dirty="0"/>
          </a:p>
        </p:txBody>
      </p:sp>
      <p:sp>
        <p:nvSpPr>
          <p:cNvPr id="4" name="Slide Number Placeholder 3"/>
          <p:cNvSpPr>
            <a:spLocks noGrp="1"/>
          </p:cNvSpPr>
          <p:nvPr>
            <p:ph type="sldNum" sz="quarter" idx="12"/>
          </p:nvPr>
        </p:nvSpPr>
        <p:spPr/>
        <p:txBody>
          <a:bodyPr/>
          <a:lstStyle/>
          <a:p>
            <a:fld id="{AEF64971-AD42-4BAD-95E9-5D57C204380E}" type="slidenum">
              <a:rPr lang="en-US" smtClean="0"/>
              <a:t>5</a:t>
            </a:fld>
            <a:endParaRPr lang="en-US"/>
          </a:p>
        </p:txBody>
      </p:sp>
    </p:spTree>
    <p:extLst>
      <p:ext uri="{BB962C8B-B14F-4D97-AF65-F5344CB8AC3E}">
        <p14:creationId xmlns:p14="http://schemas.microsoft.com/office/powerpoint/2010/main" val="3783383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 Case Presentation</a:t>
            </a:r>
            <a:endParaRPr lang="en-US" dirty="0"/>
          </a:p>
        </p:txBody>
      </p:sp>
      <p:sp>
        <p:nvSpPr>
          <p:cNvPr id="3" name="Content Placeholder 2"/>
          <p:cNvSpPr>
            <a:spLocks noGrp="1"/>
          </p:cNvSpPr>
          <p:nvPr>
            <p:ph idx="1"/>
          </p:nvPr>
        </p:nvSpPr>
        <p:spPr/>
        <p:txBody>
          <a:bodyPr/>
          <a:lstStyle/>
          <a:p>
            <a:r>
              <a:rPr lang="en-US" dirty="0" smtClean="0"/>
              <a:t>Treatment Priorities</a:t>
            </a:r>
          </a:p>
          <a:p>
            <a:pPr lvl="1"/>
            <a:r>
              <a:rPr lang="en-US" u="sng" dirty="0" smtClean="0"/>
              <a:t>Take home point</a:t>
            </a:r>
            <a:r>
              <a:rPr lang="en-US" dirty="0" smtClean="0"/>
              <a:t>:  They are </a:t>
            </a:r>
            <a:r>
              <a:rPr lang="en-US" i="1" dirty="0" smtClean="0"/>
              <a:t>all</a:t>
            </a:r>
            <a:r>
              <a:rPr lang="en-US" dirty="0" smtClean="0"/>
              <a:t> important</a:t>
            </a:r>
          </a:p>
          <a:p>
            <a:pPr lvl="2"/>
            <a:r>
              <a:rPr lang="en-US" dirty="0" smtClean="0"/>
              <a:t>Very difficult to argue that one treatment priority is more important than the next</a:t>
            </a:r>
          </a:p>
          <a:p>
            <a:pPr lvl="2"/>
            <a:r>
              <a:rPr lang="en-US" dirty="0" smtClean="0"/>
              <a:t>Must treat aggression, self-harm, psychosis, trauma, and trust at the same time</a:t>
            </a:r>
          </a:p>
          <a:p>
            <a:pPr lvl="3"/>
            <a:r>
              <a:rPr lang="en-US" dirty="0" smtClean="0"/>
              <a:t>If outpatient, add substance abuse to that list</a:t>
            </a:r>
          </a:p>
          <a:p>
            <a:pPr lvl="1"/>
            <a:r>
              <a:rPr lang="en-US" dirty="0" smtClean="0"/>
              <a:t>Focus on generalized essential treatment elements</a:t>
            </a:r>
          </a:p>
          <a:p>
            <a:pPr lvl="1"/>
            <a:r>
              <a:rPr lang="en-US" dirty="0" smtClean="0"/>
              <a:t>**Disclaimer</a:t>
            </a:r>
            <a:endParaRPr lang="en-US" dirty="0"/>
          </a:p>
        </p:txBody>
      </p:sp>
      <p:sp>
        <p:nvSpPr>
          <p:cNvPr id="4" name="Slide Number Placeholder 3"/>
          <p:cNvSpPr>
            <a:spLocks noGrp="1"/>
          </p:cNvSpPr>
          <p:nvPr>
            <p:ph type="sldNum" sz="quarter" idx="12"/>
          </p:nvPr>
        </p:nvSpPr>
        <p:spPr/>
        <p:txBody>
          <a:bodyPr/>
          <a:lstStyle/>
          <a:p>
            <a:fld id="{AEF64971-AD42-4BAD-95E9-5D57C204380E}" type="slidenum">
              <a:rPr lang="en-US" smtClean="0"/>
              <a:t>6</a:t>
            </a:fld>
            <a:endParaRPr lang="en-US"/>
          </a:p>
        </p:txBody>
      </p:sp>
    </p:spTree>
    <p:extLst>
      <p:ext uri="{BB962C8B-B14F-4D97-AF65-F5344CB8AC3E}">
        <p14:creationId xmlns:p14="http://schemas.microsoft.com/office/powerpoint/2010/main" val="31324052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California State Hospital Background</a:t>
            </a:r>
            <a:endParaRPr lang="en-US" dirty="0"/>
          </a:p>
        </p:txBody>
      </p:sp>
      <p:sp>
        <p:nvSpPr>
          <p:cNvPr id="3" name="Content Placeholder 2"/>
          <p:cNvSpPr>
            <a:spLocks noGrp="1"/>
          </p:cNvSpPr>
          <p:nvPr>
            <p:ph idx="1"/>
          </p:nvPr>
        </p:nvSpPr>
        <p:spPr/>
        <p:txBody>
          <a:bodyPr/>
          <a:lstStyle/>
          <a:p>
            <a:r>
              <a:rPr lang="en-US" dirty="0" smtClean="0"/>
              <a:t>Why does DSH see many complex and violent patients?</a:t>
            </a:r>
          </a:p>
          <a:p>
            <a:r>
              <a:rPr lang="en-US" dirty="0" smtClean="0"/>
              <a:t>Societal:</a:t>
            </a:r>
          </a:p>
          <a:p>
            <a:pPr lvl="1"/>
            <a:r>
              <a:rPr lang="en-US" dirty="0" smtClean="0"/>
              <a:t>Criminalization of the mentally ill</a:t>
            </a:r>
          </a:p>
          <a:p>
            <a:pPr lvl="1"/>
            <a:r>
              <a:rPr lang="en-US" dirty="0" smtClean="0"/>
              <a:t>Lack of community resources</a:t>
            </a:r>
          </a:p>
          <a:p>
            <a:pPr lvl="2"/>
            <a:r>
              <a:rPr lang="en-US" dirty="0" smtClean="0"/>
              <a:t>Patients admitted are “sicker”</a:t>
            </a:r>
          </a:p>
          <a:p>
            <a:pPr lvl="1"/>
            <a:r>
              <a:rPr lang="en-US" dirty="0" smtClean="0"/>
              <a:t>Media Attention</a:t>
            </a:r>
          </a:p>
          <a:p>
            <a:pPr lvl="2"/>
            <a:r>
              <a:rPr lang="en-US" dirty="0" smtClean="0"/>
              <a:t>Decreases morale of staff</a:t>
            </a:r>
          </a:p>
          <a:p>
            <a:pPr lvl="2"/>
            <a:r>
              <a:rPr lang="en-US" dirty="0" smtClean="0"/>
              <a:t>Somewhat sensationalized</a:t>
            </a:r>
          </a:p>
          <a:p>
            <a:pPr lvl="3"/>
            <a:r>
              <a:rPr lang="en-US" i="1" dirty="0" smtClean="0"/>
              <a:t>Diabetic patients have higher blood sugar!! </a:t>
            </a:r>
          </a:p>
          <a:p>
            <a:pPr marL="1051560" lvl="3" indent="0">
              <a:buNone/>
            </a:pPr>
            <a:r>
              <a:rPr lang="en-US" i="1" dirty="0" smtClean="0"/>
              <a:t>     </a:t>
            </a:r>
            <a:r>
              <a:rPr lang="en-US" dirty="0" smtClean="0"/>
              <a:t>(D. Fennell, Medical Director, DSH-A)</a:t>
            </a:r>
          </a:p>
          <a:p>
            <a:r>
              <a:rPr lang="en-US" dirty="0" smtClean="0"/>
              <a:t>Organizational:</a:t>
            </a:r>
          </a:p>
          <a:p>
            <a:pPr lvl="1"/>
            <a:r>
              <a:rPr lang="en-US" dirty="0" smtClean="0"/>
              <a:t>State hospitals accept more forensic patients than in the past</a:t>
            </a:r>
          </a:p>
          <a:p>
            <a:pPr lvl="2"/>
            <a:r>
              <a:rPr lang="en-US" dirty="0" smtClean="0"/>
              <a:t>Less </a:t>
            </a:r>
            <a:r>
              <a:rPr lang="en-US" dirty="0" err="1" smtClean="0"/>
              <a:t>conservatees</a:t>
            </a:r>
            <a:endParaRPr lang="en-US" dirty="0"/>
          </a:p>
        </p:txBody>
      </p:sp>
      <p:sp>
        <p:nvSpPr>
          <p:cNvPr id="4" name="Slide Number Placeholder 3"/>
          <p:cNvSpPr>
            <a:spLocks noGrp="1"/>
          </p:cNvSpPr>
          <p:nvPr>
            <p:ph type="sldNum" sz="quarter" idx="12"/>
          </p:nvPr>
        </p:nvSpPr>
        <p:spPr/>
        <p:txBody>
          <a:bodyPr/>
          <a:lstStyle/>
          <a:p>
            <a:fld id="{AEF64971-AD42-4BAD-95E9-5D57C204380E}" type="slidenum">
              <a:rPr lang="en-US" smtClean="0"/>
              <a:t>7</a:t>
            </a:fld>
            <a:endParaRPr lang="en-US"/>
          </a:p>
        </p:txBody>
      </p:sp>
    </p:spTree>
    <p:extLst>
      <p:ext uri="{BB962C8B-B14F-4D97-AF65-F5344CB8AC3E}">
        <p14:creationId xmlns:p14="http://schemas.microsoft.com/office/powerpoint/2010/main" val="5983949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shot 2014-08-05 at 8.47.57 AM.png"/>
          <p:cNvPicPr>
            <a:picLocks noGrp="1" noChangeAspect="1"/>
          </p:cNvPicPr>
          <p:nvPr>
            <p:ph idx="1"/>
          </p:nvPr>
        </p:nvPicPr>
        <p:blipFill>
          <a:blip r:embed="rId2"/>
          <a:srcRect l="-18297" r="-18297"/>
          <a:stretch>
            <a:fillRect/>
          </a:stretch>
        </p:blipFill>
        <p:spPr>
          <a:xfrm>
            <a:off x="-1092104" y="274638"/>
            <a:ext cx="11399092" cy="6269062"/>
          </a:xfrm>
        </p:spPr>
      </p:pic>
    </p:spTree>
    <p:extLst>
      <p:ext uri="{BB962C8B-B14F-4D97-AF65-F5344CB8AC3E}">
        <p14:creationId xmlns:p14="http://schemas.microsoft.com/office/powerpoint/2010/main" val="35725098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Headline 1</a:t>
            </a:r>
          </a:p>
        </p:txBody>
      </p:sp>
      <p:sp>
        <p:nvSpPr>
          <p:cNvPr id="3" name="Content Placeholder 2"/>
          <p:cNvSpPr>
            <a:spLocks noGrp="1"/>
          </p:cNvSpPr>
          <p:nvPr>
            <p:ph idx="1"/>
          </p:nvPr>
        </p:nvSpPr>
        <p:spPr/>
        <p:txBody>
          <a:bodyPr/>
          <a:lstStyle/>
          <a:p>
            <a:pPr lvl="1"/>
            <a:r>
              <a:rPr lang="en-US" b="1" dirty="0"/>
              <a:t>State mental hospitals remain violent, despite gains in safety</a:t>
            </a:r>
            <a:endParaRPr lang="en-US" sz="1800" dirty="0"/>
          </a:p>
          <a:p>
            <a:endParaRPr lang="en-US" dirty="0"/>
          </a:p>
        </p:txBody>
      </p:sp>
      <p:sp>
        <p:nvSpPr>
          <p:cNvPr id="4" name="Slide Number Placeholder 3"/>
          <p:cNvSpPr>
            <a:spLocks noGrp="1"/>
          </p:cNvSpPr>
          <p:nvPr>
            <p:ph type="sldNum" sz="quarter" idx="12"/>
          </p:nvPr>
        </p:nvSpPr>
        <p:spPr/>
        <p:txBody>
          <a:bodyPr/>
          <a:lstStyle/>
          <a:p>
            <a:fld id="{AEF64971-AD42-4BAD-95E9-5D57C204380E}" type="slidenum">
              <a:rPr lang="en-US" smtClean="0"/>
              <a:t>9</a:t>
            </a:fld>
            <a:endParaRPr lang="en-US"/>
          </a:p>
        </p:txBody>
      </p:sp>
    </p:spTree>
    <p:extLst>
      <p:ext uri="{BB962C8B-B14F-4D97-AF65-F5344CB8AC3E}">
        <p14:creationId xmlns:p14="http://schemas.microsoft.com/office/powerpoint/2010/main" val="349856025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841</TotalTime>
  <Words>1695</Words>
  <Application>Microsoft Office PowerPoint</Application>
  <PresentationFormat>On-screen Show (4:3)</PresentationFormat>
  <Paragraphs>333</Paragraphs>
  <Slides>48</Slides>
  <Notes>0</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Adjacency</vt:lpstr>
      <vt:lpstr>Treating the Complex Psychiatric Patient</vt:lpstr>
      <vt:lpstr>Complex Case Example</vt:lpstr>
      <vt:lpstr>Complex Case Example</vt:lpstr>
      <vt:lpstr>Complex Case Example</vt:lpstr>
      <vt:lpstr>Complex Case Example</vt:lpstr>
      <vt:lpstr>Complex Case Presentation</vt:lpstr>
      <vt:lpstr>California State Hospital Background</vt:lpstr>
      <vt:lpstr>PowerPoint Presentation</vt:lpstr>
      <vt:lpstr>Headline 1</vt:lpstr>
      <vt:lpstr>Headline 2</vt:lpstr>
      <vt:lpstr>Headline 3</vt:lpstr>
      <vt:lpstr>California State Hospital Background</vt:lpstr>
      <vt:lpstr>California State Hospital Background</vt:lpstr>
      <vt:lpstr>Motivations for Aggression</vt:lpstr>
      <vt:lpstr>Effects of Working with Complex Patients </vt:lpstr>
      <vt:lpstr>Effects of Working with Complex Patients </vt:lpstr>
      <vt:lpstr>Utility of Psychological Tools</vt:lpstr>
      <vt:lpstr>Utility of Psychological Tools</vt:lpstr>
      <vt:lpstr>Utility of Psychological Tools</vt:lpstr>
      <vt:lpstr>Steps for Treating Complex Patient</vt:lpstr>
      <vt:lpstr>Common Factors</vt:lpstr>
      <vt:lpstr>Common Factors - Support</vt:lpstr>
      <vt:lpstr>Common Factors - Support</vt:lpstr>
      <vt:lpstr>Common Factors - Learning</vt:lpstr>
      <vt:lpstr>Common Factors - Action</vt:lpstr>
      <vt:lpstr>Specific Elements</vt:lpstr>
      <vt:lpstr>Look for treatments that are generally useful</vt:lpstr>
      <vt:lpstr>Motivational Interviewing</vt:lpstr>
      <vt:lpstr>MI Philosophy</vt:lpstr>
      <vt:lpstr>Four Principles</vt:lpstr>
      <vt:lpstr>Support Self-efficacy</vt:lpstr>
      <vt:lpstr>MI Techniques</vt:lpstr>
      <vt:lpstr>Trauma-Informed Therapy</vt:lpstr>
      <vt:lpstr>Trauma-Informed Therapy</vt:lpstr>
      <vt:lpstr>Patterns and Trends</vt:lpstr>
      <vt:lpstr>Importance of Creativity</vt:lpstr>
      <vt:lpstr>Example of Complexity Failure </vt:lpstr>
      <vt:lpstr>Example of Complexity Failure</vt:lpstr>
      <vt:lpstr>PowerPoint Presentation</vt:lpstr>
      <vt:lpstr>Case Example 1</vt:lpstr>
      <vt:lpstr>PowerPoint Presentation</vt:lpstr>
      <vt:lpstr>Case Example #2</vt:lpstr>
      <vt:lpstr>PowerPoint Presentation</vt:lpstr>
      <vt:lpstr>Case Example #3</vt:lpstr>
      <vt:lpstr>Case Example #4</vt:lpstr>
      <vt:lpstr>Case Example #5</vt:lpstr>
      <vt:lpstr>PowerPoint Presentation</vt:lpstr>
      <vt:lpstr>PowerPoint Presentation</vt:lpstr>
    </vt:vector>
  </TitlesOfParts>
  <Company>Atascadero State Hospital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2bDfault</dc:creator>
  <cp:lastModifiedBy>2bDfault</cp:lastModifiedBy>
  <cp:revision>32</cp:revision>
  <cp:lastPrinted>2014-08-18T16:41:15Z</cp:lastPrinted>
  <dcterms:created xsi:type="dcterms:W3CDTF">2014-08-04T14:34:15Z</dcterms:created>
  <dcterms:modified xsi:type="dcterms:W3CDTF">2014-09-02T17:41:48Z</dcterms:modified>
</cp:coreProperties>
</file>