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16C84-C8E5-6B40-B95B-60B50EE32F5E}" type="datetimeFigureOut">
              <a:rPr kumimoji="1" lang="ko-Kore-KR" altLang="en-US" smtClean="0"/>
              <a:t>09/05/2023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C8C29-FE78-384A-B00E-918807A5C1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7310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C8C29-FE78-384A-B00E-918807A5C12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24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7034C-2DEA-A7C1-A7E4-EB66BF40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Malgun Gothic" panose="020B0503020000020004" pitchFamily="34" charset="-127"/>
                <a:ea typeface="Malgun Gothic" panose="020B0503020000020004" pitchFamily="34" charset="-127"/>
                <a:cs typeface="Noto Sans Kannada" panose="020B0502040504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829E2-A376-2453-B6C5-E9AF243E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F35F7-C22B-D187-8863-757D98E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D35-5557-3140-B376-C0D7B2504B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9305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0952D6B-0EA7-A921-AF0A-249546046882}"/>
              </a:ext>
            </a:extLst>
          </p:cNvPr>
          <p:cNvSpPr/>
          <p:nvPr userDrawn="1"/>
        </p:nvSpPr>
        <p:spPr>
          <a:xfrm>
            <a:off x="-25402" y="-8878"/>
            <a:ext cx="12217401" cy="994299"/>
          </a:xfrm>
          <a:prstGeom prst="rect">
            <a:avLst/>
          </a:prstGeom>
          <a:solidFill>
            <a:srgbClr val="516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0CEC6B-EE91-8251-2ACC-B3CC6890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8256"/>
            <a:ext cx="10515600" cy="994300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65ED9-C481-BEBE-4CEB-3795DAAC9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3A982-2C5F-6D32-9E85-480F26BB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7587C-AD7F-D02E-E03C-4E58EDC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D35-5557-3140-B376-C0D7B2504B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E0CE26-F85F-3282-8C48-B4F17FE127DF}"/>
              </a:ext>
            </a:extLst>
          </p:cNvPr>
          <p:cNvCxnSpPr>
            <a:cxnSpLocks/>
          </p:cNvCxnSpPr>
          <p:nvPr userDrawn="1"/>
        </p:nvCxnSpPr>
        <p:spPr>
          <a:xfrm>
            <a:off x="0" y="1094571"/>
            <a:ext cx="12191999" cy="0"/>
          </a:xfrm>
          <a:prstGeom prst="line">
            <a:avLst/>
          </a:prstGeom>
          <a:ln w="63500">
            <a:solidFill>
              <a:srgbClr val="516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99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430E-3E2E-CBF7-1471-AD8EA9B0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B72B6-9012-1819-B9EF-97145A50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CB044-6917-F61E-12AE-2F92A373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D35-5557-3140-B376-C0D7B2504B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134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7034C-2DEA-A7C1-A7E4-EB66BF409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Malgun Gothic" panose="020B0503020000020004" pitchFamily="34" charset="-127"/>
                <a:ea typeface="Malgun Gothic" panose="020B0503020000020004" pitchFamily="34" charset="-127"/>
                <a:cs typeface="Noto Sans Kannada" panose="020B050204050402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829E2-A376-2453-B6C5-E9AF243E8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DF35F7-C22B-D187-8863-757D98E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ED35-5557-3140-B376-C0D7B2504B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0497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58F06-1182-90AE-C9AB-7B3A640F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F4D0E-B7B7-93C6-5F48-ED4A8879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C9041-59FC-ABDF-3688-B59C28C02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B0C6-9A08-9E4D-9788-700DBAF52DF3}" type="datetimeFigureOut">
              <a:rPr kumimoji="1" lang="ko-Kore-KR" altLang="en-US" smtClean="0"/>
              <a:t>09/05/2023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14B6B-6C2A-F0FA-3DBD-7D4ABBA48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C902C-E6FE-CD0A-CBDD-57D4C33BA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ED35-5557-3140-B376-C0D7B2504B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471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D3F0D-1A3B-86C8-976F-ED0F07BFE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온라인 채널 제품 판매량 예측 </a:t>
            </a:r>
            <a:r>
              <a:rPr lang="en" altLang="ko-Kore-KR" b="1" dirty="0"/>
              <a:t>AI </a:t>
            </a:r>
            <a:r>
              <a:rPr lang="ko-KR" altLang="en-US" b="1" dirty="0"/>
              <a:t>온라인 </a:t>
            </a:r>
            <a:r>
              <a:rPr lang="ko-KR" altLang="en-US" b="1" dirty="0" err="1"/>
              <a:t>해커톤</a:t>
            </a:r>
            <a:br>
              <a:rPr lang="ko-KR" altLang="en-US" b="1" dirty="0"/>
            </a:b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F6CEE-7926-CA98-AC33-790E6AACA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464" y="4763326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띵지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0606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Train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24457"/>
            <a:ext cx="10628376" cy="4351338"/>
          </a:xfrm>
        </p:spPr>
        <p:txBody>
          <a:bodyPr>
            <a:normAutofit/>
          </a:bodyPr>
          <a:lstStyle/>
          <a:p>
            <a:pPr lvl="1"/>
            <a:r>
              <a:rPr kumimoji="1" lang="ko-Kore-KR" altLang="en-US" sz="2800" dirty="0"/>
              <a:t>모델</a:t>
            </a:r>
            <a:endParaRPr kumimoji="1" lang="en-US" altLang="ko-Kore-KR" sz="2800" dirty="0"/>
          </a:p>
          <a:p>
            <a:pPr lvl="1"/>
            <a:endParaRPr kumimoji="1" lang="en-US" altLang="ko-KR" sz="2800" dirty="0"/>
          </a:p>
          <a:p>
            <a:pPr lvl="1"/>
            <a:r>
              <a:rPr kumimoji="1" lang="en-US" altLang="ko-KR" sz="2800" dirty="0"/>
              <a:t>LSTM </a:t>
            </a:r>
            <a:r>
              <a:rPr kumimoji="1" lang="ko-KR" altLang="en-US" sz="2800" dirty="0"/>
              <a:t>기반의 딥러닝 모델이 가장 우수하였음</a:t>
            </a:r>
            <a:endParaRPr kumimoji="1" lang="en-US" altLang="ko-KR" sz="2800" dirty="0"/>
          </a:p>
          <a:p>
            <a:pPr lvl="1"/>
            <a:endParaRPr kumimoji="1" lang="en-US" altLang="ko-KR" sz="2800" dirty="0"/>
          </a:p>
          <a:p>
            <a:pPr lvl="1"/>
            <a:r>
              <a:rPr kumimoji="1" lang="en-US" altLang="ko-KR" sz="2800" dirty="0" err="1"/>
              <a:t>hidden_size</a:t>
            </a:r>
            <a:r>
              <a:rPr kumimoji="1" lang="ko-KR" altLang="en-US" sz="2800" dirty="0"/>
              <a:t>의 경우 </a:t>
            </a:r>
            <a:r>
              <a:rPr kumimoji="1" lang="en-US" altLang="ko-KR" sz="2800" dirty="0"/>
              <a:t>512</a:t>
            </a:r>
            <a:r>
              <a:rPr kumimoji="1" lang="ko-KR" altLang="en-US" sz="2800" dirty="0"/>
              <a:t>가 가장 최적의 값을 도출</a:t>
            </a:r>
            <a:endParaRPr kumimoji="1" lang="en-US" altLang="ko-KR" sz="2800" dirty="0"/>
          </a:p>
          <a:p>
            <a:pPr lvl="1"/>
            <a:endParaRPr kumimoji="1" lang="en-US" altLang="ko-KR" sz="2800" dirty="0"/>
          </a:p>
          <a:p>
            <a:pPr lvl="1"/>
            <a:r>
              <a:rPr kumimoji="1" lang="ko-KR" altLang="en-US" sz="2800" dirty="0"/>
              <a:t>모델의 안정성을 증가시키기 위하여 </a:t>
            </a:r>
            <a:r>
              <a:rPr kumimoji="1" lang="en-US" altLang="ko-KR" sz="2800" dirty="0" err="1"/>
              <a:t>LayerNorm</a:t>
            </a:r>
            <a:r>
              <a:rPr kumimoji="1" lang="ko-KR" altLang="en-US" sz="2800" dirty="0"/>
              <a:t> 적용</a:t>
            </a:r>
            <a:endParaRPr kumimoji="1" lang="en-US" altLang="ko-KR" sz="2800" dirty="0"/>
          </a:p>
          <a:p>
            <a:pPr lvl="1"/>
            <a:endParaRPr kumimoji="1" lang="en-US" altLang="ko-KR" sz="2400" dirty="0"/>
          </a:p>
          <a:p>
            <a:pPr lvl="1"/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00E98-C219-1677-5E68-D4DC00DB9290}"/>
              </a:ext>
            </a:extLst>
          </p:cNvPr>
          <p:cNvSpPr txBox="1"/>
          <p:nvPr/>
        </p:nvSpPr>
        <p:spPr>
          <a:xfrm>
            <a:off x="4453128" y="1152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004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Train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24457"/>
            <a:ext cx="10628376" cy="4351338"/>
          </a:xfrm>
        </p:spPr>
        <p:txBody>
          <a:bodyPr>
            <a:normAutofit/>
          </a:bodyPr>
          <a:lstStyle/>
          <a:p>
            <a:pPr lvl="1"/>
            <a:r>
              <a:rPr kumimoji="1" lang="en-US" altLang="ko-Kore-KR" sz="2800" dirty="0"/>
              <a:t>Warm-up Scheduler </a:t>
            </a:r>
            <a:r>
              <a:rPr kumimoji="1" lang="ko-KR" altLang="en-US" sz="2800" dirty="0"/>
              <a:t>적용</a:t>
            </a:r>
            <a:endParaRPr kumimoji="1" lang="en-US" altLang="ko-KR" sz="2800" dirty="0"/>
          </a:p>
          <a:p>
            <a:pPr lvl="2"/>
            <a:r>
              <a:rPr kumimoji="1" lang="en-US" altLang="ko-KR" sz="1800" dirty="0"/>
              <a:t>R</a:t>
            </a:r>
            <a:r>
              <a:rPr kumimoji="1" lang="en-US" altLang="ko-Kore-KR" sz="1800" dirty="0"/>
              <a:t>educe on plateau, Cosine LR</a:t>
            </a:r>
            <a:r>
              <a:rPr kumimoji="1" lang="ko-KR" altLang="en-US" sz="1800" dirty="0"/>
              <a:t> 등 여러가지 </a:t>
            </a:r>
            <a:r>
              <a:rPr kumimoji="1" lang="ko-KR" altLang="en-US" sz="1800" dirty="0" err="1"/>
              <a:t>학습률</a:t>
            </a:r>
            <a:r>
              <a:rPr kumimoji="1" lang="ko-KR" altLang="en-US" sz="1800" dirty="0"/>
              <a:t> 스케줄러 중 가장 높은 성능을 보임</a:t>
            </a:r>
            <a:endParaRPr kumimoji="1" lang="en-US" altLang="ko-Kore-KR" sz="1800" dirty="0"/>
          </a:p>
          <a:p>
            <a:pPr marL="457200" lvl="1" indent="0">
              <a:buNone/>
            </a:pPr>
            <a:endParaRPr kumimoji="1" lang="en-US" altLang="ko-Kore-KR" sz="2800" dirty="0"/>
          </a:p>
          <a:p>
            <a:pPr lvl="1"/>
            <a:r>
              <a:rPr kumimoji="1" lang="en-US" altLang="ko-Kore-KR" sz="2800" dirty="0"/>
              <a:t>Gradient Clipping </a:t>
            </a:r>
            <a:r>
              <a:rPr kumimoji="1" lang="ko-KR" altLang="en-US" sz="2800" dirty="0"/>
              <a:t>적용</a:t>
            </a:r>
            <a:endParaRPr kumimoji="1" lang="en-US" altLang="ko-KR" sz="2800" dirty="0"/>
          </a:p>
          <a:p>
            <a:pPr lvl="2"/>
            <a:r>
              <a:rPr kumimoji="1" lang="en-US" altLang="ko-Kore-KR" sz="2400" dirty="0"/>
              <a:t>RNN </a:t>
            </a:r>
            <a:r>
              <a:rPr kumimoji="1" lang="ko-KR" altLang="en-US" sz="2400" dirty="0"/>
              <a:t>모델의 경우 </a:t>
            </a:r>
            <a:r>
              <a:rPr kumimoji="1" lang="en-US" altLang="ko-KR" sz="2400" dirty="0"/>
              <a:t>Gradient Vanishing,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Gradient Exploding </a:t>
            </a:r>
            <a:r>
              <a:rPr kumimoji="1" lang="ko-KR" altLang="en-US" sz="2400" dirty="0"/>
              <a:t>발생 가능</a:t>
            </a:r>
            <a:endParaRPr kumimoji="1" lang="en-US" altLang="ko-KR" sz="2400" dirty="0"/>
          </a:p>
          <a:p>
            <a:pPr lvl="2"/>
            <a:r>
              <a:rPr kumimoji="1" lang="en-US" altLang="ko-Kore-KR" sz="2400" dirty="0"/>
              <a:t>Gradient Clipping</a:t>
            </a:r>
            <a:r>
              <a:rPr kumimoji="1" lang="ko-KR" altLang="en-US" sz="2400" dirty="0"/>
              <a:t>을 적용하여 이를 방지 하였음</a:t>
            </a:r>
            <a:endParaRPr kumimoji="1" lang="en-US" altLang="ko-KR" sz="2400" dirty="0"/>
          </a:p>
          <a:p>
            <a:pPr lvl="2"/>
            <a:endParaRPr kumimoji="1" lang="en-US" altLang="ko-Kore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00E98-C219-1677-5E68-D4DC00DB9290}"/>
              </a:ext>
            </a:extLst>
          </p:cNvPr>
          <p:cNvSpPr txBox="1"/>
          <p:nvPr/>
        </p:nvSpPr>
        <p:spPr>
          <a:xfrm>
            <a:off x="4453128" y="1152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739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DA7200-463C-E291-DB4A-4FBA3D0A4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469835"/>
            <a:ext cx="9144000" cy="2387600"/>
          </a:xfrm>
        </p:spPr>
        <p:txBody>
          <a:bodyPr/>
          <a:lstStyle/>
          <a:p>
            <a:r>
              <a:rPr lang="en-US" altLang="ko-Kore-KR" dirty="0"/>
              <a:t>&lt;EOD&gt;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01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CCC1A1-1708-23B1-78EE-2DBBD204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Content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EC58E0A-BC45-B59C-84ED-060C860F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Overview</a:t>
            </a:r>
          </a:p>
          <a:p>
            <a:r>
              <a:rPr lang="en-US" altLang="ko-Kore-KR" dirty="0"/>
              <a:t>Strategy</a:t>
            </a:r>
          </a:p>
          <a:p>
            <a:r>
              <a:rPr lang="en-US" altLang="ko-Kore-KR" dirty="0"/>
              <a:t>Train</a:t>
            </a:r>
          </a:p>
          <a:p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063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A6E872-3B5A-AB04-5CC7-14A0D7B1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chemeClr val="bg2"/>
                </a:solidFill>
              </a:rPr>
              <a:t>Overview</a:t>
            </a:r>
            <a:endParaRPr lang="ko-Kore-KR" altLang="en-US" dirty="0">
              <a:solidFill>
                <a:schemeClr val="bg2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48A412-B303-3D2A-D3EC-357004CD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440" y="1627632"/>
            <a:ext cx="9906000" cy="4700016"/>
          </a:xfrm>
        </p:spPr>
        <p:txBody>
          <a:bodyPr>
            <a:normAutofit/>
          </a:bodyPr>
          <a:lstStyle/>
          <a:p>
            <a:r>
              <a:rPr lang="ko-KR" altLang="en-US" dirty="0"/>
              <a:t>사용환경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Window10, </a:t>
            </a:r>
          </a:p>
          <a:p>
            <a:r>
              <a:rPr lang="ko-KR" altLang="en-US" dirty="0"/>
              <a:t>사용 </a:t>
            </a:r>
            <a:r>
              <a:rPr lang="en-US" altLang="ko-KR" dirty="0"/>
              <a:t>GPU : RTX 4090 1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dirty="0"/>
              <a:t>Library Version</a:t>
            </a:r>
          </a:p>
          <a:p>
            <a:pPr lvl="1"/>
            <a:r>
              <a:rPr lang="en-US" altLang="ko-KR" dirty="0"/>
              <a:t>scikit-learn ==1.2.2</a:t>
            </a:r>
          </a:p>
          <a:p>
            <a:pPr lvl="1"/>
            <a:r>
              <a:rPr lang="en-US" altLang="ko-KR" dirty="0"/>
              <a:t>torch==2.0.1+cu118</a:t>
            </a:r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==1.24.1</a:t>
            </a:r>
          </a:p>
          <a:p>
            <a:pPr lvl="1"/>
            <a:r>
              <a:rPr lang="en-US" altLang="ko-KR" dirty="0"/>
              <a:t>pandas==1.5.3</a:t>
            </a:r>
          </a:p>
        </p:txBody>
      </p:sp>
    </p:spTree>
    <p:extLst>
      <p:ext uri="{BB962C8B-B14F-4D97-AF65-F5344CB8AC3E}">
        <p14:creationId xmlns:p14="http://schemas.microsoft.com/office/powerpoint/2010/main" val="26081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A6E872-3B5A-AB04-5CC7-14A0D7B1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solidFill>
                  <a:schemeClr val="bg2"/>
                </a:solidFill>
              </a:rPr>
              <a:t>Overview</a:t>
            </a:r>
            <a:endParaRPr lang="ko-Kore-KR" altLang="en-US" dirty="0">
              <a:solidFill>
                <a:schemeClr val="bg2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48A412-B303-3D2A-D3EC-357004CD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584" y="1316736"/>
            <a:ext cx="9906000" cy="4700016"/>
          </a:xfrm>
        </p:spPr>
        <p:txBody>
          <a:bodyPr>
            <a:normAutofit/>
          </a:bodyPr>
          <a:lstStyle/>
          <a:p>
            <a:r>
              <a:rPr lang="ko-KR" altLang="en-US" dirty="0"/>
              <a:t>주제 </a:t>
            </a:r>
            <a:r>
              <a:rPr lang="en-US" altLang="ko-KR" dirty="0"/>
              <a:t>:</a:t>
            </a:r>
            <a:r>
              <a:rPr lang="ko-KR" altLang="en-US" dirty="0"/>
              <a:t> 온라인 채널 제품 판매량 예측</a:t>
            </a:r>
            <a:endParaRPr lang="en-US" altLang="ko-KR" dirty="0"/>
          </a:p>
          <a:p>
            <a:pPr lvl="1"/>
            <a:r>
              <a:rPr lang="ko-KR" altLang="en-US" sz="2000" dirty="0"/>
              <a:t>특정 온라인 쇼핑몰의 일별 제품별 판매 데이터를 바탕으로 향후 </a:t>
            </a:r>
            <a:r>
              <a:rPr lang="en-US" altLang="ko-KR" sz="2000" dirty="0"/>
              <a:t>3</a:t>
            </a:r>
            <a:r>
              <a:rPr lang="ko-KR" altLang="en-US" sz="2000" dirty="0"/>
              <a:t>주간의 제품별 판매량을 예측하는 </a:t>
            </a:r>
            <a:r>
              <a:rPr lang="en-US" altLang="ko-KR" sz="2000" dirty="0"/>
              <a:t>AI </a:t>
            </a:r>
            <a:r>
              <a:rPr lang="ko-KR" altLang="en-US" sz="2000" dirty="0"/>
              <a:t>모델 개발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ore-KR" dirty="0"/>
              <a:t>Metric : PSFA (Pseudo SFA)</a:t>
            </a:r>
          </a:p>
          <a:p>
            <a:endParaRPr lang="en-US" altLang="ko-Kore-KR" dirty="0"/>
          </a:p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en-US" altLang="ko-Kore-KR" sz="1800" dirty="0" err="1"/>
              <a:t>train.csv</a:t>
            </a:r>
            <a:r>
              <a:rPr lang="en-US" altLang="ko-Kore-KR" sz="1800" dirty="0"/>
              <a:t> </a:t>
            </a:r>
          </a:p>
          <a:p>
            <a:pPr lvl="1"/>
            <a:r>
              <a:rPr lang="en-US" altLang="ko-Kore-KR" sz="1800" dirty="0" err="1"/>
              <a:t>sample_submission.csv</a:t>
            </a:r>
            <a:r>
              <a:rPr lang="en-US" altLang="ko-Kore-KR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제출양식</a:t>
            </a:r>
            <a:endParaRPr lang="en-US" altLang="ko-KR" sz="1800" dirty="0"/>
          </a:p>
          <a:p>
            <a:pPr lvl="1"/>
            <a:r>
              <a:rPr lang="en-US" altLang="ko-Kore-KR" sz="1800" dirty="0" err="1"/>
              <a:t>sales.csv</a:t>
            </a:r>
            <a:r>
              <a:rPr lang="en-US" altLang="ko-Kore-KR" sz="1800" dirty="0"/>
              <a:t> : </a:t>
            </a:r>
            <a:r>
              <a:rPr lang="ko-KR" altLang="en-US" sz="1800" dirty="0"/>
              <a:t>메타정보</a:t>
            </a:r>
            <a:endParaRPr lang="en-US" altLang="ko-KR" sz="1800" dirty="0"/>
          </a:p>
          <a:p>
            <a:pPr lvl="1"/>
            <a:r>
              <a:rPr lang="en-US" altLang="ko-Kore-KR" sz="1800" dirty="0" err="1"/>
              <a:t>brand_keyword_cnt.csv</a:t>
            </a:r>
            <a:r>
              <a:rPr lang="en-US" altLang="ko-Kore-KR" sz="1800" dirty="0"/>
              <a:t> : </a:t>
            </a:r>
            <a:r>
              <a:rPr lang="ko-KR" altLang="en-US" sz="1800" dirty="0"/>
              <a:t>메타정보</a:t>
            </a:r>
            <a:endParaRPr lang="en-US" altLang="ko-KR" sz="1800" dirty="0"/>
          </a:p>
          <a:p>
            <a:pPr lvl="1"/>
            <a:r>
              <a:rPr lang="en-US" altLang="ko-Kore-KR" sz="1800" dirty="0" err="1"/>
              <a:t>Product_info.csv</a:t>
            </a:r>
            <a:r>
              <a:rPr lang="en-US" altLang="ko-Kore-KR" sz="1800" dirty="0"/>
              <a:t> : </a:t>
            </a:r>
            <a:r>
              <a:rPr lang="ko-KR" altLang="en-US" sz="1800" dirty="0"/>
              <a:t>메타정보</a:t>
            </a:r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0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9E04C-0C1D-1BE9-3ABD-0CD371C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Overview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98E6C-FADC-8D5D-DBD8-82571E4D7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880" y="1505585"/>
            <a:ext cx="11076432" cy="2307463"/>
          </a:xfrm>
        </p:spPr>
        <p:txBody>
          <a:bodyPr/>
          <a:lstStyle/>
          <a:p>
            <a:r>
              <a:rPr kumimoji="1" lang="ko-KR" altLang="en-US" dirty="0"/>
              <a:t>총 데이터 수</a:t>
            </a:r>
            <a:r>
              <a:rPr kumimoji="1" lang="en-US" altLang="ko-KR" dirty="0"/>
              <a:t> : 15890</a:t>
            </a:r>
          </a:p>
          <a:p>
            <a:r>
              <a:rPr kumimoji="1" lang="en-US" altLang="ko-Kore-KR" dirty="0"/>
              <a:t>ID, </a:t>
            </a:r>
            <a:r>
              <a:rPr kumimoji="1" lang="ko-KR" altLang="en-US" dirty="0"/>
              <a:t>제품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중분류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브랜드로 구분</a:t>
            </a:r>
            <a:endParaRPr kumimoji="1" lang="en-US" altLang="ko-KR" dirty="0"/>
          </a:p>
          <a:p>
            <a:r>
              <a:rPr kumimoji="1" lang="ko-KR" altLang="en-US" dirty="0"/>
              <a:t>일일 판매량 예측</a:t>
            </a:r>
            <a:endParaRPr kumimoji="1" lang="ko-Kore-KR" altLang="en-US" dirty="0"/>
          </a:p>
        </p:txBody>
      </p:sp>
      <p:pic>
        <p:nvPicPr>
          <p:cNvPr id="6" name="그림 5" descr="스크린샷, 텍스트, 블랙, 디자인이(가) 표시된 사진&#10;&#10;자동 생성된 설명">
            <a:extLst>
              <a:ext uri="{FF2B5EF4-FFF2-40B4-BE49-F238E27FC236}">
                <a16:creationId xmlns:a16="http://schemas.microsoft.com/office/drawing/2014/main" id="{0C7E1BDB-82E8-6D40-920E-DFAC330D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17955"/>
            <a:ext cx="7772400" cy="23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Strategy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752" y="1560449"/>
            <a:ext cx="10515600" cy="4351338"/>
          </a:xfrm>
        </p:spPr>
        <p:txBody>
          <a:bodyPr/>
          <a:lstStyle/>
          <a:p>
            <a:r>
              <a:rPr kumimoji="1" lang="ko-KR" altLang="en-US" dirty="0"/>
              <a:t>주어진 </a:t>
            </a:r>
            <a:r>
              <a:rPr kumimoji="1" lang="en-US" altLang="ko-KR" dirty="0"/>
              <a:t>train</a:t>
            </a:r>
            <a:r>
              <a:rPr kumimoji="1" lang="ko-KR" altLang="en-US" dirty="0"/>
              <a:t> 데이터의 경우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존재</a:t>
            </a:r>
            <a:endParaRPr kumimoji="1" lang="en-US" altLang="ko-KR" dirty="0"/>
          </a:p>
          <a:p>
            <a:r>
              <a:rPr kumimoji="1" lang="ko-KR" altLang="en-US" dirty="0"/>
              <a:t>시계열 모델링 필요</a:t>
            </a:r>
            <a:endParaRPr kumimoji="1" lang="en-US" altLang="ko-KR" dirty="0"/>
          </a:p>
          <a:p>
            <a:r>
              <a:rPr kumimoji="1" lang="en-US" altLang="ko-Kore-KR" dirty="0"/>
              <a:t>Deep learning </a:t>
            </a:r>
            <a:r>
              <a:rPr kumimoji="1" lang="ko-KR" altLang="en-US" dirty="0"/>
              <a:t>기반의 </a:t>
            </a:r>
            <a:r>
              <a:rPr kumimoji="1" lang="en-US" altLang="ko-KR" dirty="0"/>
              <a:t>time-series forecasting</a:t>
            </a:r>
            <a:r>
              <a:rPr kumimoji="1" lang="ko-KR" altLang="en-US" dirty="0"/>
              <a:t> 시도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CNN</a:t>
            </a:r>
          </a:p>
          <a:p>
            <a:pPr lvl="1"/>
            <a:r>
              <a:rPr kumimoji="1" lang="en-US" altLang="ko-KR" dirty="0"/>
              <a:t>LSTM</a:t>
            </a:r>
          </a:p>
          <a:p>
            <a:pPr lvl="1"/>
            <a:r>
              <a:rPr kumimoji="1" lang="en-US" altLang="ko-KR" dirty="0"/>
              <a:t>GRU</a:t>
            </a:r>
          </a:p>
          <a:p>
            <a:pPr lvl="1"/>
            <a:r>
              <a:rPr kumimoji="1" lang="en-US" altLang="ko-KR" dirty="0"/>
              <a:t>Attention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238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Strategy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24457"/>
            <a:ext cx="5413248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R" dirty="0"/>
              <a:t>Configuration</a:t>
            </a:r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WINDOW_SIZE : 90</a:t>
            </a:r>
          </a:p>
          <a:p>
            <a:pPr lvl="1"/>
            <a:r>
              <a:rPr kumimoji="1" lang="en-US" altLang="ko-KR" dirty="0"/>
              <a:t>PREDICT_SIZE : 21</a:t>
            </a:r>
          </a:p>
          <a:p>
            <a:pPr lvl="1"/>
            <a:r>
              <a:rPr kumimoji="1" lang="en-US" altLang="ko-KR" dirty="0"/>
              <a:t>EPOCHS : 20</a:t>
            </a:r>
          </a:p>
          <a:p>
            <a:pPr lvl="1"/>
            <a:r>
              <a:rPr kumimoji="1" lang="en-US" altLang="ko-KR" dirty="0"/>
              <a:t>LEARNING_RATE : 0.001</a:t>
            </a:r>
          </a:p>
          <a:p>
            <a:pPr lvl="1"/>
            <a:r>
              <a:rPr kumimoji="1" lang="en-US" altLang="ko-KR" dirty="0"/>
              <a:t>BATCH_SIZE : 512</a:t>
            </a:r>
          </a:p>
          <a:p>
            <a:pPr lvl="1"/>
            <a:r>
              <a:rPr kumimoji="1" lang="en-US" altLang="ko-KR" dirty="0"/>
              <a:t>NUM_WORKERS : 0</a:t>
            </a:r>
          </a:p>
          <a:p>
            <a:pPr lvl="1"/>
            <a:r>
              <a:rPr kumimoji="1" lang="en-US" altLang="ko-KR" dirty="0"/>
              <a:t>SEED : 29</a:t>
            </a:r>
          </a:p>
          <a:p>
            <a:pPr lvl="1"/>
            <a:r>
              <a:rPr kumimoji="1" lang="en-US" altLang="ko-KR" dirty="0" err="1"/>
              <a:t>input_size</a:t>
            </a:r>
            <a:r>
              <a:rPr kumimoji="1" lang="en-US" altLang="ko-KR" dirty="0"/>
              <a:t> = 5</a:t>
            </a:r>
          </a:p>
          <a:p>
            <a:pPr lvl="1"/>
            <a:r>
              <a:rPr kumimoji="1" lang="en-US" altLang="ko-KR" dirty="0" err="1"/>
              <a:t>hidden_size</a:t>
            </a:r>
            <a:r>
              <a:rPr kumimoji="1" lang="en-US" altLang="ko-KR" dirty="0"/>
              <a:t> = 512</a:t>
            </a:r>
          </a:p>
          <a:p>
            <a:pPr lvl="1"/>
            <a:r>
              <a:rPr kumimoji="1" lang="en-US" altLang="ko-KR" dirty="0" err="1"/>
              <a:t>Output_size</a:t>
            </a:r>
            <a:r>
              <a:rPr kumimoji="1" lang="en-US" altLang="ko-KR" dirty="0"/>
              <a:t> = 21</a:t>
            </a:r>
          </a:p>
          <a:p>
            <a:pPr lvl="1"/>
            <a:r>
              <a:rPr kumimoji="1" lang="en-US" altLang="ko-KR" dirty="0" err="1"/>
              <a:t>num_layers</a:t>
            </a:r>
            <a:r>
              <a:rPr kumimoji="1" lang="en-US" altLang="ko-KR" dirty="0"/>
              <a:t> : 4</a:t>
            </a:r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2350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Strategy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24457"/>
            <a:ext cx="10628376" cy="4351338"/>
          </a:xfrm>
        </p:spPr>
        <p:txBody>
          <a:bodyPr>
            <a:normAutofit/>
          </a:bodyPr>
          <a:lstStyle/>
          <a:p>
            <a:pPr lvl="1"/>
            <a:r>
              <a:rPr kumimoji="1" lang="en-US" altLang="ko-Kore-KR" sz="2800" dirty="0"/>
              <a:t>Scaling : </a:t>
            </a:r>
            <a:r>
              <a:rPr kumimoji="1" lang="ko-KR" altLang="en-US" sz="2800" dirty="0"/>
              <a:t>학습에 잘 수렴할 수 있게 </a:t>
            </a:r>
            <a:r>
              <a:rPr kumimoji="1" lang="en-US" altLang="ko-KR" sz="2800" dirty="0"/>
              <a:t>0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~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</a:t>
            </a:r>
            <a:r>
              <a:rPr kumimoji="1" lang="ko-KR" altLang="en-US" sz="2800" dirty="0"/>
              <a:t> 사이의 값으로 </a:t>
            </a:r>
            <a:r>
              <a:rPr kumimoji="1" lang="en-US" altLang="ko-KR" sz="2800" dirty="0"/>
              <a:t>Scaling</a:t>
            </a:r>
          </a:p>
          <a:p>
            <a:pPr lvl="1"/>
            <a:endParaRPr kumimoji="1" lang="en-US" altLang="ko-KR" sz="2800" dirty="0"/>
          </a:p>
          <a:p>
            <a:pPr lvl="1"/>
            <a:r>
              <a:rPr kumimoji="1" lang="en-US" altLang="ko-KR" sz="2800" dirty="0"/>
              <a:t>Encoding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Label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Encoding,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Categorical Encoding</a:t>
            </a:r>
            <a:r>
              <a:rPr kumimoji="1" lang="ko-KR" altLang="en-US" sz="2800" dirty="0"/>
              <a:t> 등 여러가지 방법 시도</a:t>
            </a:r>
            <a:endParaRPr kumimoji="1" lang="en-US" altLang="ko-KR" sz="2800" dirty="0"/>
          </a:p>
          <a:p>
            <a:pPr lvl="1"/>
            <a:endParaRPr kumimoji="1" lang="en-US" altLang="ko-Kore-KR" sz="2800" dirty="0"/>
          </a:p>
          <a:p>
            <a:pPr lvl="1"/>
            <a:r>
              <a:rPr kumimoji="1" lang="en-US" altLang="ko-Kore-KR" sz="2800" dirty="0" err="1"/>
              <a:t>window_size</a:t>
            </a:r>
            <a:r>
              <a:rPr kumimoji="1" lang="en-US" altLang="ko-Kore-KR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예측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: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70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~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120</a:t>
            </a:r>
            <a:r>
              <a:rPr kumimoji="1" lang="ko-KR" altLang="en-US" sz="2800" dirty="0"/>
              <a:t> 사이의 값으로 변경하면서 실험</a:t>
            </a:r>
            <a:endParaRPr kumimoji="1" lang="en-US" altLang="ko-KR" sz="2800" dirty="0"/>
          </a:p>
          <a:p>
            <a:pPr lvl="1"/>
            <a:endParaRPr kumimoji="1" lang="en-US" altLang="ko-KR" sz="2800" dirty="0"/>
          </a:p>
          <a:p>
            <a:pPr lvl="1"/>
            <a:r>
              <a:rPr kumimoji="1" lang="en-US" altLang="ko-KR" sz="2800" dirty="0"/>
              <a:t>GRU, Bi-LSTM, CNN</a:t>
            </a:r>
            <a:r>
              <a:rPr kumimoji="1" lang="ko-KR" altLang="en-US" sz="2800" dirty="0"/>
              <a:t> 등 다양한 모델을 실험</a:t>
            </a:r>
            <a:endParaRPr kumimoji="1" lang="en-US" altLang="ko-KR" sz="2800" dirty="0"/>
          </a:p>
          <a:p>
            <a:pPr lvl="1"/>
            <a:endParaRPr kumimoji="1" lang="en-US" altLang="ko-Kore-KR" sz="2800" dirty="0"/>
          </a:p>
          <a:p>
            <a:pPr lvl="1"/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324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4A4-87DC-B5AE-8679-333A184E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2"/>
                </a:solidFill>
              </a:rPr>
              <a:t>Train</a:t>
            </a:r>
            <a:endParaRPr kumimoji="1" lang="ko-Kore-KR" altLang="en-US" dirty="0">
              <a:solidFill>
                <a:schemeClr val="bg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1EC4-FB13-1E66-4C70-6C06704BA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24457"/>
            <a:ext cx="10628376" cy="4351338"/>
          </a:xfrm>
        </p:spPr>
        <p:txBody>
          <a:bodyPr>
            <a:normAutofit/>
          </a:bodyPr>
          <a:lstStyle/>
          <a:p>
            <a:pPr lvl="1"/>
            <a:r>
              <a:rPr kumimoji="1" lang="ko-Kore-KR" altLang="en-US" sz="2800" dirty="0"/>
              <a:t>최종</a:t>
            </a:r>
            <a:r>
              <a:rPr kumimoji="1" lang="ko-KR" altLang="en-US" sz="2800" dirty="0"/>
              <a:t> 모델 구조</a:t>
            </a:r>
            <a:endParaRPr kumimoji="1" lang="en-US" altLang="ko-KR" sz="2800" dirty="0"/>
          </a:p>
          <a:p>
            <a:pPr lvl="1"/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00E98-C219-1677-5E68-D4DC00DB9290}"/>
              </a:ext>
            </a:extLst>
          </p:cNvPr>
          <p:cNvSpPr txBox="1"/>
          <p:nvPr/>
        </p:nvSpPr>
        <p:spPr>
          <a:xfrm>
            <a:off x="4453128" y="1152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D5A0F51-1FEC-B717-73A6-F87A2D51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069" y="2369312"/>
            <a:ext cx="7772400" cy="37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323</Words>
  <Application>Microsoft Office PowerPoint</Application>
  <PresentationFormat>와이드스크린</PresentationFormat>
  <Paragraphs>79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Calibri Light</vt:lpstr>
      <vt:lpstr>Office 테마</vt:lpstr>
      <vt:lpstr>온라인 채널 제품 판매량 예측 AI 온라인 해커톤 </vt:lpstr>
      <vt:lpstr>Content</vt:lpstr>
      <vt:lpstr>Overview</vt:lpstr>
      <vt:lpstr>Overview</vt:lpstr>
      <vt:lpstr>Overview</vt:lpstr>
      <vt:lpstr>Strategy</vt:lpstr>
      <vt:lpstr>Strategy</vt:lpstr>
      <vt:lpstr>Strategy</vt:lpstr>
      <vt:lpstr>Train</vt:lpstr>
      <vt:lpstr>Train</vt:lpstr>
      <vt:lpstr>Train</vt:lpstr>
      <vt:lpstr>&lt;EOD&gt;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채널 제품 판매량 예측 AI 온라인 해커톤 </dc:title>
  <dc:creator>김동하</dc:creator>
  <cp:lastModifiedBy>김동하</cp:lastModifiedBy>
  <cp:revision>2</cp:revision>
  <dcterms:created xsi:type="dcterms:W3CDTF">2023-09-05T05:41:26Z</dcterms:created>
  <dcterms:modified xsi:type="dcterms:W3CDTF">2023-09-05T12:41:57Z</dcterms:modified>
</cp:coreProperties>
</file>