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47" r:id="rId3"/>
    <p:sldId id="348" r:id="rId4"/>
    <p:sldId id="369" r:id="rId5"/>
    <p:sldId id="370" r:id="rId6"/>
    <p:sldId id="371" r:id="rId7"/>
    <p:sldId id="372" r:id="rId8"/>
    <p:sldId id="373" r:id="rId9"/>
    <p:sldId id="349" r:id="rId10"/>
    <p:sldId id="383" r:id="rId11"/>
    <p:sldId id="384" r:id="rId12"/>
    <p:sldId id="385" r:id="rId13"/>
    <p:sldId id="386" r:id="rId14"/>
    <p:sldId id="350" r:id="rId15"/>
    <p:sldId id="374" r:id="rId16"/>
    <p:sldId id="375" r:id="rId17"/>
    <p:sldId id="376" r:id="rId18"/>
    <p:sldId id="377" r:id="rId19"/>
    <p:sldId id="398" r:id="rId20"/>
    <p:sldId id="359" r:id="rId21"/>
    <p:sldId id="360" r:id="rId22"/>
    <p:sldId id="378" r:id="rId23"/>
    <p:sldId id="379" r:id="rId24"/>
    <p:sldId id="380" r:id="rId25"/>
    <p:sldId id="362" r:id="rId26"/>
    <p:sldId id="361" r:id="rId27"/>
    <p:sldId id="381" r:id="rId28"/>
    <p:sldId id="382" r:id="rId29"/>
    <p:sldId id="351" r:id="rId30"/>
    <p:sldId id="353" r:id="rId31"/>
    <p:sldId id="363" r:id="rId32"/>
    <p:sldId id="354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55" r:id="rId45"/>
    <p:sldId id="364" r:id="rId46"/>
    <p:sldId id="356" r:id="rId47"/>
    <p:sldId id="366" r:id="rId48"/>
    <p:sldId id="367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9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灏 彭" userId="9e643642bc84b2e3" providerId="LiveId" clId="{C0C2CFBD-C3D0-42E1-BF43-CCE89A2D29F9}"/>
    <pc:docChg chg="modSld">
      <pc:chgData name="灏 彭" userId="9e643642bc84b2e3" providerId="LiveId" clId="{C0C2CFBD-C3D0-42E1-BF43-CCE89A2D29F9}" dt="2024-06-27T04:50:27.552" v="2" actId="1076"/>
      <pc:docMkLst>
        <pc:docMk/>
      </pc:docMkLst>
      <pc:sldChg chg="modSp mod">
        <pc:chgData name="灏 彭" userId="9e643642bc84b2e3" providerId="LiveId" clId="{C0C2CFBD-C3D0-42E1-BF43-CCE89A2D29F9}" dt="2024-06-27T04:48:49.112" v="0" actId="1076"/>
        <pc:sldMkLst>
          <pc:docMk/>
          <pc:sldMk cId="0" sldId="367"/>
        </pc:sldMkLst>
        <pc:spChg chg="mod">
          <ac:chgData name="灏 彭" userId="9e643642bc84b2e3" providerId="LiveId" clId="{C0C2CFBD-C3D0-42E1-BF43-CCE89A2D29F9}" dt="2024-06-27T04:48:49.112" v="0" actId="1076"/>
          <ac:spMkLst>
            <pc:docMk/>
            <pc:sldMk cId="0" sldId="367"/>
            <ac:spMk id="5" creationId="{00000000-0000-0000-0000-000000000000}"/>
          </ac:spMkLst>
        </pc:spChg>
      </pc:sldChg>
      <pc:sldChg chg="modSp mod">
        <pc:chgData name="灏 彭" userId="9e643642bc84b2e3" providerId="LiveId" clId="{C0C2CFBD-C3D0-42E1-BF43-CCE89A2D29F9}" dt="2024-06-27T04:50:27.552" v="2" actId="1076"/>
        <pc:sldMkLst>
          <pc:docMk/>
          <pc:sldMk cId="0" sldId="398"/>
        </pc:sldMkLst>
        <pc:spChg chg="mod">
          <ac:chgData name="灏 彭" userId="9e643642bc84b2e3" providerId="LiveId" clId="{C0C2CFBD-C3D0-42E1-BF43-CCE89A2D29F9}" dt="2024-06-27T04:50:27.552" v="2" actId="1076"/>
          <ac:spMkLst>
            <pc:docMk/>
            <pc:sldMk cId="0" sldId="39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2024-06-27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3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DD088-3A57-4AAD-8514-636C7E100E2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4CA81E-BCD2-4E9C-8969-F8483C949174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7F50-3A11-4262-893A-04BD02A1C42A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5DC8796-28BE-4122-8177-3DA3E586F774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7B82-8062-499C-BB7A-9C3B5FE203CF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344F-4F1E-455A-91F5-36FADEB9A5DA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3C1BE7F-A21D-47A9-BA2B-4F4E7B7725D8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4AE796-FB41-4999-A0B5-292CD61B1741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636-C8F6-4DB6-A882-CFFF3F09A12F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50E2-BBE6-4611-9979-239661420327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6A9-A7FE-41C8-A4A4-266198A13F6A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296A7A-89A6-4BEB-8FA3-E62A1C32C15B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A652EF-F67E-4A5F-9E4E-0974A346DF2F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zu.edu.cn)-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0" y="1196752"/>
            <a:ext cx="6660232" cy="1828800"/>
          </a:xfrm>
        </p:spPr>
        <p:txBody>
          <a:bodyPr>
            <a:normAutofit/>
          </a:bodyPr>
          <a:lstStyle/>
          <a:p>
            <a:r>
              <a:rPr lang="en-US" altLang="zh-CN" dirty="0"/>
              <a:t>Internet</a:t>
            </a:r>
            <a:r>
              <a:rPr lang="zh-CN" altLang="en-US" dirty="0"/>
              <a:t>地址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张秋丹  助理教授            深圳大学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域名系统（</a:t>
            </a:r>
            <a:r>
              <a:rPr lang="en-US" altLang="zh-CN" dirty="0"/>
              <a:t>DNS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/>
              <a:t>   使用域名访问</a:t>
            </a:r>
            <a:r>
              <a:rPr lang="en-US" altLang="zh-CN" sz="2800" dirty="0"/>
              <a:t>Internet</a:t>
            </a:r>
            <a:r>
              <a:rPr lang="zh-CN" altLang="en-US" sz="2800" dirty="0"/>
              <a:t>资源：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系统首先通过</a:t>
            </a:r>
            <a:r>
              <a:rPr lang="en-US" altLang="zh-CN" sz="2800" dirty="0"/>
              <a:t>DNS</a:t>
            </a:r>
            <a:r>
              <a:rPr lang="zh-CN" altLang="en-US" sz="2800" dirty="0"/>
              <a:t>软件得到域名对应的</a:t>
            </a:r>
            <a:r>
              <a:rPr lang="en-US" altLang="zh-CN" sz="2800" dirty="0"/>
              <a:t>IP</a:t>
            </a:r>
            <a:r>
              <a:rPr lang="zh-CN" altLang="en-US" sz="2800" dirty="0"/>
              <a:t>地址。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再通过</a:t>
            </a:r>
            <a:r>
              <a:rPr lang="en-US" altLang="zh-CN" sz="2800" dirty="0"/>
              <a:t>IP</a:t>
            </a:r>
            <a:r>
              <a:rPr lang="zh-CN" altLang="en-US" sz="2800" dirty="0"/>
              <a:t>地址访问</a:t>
            </a:r>
            <a:r>
              <a:rPr lang="en-US" altLang="zh-CN" sz="2800" dirty="0"/>
              <a:t>Internet</a:t>
            </a:r>
            <a:r>
              <a:rPr lang="zh-CN" altLang="en-US" sz="2800" dirty="0"/>
              <a:t>资源。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如果一个域名对应了多个</a:t>
            </a:r>
            <a:r>
              <a:rPr lang="en-US" altLang="zh-CN" sz="2800" dirty="0"/>
              <a:t>IP</a:t>
            </a:r>
            <a:r>
              <a:rPr lang="zh-CN" altLang="en-US" sz="2800" dirty="0"/>
              <a:t>地址，</a:t>
            </a:r>
            <a:r>
              <a:rPr lang="en-US" altLang="zh-CN" sz="2800" dirty="0"/>
              <a:t>DNS</a:t>
            </a:r>
            <a:r>
              <a:rPr lang="zh-CN" altLang="en-US" sz="2800" dirty="0"/>
              <a:t>从这些</a:t>
            </a:r>
            <a:r>
              <a:rPr lang="en-US" altLang="zh-CN" sz="2800" dirty="0"/>
              <a:t>IP</a:t>
            </a:r>
            <a:r>
              <a:rPr lang="zh-CN" altLang="en-US" sz="2800" dirty="0"/>
              <a:t>地址中</a:t>
            </a:r>
            <a:r>
              <a:rPr lang="zh-CN" altLang="en-US" sz="2800" dirty="0">
                <a:solidFill>
                  <a:srgbClr val="FF0000"/>
                </a:solidFill>
              </a:rPr>
              <a:t>随机选择</a:t>
            </a:r>
            <a:r>
              <a:rPr lang="zh-CN" altLang="en-US" sz="28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为什么不直接通过</a:t>
            </a:r>
            <a:r>
              <a:rPr lang="en-US" altLang="zh-CN" sz="3200" b="1" kern="1200" dirty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访问网站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8720"/>
            <a:ext cx="8424863" cy="583264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已知：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浏览器中输入： </a:t>
            </a:r>
            <a:r>
              <a:rPr lang="en-US" altLang="zh-CN" sz="2400" dirty="0"/>
              <a:t>http://www.szu.edu.cn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输入：</a:t>
            </a:r>
            <a:r>
              <a:rPr lang="en-US" altLang="zh-CN" sz="2400" dirty="0"/>
              <a:t>http://210.39.3.164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9187"/>
            <a:ext cx="38862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5" y="2060848"/>
            <a:ext cx="56292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76264"/>
            <a:ext cx="56769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5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为什么不直接通过</a:t>
            </a:r>
            <a:r>
              <a:rPr lang="en-US" altLang="zh-CN" sz="3200" b="1" kern="1200" dirty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访问网站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424863" cy="583264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已知：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浏览器中输入： </a:t>
            </a:r>
            <a:r>
              <a:rPr lang="en-US" altLang="zh-CN" sz="2400" dirty="0"/>
              <a:t>http://www.126.com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输入：</a:t>
            </a:r>
            <a:r>
              <a:rPr lang="en-US" altLang="zh-CN" sz="2400" dirty="0"/>
              <a:t>http://125.90.204.122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" y="836712"/>
            <a:ext cx="4479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7"/>
            <a:ext cx="5400603" cy="32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28" y="2492897"/>
            <a:ext cx="51054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1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为什么不直接通过</a:t>
            </a:r>
            <a:r>
              <a:rPr lang="en-US" altLang="zh-CN" sz="3200" b="1" kern="1200" dirty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访问网站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当在浏览器地址栏中再输入</a:t>
            </a:r>
            <a:r>
              <a:rPr lang="en-US" altLang="zh-CN" sz="2400" dirty="0"/>
              <a:t>http://www.126.com</a:t>
            </a:r>
            <a:r>
              <a:rPr lang="zh-CN" altLang="en-US" sz="2400" dirty="0"/>
              <a:t>可以访问，但输入</a:t>
            </a:r>
            <a:r>
              <a:rPr lang="en-US" altLang="zh-CN" sz="2400" dirty="0"/>
              <a:t>IP  http://125.90.204.122</a:t>
            </a:r>
            <a:r>
              <a:rPr lang="zh-CN" altLang="en-US" sz="2400" dirty="0"/>
              <a:t>却不可以，这并不是客户端的问题，而是服务端对此做了限制。</a:t>
            </a:r>
            <a:endParaRPr lang="en-US" altLang="zh-CN" sz="2400" dirty="0"/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协议的请求头有一个</a:t>
            </a:r>
            <a:r>
              <a:rPr lang="en-US" altLang="zh-CN" sz="2400" dirty="0"/>
              <a:t>Host</a:t>
            </a:r>
            <a:r>
              <a:rPr lang="zh-CN" altLang="en-US" sz="2400" dirty="0"/>
              <a:t>字段，一般通过</a:t>
            </a:r>
            <a:r>
              <a:rPr lang="en-US" altLang="zh-CN" sz="2400" dirty="0"/>
              <a:t>http://www.126.com</a:t>
            </a:r>
            <a:r>
              <a:rPr lang="zh-CN" altLang="en-US" sz="2400" dirty="0"/>
              <a:t>访问服务器时，</a:t>
            </a:r>
            <a:r>
              <a:rPr lang="en-US" altLang="zh-CN" sz="2400" dirty="0"/>
              <a:t>Host</a:t>
            </a:r>
            <a:r>
              <a:rPr lang="zh-CN" altLang="en-US" sz="2400" dirty="0"/>
              <a:t>的值就是</a:t>
            </a:r>
            <a:r>
              <a:rPr lang="en-US" altLang="zh-CN" sz="2400" dirty="0"/>
              <a:t>www.126.com</a:t>
            </a:r>
            <a:r>
              <a:rPr lang="zh-CN" altLang="en-US" sz="2400" dirty="0"/>
              <a:t>。如果是</a:t>
            </a:r>
            <a:r>
              <a:rPr lang="en-US" altLang="zh-CN" sz="2400" dirty="0"/>
              <a:t>http://125.90.204.122 </a:t>
            </a:r>
            <a:r>
              <a:rPr lang="zh-CN" altLang="en-US" sz="2400" dirty="0"/>
              <a:t>，那么</a:t>
            </a:r>
            <a:r>
              <a:rPr lang="en-US" altLang="zh-CN" sz="2400" dirty="0"/>
              <a:t>Host</a:t>
            </a:r>
            <a:r>
              <a:rPr lang="zh-CN" altLang="en-US" sz="2400" dirty="0"/>
              <a:t>的值就是</a:t>
            </a:r>
            <a:r>
              <a:rPr lang="en-US" altLang="zh-CN" sz="2400" dirty="0"/>
              <a:t>125.90.204.122 </a:t>
            </a:r>
            <a:r>
              <a:rPr lang="zh-CN" altLang="en-US" sz="2400" dirty="0"/>
              <a:t>。</a:t>
            </a:r>
            <a:r>
              <a:rPr lang="en-US" altLang="zh-CN" sz="2400" dirty="0"/>
              <a:t>www.126.com</a:t>
            </a:r>
            <a:r>
              <a:rPr lang="zh-CN" altLang="en-US" sz="2400" dirty="0"/>
              <a:t>的服务器通过检测</a:t>
            </a:r>
            <a:r>
              <a:rPr lang="en-US" altLang="zh-CN" sz="2400" dirty="0"/>
              <a:t>Host</a:t>
            </a:r>
            <a:r>
              <a:rPr lang="zh-CN" altLang="en-US" sz="2400" dirty="0"/>
              <a:t>字段防止客户端直接使用</a:t>
            </a:r>
            <a:r>
              <a:rPr lang="en-US" altLang="zh-CN" sz="2400" dirty="0"/>
              <a:t>IP</a:t>
            </a:r>
            <a:r>
              <a:rPr lang="zh-CN" altLang="en-US" sz="2400" dirty="0"/>
              <a:t>进行访问。</a:t>
            </a:r>
            <a:endParaRPr lang="en-US" altLang="zh-CN" sz="2400" dirty="0"/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有一些网站虽然未限制用</a:t>
            </a:r>
            <a:r>
              <a:rPr lang="en-US" altLang="zh-CN" sz="2400" dirty="0"/>
              <a:t>IP</a:t>
            </a:r>
            <a:r>
              <a:rPr lang="zh-CN" altLang="en-US" sz="2400" dirty="0"/>
              <a:t>地址来访问，但在使用</a:t>
            </a:r>
            <a:r>
              <a:rPr lang="en-US" altLang="zh-CN" sz="2400" dirty="0"/>
              <a:t>IP</a:t>
            </a:r>
            <a:r>
              <a:rPr lang="zh-CN" altLang="en-US" sz="2400" dirty="0"/>
              <a:t>地址访问网站时，却将</a:t>
            </a:r>
            <a:r>
              <a:rPr lang="en-US" altLang="zh-CN" sz="2400" dirty="0"/>
              <a:t>IP</a:t>
            </a:r>
            <a:r>
              <a:rPr lang="zh-CN" altLang="en-US" sz="2400" dirty="0"/>
              <a:t>地址又重定位到相应的域名上。如输入</a:t>
            </a:r>
            <a:r>
              <a:rPr lang="en-US" altLang="zh-CN" sz="2400" dirty="0"/>
              <a:t>http://210.39.3.164</a:t>
            </a:r>
            <a:r>
              <a:rPr lang="zh-CN" altLang="en-US" sz="2400" dirty="0"/>
              <a:t>会重定位到</a:t>
            </a:r>
            <a:r>
              <a:rPr lang="en-US" altLang="zh-CN" sz="2400" dirty="0"/>
              <a:t>http://www.szu.edu.cn/szu.asp </a:t>
            </a:r>
            <a:r>
              <a:rPr lang="zh-CN" altLang="en-US" sz="2400" dirty="0"/>
              <a:t>上。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63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InetAddress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中对</a:t>
            </a:r>
            <a:r>
              <a:rPr lang="en-US" altLang="zh-CN" dirty="0"/>
              <a:t>IP</a:t>
            </a:r>
            <a:r>
              <a:rPr lang="zh-CN" altLang="en-US" dirty="0"/>
              <a:t>地址描述的类（</a:t>
            </a:r>
            <a:r>
              <a:rPr lang="en-US" altLang="zh-CN" dirty="0"/>
              <a:t>IPv4&amp;IPv6</a:t>
            </a:r>
            <a:r>
              <a:rPr lang="zh-CN" altLang="en-US" dirty="0"/>
              <a:t>）也是其高层的表示；</a:t>
            </a:r>
            <a:endParaRPr lang="en-US" altLang="zh-CN" dirty="0"/>
          </a:p>
          <a:p>
            <a:r>
              <a:rPr lang="zh-CN" altLang="en-US" dirty="0"/>
              <a:t>大部分网络类都要用到</a:t>
            </a:r>
            <a:r>
              <a:rPr lang="en-US" altLang="zh-CN" dirty="0" err="1"/>
              <a:t>InetAddress</a:t>
            </a:r>
            <a:r>
              <a:rPr lang="zh-CN" altLang="en-US" dirty="0"/>
              <a:t>类，包括</a:t>
            </a:r>
            <a:r>
              <a:rPr lang="en-US" altLang="zh-CN" dirty="0"/>
              <a:t>Socket</a:t>
            </a:r>
            <a:r>
              <a:rPr lang="zh-CN" altLang="en-US" dirty="0"/>
              <a:t>、</a:t>
            </a:r>
            <a:r>
              <a:rPr lang="en-US" altLang="zh-CN" dirty="0" err="1"/>
              <a:t>ServerSocket</a:t>
            </a:r>
            <a:r>
              <a:rPr lang="zh-CN" altLang="en-US" dirty="0"/>
              <a:t>、</a:t>
            </a:r>
            <a:r>
              <a:rPr lang="en-US" altLang="zh-CN" dirty="0"/>
              <a:t>URL</a:t>
            </a:r>
            <a:r>
              <a:rPr lang="zh-CN" altLang="en-US" dirty="0"/>
              <a:t>、</a:t>
            </a:r>
            <a:r>
              <a:rPr lang="en-US" altLang="zh-CN" dirty="0" err="1"/>
              <a:t>DatagramSocket</a:t>
            </a:r>
            <a:r>
              <a:rPr lang="zh-CN" altLang="en-US" dirty="0"/>
              <a:t>、</a:t>
            </a:r>
            <a:r>
              <a:rPr lang="en-US" altLang="zh-CN" dirty="0" err="1"/>
              <a:t>DatagramPacket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常用子类有：</a:t>
            </a:r>
            <a:r>
              <a:rPr lang="en-US" altLang="zh-CN" sz="3200" dirty="0"/>
              <a:t> Inet4Address</a:t>
            </a:r>
            <a:r>
              <a:rPr lang="zh-CN" altLang="en-US" sz="3200" dirty="0"/>
              <a:t>和</a:t>
            </a:r>
            <a:r>
              <a:rPr lang="en-US" altLang="zh-CN" sz="3200" dirty="0"/>
              <a:t>Inet6Address</a:t>
            </a:r>
          </a:p>
          <a:p>
            <a:r>
              <a:rPr lang="zh-CN" altLang="en-US" sz="3200" dirty="0"/>
              <a:t>包括一个主机名和一个</a:t>
            </a:r>
            <a:r>
              <a:rPr lang="en-US" altLang="zh-CN" sz="3200" dirty="0"/>
              <a:t>IP</a:t>
            </a:r>
            <a:r>
              <a:rPr lang="zh-CN" altLang="en-US" sz="3200" dirty="0"/>
              <a:t>地址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83120" y="6488668"/>
            <a:ext cx="565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ResolveName</a:t>
            </a:r>
            <a:r>
              <a:rPr lang="en-US" altLang="zh-CN" dirty="0"/>
              <a:t>, </a:t>
            </a:r>
            <a:r>
              <a:rPr lang="en-US" altLang="zh-CN" dirty="0" err="1"/>
              <a:t>ResolveAllName</a:t>
            </a:r>
            <a:r>
              <a:rPr lang="en-US" altLang="zh-CN" dirty="0"/>
              <a:t>, </a:t>
            </a:r>
            <a:r>
              <a:rPr lang="en-US" altLang="zh-CN" dirty="0" err="1"/>
              <a:t>MyAddress</a:t>
            </a:r>
            <a:r>
              <a:rPr lang="en-US" altLang="zh-CN" dirty="0"/>
              <a:t>, </a:t>
            </a:r>
            <a:r>
              <a:rPr lang="en-US" altLang="zh-CN" dirty="0" err="1"/>
              <a:t>ReverseName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3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/>
              <a:t>由于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没有</a:t>
            </a:r>
            <a:r>
              <a:rPr lang="en-US" altLang="zh-CN" sz="2400" dirty="0"/>
              <a:t>public</a:t>
            </a:r>
            <a:r>
              <a:rPr lang="zh-CN" altLang="en-US" sz="2400" dirty="0"/>
              <a:t>的构造方法，因此，要想创建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对象，必须得依靠它的四个</a:t>
            </a:r>
            <a:r>
              <a:rPr lang="zh-CN" altLang="en-US" sz="2400" dirty="0">
                <a:solidFill>
                  <a:srgbClr val="FF0000"/>
                </a:solidFill>
              </a:rPr>
              <a:t>静态方法</a:t>
            </a:r>
            <a:r>
              <a:rPr lang="zh-CN" altLang="en-US" sz="2400" dirty="0"/>
              <a:t>，可以连接到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服务器来解析主机名；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本机的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对象：通过</a:t>
            </a:r>
            <a:r>
              <a:rPr lang="en-US" altLang="zh-CN" sz="2400" dirty="0" err="1"/>
              <a:t>getLocalHost</a:t>
            </a:r>
            <a:r>
              <a:rPr lang="zh-CN" altLang="en-US" sz="2400" dirty="0"/>
              <a:t>方法得到；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远程主机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对象：通过</a:t>
            </a:r>
            <a:r>
              <a:rPr lang="en-US" altLang="zh-CN" sz="2400" dirty="0" err="1"/>
              <a:t>InetAddress.getByName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getAllByName</a:t>
            </a:r>
            <a:r>
              <a:rPr lang="en-US" altLang="zh-CN" sz="2400" dirty="0"/>
              <a:t> 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getByAddress</a:t>
            </a:r>
            <a:r>
              <a:rPr lang="en-US" altLang="zh-CN" sz="2400" dirty="0"/>
              <a:t> ()</a:t>
            </a:r>
            <a:r>
              <a:rPr lang="zh-CN" altLang="en-US" sz="2400" dirty="0"/>
              <a:t>得到；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getLocalhost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dirty="0"/>
              <a:t>使用</a:t>
            </a:r>
            <a:r>
              <a:rPr lang="en-US" altLang="zh-CN" sz="3200" dirty="0" err="1"/>
              <a:t>getLocalHost</a:t>
            </a:r>
            <a:r>
              <a:rPr lang="zh-CN" altLang="en-US" sz="3200" dirty="0"/>
              <a:t>可以得到描述</a:t>
            </a:r>
            <a:r>
              <a:rPr lang="zh-CN" altLang="en-US" sz="3200" dirty="0">
                <a:solidFill>
                  <a:srgbClr val="FF0000"/>
                </a:solidFill>
              </a:rPr>
              <a:t>本机</a:t>
            </a:r>
            <a:r>
              <a:rPr lang="en-US" altLang="zh-CN" sz="3200" dirty="0"/>
              <a:t>IP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InetAddress</a:t>
            </a:r>
            <a:r>
              <a:rPr lang="zh-CN" altLang="en-US" sz="3200" dirty="0"/>
              <a:t>对象。</a:t>
            </a:r>
            <a:endParaRPr lang="en-US" altLang="zh-CN" sz="3200" dirty="0"/>
          </a:p>
          <a:p>
            <a:r>
              <a:rPr lang="zh-CN" altLang="en-US" sz="3200" dirty="0"/>
              <a:t>方法定义：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/>
              <a:t>public static 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getLocalHost</a:t>
            </a:r>
            <a:r>
              <a:rPr lang="en-US" altLang="zh-CN" sz="2400" dirty="0"/>
              <a:t>() throws </a:t>
            </a:r>
            <a:r>
              <a:rPr lang="en-US" altLang="zh-CN" sz="2400" dirty="0" err="1"/>
              <a:t>UnknownHostException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32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getLocalhost</a:t>
            </a:r>
            <a:r>
              <a:rPr lang="zh-CN" altLang="en-US" dirty="0"/>
              <a:t>举例</a:t>
            </a:r>
          </a:p>
        </p:txBody>
      </p:sp>
      <p:sp>
        <p:nvSpPr>
          <p:cNvPr id="5" name="矩形 4"/>
          <p:cNvSpPr/>
          <p:nvPr/>
        </p:nvSpPr>
        <p:spPr>
          <a:xfrm>
            <a:off x="1835696" y="1596856"/>
            <a:ext cx="6013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java.net.*;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>
                <a:solidFill>
                  <a:srgbClr val="FF0000"/>
                </a:solidFill>
              </a:rPr>
              <a:t>MyAddress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try{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InetAddress</a:t>
            </a:r>
            <a:r>
              <a:rPr lang="en-US" altLang="zh-CN" dirty="0"/>
              <a:t> address = </a:t>
            </a:r>
            <a:r>
              <a:rPr lang="en-US" altLang="zh-CN" dirty="0" err="1"/>
              <a:t>InetAddress.getLocalHost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(address);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catch(Exception e){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(e);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013176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运行结果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5" y="5094864"/>
            <a:ext cx="6696745" cy="83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155679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代码实例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当本机绑定了多个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地址时候，只返回第一个地址！</a:t>
            </a:r>
          </a:p>
        </p:txBody>
      </p:sp>
      <p:sp>
        <p:nvSpPr>
          <p:cNvPr id="11" name="矩形 10"/>
          <p:cNvSpPr/>
          <p:nvPr/>
        </p:nvSpPr>
        <p:spPr>
          <a:xfrm>
            <a:off x="1835696" y="1700808"/>
            <a:ext cx="561662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7668344" y="2544875"/>
            <a:ext cx="138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查找本地机器的地址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getByName</a:t>
            </a:r>
            <a:r>
              <a:rPr lang="zh-CN" altLang="en-US" dirty="0"/>
              <a:t>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772816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2200" dirty="0" err="1">
                <a:solidFill>
                  <a:srgbClr val="FF0000"/>
                </a:solidFill>
              </a:rPr>
              <a:t>getByName</a:t>
            </a:r>
            <a:r>
              <a:rPr lang="zh-CN" altLang="en-US" sz="2200" dirty="0"/>
              <a:t>只有</a:t>
            </a:r>
            <a:r>
              <a:rPr lang="zh-CN" altLang="en-US" sz="2200" b="1" dirty="0"/>
              <a:t>一个</a:t>
            </a:r>
            <a:r>
              <a:rPr lang="en-US" altLang="zh-CN" sz="2200" dirty="0"/>
              <a:t>String</a:t>
            </a:r>
            <a:r>
              <a:rPr lang="zh-CN" altLang="en-US" sz="2200" dirty="0"/>
              <a:t>类型参数，可以通过这个参数指定远程主机的域名，它的定义如下：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564904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dirty="0"/>
              <a:t>public static 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getByName</a:t>
            </a:r>
            <a:r>
              <a:rPr lang="en-US" altLang="zh-CN" sz="2400" dirty="0"/>
              <a:t>(String host) throws </a:t>
            </a:r>
            <a:r>
              <a:rPr lang="en-US" altLang="zh-CN" sz="2400" dirty="0" err="1"/>
              <a:t>UnknownHostException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323528" y="37170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/>
              <a:t>可以通过该方法从</a:t>
            </a:r>
            <a:r>
              <a:rPr lang="en-US" altLang="zh-CN" sz="2400" dirty="0"/>
              <a:t>DNS</a:t>
            </a:r>
            <a:r>
              <a:rPr lang="zh-CN" altLang="en-US" sz="2400" dirty="0"/>
              <a:t>中查得与域名相对应的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地址。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2996952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host</a:t>
            </a:r>
            <a:r>
              <a:rPr lang="zh-CN" altLang="en-US" sz="2400" dirty="0"/>
              <a:t>所指的域名对应多个</a:t>
            </a:r>
            <a:r>
              <a:rPr lang="en-US" altLang="zh-CN" sz="2400" dirty="0"/>
              <a:t>IP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getByName</a:t>
            </a:r>
            <a:r>
              <a:rPr lang="zh-CN" altLang="en-US" sz="2400" dirty="0"/>
              <a:t>返回第一个</a:t>
            </a:r>
            <a:r>
              <a:rPr lang="en-US" altLang="zh-CN" sz="2400" dirty="0"/>
              <a:t>IP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/>
              <a:t>如果本机名已知，可以使用</a:t>
            </a:r>
            <a:r>
              <a:rPr lang="en-US" altLang="zh-CN" sz="2400" dirty="0" err="1"/>
              <a:t>getByName</a:t>
            </a:r>
            <a:r>
              <a:rPr lang="zh-CN" altLang="en-US" sz="2400" dirty="0"/>
              <a:t>方法来代替</a:t>
            </a:r>
            <a:r>
              <a:rPr lang="en-US" altLang="zh-CN" sz="2400" dirty="0" err="1"/>
              <a:t>getLocalHost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/>
              <a:t>当</a:t>
            </a:r>
            <a:r>
              <a:rPr lang="en-US" altLang="zh-CN" sz="2400" dirty="0"/>
              <a:t>host</a:t>
            </a:r>
            <a:r>
              <a:rPr lang="zh-CN" altLang="en-US" sz="2400" dirty="0"/>
              <a:t>的值是</a:t>
            </a:r>
            <a:r>
              <a:rPr lang="en-US" altLang="zh-CN" sz="2400" dirty="0" err="1"/>
              <a:t>localhost</a:t>
            </a:r>
            <a:r>
              <a:rPr lang="zh-CN" altLang="en-US" sz="2400" dirty="0"/>
              <a:t>时，返回的</a:t>
            </a:r>
            <a:r>
              <a:rPr lang="en-US" altLang="zh-CN" sz="2400" dirty="0"/>
              <a:t>IP</a:t>
            </a:r>
            <a:r>
              <a:rPr lang="zh-CN" altLang="en-US" sz="2400" dirty="0"/>
              <a:t>一般是</a:t>
            </a:r>
            <a:r>
              <a:rPr lang="en-US" altLang="zh-CN" sz="2400" dirty="0"/>
              <a:t>127.0.0.1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host</a:t>
            </a:r>
            <a:r>
              <a:rPr lang="zh-CN" altLang="en-US" sz="2400" dirty="0"/>
              <a:t>是不存在的域名，</a:t>
            </a:r>
            <a:r>
              <a:rPr lang="en-US" altLang="zh-CN" sz="2400" dirty="0" err="1"/>
              <a:t>getByName</a:t>
            </a:r>
            <a:r>
              <a:rPr lang="zh-CN" altLang="en-US" sz="2400" dirty="0"/>
              <a:t>将抛出</a:t>
            </a:r>
            <a:r>
              <a:rPr lang="en-US" altLang="zh-CN" sz="2400" dirty="0" err="1"/>
              <a:t>UnknownHostException</a:t>
            </a:r>
            <a:r>
              <a:rPr lang="zh-CN" altLang="en-US" sz="2400" dirty="0"/>
              <a:t>异常，如果</a:t>
            </a:r>
            <a:r>
              <a:rPr lang="en-US" altLang="zh-CN" sz="2400" dirty="0"/>
              <a:t>host</a:t>
            </a:r>
            <a:r>
              <a:rPr lang="zh-CN" altLang="en-US" sz="2400" dirty="0"/>
              <a:t>是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地址，无论这个</a:t>
            </a:r>
            <a:r>
              <a:rPr lang="en-US" altLang="zh-CN" sz="2400" dirty="0"/>
              <a:t>IP</a:t>
            </a:r>
            <a:r>
              <a:rPr lang="zh-CN" altLang="en-US" sz="2400" dirty="0"/>
              <a:t>地址是否存在，</a:t>
            </a:r>
            <a:r>
              <a:rPr lang="en-US" altLang="zh-CN" sz="2400" dirty="0" err="1"/>
              <a:t>getByName</a:t>
            </a:r>
            <a:r>
              <a:rPr lang="zh-CN" altLang="en-US" sz="2400" dirty="0"/>
              <a:t>方法都会返回这个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地址（因此</a:t>
            </a:r>
            <a:r>
              <a:rPr lang="en-US" altLang="zh-CN" sz="2400" dirty="0" err="1"/>
              <a:t>getByName</a:t>
            </a:r>
            <a:r>
              <a:rPr lang="zh-CN" altLang="en-US" sz="2400" dirty="0"/>
              <a:t>并不验证</a:t>
            </a:r>
            <a:r>
              <a:rPr lang="en-US" altLang="zh-CN" sz="2400" dirty="0"/>
              <a:t>IP</a:t>
            </a:r>
            <a:r>
              <a:rPr lang="zh-CN" altLang="en-US" sz="2400" dirty="0"/>
              <a:t>地址的正确性）。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467544" y="1772816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dirty="0"/>
              <a:t>public static 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getByName</a:t>
            </a:r>
            <a:r>
              <a:rPr lang="en-US" altLang="zh-CN" sz="2400" dirty="0"/>
              <a:t>(String host) throws </a:t>
            </a:r>
            <a:r>
              <a:rPr lang="en-US" altLang="zh-CN" sz="2400" dirty="0" err="1"/>
              <a:t>UnknownHostException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 err="1"/>
              <a:t>InetAddress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74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getByName</a:t>
            </a:r>
            <a:r>
              <a:rPr lang="zh-CN" altLang="en-US" dirty="0"/>
              <a:t>实例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08518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 </a:t>
            </a:r>
            <a:r>
              <a:rPr lang="en-US" altLang="zh-CN" dirty="0"/>
              <a:t>java  </a:t>
            </a:r>
            <a:r>
              <a:rPr lang="en-US" altLang="zh-CN" dirty="0" err="1"/>
              <a:t>ResolveName</a:t>
            </a:r>
            <a:r>
              <a:rPr lang="en-US" altLang="zh-CN" dirty="0"/>
              <a:t> www.szu.edu.cn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502688"/>
            <a:ext cx="84969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import java.net.*;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public class </a:t>
            </a:r>
            <a:r>
              <a:rPr lang="en-US" altLang="zh-CN" sz="1600" dirty="0" err="1"/>
              <a:t>ResolveName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){</a:t>
            </a:r>
          </a:p>
          <a:p>
            <a:r>
              <a:rPr lang="en-US" altLang="zh-CN" sz="1600" dirty="0"/>
              <a:t>        if(</a:t>
            </a:r>
            <a:r>
              <a:rPr lang="en-US" altLang="zh-CN" sz="1600" dirty="0" err="1"/>
              <a:t>args.length</a:t>
            </a:r>
            <a:r>
              <a:rPr lang="en-US" altLang="zh-CN" sz="1600" dirty="0"/>
              <a:t> != 1)</a:t>
            </a:r>
          </a:p>
          <a:p>
            <a:r>
              <a:rPr lang="en-US" altLang="zh-CN" sz="1600" dirty="0"/>
              <a:t>        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("Usage: java </a:t>
            </a:r>
            <a:r>
              <a:rPr lang="en-US" altLang="zh-CN" sz="1600" dirty="0" err="1"/>
              <a:t>ResolveName</a:t>
            </a:r>
            <a:r>
              <a:rPr lang="en-US" altLang="zh-CN" sz="1600" dirty="0"/>
              <a:t> domain.name");</a:t>
            </a:r>
          </a:p>
          <a:p>
            <a:r>
              <a:rPr lang="en-US" altLang="zh-CN" sz="1600" dirty="0"/>
              <a:t>            return;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try{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InetAddress</a:t>
            </a:r>
            <a:r>
              <a:rPr lang="en-US" altLang="zh-CN" sz="1600" dirty="0">
                <a:solidFill>
                  <a:srgbClr val="FF0000"/>
                </a:solidFill>
              </a:rPr>
              <a:t> address = </a:t>
            </a:r>
            <a:r>
              <a:rPr lang="en-US" altLang="zh-CN" sz="1600" dirty="0" err="1">
                <a:solidFill>
                  <a:srgbClr val="FF0000"/>
                </a:solidFill>
              </a:rPr>
              <a:t>InetAddress.getByName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args</a:t>
            </a:r>
            <a:r>
              <a:rPr lang="en-US" altLang="zh-CN" sz="1600" dirty="0">
                <a:solidFill>
                  <a:srgbClr val="FF0000"/>
                </a:solidFill>
              </a:rPr>
              <a:t>[0]);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(address);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catch(Exception e){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(e);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165304"/>
            <a:ext cx="742224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7504" y="1556792"/>
            <a:ext cx="550912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getByName</a:t>
            </a:r>
            <a:r>
              <a:rPr lang="zh-CN" altLang="en-US" dirty="0"/>
              <a:t>实例（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916832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/>
              <a:t>测试</a:t>
            </a:r>
            <a:r>
              <a:rPr lang="en-US" altLang="zh-CN" sz="2400" dirty="0"/>
              <a:t>2</a:t>
            </a:r>
            <a:r>
              <a:rPr lang="zh-CN" altLang="en-US" sz="2400" dirty="0"/>
              <a:t>：本机名  </a:t>
            </a:r>
            <a:r>
              <a:rPr lang="en-US" altLang="zh-CN" sz="2400" dirty="0"/>
              <a:t>DESKTOP-VKK8CFC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执行如下命令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java </a:t>
            </a:r>
            <a:r>
              <a:rPr lang="en-US" altLang="zh-CN" sz="2400" dirty="0" err="1">
                <a:solidFill>
                  <a:srgbClr val="FF0000"/>
                </a:solidFill>
              </a:rPr>
              <a:t>ResolveName</a:t>
            </a:r>
            <a:r>
              <a:rPr lang="en-US" altLang="zh-CN" sz="2400" dirty="0">
                <a:solidFill>
                  <a:srgbClr val="FF0000"/>
                </a:solidFill>
              </a:rPr>
              <a:t> DESKTOP-VKK8CFC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运行结果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05064"/>
            <a:ext cx="817316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getByName</a:t>
            </a:r>
            <a:r>
              <a:rPr lang="zh-CN" altLang="en-US" dirty="0"/>
              <a:t>实例（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772816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/>
              <a:t>测试</a:t>
            </a:r>
            <a:r>
              <a:rPr lang="en-US" altLang="zh-CN" sz="2400" dirty="0"/>
              <a:t>3</a:t>
            </a:r>
            <a:r>
              <a:rPr lang="zh-CN" altLang="en-US" sz="2400" dirty="0"/>
              <a:t>：代表本机的</a:t>
            </a:r>
            <a:r>
              <a:rPr lang="en-US" altLang="zh-CN" sz="2400" dirty="0" err="1"/>
              <a:t>localhost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执行如下命令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java </a:t>
            </a:r>
            <a:r>
              <a:rPr lang="en-US" altLang="zh-CN" sz="2400" dirty="0" err="1">
                <a:solidFill>
                  <a:srgbClr val="FF0000"/>
                </a:solidFill>
              </a:rPr>
              <a:t>ResolveName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localhost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运行结果：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89040"/>
            <a:ext cx="6768752" cy="49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getByName</a:t>
            </a:r>
            <a:r>
              <a:rPr lang="zh-CN" altLang="en-US" dirty="0"/>
              <a:t>实例（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/>
              <a:t>对于本机来说，除了可以使用本机名或</a:t>
            </a:r>
            <a:r>
              <a:rPr lang="en-US" altLang="zh-CN" sz="2400" dirty="0" err="1"/>
              <a:t>localhost</a:t>
            </a:r>
            <a:r>
              <a:rPr lang="zh-CN" altLang="en-US" sz="2400" dirty="0"/>
              <a:t>外，还可以在</a:t>
            </a:r>
            <a:r>
              <a:rPr lang="en-US" altLang="zh-CN" sz="2400" dirty="0"/>
              <a:t>hosts</a:t>
            </a:r>
            <a:r>
              <a:rPr lang="zh-CN" altLang="en-US" sz="2400" dirty="0"/>
              <a:t>文件中对本机做“</a:t>
            </a:r>
            <a:r>
              <a:rPr lang="en-US" altLang="zh-CN" sz="2400" dirty="0"/>
              <a:t>IP/</a:t>
            </a:r>
            <a:r>
              <a:rPr lang="zh-CN" altLang="en-US" sz="2400" dirty="0"/>
              <a:t>域名”映射（在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操作系统下）。这个文件在</a:t>
            </a:r>
            <a:r>
              <a:rPr lang="en-US" altLang="zh-CN" sz="2400" dirty="0"/>
              <a:t>C:\Windows\System32\drivers\etc</a:t>
            </a:r>
            <a:r>
              <a:rPr lang="zh-CN" altLang="en-US" sz="2400" dirty="0"/>
              <a:t>中。打开</a:t>
            </a:r>
            <a:r>
              <a:rPr lang="en-US" altLang="zh-CN" sz="2400" dirty="0"/>
              <a:t>hosts</a:t>
            </a:r>
            <a:r>
              <a:rPr lang="zh-CN" altLang="en-US" sz="2400" dirty="0"/>
              <a:t>，在最后加一行如下所示的字符串：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dirty="0"/>
              <a:t>192.168.18.100   www.mysite.com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测试</a:t>
            </a:r>
            <a:r>
              <a:rPr lang="en-US" altLang="zh-CN" sz="2400" dirty="0"/>
              <a:t>4</a:t>
            </a:r>
            <a:r>
              <a:rPr lang="zh-CN" altLang="en-US" sz="2400" dirty="0"/>
              <a:t>：本机域名</a:t>
            </a:r>
            <a:r>
              <a:rPr lang="en-US" altLang="zh-CN" sz="2400" dirty="0"/>
              <a:t>www.mysite.com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执行如下命令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java </a:t>
            </a:r>
            <a:r>
              <a:rPr lang="en-US" altLang="zh-CN" sz="2400" dirty="0" err="1">
                <a:solidFill>
                  <a:srgbClr val="FF0000"/>
                </a:solidFill>
              </a:rPr>
              <a:t>ResolveName</a:t>
            </a:r>
            <a:r>
              <a:rPr lang="en-US" altLang="zh-CN" sz="2400" dirty="0">
                <a:solidFill>
                  <a:srgbClr val="FF0000"/>
                </a:solidFill>
              </a:rPr>
              <a:t> www.mysite.com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运行结果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373216"/>
            <a:ext cx="71334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getAllByName</a:t>
            </a:r>
            <a:r>
              <a:rPr lang="zh-CN" altLang="en-US" dirty="0"/>
              <a:t>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988840"/>
            <a:ext cx="777686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getAllByName</a:t>
            </a:r>
            <a:r>
              <a:rPr lang="zh-CN" altLang="en-US" sz="2400" dirty="0"/>
              <a:t>方法可以从</a:t>
            </a:r>
            <a:r>
              <a:rPr lang="en-US" altLang="zh-CN" sz="2400" dirty="0"/>
              <a:t>DNS</a:t>
            </a:r>
            <a:r>
              <a:rPr lang="zh-CN" altLang="en-US" sz="2400" dirty="0"/>
              <a:t>上得到域名对应的所有的</a:t>
            </a:r>
            <a:r>
              <a:rPr lang="en-US" altLang="zh-CN" sz="2400" dirty="0"/>
              <a:t>IP</a:t>
            </a:r>
            <a:r>
              <a:rPr lang="zh-CN" altLang="en-US" sz="2400" dirty="0"/>
              <a:t>。这个方法返回一个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类型的</a:t>
            </a:r>
            <a:r>
              <a:rPr lang="zh-CN" altLang="en-US" sz="2400" b="1" dirty="0">
                <a:solidFill>
                  <a:srgbClr val="FF0000"/>
                </a:solidFill>
              </a:rPr>
              <a:t>数组</a:t>
            </a:r>
            <a:r>
              <a:rPr lang="zh-CN" altLang="en-US" sz="2400" dirty="0"/>
              <a:t>。这个方法的定义如下：</a:t>
            </a:r>
            <a:endParaRPr lang="en-US" altLang="zh-CN" sz="2400" dirty="0"/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</a:rPr>
              <a:t>public static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itchFamily="49" charset="0"/>
              </a:rPr>
              <a:t>InetAddress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</a:rPr>
              <a:t>[]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itchFamily="49" charset="0"/>
              </a:rPr>
              <a:t>getAllByName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</a:rPr>
              <a:t>(String host) throws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itchFamily="49" charset="0"/>
              </a:rPr>
              <a:t>UnknownHostException</a:t>
            </a:r>
            <a:endParaRPr lang="en-US" altLang="zh-CN" sz="20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/>
              <a:t>与</a:t>
            </a:r>
            <a:r>
              <a:rPr lang="en-US" altLang="zh-CN" sz="2400" dirty="0" err="1"/>
              <a:t>getByName</a:t>
            </a:r>
            <a:r>
              <a:rPr lang="zh-CN" altLang="en-US" sz="2400" dirty="0"/>
              <a:t>方法一样，当</a:t>
            </a:r>
            <a:r>
              <a:rPr lang="en-US" altLang="zh-CN" sz="2400" dirty="0"/>
              <a:t>host</a:t>
            </a:r>
            <a:r>
              <a:rPr lang="zh-CN" altLang="en-US" sz="2400" dirty="0"/>
              <a:t>不存在时，</a:t>
            </a:r>
            <a:r>
              <a:rPr lang="en-US" altLang="zh-CN" sz="2400" dirty="0" err="1"/>
              <a:t>getAllByName</a:t>
            </a:r>
            <a:r>
              <a:rPr lang="zh-CN" altLang="en-US" sz="2400" dirty="0"/>
              <a:t>也会抛出</a:t>
            </a:r>
            <a:r>
              <a:rPr lang="en-US" altLang="zh-CN" sz="2400" dirty="0" err="1"/>
              <a:t>UnknowHostException</a:t>
            </a:r>
            <a:r>
              <a:rPr lang="zh-CN" altLang="en-US" sz="2400" dirty="0"/>
              <a:t>异常，</a:t>
            </a:r>
            <a:r>
              <a:rPr lang="en-US" altLang="zh-CN" sz="2400" dirty="0" err="1"/>
              <a:t>getAllByName</a:t>
            </a:r>
            <a:r>
              <a:rPr lang="zh-CN" altLang="en-US" sz="2400" dirty="0"/>
              <a:t>也不会验证</a:t>
            </a:r>
            <a:r>
              <a:rPr lang="en-US" altLang="zh-CN" sz="2400" dirty="0"/>
              <a:t>IP</a:t>
            </a:r>
            <a:r>
              <a:rPr lang="zh-CN" altLang="en-US" sz="2400" dirty="0"/>
              <a:t>地址是否存在。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getAllByName</a:t>
            </a:r>
            <a:r>
              <a:rPr lang="zh-CN" altLang="en-US" dirty="0"/>
              <a:t>实例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733256"/>
            <a:ext cx="64563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504" y="1556792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import java.net.*;</a:t>
            </a:r>
          </a:p>
          <a:p>
            <a:endParaRPr lang="en-US" altLang="zh-CN" sz="1600" dirty="0"/>
          </a:p>
          <a:p>
            <a:r>
              <a:rPr lang="en-US" altLang="zh-CN" sz="1600" dirty="0"/>
              <a:t>public class </a:t>
            </a:r>
            <a:r>
              <a:rPr lang="en-US" altLang="zh-CN" sz="1600" dirty="0" err="1">
                <a:solidFill>
                  <a:srgbClr val="FF0000"/>
                </a:solidFill>
              </a:rPr>
              <a:t>ResolveAllName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){</a:t>
            </a:r>
          </a:p>
          <a:p>
            <a:r>
              <a:rPr lang="en-US" altLang="zh-CN" sz="1600" dirty="0"/>
              <a:t>        if(</a:t>
            </a:r>
            <a:r>
              <a:rPr lang="en-US" altLang="zh-CN" sz="1600" dirty="0" err="1"/>
              <a:t>args.length</a:t>
            </a:r>
            <a:r>
              <a:rPr lang="en-US" altLang="zh-CN" sz="1600" dirty="0"/>
              <a:t> != 1)</a:t>
            </a:r>
          </a:p>
          <a:p>
            <a:r>
              <a:rPr lang="en-US" altLang="zh-CN" sz="1600" dirty="0"/>
              <a:t>        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>
                <a:solidFill>
                  <a:srgbClr val="00B0F0"/>
                </a:solidFill>
              </a:rPr>
              <a:t>Usage: java </a:t>
            </a:r>
            <a:r>
              <a:rPr lang="en-US" altLang="zh-CN" sz="1600" dirty="0" err="1">
                <a:solidFill>
                  <a:srgbClr val="00B0F0"/>
                </a:solidFill>
              </a:rPr>
              <a:t>ResolveAllName</a:t>
            </a:r>
            <a:r>
              <a:rPr lang="en-US" altLang="zh-CN" sz="1600" dirty="0">
                <a:solidFill>
                  <a:srgbClr val="00B0F0"/>
                </a:solidFill>
              </a:rPr>
              <a:t> domain.name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        return;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try{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InetAddress</a:t>
            </a:r>
            <a:r>
              <a:rPr lang="en-US" altLang="zh-CN" sz="1600" dirty="0">
                <a:solidFill>
                  <a:srgbClr val="FF0000"/>
                </a:solidFill>
              </a:rPr>
              <a:t>[] addresses = </a:t>
            </a:r>
            <a:r>
              <a:rPr lang="en-US" altLang="zh-CN" sz="1600" dirty="0" err="1">
                <a:solidFill>
                  <a:srgbClr val="FF0000"/>
                </a:solidFill>
              </a:rPr>
              <a:t>InetAddress.getAllByName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args</a:t>
            </a:r>
            <a:r>
              <a:rPr lang="en-US" altLang="zh-CN" sz="1600" dirty="0">
                <a:solidFill>
                  <a:srgbClr val="FF0000"/>
                </a:solidFill>
              </a:rPr>
              <a:t>[0]);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for(</a:t>
            </a:r>
            <a:r>
              <a:rPr lang="en-US" altLang="zh-CN" sz="1600" dirty="0" err="1">
                <a:solidFill>
                  <a:srgbClr val="FF0000"/>
                </a:solidFill>
              </a:rPr>
              <a:t>InetAddress</a:t>
            </a:r>
            <a:r>
              <a:rPr lang="en-US" altLang="zh-CN" sz="1600" dirty="0">
                <a:solidFill>
                  <a:srgbClr val="FF0000"/>
                </a:solidFill>
              </a:rPr>
              <a:t> address: addresses)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(address);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catch(Exception e){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(e);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getByAddress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772816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000" dirty="0"/>
              <a:t>这个方法必须通过</a:t>
            </a:r>
            <a:r>
              <a:rPr lang="en-US" altLang="zh-CN" sz="2000" dirty="0"/>
              <a:t>IP</a:t>
            </a:r>
            <a:r>
              <a:rPr lang="zh-CN" altLang="en-US" sz="2000" dirty="0"/>
              <a:t>地址来创建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对象，而且</a:t>
            </a:r>
            <a:r>
              <a:rPr lang="en-US" altLang="zh-CN" sz="2000" dirty="0"/>
              <a:t>IP</a:t>
            </a:r>
            <a:r>
              <a:rPr lang="zh-CN" altLang="en-US" sz="2000" dirty="0"/>
              <a:t>地址必须是</a:t>
            </a:r>
            <a:r>
              <a:rPr lang="en-US" altLang="zh-CN" sz="2000" dirty="0"/>
              <a:t>byte</a:t>
            </a:r>
            <a:r>
              <a:rPr lang="zh-CN" altLang="en-US" sz="2000" dirty="0"/>
              <a:t>数组形式。</a:t>
            </a:r>
            <a:r>
              <a:rPr lang="en-US" altLang="zh-CN" sz="2000" dirty="0"/>
              <a:t>getByAddress</a:t>
            </a:r>
            <a:r>
              <a:rPr lang="zh-CN" altLang="en-US" sz="2000" dirty="0"/>
              <a:t>方法有两个重载形式，定义如下：</a:t>
            </a: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000" dirty="0"/>
              <a:t>第一个重载形式只需要传递</a:t>
            </a:r>
            <a:r>
              <a:rPr lang="en-US" altLang="zh-CN" sz="2000" dirty="0"/>
              <a:t>byte</a:t>
            </a:r>
            <a:r>
              <a:rPr lang="zh-CN" altLang="en-US" sz="2000" dirty="0"/>
              <a:t>数组形式的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</a:t>
            </a:r>
            <a:r>
              <a:rPr lang="en-US" altLang="zh-CN" sz="2000" dirty="0"/>
              <a:t>getByAddress</a:t>
            </a:r>
            <a:r>
              <a:rPr lang="zh-CN" altLang="en-US" sz="2000" dirty="0"/>
              <a:t>方法并不验证这个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地址是否存在，只是简单地创建一个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对象。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数组的长度必须是</a:t>
            </a:r>
            <a:r>
              <a:rPr lang="en-US" altLang="zh-CN" sz="2000" dirty="0"/>
              <a:t>4</a:t>
            </a:r>
            <a:r>
              <a:rPr lang="zh-CN" altLang="en-US" sz="2000" dirty="0"/>
              <a:t>（</a:t>
            </a:r>
            <a:r>
              <a:rPr lang="en-US" altLang="zh-CN" sz="2000" dirty="0"/>
              <a:t>IPv4</a:t>
            </a:r>
            <a:r>
              <a:rPr lang="zh-CN" altLang="en-US" sz="2000" dirty="0"/>
              <a:t>）或</a:t>
            </a:r>
            <a:r>
              <a:rPr lang="en-US" altLang="zh-CN" sz="2000" dirty="0"/>
              <a:t>16</a:t>
            </a:r>
            <a:r>
              <a:rPr lang="zh-CN" altLang="en-US" sz="2000" dirty="0"/>
              <a:t>（</a:t>
            </a:r>
            <a:r>
              <a:rPr lang="en-US" altLang="zh-CN" sz="2000" dirty="0"/>
              <a:t>IPv6</a:t>
            </a:r>
            <a:r>
              <a:rPr lang="zh-CN" altLang="en-US" sz="2000" dirty="0"/>
              <a:t>），如果是其他长度的</a:t>
            </a:r>
            <a:r>
              <a:rPr lang="en-US" altLang="zh-CN" sz="2000" dirty="0"/>
              <a:t>byte</a:t>
            </a:r>
            <a:r>
              <a:rPr lang="zh-CN" altLang="en-US" sz="2000" dirty="0"/>
              <a:t>数组，</a:t>
            </a:r>
            <a:r>
              <a:rPr lang="en-US" altLang="zh-CN" sz="2000" dirty="0"/>
              <a:t>getByAddress</a:t>
            </a:r>
            <a:r>
              <a:rPr lang="zh-CN" altLang="en-US" sz="2000" dirty="0"/>
              <a:t>将抛出一个</a:t>
            </a:r>
            <a:r>
              <a:rPr lang="en-US" altLang="zh-CN" sz="2000" dirty="0" err="1"/>
              <a:t>UnknownHostException</a:t>
            </a:r>
            <a:r>
              <a:rPr lang="zh-CN" altLang="en-US" sz="2000" dirty="0"/>
              <a:t>异常。</a:t>
            </a: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000" dirty="0"/>
              <a:t>第二个重载形式多了一个</a:t>
            </a:r>
            <a:r>
              <a:rPr lang="en-US" altLang="zh-CN" sz="2000" dirty="0"/>
              <a:t>host</a:t>
            </a:r>
            <a:r>
              <a:rPr lang="zh-CN" altLang="en-US" sz="2000" dirty="0"/>
              <a:t>，这个</a:t>
            </a:r>
            <a:r>
              <a:rPr lang="en-US" altLang="zh-CN" sz="2000" dirty="0"/>
              <a:t>host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getByName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getAllByName</a:t>
            </a:r>
            <a:r>
              <a:rPr lang="zh-CN" altLang="en-US" sz="2000" dirty="0"/>
              <a:t>方法中的</a:t>
            </a:r>
            <a:r>
              <a:rPr lang="en-US" altLang="zh-CN" sz="2000" dirty="0"/>
              <a:t>host</a:t>
            </a:r>
            <a:r>
              <a:rPr lang="zh-CN" altLang="en-US" sz="2000" dirty="0"/>
              <a:t>的意义不同，</a:t>
            </a:r>
            <a:r>
              <a:rPr lang="en-US" altLang="zh-CN" sz="2000" dirty="0"/>
              <a:t>getByAddress</a:t>
            </a:r>
            <a:r>
              <a:rPr lang="zh-CN" altLang="en-US" sz="2000" dirty="0"/>
              <a:t>方法并不使用</a:t>
            </a:r>
            <a:r>
              <a:rPr lang="en-US" altLang="zh-CN" sz="2000" dirty="0"/>
              <a:t>host</a:t>
            </a:r>
            <a:r>
              <a:rPr lang="zh-CN" altLang="en-US" sz="2000" dirty="0"/>
              <a:t>在</a:t>
            </a:r>
            <a:r>
              <a:rPr lang="en-US" altLang="zh-CN" sz="2000" dirty="0"/>
              <a:t>DNS</a:t>
            </a:r>
            <a:r>
              <a:rPr lang="zh-CN" altLang="en-US" sz="2000" dirty="0"/>
              <a:t>上查找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地址，这个</a:t>
            </a:r>
            <a:r>
              <a:rPr lang="en-US" altLang="zh-CN" sz="2000" dirty="0"/>
              <a:t>host</a:t>
            </a:r>
            <a:r>
              <a:rPr lang="zh-CN" altLang="en-US" sz="2000" dirty="0"/>
              <a:t>只是一个用于表示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的别名。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467544" y="249289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</a:rPr>
              <a:t>public static 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</a:rPr>
              <a:t>InetAddress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</a:rPr>
              <a:t> getByAddress(byte[] 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</a:rPr>
              <a:t>addr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</a:rPr>
              <a:t>) throws 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</a:rPr>
              <a:t>UnknownHostException</a:t>
            </a:r>
            <a:endParaRPr lang="en-US" altLang="zh-CN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14096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</a:rPr>
              <a:t>public static 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</a:rPr>
              <a:t>InetAddress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</a:rPr>
              <a:t> getByAddress(String host, byte[] 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</a:rPr>
              <a:t>addr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</a:rPr>
              <a:t>) throws 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</a:rPr>
              <a:t>UnknownHostException</a:t>
            </a:r>
            <a:endParaRPr lang="en-US" altLang="zh-CN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getByAddress</a:t>
            </a:r>
            <a:r>
              <a:rPr lang="zh-CN" altLang="en-US" dirty="0"/>
              <a:t>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5679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itchFamily="49" charset="0"/>
              </a:rPr>
              <a:t>public class </a:t>
            </a:r>
            <a:r>
              <a:rPr lang="en-US" altLang="zh-CN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MyInetAddress4</a:t>
            </a:r>
            <a:r>
              <a:rPr lang="en-US" altLang="zh-CN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zh-CN" dirty="0">
                <a:solidFill>
                  <a:srgbClr val="7F0055"/>
                </a:solidFill>
                <a:latin typeface="Consolas" pitchFamily="49" charset="0"/>
              </a:rPr>
              <a:t>public static void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zh-CN" dirty="0">
                <a:solidFill>
                  <a:srgbClr val="7F0055"/>
                </a:solidFill>
                <a:latin typeface="Consolas" pitchFamily="49" charset="0"/>
              </a:rPr>
              <a:t>throws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Exception{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        byte 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[] = new byte[] { (byte) 141, (byte) 146, 8 , 66};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InetAddress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 address1 = 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                         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InetAddress.getByAddress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InetAddress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 address2 = 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                         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InetAddress.getByAddress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("Oracle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</a:rPr>
              <a:t>官方网站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", 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);         	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(address1);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</a:rPr>
              <a:t>(address2);</a:t>
            </a:r>
            <a:r>
              <a:rPr lang="en-US" altLang="zh-CN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661248"/>
            <a:ext cx="4495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程序安全性问题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/>
              <a:t>根据主机名创建一个</a:t>
            </a:r>
            <a:r>
              <a:rPr lang="en-US" altLang="zh-CN" sz="2400" dirty="0" err="1"/>
              <a:t>InetAddress</a:t>
            </a:r>
            <a:r>
              <a:rPr lang="zh-CN" altLang="en-US" sz="2400" dirty="0">
                <a:solidFill>
                  <a:srgbClr val="FF0000"/>
                </a:solidFill>
              </a:rPr>
              <a:t>对象不安全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err="1"/>
              <a:t>InetAddress.getByName</a:t>
            </a:r>
            <a:r>
              <a:rPr lang="en-US" altLang="zh-CN" sz="2400" dirty="0"/>
              <a:t>()/</a:t>
            </a:r>
            <a:r>
              <a:rPr lang="en-US" altLang="zh-CN" sz="2400" dirty="0" err="1"/>
              <a:t>getAllByName</a:t>
            </a:r>
            <a:r>
              <a:rPr lang="en-US" altLang="zh-CN" sz="2400" dirty="0"/>
              <a:t>()/</a:t>
            </a:r>
            <a:r>
              <a:rPr lang="en-US" altLang="zh-CN" sz="2400" dirty="0" err="1"/>
              <a:t>getLocalHost</a:t>
            </a:r>
            <a:r>
              <a:rPr lang="en-US" altLang="zh-CN" sz="2400" dirty="0"/>
              <a:t>()</a:t>
            </a:r>
            <a:r>
              <a:rPr lang="zh-CN" altLang="en-US" sz="2400" dirty="0"/>
              <a:t>都存在此安全隐患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因为这些创建方法需要一个</a:t>
            </a:r>
            <a:r>
              <a:rPr lang="en-US" altLang="zh-CN" sz="2400" dirty="0"/>
              <a:t>DNS</a:t>
            </a:r>
            <a:r>
              <a:rPr lang="zh-CN" altLang="en-US" sz="2400" dirty="0"/>
              <a:t>查找</a:t>
            </a:r>
            <a:r>
              <a:rPr lang="en-US" altLang="zh-CN" sz="2400" dirty="0"/>
              <a:t>,</a:t>
            </a:r>
            <a:r>
              <a:rPr lang="zh-CN" altLang="en-US" sz="2400" dirty="0"/>
              <a:t>任意的</a:t>
            </a:r>
            <a:r>
              <a:rPr lang="en-US" altLang="zh-CN" sz="2400" dirty="0">
                <a:solidFill>
                  <a:srgbClr val="FF0000"/>
                </a:solidFill>
              </a:rPr>
              <a:t>DNS</a:t>
            </a:r>
            <a:r>
              <a:rPr lang="zh-CN" altLang="en-US" sz="2400" dirty="0">
                <a:solidFill>
                  <a:srgbClr val="FF0000"/>
                </a:solidFill>
              </a:rPr>
              <a:t>查找会打开一个隐藏的通道，造成信息泄露。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在程序中常需先测试一个</a:t>
            </a:r>
            <a:r>
              <a:rPr lang="zh-CN" altLang="en-US" sz="2400" dirty="0">
                <a:solidFill>
                  <a:srgbClr val="FF0000"/>
                </a:solidFill>
              </a:rPr>
              <a:t>主机是否支持</a:t>
            </a:r>
            <a:r>
              <a:rPr lang="en-US" altLang="zh-CN" sz="2400" dirty="0">
                <a:solidFill>
                  <a:srgbClr val="FF0000"/>
                </a:solidFill>
              </a:rPr>
              <a:t>DNS</a:t>
            </a:r>
            <a:r>
              <a:rPr lang="zh-CN" altLang="en-US" sz="2400" dirty="0">
                <a:solidFill>
                  <a:srgbClr val="FF0000"/>
                </a:solidFill>
              </a:rPr>
              <a:t>解析</a:t>
            </a:r>
            <a:r>
              <a:rPr lang="zh-CN" altLang="en-US" sz="2400" dirty="0"/>
              <a:t>，使用</a:t>
            </a:r>
            <a:r>
              <a:rPr lang="en-US" altLang="zh-CN" sz="2400" dirty="0" err="1"/>
              <a:t>SecurityManager</a:t>
            </a:r>
            <a:r>
              <a:rPr lang="zh-CN" altLang="en-US" sz="2400" dirty="0"/>
              <a:t>的方法</a:t>
            </a:r>
            <a:r>
              <a:rPr lang="en-US" altLang="zh-CN" sz="2400" dirty="0" err="1"/>
              <a:t>checkConnect</a:t>
            </a:r>
            <a:r>
              <a:rPr lang="en-US" altLang="zh-CN" sz="2400" dirty="0"/>
              <a:t>()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public void </a:t>
            </a:r>
            <a:r>
              <a:rPr lang="en-US" altLang="zh-CN" sz="2400" dirty="0" err="1"/>
              <a:t>checkConnect</a:t>
            </a:r>
            <a:r>
              <a:rPr lang="en-US" altLang="zh-CN" sz="2400" dirty="0"/>
              <a:t>(String hostname,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port)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r>
              <a:rPr lang="en-US" altLang="zh-CN" sz="2400" dirty="0"/>
              <a:t>port</a:t>
            </a:r>
            <a:r>
              <a:rPr lang="zh-CN" altLang="en-US" sz="2400" dirty="0"/>
              <a:t>参数为</a:t>
            </a:r>
            <a:r>
              <a:rPr lang="en-US" altLang="zh-CN" sz="2400" dirty="0"/>
              <a:t>-1</a:t>
            </a:r>
            <a:r>
              <a:rPr lang="zh-CN" altLang="en-US" sz="2400" dirty="0"/>
              <a:t>，该方法能检查能否调用</a:t>
            </a:r>
            <a:r>
              <a:rPr lang="en-US" altLang="zh-CN" sz="2400" dirty="0"/>
              <a:t>DNS</a:t>
            </a:r>
            <a:r>
              <a:rPr lang="zh-CN" altLang="en-US" sz="2400" dirty="0"/>
              <a:t>解析指定的</a:t>
            </a:r>
            <a:r>
              <a:rPr lang="en-US" altLang="zh-CN" sz="2400" dirty="0"/>
              <a:t>hostname.</a:t>
            </a:r>
          </a:p>
          <a:p>
            <a:r>
              <a:rPr lang="zh-CN" altLang="en-US" sz="2400" dirty="0"/>
              <a:t>如果参数</a:t>
            </a:r>
            <a:r>
              <a:rPr lang="en-US" altLang="zh-CN" sz="2400" dirty="0"/>
              <a:t>&gt;-1</a:t>
            </a:r>
            <a:r>
              <a:rPr lang="zh-CN" altLang="en-US" sz="2400" dirty="0"/>
              <a:t>，该方法检查是否允许在指定端口对指定主机建立连接。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查询的开销较大（可能几秒）</a:t>
            </a:r>
            <a:endParaRPr lang="en-US" altLang="zh-CN" dirty="0"/>
          </a:p>
          <a:p>
            <a:r>
              <a:rPr lang="en-US" altLang="zh-CN" dirty="0" err="1"/>
              <a:t>InetAddress</a:t>
            </a:r>
            <a:r>
              <a:rPr lang="zh-CN" altLang="en-US" dirty="0"/>
              <a:t>会缓存查找的结果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对于不成功的</a:t>
            </a:r>
            <a:r>
              <a:rPr lang="en-US" altLang="zh-CN" dirty="0"/>
              <a:t>DNS</a:t>
            </a:r>
            <a:r>
              <a:rPr lang="zh-CN" altLang="en-US" dirty="0"/>
              <a:t>查询默认只缓存</a:t>
            </a:r>
            <a:r>
              <a:rPr lang="en-US" altLang="zh-CN" dirty="0"/>
              <a:t>10</a:t>
            </a:r>
            <a:r>
              <a:rPr lang="zh-CN" altLang="en-US" dirty="0"/>
              <a:t>秒</a:t>
            </a:r>
            <a:endParaRPr lang="en-US" altLang="zh-CN" dirty="0"/>
          </a:p>
          <a:p>
            <a:r>
              <a:rPr lang="zh-CN" altLang="en-US" dirty="0"/>
              <a:t>本机、本地</a:t>
            </a:r>
            <a:r>
              <a:rPr lang="en-US" altLang="zh-CN" dirty="0"/>
              <a:t>DNS</a:t>
            </a:r>
            <a:r>
              <a:rPr lang="zh-CN" altLang="en-US" dirty="0"/>
              <a:t>、其他</a:t>
            </a:r>
            <a:r>
              <a:rPr lang="en-US" altLang="zh-CN" dirty="0"/>
              <a:t>DNS</a:t>
            </a:r>
            <a:r>
              <a:rPr lang="zh-CN" altLang="en-US" dirty="0"/>
              <a:t>也会缓存查询，</a:t>
            </a:r>
            <a:r>
              <a:rPr lang="en-US" altLang="zh-CN" dirty="0"/>
              <a:t>Java</a:t>
            </a:r>
            <a:r>
              <a:rPr lang="zh-CN" altLang="en-US" dirty="0"/>
              <a:t>无法控制这些缓存</a:t>
            </a:r>
            <a:endParaRPr lang="en-US" altLang="zh-CN" dirty="0"/>
          </a:p>
          <a:p>
            <a:r>
              <a:rPr lang="zh-CN" altLang="en-US" dirty="0"/>
              <a:t>修改域名指向可能需要几个小时才能生效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IP</a:t>
            </a:r>
            <a:r>
              <a:rPr lang="zh-CN" altLang="en-US" dirty="0"/>
              <a:t>地址查找</a:t>
            </a:r>
            <a:r>
              <a:rPr lang="en-US" altLang="zh-CN" dirty="0" err="1"/>
              <a:t>getByName</a:t>
            </a:r>
            <a:r>
              <a:rPr lang="en-US" altLang="zh-CN" dirty="0"/>
              <a:t>("</a:t>
            </a:r>
            <a:r>
              <a:rPr lang="en-US" altLang="zh-CN" dirty="0" err="1"/>
              <a:t>x.x.x.x</a:t>
            </a:r>
            <a:r>
              <a:rPr lang="en-US" altLang="zh-CN" dirty="0"/>
              <a:t>")</a:t>
            </a:r>
            <a:r>
              <a:rPr lang="zh-CN" altLang="en-US" dirty="0"/>
              <a:t>，不检查</a:t>
            </a:r>
            <a:r>
              <a:rPr lang="en-US" altLang="zh-CN" dirty="0"/>
              <a:t>DNS</a:t>
            </a:r>
            <a:r>
              <a:rPr lang="zh-CN" altLang="en-US" dirty="0"/>
              <a:t>，直接创建对象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pPr marL="0" indent="0">
              <a:buFont typeface="Wingdings" pitchFamily="2" charset="2"/>
              <a:buChar char="l"/>
            </a:pPr>
            <a:r>
              <a:rPr lang="zh-CN" altLang="en-US" sz="3200" dirty="0"/>
              <a:t> 连接到</a:t>
            </a:r>
            <a:r>
              <a:rPr lang="en-US" altLang="zh-CN" sz="3200" dirty="0"/>
              <a:t>Internet</a:t>
            </a:r>
            <a:r>
              <a:rPr lang="zh-CN" altLang="en-US" sz="3200" dirty="0"/>
              <a:t>的节点或主机都有至少一个唯一的数来标识，称为</a:t>
            </a:r>
            <a:r>
              <a:rPr lang="en-US" altLang="zh-CN" sz="3200" dirty="0"/>
              <a:t>Internet</a:t>
            </a:r>
            <a:r>
              <a:rPr lang="zh-CN" altLang="en-US" sz="3200" dirty="0"/>
              <a:t>地址或</a:t>
            </a:r>
            <a:r>
              <a:rPr lang="en-US" altLang="zh-CN" sz="3200" dirty="0"/>
              <a:t>IP</a:t>
            </a:r>
            <a:r>
              <a:rPr lang="zh-CN" altLang="en-US" sz="3200" dirty="0"/>
              <a:t>地址。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Font typeface="Wingdings" pitchFamily="2" charset="2"/>
              <a:buChar char="l"/>
            </a:pPr>
            <a:r>
              <a:rPr lang="en-US" altLang="zh-CN" sz="3200" dirty="0"/>
              <a:t> </a:t>
            </a:r>
            <a:r>
              <a:rPr lang="zh-CN" altLang="en-US" sz="3200" dirty="0"/>
              <a:t>主机包括计算机、</a:t>
            </a:r>
            <a:r>
              <a:rPr lang="en-US" altLang="zh-CN" sz="3200" dirty="0"/>
              <a:t>PDA</a:t>
            </a:r>
            <a:r>
              <a:rPr lang="zh-CN" altLang="en-US" sz="3200" dirty="0"/>
              <a:t>、打印机以及其他的电子设备。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InetAddress</a:t>
            </a:r>
            <a:r>
              <a:rPr lang="zh-CN" altLang="en-US" dirty="0"/>
              <a:t>包含获取方法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getHostName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返回主机名和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getCanonicalHostName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查询</a:t>
            </a:r>
            <a:r>
              <a:rPr lang="en-US" altLang="zh-CN" dirty="0"/>
              <a:t>DNS</a:t>
            </a:r>
            <a:r>
              <a:rPr lang="zh-CN" altLang="en-US" dirty="0"/>
              <a:t>，再返回主机名和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Byte[] </a:t>
            </a:r>
            <a:r>
              <a:rPr lang="en-US" altLang="zh-CN" dirty="0" err="1"/>
              <a:t>getAddress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IP</a:t>
            </a:r>
            <a:r>
              <a:rPr lang="zh-CN" altLang="en-US" dirty="0"/>
              <a:t>，字节类型，</a:t>
            </a:r>
            <a:r>
              <a:rPr lang="en-US" altLang="zh-CN" dirty="0"/>
              <a:t>IPv4</a:t>
            </a:r>
            <a:r>
              <a:rPr lang="zh-CN" altLang="en-US" dirty="0"/>
              <a:t>或</a:t>
            </a:r>
            <a:r>
              <a:rPr lang="en-US" altLang="zh-CN" dirty="0"/>
              <a:t>IPv6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getHostAddress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IP</a:t>
            </a:r>
            <a:r>
              <a:rPr lang="zh-CN" altLang="en-US" dirty="0"/>
              <a:t>，字符串类型，</a:t>
            </a:r>
            <a:r>
              <a:rPr lang="en-US" altLang="zh-CN" dirty="0"/>
              <a:t>IPv4</a:t>
            </a:r>
            <a:r>
              <a:rPr lang="zh-CN" altLang="en-US" dirty="0"/>
              <a:t>或</a:t>
            </a:r>
            <a:r>
              <a:rPr lang="en-US" altLang="zh-CN" dirty="0"/>
              <a:t>IPv6</a:t>
            </a:r>
          </a:p>
        </p:txBody>
      </p:sp>
      <p:sp>
        <p:nvSpPr>
          <p:cNvPr id="4" name="矩形 3"/>
          <p:cNvSpPr/>
          <p:nvPr/>
        </p:nvSpPr>
        <p:spPr>
          <a:xfrm>
            <a:off x="7665903" y="6414254"/>
            <a:ext cx="147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ReverseName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82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java.net.*;</a:t>
            </a:r>
          </a:p>
          <a:p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>
                <a:solidFill>
                  <a:srgbClr val="FF0000"/>
                </a:solidFill>
              </a:rPr>
              <a:t>ReverseName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args.length</a:t>
            </a:r>
            <a:r>
              <a:rPr lang="en-US" altLang="zh-CN" dirty="0"/>
              <a:t> != 1)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00B0F0"/>
                </a:solidFill>
              </a:rPr>
              <a:t>Usage: java </a:t>
            </a:r>
            <a:r>
              <a:rPr lang="en-US" altLang="zh-CN" dirty="0" err="1">
                <a:solidFill>
                  <a:srgbClr val="00B0F0"/>
                </a:solidFill>
              </a:rPr>
              <a:t>ReverseName</a:t>
            </a:r>
            <a:r>
              <a:rPr lang="en-US" altLang="zh-CN" dirty="0">
                <a:solidFill>
                  <a:srgbClr val="00B0F0"/>
                </a:solidFill>
              </a:rPr>
              <a:t> IP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   return;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try{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InetAddress</a:t>
            </a:r>
            <a:r>
              <a:rPr lang="en-US" altLang="zh-CN" dirty="0">
                <a:solidFill>
                  <a:srgbClr val="FF0000"/>
                </a:solidFill>
              </a:rPr>
              <a:t> address = </a:t>
            </a:r>
            <a:r>
              <a:rPr lang="en-US" altLang="zh-CN" dirty="0" err="1">
                <a:solidFill>
                  <a:srgbClr val="FF0000"/>
                </a:solidFill>
              </a:rPr>
              <a:t>InetAddress.getByName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[0]);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address.getCanonicalHostName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catch(Exception e){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(e);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Inet4Address/Inet6Address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public final Inet4Address extends </a:t>
            </a:r>
            <a:r>
              <a:rPr lang="en-US" altLang="zh-CN" sz="2400" dirty="0" err="1"/>
              <a:t>InetAddress</a:t>
            </a:r>
            <a:endParaRPr lang="en-US" altLang="zh-CN" sz="2400" dirty="0"/>
          </a:p>
          <a:p>
            <a:r>
              <a:rPr lang="en-US" altLang="zh-CN" sz="2400" dirty="0"/>
              <a:t>public final Inet6Address extends </a:t>
            </a:r>
            <a:r>
              <a:rPr lang="en-US" altLang="zh-CN" sz="2400" dirty="0" err="1"/>
              <a:t>InetAddress</a:t>
            </a:r>
            <a:endParaRPr lang="en-US" altLang="zh-CN" sz="2400" dirty="0"/>
          </a:p>
          <a:p>
            <a:r>
              <a:rPr lang="zh-CN" altLang="en-US" dirty="0"/>
              <a:t>一般用不到，可用</a:t>
            </a:r>
            <a:r>
              <a:rPr lang="en-US" altLang="zh-CN" dirty="0" err="1"/>
              <a:t>getAddress</a:t>
            </a:r>
            <a:r>
              <a:rPr lang="en-US" altLang="zh-CN" dirty="0"/>
              <a:t>()</a:t>
            </a:r>
            <a:r>
              <a:rPr lang="zh-CN" altLang="en-US" dirty="0"/>
              <a:t>返回的数组长度判断</a:t>
            </a:r>
            <a:r>
              <a:rPr lang="en-US" altLang="zh-CN" dirty="0"/>
              <a:t>IP</a:t>
            </a:r>
            <a:r>
              <a:rPr lang="zh-CN" altLang="en-US" dirty="0"/>
              <a:t>地址类型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54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方法获得域名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680" y="1466800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400" dirty="0" err="1"/>
              <a:t>getHostName</a:t>
            </a:r>
            <a:r>
              <a:rPr lang="zh-CN" altLang="en-US" sz="2400" dirty="0"/>
              <a:t>方法可以得到远程主机的域名，也可以得到本机名，定义如下：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三种创建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对象的方式，</a:t>
            </a:r>
            <a:r>
              <a:rPr lang="en-US" altLang="zh-CN" sz="2400" dirty="0" err="1"/>
              <a:t>getHostName</a:t>
            </a:r>
            <a:r>
              <a:rPr lang="zh-CN" altLang="en-US" sz="2400" dirty="0"/>
              <a:t>返回的值是不同的。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400" dirty="0"/>
              <a:t>1.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getLocalHost</a:t>
            </a:r>
            <a:r>
              <a:rPr lang="zh-CN" altLang="en-US" sz="2400" dirty="0"/>
              <a:t>方法创建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对象：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返回的是本机名。</a:t>
            </a:r>
            <a:endParaRPr lang="en-US" altLang="zh-CN" sz="2000" dirty="0"/>
          </a:p>
          <a:p>
            <a:pPr marL="0" indent="0" eaLnBrk="1" hangingPunct="1"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400" dirty="0"/>
              <a:t>2.</a:t>
            </a:r>
            <a:r>
              <a:rPr lang="zh-CN" altLang="en-US" sz="2400" dirty="0"/>
              <a:t>使用域名创建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对象：</a:t>
            </a:r>
            <a:r>
              <a:rPr lang="zh-CN" altLang="en-US" sz="2000" dirty="0"/>
              <a:t>用域名作为</a:t>
            </a:r>
            <a:r>
              <a:rPr lang="en-US" altLang="zh-CN" sz="2000" dirty="0" err="1"/>
              <a:t>getByName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getAllByName</a:t>
            </a:r>
            <a:r>
              <a:rPr lang="zh-CN" altLang="en-US" sz="2000" dirty="0"/>
              <a:t>方法的参数调用这两个方法后，系统会自动记住这个域名。当调用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方法时，就无需再访问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服务器，而是直接将这个域名返回。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5680" y="2276872"/>
            <a:ext cx="8686800" cy="33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latin typeface="Consolas" pitchFamily="49" charset="0"/>
              </a:rPr>
              <a:t>public String </a:t>
            </a:r>
            <a:r>
              <a:rPr lang="en-US" altLang="zh-CN" sz="1600" b="1" dirty="0" err="1">
                <a:latin typeface="Consolas" pitchFamily="49" charset="0"/>
              </a:rPr>
              <a:t>getHostName</a:t>
            </a:r>
            <a:r>
              <a:rPr lang="en-US" altLang="zh-CN" sz="1600" b="1" dirty="0">
                <a:latin typeface="Consolas" pitchFamily="49" charset="0"/>
              </a:rPr>
              <a:t>()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3688" y="4284960"/>
            <a:ext cx="8686800" cy="584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latin typeface="Consolas" pitchFamily="49" charset="0"/>
              </a:rPr>
              <a:t>InetAddress</a:t>
            </a:r>
            <a:r>
              <a:rPr lang="en-US" altLang="zh-CN" sz="1600" b="1" dirty="0">
                <a:latin typeface="Consolas" pitchFamily="49" charset="0"/>
              </a:rPr>
              <a:t> address = </a:t>
            </a:r>
            <a:r>
              <a:rPr lang="en-US" altLang="zh-CN" sz="1600" b="1" dirty="0" err="1">
                <a:latin typeface="Consolas" pitchFamily="49" charset="0"/>
              </a:rPr>
              <a:t>InetAddress.getLocalHost</a:t>
            </a:r>
            <a:r>
              <a:rPr lang="en-US" altLang="zh-CN" sz="1600" b="1" dirty="0">
                <a:latin typeface="Consolas" pitchFamily="49" charset="0"/>
              </a:rPr>
              <a:t>();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System.out.println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address.getHostName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());  // 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输出本机名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1520" y="6157168"/>
            <a:ext cx="8686800" cy="584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latin typeface="Consolas" pitchFamily="49" charset="0"/>
              </a:rPr>
              <a:t>InetAddress</a:t>
            </a:r>
            <a:r>
              <a:rPr lang="en-US" altLang="zh-CN" sz="1600" b="1" dirty="0">
                <a:latin typeface="Consolas" pitchFamily="49" charset="0"/>
              </a:rPr>
              <a:t> address = </a:t>
            </a:r>
            <a:r>
              <a:rPr lang="en-US" altLang="zh-CN" sz="1600" b="1" dirty="0" err="1">
                <a:latin typeface="Consolas" pitchFamily="49" charset="0"/>
              </a:rPr>
              <a:t>InetAddress.getByName</a:t>
            </a:r>
            <a:r>
              <a:rPr lang="en-US" altLang="zh-CN" sz="1600" b="1" dirty="0">
                <a:latin typeface="Consolas" pitchFamily="49" charset="0"/>
              </a:rPr>
              <a:t>("www.szu.edu.cn");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System.out.println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address.getHostName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());  // 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无需访问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DNS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服务器，直接返回域名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27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方法获得域名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6792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400" dirty="0"/>
              <a:t>3.</a:t>
            </a:r>
            <a:r>
              <a:rPr lang="zh-CN" altLang="en-US" sz="2400" dirty="0"/>
              <a:t>使用</a:t>
            </a:r>
            <a:r>
              <a:rPr lang="en-US" altLang="zh-CN" sz="2400" dirty="0"/>
              <a:t>IP</a:t>
            </a:r>
            <a:r>
              <a:rPr lang="zh-CN" altLang="en-US" sz="2400" dirty="0"/>
              <a:t>地址创建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对象：</a:t>
            </a:r>
            <a:r>
              <a:rPr lang="zh-CN" altLang="en-US" sz="2000" dirty="0"/>
              <a:t>使用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地址创建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对象时（</a:t>
            </a:r>
            <a:r>
              <a:rPr lang="en-US" altLang="zh-CN" sz="2000" dirty="0" err="1"/>
              <a:t>getByName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getAllByName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getByAddress</a:t>
            </a:r>
            <a:r>
              <a:rPr lang="zh-CN" altLang="en-US" sz="2000" dirty="0"/>
              <a:t>方法都可以通过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地址创建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对象），并不需要访问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服务器。通过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服务器查找域名的工作就由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方法来完成。如果这个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地址不存在或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服务器不允许进行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地址和域名的映射，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方法就直接返回这个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总结：三种方式，</a:t>
            </a:r>
            <a:r>
              <a:rPr lang="zh-CN" altLang="en-US" sz="2000" dirty="0"/>
              <a:t>只有通过使用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地址创建的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对象调用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方法时才访问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服务器。在其他情况，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方法并不会访问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服务器，而是直接将域名或本机名返回。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下面的代码演示了在不同情况下如何使用</a:t>
            </a:r>
            <a:r>
              <a:rPr lang="en-US" altLang="zh-CN" sz="2400" dirty="0" err="1"/>
              <a:t>getHostName</a:t>
            </a:r>
            <a:r>
              <a:rPr lang="zh-CN" altLang="en-US" sz="2400" dirty="0"/>
              <a:t>方法，并计算了各种情况所需的毫秒数。</a:t>
            </a: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1520" y="3431207"/>
            <a:ext cx="8686800" cy="10779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latin typeface="Consolas" pitchFamily="49" charset="0"/>
              </a:rPr>
              <a:t>InetAddress</a:t>
            </a:r>
            <a:r>
              <a:rPr lang="en-US" altLang="zh-CN" sz="1600" b="1" dirty="0">
                <a:latin typeface="Consolas" pitchFamily="49" charset="0"/>
              </a:rPr>
              <a:t> address = </a:t>
            </a:r>
            <a:r>
              <a:rPr lang="en-US" altLang="zh-CN" sz="1600" b="1" dirty="0" err="1">
                <a:latin typeface="Consolas" pitchFamily="49" charset="0"/>
              </a:rPr>
              <a:t>InetAddress.getByName</a:t>
            </a:r>
            <a:r>
              <a:rPr lang="en-US" altLang="zh-CN" sz="1600" b="1" dirty="0">
                <a:latin typeface="Consolas" pitchFamily="49" charset="0"/>
              </a:rPr>
              <a:t>("141.146.8.66");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System.out.println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address.getHostName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());  // 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需要访问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DNS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服务器才能得到域名</a:t>
            </a:r>
          </a:p>
          <a:p>
            <a:r>
              <a:rPr lang="en-US" altLang="zh-CN" sz="1600" b="1" dirty="0" err="1">
                <a:latin typeface="Consolas" pitchFamily="49" charset="0"/>
              </a:rPr>
              <a:t>InetAddress</a:t>
            </a:r>
            <a:r>
              <a:rPr lang="en-US" altLang="zh-CN" sz="1600" b="1" dirty="0">
                <a:latin typeface="Consolas" pitchFamily="49" charset="0"/>
              </a:rPr>
              <a:t> address = </a:t>
            </a:r>
            <a:r>
              <a:rPr lang="en-US" altLang="zh-CN" sz="1600" b="1" dirty="0" err="1">
                <a:latin typeface="Consolas" pitchFamily="49" charset="0"/>
              </a:rPr>
              <a:t>InetAddress.getByName</a:t>
            </a:r>
            <a:r>
              <a:rPr lang="en-US" altLang="zh-CN" sz="1600" b="1" dirty="0">
                <a:latin typeface="Consolas" pitchFamily="49" charset="0"/>
              </a:rPr>
              <a:t>("1.2.3.4");  // IP</a:t>
            </a:r>
            <a:r>
              <a:rPr lang="zh-CN" altLang="en-US" sz="1600" b="1" dirty="0">
                <a:latin typeface="Consolas" pitchFamily="49" charset="0"/>
              </a:rPr>
              <a:t>地址不存在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System.out.println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address.getHostName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());  // 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直接返回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IP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地址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方法获得域名例子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</p:txBody>
      </p:sp>
      <p:sp>
        <p:nvSpPr>
          <p:cNvPr id="40964" name="矩形 5"/>
          <p:cNvSpPr>
            <a:spLocks noChangeArrowheads="1"/>
          </p:cNvSpPr>
          <p:nvPr/>
        </p:nvSpPr>
        <p:spPr bwMode="auto">
          <a:xfrm>
            <a:off x="25400" y="103013"/>
            <a:ext cx="9053513" cy="671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class</a:t>
            </a:r>
            <a:r>
              <a:rPr lang="en-US" altLang="zh-CN" b="1" dirty="0">
                <a:latin typeface="Consolas" pitchFamily="49" charset="0"/>
              </a:rPr>
              <a:t> </a:t>
            </a:r>
            <a:r>
              <a:rPr lang="en-US" altLang="zh-CN" b="1" dirty="0" err="1">
                <a:latin typeface="Consolas" pitchFamily="49" charset="0"/>
              </a:rPr>
              <a:t>DomainName</a:t>
            </a:r>
            <a:r>
              <a:rPr lang="en-US" altLang="zh-CN" b="1" dirty="0">
                <a:latin typeface="Consolas" pitchFamily="49" charset="0"/>
              </a:rPr>
              <a:t> {</a:t>
            </a:r>
          </a:p>
          <a:p>
            <a:r>
              <a:rPr lang="en-US" altLang="zh-CN" b="1" dirty="0">
                <a:latin typeface="Consolas" pitchFamily="49" charset="0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static void </a:t>
            </a:r>
            <a:r>
              <a:rPr lang="en-US" altLang="zh-CN" b="1" dirty="0">
                <a:latin typeface="Consolas" pitchFamily="49" charset="0"/>
              </a:rPr>
              <a:t>main(String[] </a:t>
            </a:r>
            <a:r>
              <a:rPr lang="en-US" altLang="zh-CN" b="1" dirty="0" err="1">
                <a:latin typeface="Consolas" pitchFamily="49" charset="0"/>
              </a:rPr>
              <a:t>args</a:t>
            </a:r>
            <a:r>
              <a:rPr lang="en-US" altLang="zh-CN" b="1" dirty="0">
                <a:latin typeface="Consolas" pitchFamily="49" charset="0"/>
              </a:rPr>
              <a:t>) 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altLang="zh-CN" b="1" dirty="0">
                <a:latin typeface="Consolas" pitchFamily="49" charset="0"/>
              </a:rPr>
              <a:t> Exception{</a:t>
            </a:r>
          </a:p>
          <a:p>
            <a:r>
              <a:rPr lang="en-US" altLang="zh-CN" b="1" dirty="0">
                <a:latin typeface="Consolas" pitchFamily="49" charset="0"/>
              </a:rPr>
              <a:t>	long time = 0;</a:t>
            </a:r>
          </a:p>
          <a:p>
            <a:r>
              <a:rPr lang="en-US" altLang="zh-CN" b="1" dirty="0">
                <a:latin typeface="Consolas" pitchFamily="49" charset="0"/>
              </a:rPr>
              <a:t>        // </a:t>
            </a:r>
            <a:r>
              <a:rPr lang="zh-CN" altLang="en-US" b="1" dirty="0">
                <a:latin typeface="Consolas" pitchFamily="49" charset="0"/>
              </a:rPr>
              <a:t>得到本机名</a:t>
            </a:r>
          </a:p>
          <a:p>
            <a:r>
              <a:rPr lang="zh-CN" altLang="en-US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InetAddress</a:t>
            </a:r>
            <a:r>
              <a:rPr lang="en-US" altLang="zh-CN" b="1" dirty="0">
                <a:latin typeface="Consolas" pitchFamily="49" charset="0"/>
              </a:rPr>
              <a:t> address1 = </a:t>
            </a:r>
            <a:r>
              <a:rPr lang="en-US" altLang="zh-CN" b="1" dirty="0" err="1">
                <a:latin typeface="Consolas" pitchFamily="49" charset="0"/>
              </a:rPr>
              <a:t>InetAddress.getLocalHost</a:t>
            </a:r>
            <a:r>
              <a:rPr lang="en-US" altLang="zh-CN" b="1" dirty="0">
                <a:latin typeface="Consolas" pitchFamily="49" charset="0"/>
              </a:rPr>
              <a:t>();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</a:t>
            </a:r>
            <a:r>
              <a:rPr lang="zh-CN" altLang="en-US" b="1" dirty="0">
                <a:latin typeface="Consolas" pitchFamily="49" charset="0"/>
              </a:rPr>
              <a:t>本机名： </a:t>
            </a:r>
            <a:r>
              <a:rPr lang="en-US" altLang="zh-CN" b="1" dirty="0">
                <a:latin typeface="Consolas" pitchFamily="49" charset="0"/>
              </a:rPr>
              <a:t>" + address1.getHostName());</a:t>
            </a:r>
          </a:p>
          <a:p>
            <a:r>
              <a:rPr lang="en-US" altLang="zh-CN" b="1" dirty="0">
                <a:latin typeface="Consolas" pitchFamily="49" charset="0"/>
              </a:rPr>
              <a:t>        // </a:t>
            </a:r>
            <a:r>
              <a:rPr lang="zh-CN" altLang="en-US" b="1" dirty="0">
                <a:latin typeface="Consolas" pitchFamily="49" charset="0"/>
              </a:rPr>
              <a:t>直接返回域名</a:t>
            </a:r>
          </a:p>
          <a:p>
            <a:r>
              <a:rPr lang="zh-CN" altLang="en-US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InetAddress</a:t>
            </a:r>
            <a:r>
              <a:rPr lang="en-US" altLang="zh-CN" b="1" dirty="0">
                <a:latin typeface="Consolas" pitchFamily="49" charset="0"/>
              </a:rPr>
              <a:t> address2 =</a:t>
            </a:r>
            <a:r>
              <a:rPr lang="en-US" altLang="zh-CN" b="1" dirty="0" err="1">
                <a:latin typeface="Consolas" pitchFamily="49" charset="0"/>
              </a:rPr>
              <a:t>InetAddress.getByName</a:t>
            </a:r>
            <a:r>
              <a:rPr lang="en-US" altLang="zh-CN" b="1" dirty="0">
                <a:latin typeface="Consolas" pitchFamily="49" charset="0"/>
              </a:rPr>
              <a:t>("www.szu.edu.cn");</a:t>
            </a:r>
          </a:p>
          <a:p>
            <a:r>
              <a:rPr lang="en-US" altLang="zh-CN" b="1" dirty="0">
                <a:latin typeface="Consolas" pitchFamily="49" charset="0"/>
              </a:rPr>
              <a:t>        time = </a:t>
            </a:r>
            <a:r>
              <a:rPr lang="en-US" altLang="zh-CN" b="1" dirty="0" err="1">
                <a:latin typeface="Consolas" pitchFamily="49" charset="0"/>
              </a:rPr>
              <a:t>System.currentTimeMillis</a:t>
            </a:r>
            <a:r>
              <a:rPr lang="en-US" altLang="zh-CN" b="1" dirty="0">
                <a:latin typeface="Consolas" pitchFamily="49" charset="0"/>
              </a:rPr>
              <a:t>();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</a:t>
            </a:r>
            <a:r>
              <a:rPr lang="en-US" altLang="zh-CN" b="1" dirty="0">
                <a:latin typeface="Consolas" pitchFamily="49" charset="0"/>
              </a:rPr>
              <a:t>("</a:t>
            </a:r>
            <a:r>
              <a:rPr lang="zh-CN" altLang="en-US" b="1" dirty="0">
                <a:latin typeface="Consolas" pitchFamily="49" charset="0"/>
              </a:rPr>
              <a:t>直接得到域名： </a:t>
            </a:r>
            <a:r>
              <a:rPr lang="en-US" altLang="zh-CN" b="1" dirty="0">
                <a:latin typeface="Consolas" pitchFamily="49" charset="0"/>
              </a:rPr>
              <a:t>" + address2.getHostName());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  </a:t>
            </a:r>
            <a:r>
              <a:rPr lang="zh-CN" altLang="en-US" b="1" dirty="0">
                <a:latin typeface="Consolas" pitchFamily="49" charset="0"/>
              </a:rPr>
              <a:t>所用时间：</a:t>
            </a:r>
            <a:r>
              <a:rPr lang="en-US" altLang="zh-CN" b="1" dirty="0">
                <a:latin typeface="Consolas" pitchFamily="49" charset="0"/>
              </a:rPr>
              <a:t>"</a:t>
            </a:r>
          </a:p>
          <a:p>
            <a:r>
              <a:rPr lang="en-US" altLang="zh-CN" b="1" dirty="0">
                <a:latin typeface="Consolas" pitchFamily="49" charset="0"/>
              </a:rPr>
              <a:t>        + </a:t>
            </a:r>
            <a:r>
              <a:rPr lang="en-US" altLang="zh-CN" b="1" dirty="0" err="1">
                <a:latin typeface="Consolas" pitchFamily="49" charset="0"/>
              </a:rPr>
              <a:t>String.valueOf</a:t>
            </a:r>
            <a:r>
              <a:rPr lang="en-US" altLang="zh-CN" b="1" dirty="0">
                <a:latin typeface="Consolas" pitchFamily="49" charset="0"/>
              </a:rPr>
              <a:t>(</a:t>
            </a:r>
            <a:r>
              <a:rPr lang="en-US" altLang="zh-CN" b="1" dirty="0" err="1">
                <a:latin typeface="Consolas" pitchFamily="49" charset="0"/>
              </a:rPr>
              <a:t>System.currentTimeMillis</a:t>
            </a:r>
            <a:r>
              <a:rPr lang="en-US" altLang="zh-CN" b="1" dirty="0">
                <a:latin typeface="Consolas" pitchFamily="49" charset="0"/>
              </a:rPr>
              <a:t>() - time) + " </a:t>
            </a:r>
            <a:r>
              <a:rPr lang="zh-CN" altLang="en-US" b="1" dirty="0">
                <a:latin typeface="Consolas" pitchFamily="49" charset="0"/>
              </a:rPr>
              <a:t>毫秒</a:t>
            </a:r>
            <a:r>
              <a:rPr lang="en-US" altLang="zh-CN" b="1" dirty="0">
                <a:latin typeface="Consolas" pitchFamily="49" charset="0"/>
              </a:rPr>
              <a:t>");</a:t>
            </a:r>
          </a:p>
          <a:p>
            <a:r>
              <a:rPr lang="en-US" altLang="zh-CN" b="1" dirty="0">
                <a:latin typeface="Consolas" pitchFamily="49" charset="0"/>
              </a:rPr>
              <a:t>        // </a:t>
            </a:r>
            <a:r>
              <a:rPr lang="zh-CN" altLang="en-US" b="1" dirty="0">
                <a:latin typeface="Consolas" pitchFamily="49" charset="0"/>
              </a:rPr>
              <a:t>通过</a:t>
            </a:r>
            <a:r>
              <a:rPr lang="en-US" altLang="zh-CN" b="1" dirty="0">
                <a:latin typeface="Consolas" pitchFamily="49" charset="0"/>
              </a:rPr>
              <a:t>DNS</a:t>
            </a:r>
            <a:r>
              <a:rPr lang="zh-CN" altLang="en-US" b="1" dirty="0">
                <a:latin typeface="Consolas" pitchFamily="49" charset="0"/>
              </a:rPr>
              <a:t>查找域名</a:t>
            </a:r>
            <a:endParaRPr lang="en-US" altLang="zh-CN" b="1" dirty="0">
              <a:latin typeface="Consolas" pitchFamily="49" charset="0"/>
            </a:endParaRP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InetAddress</a:t>
            </a:r>
            <a:r>
              <a:rPr lang="en-US" altLang="zh-CN" b="1" dirty="0">
                <a:latin typeface="Consolas" pitchFamily="49" charset="0"/>
              </a:rPr>
              <a:t> address3 = </a:t>
            </a:r>
            <a:r>
              <a:rPr lang="en-US" altLang="zh-CN" b="1" dirty="0" err="1">
                <a:latin typeface="Consolas" pitchFamily="49" charset="0"/>
              </a:rPr>
              <a:t>InetAddress.getByName</a:t>
            </a:r>
            <a:r>
              <a:rPr lang="en-US" altLang="zh-CN" b="1" dirty="0">
                <a:latin typeface="Consolas" pitchFamily="49" charset="0"/>
              </a:rPr>
              <a:t>("210.39.3.164");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("address3:  " + address3);  // </a:t>
            </a:r>
            <a:r>
              <a:rPr lang="zh-CN" altLang="en-US" b="1" dirty="0">
                <a:latin typeface="Consolas" pitchFamily="49" charset="0"/>
              </a:rPr>
              <a:t>域名为空</a:t>
            </a:r>
          </a:p>
          <a:p>
            <a:r>
              <a:rPr lang="zh-CN" altLang="en-US" b="1" dirty="0">
                <a:latin typeface="Consolas" pitchFamily="49" charset="0"/>
              </a:rPr>
              <a:t>        </a:t>
            </a:r>
            <a:r>
              <a:rPr lang="en-US" altLang="zh-CN" b="1" dirty="0">
                <a:latin typeface="Consolas" pitchFamily="49" charset="0"/>
              </a:rPr>
              <a:t>time = </a:t>
            </a:r>
            <a:r>
              <a:rPr lang="en-US" altLang="zh-CN" b="1" dirty="0" err="1">
                <a:latin typeface="Consolas" pitchFamily="49" charset="0"/>
              </a:rPr>
              <a:t>System.currentTimeMillis</a:t>
            </a:r>
            <a:r>
              <a:rPr lang="en-US" altLang="zh-CN" b="1" dirty="0">
                <a:latin typeface="Consolas" pitchFamily="49" charset="0"/>
              </a:rPr>
              <a:t>();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</a:t>
            </a:r>
            <a:r>
              <a:rPr lang="en-US" altLang="zh-CN" b="1" dirty="0">
                <a:latin typeface="Consolas" pitchFamily="49" charset="0"/>
              </a:rPr>
              <a:t>("</a:t>
            </a:r>
            <a:r>
              <a:rPr lang="zh-CN" altLang="en-US" b="1" dirty="0">
                <a:latin typeface="Consolas" pitchFamily="49" charset="0"/>
              </a:rPr>
              <a:t>通过</a:t>
            </a:r>
            <a:r>
              <a:rPr lang="en-US" altLang="zh-CN" b="1" dirty="0">
                <a:latin typeface="Consolas" pitchFamily="49" charset="0"/>
              </a:rPr>
              <a:t>DNS</a:t>
            </a:r>
            <a:r>
              <a:rPr lang="zh-CN" altLang="en-US" b="1" dirty="0">
                <a:latin typeface="Consolas" pitchFamily="49" charset="0"/>
              </a:rPr>
              <a:t>查找域名： </a:t>
            </a:r>
            <a:r>
              <a:rPr lang="en-US" altLang="zh-CN" b="1" dirty="0">
                <a:latin typeface="Consolas" pitchFamily="49" charset="0"/>
              </a:rPr>
              <a:t>"+address3.getHostName());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  </a:t>
            </a:r>
            <a:r>
              <a:rPr lang="zh-CN" altLang="en-US" b="1" dirty="0">
                <a:latin typeface="Consolas" pitchFamily="49" charset="0"/>
              </a:rPr>
              <a:t>所用时间：</a:t>
            </a:r>
            <a:r>
              <a:rPr lang="en-US" altLang="zh-CN" b="1" dirty="0">
                <a:latin typeface="Consolas" pitchFamily="49" charset="0"/>
              </a:rPr>
              <a:t>" + </a:t>
            </a:r>
            <a:r>
              <a:rPr lang="en-US" altLang="zh-CN" b="1" dirty="0" err="1">
                <a:latin typeface="Consolas" pitchFamily="49" charset="0"/>
              </a:rPr>
              <a:t>String.valueOf</a:t>
            </a:r>
            <a:r>
              <a:rPr lang="en-US" altLang="zh-CN" b="1" dirty="0">
                <a:latin typeface="Consolas" pitchFamily="49" charset="0"/>
              </a:rPr>
              <a:t>(</a:t>
            </a:r>
            <a:r>
              <a:rPr lang="en-US" altLang="zh-CN" b="1" dirty="0" err="1">
                <a:latin typeface="Consolas" pitchFamily="49" charset="0"/>
              </a:rPr>
              <a:t>System.currentTimeMillis</a:t>
            </a:r>
            <a:r>
              <a:rPr lang="en-US" altLang="zh-CN" b="1" dirty="0">
                <a:latin typeface="Consolas" pitchFamily="49" charset="0"/>
              </a:rPr>
              <a:t>() - time)+ " </a:t>
            </a:r>
            <a:r>
              <a:rPr lang="zh-CN" altLang="en-US" b="1" dirty="0">
                <a:latin typeface="Consolas" pitchFamily="49" charset="0"/>
              </a:rPr>
              <a:t>毫秒</a:t>
            </a:r>
            <a:r>
              <a:rPr lang="en-US" altLang="zh-CN" b="1" dirty="0">
                <a:latin typeface="Consolas" pitchFamily="49" charset="0"/>
              </a:rPr>
              <a:t>");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("address3:  " + address3);  // </a:t>
            </a:r>
            <a:r>
              <a:rPr lang="zh-CN" altLang="en-US" b="1" dirty="0">
                <a:latin typeface="Consolas" pitchFamily="49" charset="0"/>
              </a:rPr>
              <a:t>同时输出域名和</a:t>
            </a:r>
            <a:r>
              <a:rPr lang="en-US" altLang="zh-CN" b="1" dirty="0">
                <a:latin typeface="Consolas" pitchFamily="49" charset="0"/>
              </a:rPr>
              <a:t>IP</a:t>
            </a:r>
            <a:r>
              <a:rPr lang="zh-CN" altLang="en-US" b="1" dirty="0">
                <a:latin typeface="Consolas" pitchFamily="49" charset="0"/>
              </a:rPr>
              <a:t>地址</a:t>
            </a:r>
          </a:p>
          <a:p>
            <a:r>
              <a:rPr lang="zh-CN" altLang="en-US" b="1" dirty="0">
                <a:latin typeface="Consolas" pitchFamily="49" charset="0"/>
              </a:rPr>
              <a:t>	</a:t>
            </a:r>
            <a:r>
              <a:rPr lang="en-US" altLang="zh-CN" b="1" dirty="0">
                <a:latin typeface="Consolas" pitchFamily="49" charset="0"/>
              </a:rPr>
              <a:t>}</a:t>
            </a:r>
          </a:p>
          <a:p>
            <a:r>
              <a:rPr lang="en-US" altLang="zh-CN" b="1" dirty="0">
                <a:latin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1152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方法获得域名例子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运行结果：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分析：</a:t>
            </a:r>
            <a:r>
              <a:rPr lang="zh-CN" altLang="en-US" sz="2000" dirty="0"/>
              <a:t>第一个毫秒数是</a:t>
            </a:r>
            <a:r>
              <a:rPr lang="en-US" altLang="zh-CN" sz="2000" dirty="0"/>
              <a:t>0</a:t>
            </a:r>
            <a:r>
              <a:rPr lang="zh-CN" altLang="en-US" sz="2000" dirty="0"/>
              <a:t>，而第二个毫秒数是</a:t>
            </a:r>
            <a:r>
              <a:rPr lang="en-US" altLang="zh-CN" sz="2000" dirty="0"/>
              <a:t>9119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/>
              <a:t>说明使用域名创建的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对象在使用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方法时并不访问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/>
              <a:t>而使用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地址创建的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对象在使用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方法时需要访问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服务器。</a:t>
            </a:r>
            <a:endParaRPr lang="en-US" altLang="zh-CN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5654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82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8893175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getCanonicalHostName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方法获得主机名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 err="1"/>
              <a:t>getCanonicalHostName</a:t>
            </a:r>
            <a:r>
              <a:rPr lang="zh-CN" altLang="en-US" sz="2400" dirty="0"/>
              <a:t>方法和</a:t>
            </a:r>
            <a:r>
              <a:rPr lang="en-US" altLang="zh-CN" sz="2400" dirty="0" err="1"/>
              <a:t>getHostName</a:t>
            </a:r>
            <a:r>
              <a:rPr lang="zh-CN" altLang="en-US" sz="2400" dirty="0"/>
              <a:t>方法功能一样，也是得到远程主机的域名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/>
              <a:t>但</a:t>
            </a:r>
            <a:r>
              <a:rPr lang="en-US" altLang="zh-CN" sz="2000" dirty="0" err="1"/>
              <a:t>getCanonicalHostName</a:t>
            </a:r>
            <a:r>
              <a:rPr lang="zh-CN" altLang="en-US" sz="2000" dirty="0"/>
              <a:t>得到的是主机名，而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得到的主机</a:t>
            </a:r>
            <a:r>
              <a:rPr lang="zh-CN" altLang="en-US" sz="2000" b="1" dirty="0">
                <a:solidFill>
                  <a:srgbClr val="FF0000"/>
                </a:solidFill>
              </a:rPr>
              <a:t>别名</a:t>
            </a:r>
            <a:r>
              <a:rPr lang="zh-CN" altLang="en-US" sz="2000" dirty="0"/>
              <a:t>。  方法定义：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该方法的返回值与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对象创建方式有关，分三种情况：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/>
              <a:t>一是，若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对象是使用</a:t>
            </a:r>
            <a:r>
              <a:rPr lang="en-US" altLang="zh-CN" sz="2000" dirty="0" err="1"/>
              <a:t>getLocalHost</a:t>
            </a:r>
            <a:r>
              <a:rPr lang="zh-CN" altLang="en-US" sz="2000" dirty="0"/>
              <a:t>创建的，则该方法的返回值与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方法得到的一样，都是本机名。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/>
              <a:t>二是，若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对象是使用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地址创建的，则该方法的返回值与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方法得到的一样，它们的值可能是主机名，也可能是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/>
              <a:t>三是，若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对象是使用域名创建的，在创建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对象时，主机名和主机别名若已确定，则该方法不会访问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服务器，直接返回主机别名。否则，则会访问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服务器，则该方法的返回值 取决于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服务器设置。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7794" y="3017267"/>
            <a:ext cx="8348662" cy="33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Consolas" pitchFamily="49" charset="0"/>
              </a:rPr>
              <a:t>public String getCanonicalHostName()</a:t>
            </a:r>
            <a:endParaRPr lang="en-US" altLang="zh-CN" sz="1600" b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getCanonicalHostName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方法例子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</p:txBody>
      </p:sp>
      <p:sp>
        <p:nvSpPr>
          <p:cNvPr id="44036" name="矩形 5"/>
          <p:cNvSpPr>
            <a:spLocks noChangeArrowheads="1"/>
          </p:cNvSpPr>
          <p:nvPr/>
        </p:nvSpPr>
        <p:spPr bwMode="auto">
          <a:xfrm>
            <a:off x="115888" y="990600"/>
            <a:ext cx="9053512" cy="48942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class</a:t>
            </a:r>
            <a:r>
              <a:rPr lang="en-US" altLang="zh-CN" b="1" dirty="0">
                <a:latin typeface="Consolas" pitchFamily="49" charset="0"/>
              </a:rPr>
              <a:t> DomainName2 {</a:t>
            </a:r>
          </a:p>
          <a:p>
            <a:r>
              <a:rPr lang="en-US" altLang="zh-CN" b="1" dirty="0">
                <a:latin typeface="Consolas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</a:rPr>
              <a:t>public static void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address, String s)</a:t>
            </a:r>
          </a:p>
          <a:p>
            <a:r>
              <a:rPr lang="en-US" altLang="zh-CN" sz="1600" dirty="0">
                <a:latin typeface="Consolas" pitchFamily="49" charset="0"/>
              </a:rPr>
              <a:t>	    {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</a:t>
            </a:r>
            <a:r>
              <a:rPr lang="zh-CN" altLang="en-US" sz="1600" dirty="0">
                <a:latin typeface="Consolas" pitchFamily="49" charset="0"/>
              </a:rPr>
              <a:t>通过</a:t>
            </a:r>
            <a:r>
              <a:rPr lang="en-US" altLang="zh-CN" sz="1600" dirty="0">
                <a:latin typeface="Consolas" pitchFamily="49" charset="0"/>
              </a:rPr>
              <a:t>" + s + "</a:t>
            </a:r>
            <a:r>
              <a:rPr lang="zh-CN" altLang="en-US" sz="1600" dirty="0">
                <a:latin typeface="Consolas" pitchFamily="49" charset="0"/>
              </a:rPr>
              <a:t>创建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zh-CN" altLang="en-US" sz="1600" dirty="0">
                <a:latin typeface="Consolas" pitchFamily="49" charset="0"/>
              </a:rPr>
              <a:t>对象</a:t>
            </a:r>
            <a:r>
              <a:rPr lang="en-US" altLang="zh-CN" sz="1600" dirty="0">
                <a:latin typeface="Consolas" pitchFamily="49" charset="0"/>
              </a:rPr>
              <a:t>");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</a:t>
            </a:r>
            <a:r>
              <a:rPr lang="zh-CN" altLang="en-US" sz="1600" dirty="0">
                <a:latin typeface="Consolas" pitchFamily="49" charset="0"/>
              </a:rPr>
              <a:t>主 机 名</a:t>
            </a:r>
            <a:r>
              <a:rPr lang="en-US" altLang="zh-CN" sz="1600" dirty="0">
                <a:latin typeface="Consolas" pitchFamily="49" charset="0"/>
              </a:rPr>
              <a:t>:" +</a:t>
            </a:r>
            <a:r>
              <a:rPr lang="en-US" altLang="zh-CN" sz="1600" dirty="0" err="1">
                <a:latin typeface="Consolas" pitchFamily="49" charset="0"/>
              </a:rPr>
              <a:t>address.getCanonicalHostName</a:t>
            </a:r>
            <a:r>
              <a:rPr lang="en-US" altLang="zh-CN" sz="1600" dirty="0">
                <a:latin typeface="Consolas" pitchFamily="49" charset="0"/>
              </a:rPr>
              <a:t>());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</a:t>
            </a:r>
            <a:r>
              <a:rPr lang="zh-CN" altLang="en-US" sz="1600" dirty="0">
                <a:latin typeface="Consolas" pitchFamily="49" charset="0"/>
              </a:rPr>
              <a:t>主机别名</a:t>
            </a:r>
            <a:r>
              <a:rPr lang="en-US" altLang="zh-CN" sz="1600" dirty="0">
                <a:latin typeface="Consolas" pitchFamily="49" charset="0"/>
              </a:rPr>
              <a:t>:" + </a:t>
            </a:r>
            <a:r>
              <a:rPr lang="en-US" altLang="zh-CN" sz="1600" dirty="0" err="1">
                <a:latin typeface="Consolas" pitchFamily="49" charset="0"/>
              </a:rPr>
              <a:t>address.getHostName</a:t>
            </a:r>
            <a:r>
              <a:rPr lang="en-US" altLang="zh-CN" sz="1600" dirty="0">
                <a:latin typeface="Consolas" pitchFamily="49" charset="0"/>
              </a:rPr>
              <a:t>());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("");</a:t>
            </a:r>
          </a:p>
          <a:p>
            <a:r>
              <a:rPr lang="en-US" altLang="zh-CN" sz="1600" dirty="0">
                <a:latin typeface="Consolas" pitchFamily="49" charset="0"/>
              </a:rPr>
              <a:t>	    }</a:t>
            </a:r>
          </a:p>
          <a:p>
            <a:r>
              <a:rPr lang="en-US" altLang="zh-CN" sz="1600" dirty="0">
                <a:latin typeface="Consolas" pitchFamily="49" charset="0"/>
              </a:rPr>
              <a:t>	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	public static void </a:t>
            </a:r>
            <a:r>
              <a:rPr lang="en-US" altLang="zh-CN" sz="1600" dirty="0">
                <a:latin typeface="Consolas" pitchFamily="49" charset="0"/>
              </a:rPr>
              <a:t>main(String[] </a:t>
            </a:r>
            <a:r>
              <a:rPr lang="en-US" altLang="zh-CN" sz="1600" dirty="0" err="1">
                <a:latin typeface="Consolas" pitchFamily="49" charset="0"/>
              </a:rPr>
              <a:t>args</a:t>
            </a:r>
            <a:r>
              <a:rPr lang="en-US" altLang="zh-CN" sz="1600" dirty="0">
                <a:latin typeface="Consolas" pitchFamily="49" charset="0"/>
              </a:rPr>
              <a:t>) 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altLang="zh-CN" sz="1600" dirty="0">
                <a:latin typeface="Consolas" pitchFamily="49" charset="0"/>
              </a:rPr>
              <a:t> Exception{</a:t>
            </a:r>
          </a:p>
          <a:p>
            <a:r>
              <a:rPr lang="en-US" altLang="zh-CN" sz="1600" dirty="0">
                <a:latin typeface="Consolas" pitchFamily="49" charset="0"/>
              </a:rPr>
              <a:t>	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InetAddress.getLocalHost</a:t>
            </a:r>
            <a:r>
              <a:rPr lang="en-US" altLang="zh-CN" sz="1600" dirty="0">
                <a:latin typeface="Consolas" pitchFamily="49" charset="0"/>
              </a:rPr>
              <a:t>(), "</a:t>
            </a:r>
            <a:r>
              <a:rPr lang="en-US" altLang="zh-CN" sz="1600" dirty="0" err="1">
                <a:latin typeface="Consolas" pitchFamily="49" charset="0"/>
              </a:rPr>
              <a:t>getLocalHost</a:t>
            </a:r>
            <a:r>
              <a:rPr lang="zh-CN" altLang="en-US" sz="1600" dirty="0">
                <a:latin typeface="Consolas" pitchFamily="49" charset="0"/>
              </a:rPr>
              <a:t>方法</a:t>
            </a:r>
            <a:r>
              <a:rPr lang="en-US" altLang="zh-CN" sz="1600" dirty="0">
                <a:latin typeface="Consolas" pitchFamily="49" charset="0"/>
              </a:rPr>
              <a:t>");</a:t>
            </a:r>
          </a:p>
          <a:p>
            <a:r>
              <a:rPr lang="en-US" altLang="zh-CN" sz="1600" dirty="0">
                <a:latin typeface="Consolas" pitchFamily="49" charset="0"/>
              </a:rPr>
              <a:t>	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("www.ibm.com"), "www.ibm.com");</a:t>
            </a:r>
          </a:p>
          <a:p>
            <a:r>
              <a:rPr lang="en-US" altLang="zh-CN" sz="1600" dirty="0">
                <a:latin typeface="Consolas" pitchFamily="49" charset="0"/>
              </a:rPr>
              <a:t>	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("www.126.com"), "www.126.com");</a:t>
            </a:r>
          </a:p>
          <a:p>
            <a:r>
              <a:rPr lang="en-US" altLang="zh-CN" sz="1600" dirty="0">
                <a:latin typeface="Consolas" pitchFamily="49" charset="0"/>
              </a:rPr>
              <a:t>        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("202.108.9.77"), "202.108.9.77");</a:t>
            </a:r>
          </a:p>
          <a:p>
            <a:r>
              <a:rPr lang="en-US" altLang="zh-CN" sz="1600" dirty="0">
                <a:latin typeface="Consolas" pitchFamily="49" charset="0"/>
              </a:rPr>
              <a:t>        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("211.100.26.121"), "211.100.26.121");</a:t>
            </a:r>
            <a:endParaRPr lang="zh-CN" altLang="en-US" sz="1600" dirty="0">
              <a:latin typeface="Consolas" pitchFamily="49" charset="0"/>
            </a:endParaRPr>
          </a:p>
          <a:p>
            <a:r>
              <a:rPr lang="zh-CN" altLang="en-US" b="1" dirty="0">
                <a:latin typeface="Consolas" pitchFamily="49" charset="0"/>
              </a:rPr>
              <a:t>	</a:t>
            </a:r>
            <a:r>
              <a:rPr lang="en-US" altLang="zh-CN" b="1" dirty="0">
                <a:latin typeface="Consolas" pitchFamily="49" charset="0"/>
              </a:rPr>
              <a:t>}</a:t>
            </a:r>
          </a:p>
          <a:p>
            <a:r>
              <a:rPr lang="en-US" altLang="zh-CN" b="1" dirty="0">
                <a:latin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34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</a:rPr>
              <a:t>getCanonicalHostName</a:t>
            </a:r>
            <a:r>
              <a:rPr lang="zh-CN" altLang="en-US" sz="3200" b="1" kern="1200" dirty="0">
                <a:solidFill>
                  <a:srgbClr val="C00000"/>
                </a:solidFill>
              </a:rPr>
              <a:t>方法例子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/>
              <a:t>运行结果：</a:t>
            </a: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36" y="1340768"/>
            <a:ext cx="52578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577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地址版本（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844824"/>
            <a:ext cx="7920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IPv4</a:t>
            </a:r>
            <a:r>
              <a:rPr lang="zh-CN" altLang="en-US" sz="2800" dirty="0"/>
              <a:t>：</a:t>
            </a:r>
            <a:r>
              <a:rPr lang="zh-CN" altLang="en-US" sz="2800" b="1" dirty="0">
                <a:solidFill>
                  <a:srgbClr val="FF0000"/>
                </a:solidFill>
              </a:rPr>
              <a:t>四个无符号字节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/>
              <a:t>210.39.3.164(</a:t>
            </a:r>
            <a:r>
              <a:rPr lang="en-US" altLang="zh-CN" sz="2800" dirty="0">
                <a:hlinkClick r:id="rId2"/>
              </a:rPr>
              <a:t>www.szu.edu.cn)-</a:t>
            </a:r>
            <a:r>
              <a:rPr lang="zh-CN" altLang="en-US" sz="2800" dirty="0"/>
              <a:t>点分四段格式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IPv6</a:t>
            </a:r>
            <a:r>
              <a:rPr lang="zh-CN" altLang="en-US" sz="2800" dirty="0"/>
              <a:t>：</a:t>
            </a:r>
            <a:r>
              <a:rPr lang="zh-CN" altLang="en-US" sz="2800" b="1" dirty="0">
                <a:solidFill>
                  <a:srgbClr val="FF0000"/>
                </a:solidFill>
              </a:rPr>
              <a:t>十六个字节 </a:t>
            </a:r>
            <a:r>
              <a:rPr lang="zh-CN" altLang="en-US" sz="2800" dirty="0"/>
              <a:t>（</a:t>
            </a:r>
            <a:r>
              <a:rPr lang="en-US" altLang="zh-CN" sz="2800" dirty="0"/>
              <a:t>8</a:t>
            </a:r>
            <a:r>
              <a:rPr lang="zh-CN" altLang="en-US" sz="2800" dirty="0"/>
              <a:t>个区块，每块</a:t>
            </a:r>
            <a:r>
              <a:rPr lang="en-US" altLang="zh-CN" sz="2800" dirty="0"/>
              <a:t>4</a:t>
            </a:r>
            <a:r>
              <a:rPr lang="zh-CN" altLang="en-US" sz="2800" dirty="0"/>
              <a:t>个十六进制数字）</a:t>
            </a:r>
            <a:endParaRPr lang="en-US" altLang="zh-CN" sz="2800" dirty="0"/>
          </a:p>
          <a:p>
            <a:pPr lvl="1"/>
            <a:r>
              <a:rPr lang="en-US" altLang="zh-CN" sz="2800" dirty="0"/>
              <a:t>2404:6800:4005:800::2004(www.google.com)</a:t>
            </a:r>
          </a:p>
          <a:p>
            <a:pPr lvl="1"/>
            <a:r>
              <a:rPr lang="en-US" altLang="zh-CN" sz="2800" dirty="0"/>
              <a:t>2404:6800:4005:0800:0000:0000:0000:2004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8893175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getHostAddress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</a:t>
            </a:r>
            <a:r>
              <a:rPr lang="en-US" altLang="zh-CN" sz="3200" b="1" kern="1200" dirty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地址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400"/>
              <a:t>这个方法用来得到主机的</a:t>
            </a:r>
            <a:r>
              <a:rPr lang="en-US" altLang="zh-CN" sz="2400"/>
              <a:t>IP</a:t>
            </a:r>
            <a:r>
              <a:rPr lang="zh-CN" altLang="en-US" sz="2400"/>
              <a:t>地址，这个</a:t>
            </a:r>
            <a:r>
              <a:rPr lang="en-US" altLang="zh-CN" sz="2400"/>
              <a:t>IP</a:t>
            </a:r>
            <a:r>
              <a:rPr lang="zh-CN" altLang="en-US" sz="2400"/>
              <a:t>地址可能是</a:t>
            </a:r>
            <a:r>
              <a:rPr lang="en-US" altLang="zh-CN" sz="2400"/>
              <a:t>IPv4</a:t>
            </a:r>
            <a:r>
              <a:rPr lang="zh-CN" altLang="en-US" sz="2400"/>
              <a:t>的地址，也可能是</a:t>
            </a:r>
            <a:r>
              <a:rPr lang="en-US" altLang="zh-CN" sz="2400"/>
              <a:t>IPv6</a:t>
            </a:r>
            <a:r>
              <a:rPr lang="zh-CN" altLang="en-US" sz="2400"/>
              <a:t>的地址</a:t>
            </a:r>
            <a:r>
              <a:rPr lang="zh-CN" altLang="en-US" sz="2000"/>
              <a:t>。 方法定义：</a:t>
            </a:r>
            <a:endParaRPr lang="en-US" altLang="zh-CN" sz="20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/>
              <a:t>下面的代码演示了如何利用</a:t>
            </a:r>
            <a:r>
              <a:rPr lang="en-US" altLang="zh-CN" sz="2400"/>
              <a:t>getHostAddress</a:t>
            </a:r>
            <a:r>
              <a:rPr lang="zh-CN" altLang="en-US" sz="2400"/>
              <a:t>得到</a:t>
            </a:r>
            <a:r>
              <a:rPr lang="en-US" altLang="zh-CN" sz="2400"/>
              <a:t>IPv4</a:t>
            </a:r>
            <a:r>
              <a:rPr lang="zh-CN" altLang="en-US" sz="2400"/>
              <a:t>和</a:t>
            </a:r>
            <a:r>
              <a:rPr lang="en-US" altLang="zh-CN" sz="2400"/>
              <a:t>IPv6</a:t>
            </a:r>
            <a:r>
              <a:rPr lang="zh-CN" altLang="en-US" sz="2400"/>
              <a:t>地址，以及如何得到本机的所有</a:t>
            </a:r>
            <a:r>
              <a:rPr lang="en-US" altLang="zh-CN" sz="2400"/>
              <a:t>IP</a:t>
            </a:r>
            <a:r>
              <a:rPr lang="zh-CN" altLang="en-US" sz="2400"/>
              <a:t>地址。</a:t>
            </a:r>
            <a:endParaRPr lang="en-US" altLang="zh-CN" sz="24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7200" y="1905000"/>
            <a:ext cx="8348663" cy="33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Consolas" pitchFamily="49" charset="0"/>
              </a:rPr>
              <a:t>public String getHostAddress()</a:t>
            </a:r>
            <a:endParaRPr lang="en-US" altLang="zh-CN" sz="1600" b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0" y="914400"/>
            <a:ext cx="9053513" cy="54165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class</a:t>
            </a:r>
            <a:r>
              <a:rPr lang="en-US" altLang="zh-CN" b="1" dirty="0">
                <a:latin typeface="Consolas" pitchFamily="49" charset="0"/>
              </a:rPr>
              <a:t> </a:t>
            </a:r>
            <a:r>
              <a:rPr lang="en-US" altLang="zh-CN" b="1" dirty="0" err="1">
                <a:latin typeface="Consolas" pitchFamily="49" charset="0"/>
              </a:rPr>
              <a:t>GetIP</a:t>
            </a:r>
            <a:r>
              <a:rPr lang="en-US" altLang="zh-CN" b="1" dirty="0">
                <a:latin typeface="Consolas" pitchFamily="49" charset="0"/>
              </a:rPr>
              <a:t>{</a:t>
            </a:r>
          </a:p>
          <a:p>
            <a:r>
              <a:rPr lang="en-US" altLang="zh-CN" b="1" dirty="0">
                <a:latin typeface="Consolas" pitchFamily="49" charset="0"/>
              </a:rPr>
              <a:t>	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public static void </a:t>
            </a:r>
            <a:r>
              <a:rPr lang="en-US" altLang="zh-CN" sz="1600" dirty="0">
                <a:latin typeface="Consolas" pitchFamily="49" charset="0"/>
              </a:rPr>
              <a:t>main(String[] </a:t>
            </a:r>
            <a:r>
              <a:rPr lang="en-US" altLang="zh-CN" sz="1600" dirty="0" err="1">
                <a:latin typeface="Consolas" pitchFamily="49" charset="0"/>
              </a:rPr>
              <a:t>args</a:t>
            </a:r>
            <a:r>
              <a:rPr lang="en-US" altLang="zh-CN" sz="1600" dirty="0">
                <a:latin typeface="Consolas" pitchFamily="49" charset="0"/>
              </a:rPr>
              <a:t>) 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altLang="zh-CN" sz="1600" dirty="0">
                <a:latin typeface="Consolas" pitchFamily="49" charset="0"/>
              </a:rPr>
              <a:t> Exception{</a:t>
            </a:r>
          </a:p>
          <a:p>
            <a:r>
              <a:rPr lang="en-US" altLang="zh-CN" sz="1600" dirty="0">
                <a:latin typeface="Consolas" pitchFamily="49" charset="0"/>
              </a:rPr>
              <a:t>	  // </a:t>
            </a:r>
            <a:r>
              <a:rPr lang="zh-CN" altLang="en-US" sz="1600" dirty="0">
                <a:latin typeface="Consolas" pitchFamily="49" charset="0"/>
              </a:rPr>
              <a:t>输出</a:t>
            </a:r>
            <a:r>
              <a:rPr lang="en-US" altLang="zh-CN" sz="1600" dirty="0">
                <a:latin typeface="Consolas" pitchFamily="49" charset="0"/>
              </a:rPr>
              <a:t>IPv4</a:t>
            </a:r>
            <a:r>
              <a:rPr lang="zh-CN" altLang="en-US" sz="1600" dirty="0">
                <a:latin typeface="Consolas" pitchFamily="49" charset="0"/>
              </a:rPr>
              <a:t>地址</a:t>
            </a:r>
          </a:p>
          <a:p>
            <a:r>
              <a:rPr lang="zh-CN" altLang="en-US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ipv4Address1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("1.2.3.4");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("ipv4Address1: " + ipv4Address1.getHostAddress());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ipv4Address2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("www.ibm.com");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("ipv4Address2: " + ipv4Address2.getHostAddress());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ipv4Address3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("www.szu.edu.cn");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("ipv4Address3: " + ipv4Address3.getHostAddress());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// </a:t>
            </a:r>
            <a:r>
              <a:rPr lang="zh-CN" altLang="en-US" sz="1600" dirty="0">
                <a:latin typeface="Consolas" pitchFamily="49" charset="0"/>
              </a:rPr>
              <a:t>输出</a:t>
            </a:r>
            <a:r>
              <a:rPr lang="en-US" altLang="zh-CN" sz="1600" dirty="0">
                <a:latin typeface="Consolas" pitchFamily="49" charset="0"/>
              </a:rPr>
              <a:t>IPv6</a:t>
            </a:r>
            <a:r>
              <a:rPr lang="zh-CN" altLang="en-US" sz="1600" dirty="0">
                <a:latin typeface="Consolas" pitchFamily="49" charset="0"/>
              </a:rPr>
              <a:t>地址</a:t>
            </a:r>
          </a:p>
          <a:p>
            <a:r>
              <a:rPr lang="zh-CN" altLang="en-US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ipv6Address1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("abcd:123::22ff");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("ipv6Address1: " + ipv6Address1.getHostAddress());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ipv6Address2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("www.neu6.edu.cn");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("ipv6Address2: " + ipv6Address2.getHostAddress());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// </a:t>
            </a:r>
            <a:r>
              <a:rPr lang="zh-CN" altLang="en-US" sz="1600" dirty="0">
                <a:latin typeface="Consolas" pitchFamily="49" charset="0"/>
              </a:rPr>
              <a:t>输出本机全部的</a:t>
            </a:r>
            <a:r>
              <a:rPr lang="en-US" altLang="zh-CN" sz="1600" dirty="0">
                <a:latin typeface="Consolas" pitchFamily="49" charset="0"/>
              </a:rPr>
              <a:t>IP</a:t>
            </a:r>
            <a:r>
              <a:rPr lang="zh-CN" altLang="en-US" sz="1600" dirty="0">
                <a:latin typeface="Consolas" pitchFamily="49" charset="0"/>
              </a:rPr>
              <a:t>地址</a:t>
            </a:r>
          </a:p>
          <a:p>
            <a:r>
              <a:rPr lang="zh-CN" altLang="en-US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Addresses[] = </a:t>
            </a:r>
            <a:r>
              <a:rPr lang="en-US" altLang="zh-CN" sz="1600" dirty="0" err="1">
                <a:latin typeface="Consolas" pitchFamily="49" charset="0"/>
              </a:rPr>
              <a:t>InetAddress.getAllByName</a:t>
            </a:r>
            <a:r>
              <a:rPr lang="en-US" altLang="zh-CN" sz="1600" dirty="0">
                <a:latin typeface="Consolas" pitchFamily="49" charset="0"/>
              </a:rPr>
              <a:t>("www.szu.edu.cn");</a:t>
            </a:r>
          </a:p>
          <a:p>
            <a:r>
              <a:rPr lang="en-US" altLang="zh-CN" sz="1600" dirty="0">
                <a:latin typeface="Consolas" pitchFamily="49" charset="0"/>
              </a:rPr>
              <a:t>        for (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address : Addresses)</a:t>
            </a:r>
          </a:p>
          <a:p>
            <a:r>
              <a:rPr lang="en-US" altLang="zh-CN" sz="1600" dirty="0">
                <a:latin typeface="Consolas" pitchFamily="49" charset="0"/>
              </a:rPr>
              <a:t>    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</a:t>
            </a:r>
            <a:r>
              <a:rPr lang="zh-CN" altLang="en-US" sz="1600" dirty="0">
                <a:latin typeface="Consolas" pitchFamily="49" charset="0"/>
              </a:rPr>
              <a:t>本机地址：</a:t>
            </a:r>
            <a:r>
              <a:rPr lang="en-US" altLang="zh-CN" sz="1600" dirty="0">
                <a:latin typeface="Consolas" pitchFamily="49" charset="0"/>
              </a:rPr>
              <a:t>" + </a:t>
            </a:r>
            <a:r>
              <a:rPr lang="en-US" altLang="zh-CN" sz="1600" dirty="0" err="1">
                <a:latin typeface="Consolas" pitchFamily="49" charset="0"/>
              </a:rPr>
              <a:t>address.getHostAddress</a:t>
            </a:r>
            <a:r>
              <a:rPr lang="en-US" altLang="zh-CN" sz="1600" dirty="0">
                <a:latin typeface="Consolas" pitchFamily="49" charset="0"/>
              </a:rPr>
              <a:t>());</a:t>
            </a:r>
            <a:r>
              <a:rPr lang="zh-CN" altLang="en-US" b="1" dirty="0">
                <a:latin typeface="Consolas" pitchFamily="49" charset="0"/>
              </a:rPr>
              <a:t>	</a:t>
            </a:r>
            <a:endParaRPr lang="en-US" altLang="zh-CN" b="1" dirty="0">
              <a:latin typeface="Consolas" pitchFamily="49" charset="0"/>
            </a:endParaRPr>
          </a:p>
          <a:p>
            <a:r>
              <a:rPr lang="en-US" altLang="zh-CN" b="1" dirty="0">
                <a:latin typeface="Consolas" pitchFamily="49" charset="0"/>
              </a:rPr>
              <a:t>       }</a:t>
            </a:r>
          </a:p>
          <a:p>
            <a:r>
              <a:rPr lang="en-US" altLang="zh-CN" b="1" dirty="0">
                <a:latin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0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</a:rPr>
              <a:t>getHostAddress</a:t>
            </a:r>
            <a:r>
              <a:rPr lang="zh-CN" altLang="en-US" sz="3200" b="1" kern="1200" dirty="0">
                <a:solidFill>
                  <a:srgbClr val="C00000"/>
                </a:solidFill>
              </a:rPr>
              <a:t>方法获得</a:t>
            </a:r>
            <a:r>
              <a:rPr lang="en-US" altLang="zh-CN" sz="3200" b="1" kern="1200" dirty="0">
                <a:solidFill>
                  <a:srgbClr val="C00000"/>
                </a:solidFill>
              </a:rPr>
              <a:t>IP</a:t>
            </a:r>
            <a:r>
              <a:rPr lang="zh-CN" altLang="en-US" sz="3200" b="1" kern="1200" dirty="0">
                <a:solidFill>
                  <a:srgbClr val="C00000"/>
                </a:solidFill>
              </a:rPr>
              <a:t>地址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/>
              <a:t>运行结果：</a:t>
            </a: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5753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8335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8893175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getAddress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</a:t>
            </a:r>
            <a:r>
              <a:rPr lang="en-US" altLang="zh-CN" sz="3200" b="1" kern="1200" dirty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地址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686800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 err="1"/>
              <a:t>getAddress</a:t>
            </a:r>
            <a:r>
              <a:rPr lang="zh-CN" altLang="en-US" sz="2400" dirty="0"/>
              <a:t>方法和</a:t>
            </a:r>
            <a:r>
              <a:rPr lang="en-US" altLang="zh-CN" sz="2400" dirty="0" err="1"/>
              <a:t>getHostAddress</a:t>
            </a:r>
            <a:r>
              <a:rPr lang="zh-CN" altLang="en-US" sz="2400" dirty="0"/>
              <a:t>类似，它们区别是</a:t>
            </a:r>
            <a:r>
              <a:rPr lang="en-US" altLang="zh-CN" sz="2400" dirty="0" err="1"/>
              <a:t>getHostAddress</a:t>
            </a:r>
            <a:r>
              <a:rPr lang="zh-CN" altLang="en-US" sz="2400" dirty="0"/>
              <a:t>方法返回的是字符串形式的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地址，而</a:t>
            </a:r>
            <a:r>
              <a:rPr lang="en-US" altLang="zh-CN" sz="2400" dirty="0" err="1"/>
              <a:t>getAddress</a:t>
            </a:r>
            <a:r>
              <a:rPr lang="zh-CN" altLang="en-US" sz="2400" dirty="0"/>
              <a:t>方法返回的是</a:t>
            </a:r>
            <a:r>
              <a:rPr lang="en-US" altLang="zh-CN" sz="2400" dirty="0"/>
              <a:t>byte</a:t>
            </a:r>
            <a:r>
              <a:rPr lang="zh-CN" altLang="en-US" sz="2400" dirty="0"/>
              <a:t>数组形式的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地址。</a:t>
            </a:r>
            <a:r>
              <a:rPr lang="zh-CN" altLang="en-US" sz="2000" dirty="0"/>
              <a:t> 方法定义：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这个方法返回的</a:t>
            </a:r>
            <a:r>
              <a:rPr lang="en-US" altLang="zh-CN" sz="2400" dirty="0"/>
              <a:t>byte</a:t>
            </a:r>
            <a:r>
              <a:rPr lang="zh-CN" altLang="en-US" sz="2400" dirty="0"/>
              <a:t>数组是有符号的。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Java</a:t>
            </a:r>
            <a:r>
              <a:rPr lang="zh-CN" altLang="en-US" sz="2400" dirty="0"/>
              <a:t>中</a:t>
            </a:r>
            <a:r>
              <a:rPr lang="en-US" altLang="zh-CN" sz="2400" dirty="0"/>
              <a:t>byte</a:t>
            </a:r>
            <a:r>
              <a:rPr lang="zh-CN" altLang="en-US" sz="2400" dirty="0"/>
              <a:t>类型的取值范围是</a:t>
            </a:r>
            <a:r>
              <a:rPr lang="en-US" altLang="zh-CN" sz="2400" dirty="0"/>
              <a:t>-128〜127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如果返回的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地址的某个字节是大于</a:t>
            </a:r>
            <a:r>
              <a:rPr lang="en-US" altLang="zh-CN" sz="2400" dirty="0"/>
              <a:t>127</a:t>
            </a:r>
            <a:r>
              <a:rPr lang="zh-CN" altLang="en-US" sz="2400" dirty="0"/>
              <a:t>的整数，在</a:t>
            </a:r>
            <a:r>
              <a:rPr lang="en-US" altLang="zh-CN" sz="2400" dirty="0"/>
              <a:t>byte</a:t>
            </a:r>
            <a:r>
              <a:rPr lang="zh-CN" altLang="en-US" sz="2400" dirty="0"/>
              <a:t>数组中就是负数。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由于</a:t>
            </a:r>
            <a:r>
              <a:rPr lang="en-US" altLang="zh-CN" sz="2400" dirty="0"/>
              <a:t>Java</a:t>
            </a:r>
            <a:r>
              <a:rPr lang="zh-CN" altLang="en-US" sz="2400" dirty="0"/>
              <a:t>中没有无符号</a:t>
            </a:r>
            <a:r>
              <a:rPr lang="en-US" altLang="zh-CN" sz="2400" dirty="0"/>
              <a:t>byte</a:t>
            </a:r>
            <a:r>
              <a:rPr lang="zh-CN" altLang="en-US" sz="2400" dirty="0"/>
              <a:t>类型，因此，要想显示正常的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地址，必须使用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或</a:t>
            </a:r>
            <a:r>
              <a:rPr lang="en-US" altLang="zh-CN" sz="2400" dirty="0"/>
              <a:t>long</a:t>
            </a:r>
            <a:r>
              <a:rPr lang="zh-CN" altLang="en-US" sz="2400" dirty="0"/>
              <a:t>类型。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下面代码演示了如何利用</a:t>
            </a:r>
            <a:r>
              <a:rPr lang="en-US" altLang="zh-CN" sz="2400" dirty="0" err="1"/>
              <a:t>getAddress</a:t>
            </a:r>
            <a:r>
              <a:rPr lang="zh-CN" altLang="en-US" sz="2400" dirty="0"/>
              <a:t>返回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地址，以及如何将</a:t>
            </a:r>
            <a:r>
              <a:rPr lang="en-US" altLang="zh-CN" sz="2400" dirty="0"/>
              <a:t>IP</a:t>
            </a:r>
            <a:r>
              <a:rPr lang="zh-CN" altLang="en-US" sz="2400" dirty="0"/>
              <a:t>地址转换成正整数形式。</a:t>
            </a:r>
            <a:endParaRPr lang="en-US" altLang="zh-CN" sz="24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536" y="2801243"/>
            <a:ext cx="8348663" cy="33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latin typeface="Consolas" pitchFamily="49" charset="0"/>
              </a:rPr>
              <a:t>public byte[] </a:t>
            </a:r>
            <a:r>
              <a:rPr lang="en-US" altLang="zh-CN" sz="1600" b="1" dirty="0" err="1">
                <a:latin typeface="Consolas" pitchFamily="49" charset="0"/>
              </a:rPr>
              <a:t>getAddress</a:t>
            </a:r>
            <a:r>
              <a:rPr lang="en-US" altLang="zh-CN" sz="1600" b="1" dirty="0">
                <a:latin typeface="Consolas" pitchFamily="49" charset="0"/>
              </a:rPr>
              <a:t>()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60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8893175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getAddress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</a:t>
            </a:r>
            <a:r>
              <a:rPr lang="en-US" altLang="zh-CN" sz="3200" b="1" kern="1200" dirty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地址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" y="990600"/>
            <a:ext cx="8785225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000" dirty="0"/>
              <a:t>运行结果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000" dirty="0"/>
              <a:t>分析：</a:t>
            </a:r>
            <a:r>
              <a:rPr lang="zh-CN" altLang="en-US" sz="1800" dirty="0"/>
              <a:t>第一行输出了未转换的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地址，由于</a:t>
            </a:r>
            <a:r>
              <a:rPr lang="en-US" altLang="zh-CN" sz="1800" dirty="0"/>
              <a:t>www.csdn.net</a:t>
            </a:r>
            <a:r>
              <a:rPr lang="zh-CN" altLang="en-US" sz="1800" dirty="0"/>
              <a:t>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地址的第一个字节大于</a:t>
            </a:r>
            <a:r>
              <a:rPr lang="en-US" altLang="zh-CN" sz="1800" dirty="0"/>
              <a:t>127</a:t>
            </a:r>
            <a:r>
              <a:rPr lang="zh-CN" altLang="en-US" sz="1800" dirty="0"/>
              <a:t>，因此，输出了一个负数。而第二行由于将</a:t>
            </a:r>
            <a:r>
              <a:rPr lang="en-US" altLang="zh-CN" sz="1800" dirty="0"/>
              <a:t>IP</a:t>
            </a:r>
            <a:r>
              <a:rPr lang="zh-CN" altLang="en-US" sz="1800" dirty="0"/>
              <a:t>地址的每一个字节转换成了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类型，因此，输出了正常的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地址。</a:t>
            </a:r>
            <a:endParaRPr lang="en-US" altLang="zh-CN" sz="1800" dirty="0"/>
          </a:p>
        </p:txBody>
      </p:sp>
      <p:sp>
        <p:nvSpPr>
          <p:cNvPr id="49156" name="矩形 5"/>
          <p:cNvSpPr>
            <a:spLocks noChangeArrowheads="1"/>
          </p:cNvSpPr>
          <p:nvPr/>
        </p:nvSpPr>
        <p:spPr bwMode="auto">
          <a:xfrm>
            <a:off x="90488" y="946150"/>
            <a:ext cx="9053512" cy="38782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class</a:t>
            </a:r>
            <a:r>
              <a:rPr lang="en-US" altLang="zh-CN" b="1" dirty="0">
                <a:latin typeface="Consolas" pitchFamily="49" charset="0"/>
              </a:rPr>
              <a:t> GetIP2{</a:t>
            </a:r>
          </a:p>
          <a:p>
            <a:r>
              <a:rPr lang="en-US" altLang="zh-CN" b="1" dirty="0">
                <a:latin typeface="Consolas" pitchFamily="49" charset="0"/>
              </a:rPr>
              <a:t>	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public static void </a:t>
            </a:r>
            <a:r>
              <a:rPr lang="en-US" altLang="zh-CN" sz="1600" dirty="0">
                <a:latin typeface="Consolas" pitchFamily="49" charset="0"/>
              </a:rPr>
              <a:t>main(String[] </a:t>
            </a:r>
            <a:r>
              <a:rPr lang="en-US" altLang="zh-CN" sz="1600" dirty="0" err="1">
                <a:latin typeface="Consolas" pitchFamily="49" charset="0"/>
              </a:rPr>
              <a:t>args</a:t>
            </a:r>
            <a:r>
              <a:rPr lang="en-US" altLang="zh-CN" sz="1600" dirty="0">
                <a:latin typeface="Consolas" pitchFamily="49" charset="0"/>
              </a:rPr>
              <a:t>) 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altLang="zh-CN" sz="1600" dirty="0">
                <a:latin typeface="Consolas" pitchFamily="49" charset="0"/>
              </a:rPr>
              <a:t> Exception{</a:t>
            </a:r>
          </a:p>
          <a:p>
            <a:r>
              <a:rPr lang="en-US" altLang="zh-CN" sz="1600" dirty="0">
                <a:latin typeface="Consolas" pitchFamily="49" charset="0"/>
              </a:rPr>
              <a:t>	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address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("www.csdn.net");</a:t>
            </a:r>
          </a:p>
          <a:p>
            <a:r>
              <a:rPr lang="en-US" altLang="zh-CN" sz="1600" dirty="0">
                <a:latin typeface="Consolas" pitchFamily="49" charset="0"/>
              </a:rPr>
              <a:t>	        byte </a:t>
            </a:r>
            <a:r>
              <a:rPr lang="en-US" altLang="zh-CN" sz="1600" dirty="0" err="1">
                <a:latin typeface="Consolas" pitchFamily="49" charset="0"/>
              </a:rPr>
              <a:t>ip</a:t>
            </a:r>
            <a:r>
              <a:rPr lang="en-US" altLang="zh-CN" sz="1600" dirty="0">
                <a:latin typeface="Consolas" pitchFamily="49" charset="0"/>
              </a:rPr>
              <a:t>[] = </a:t>
            </a:r>
            <a:r>
              <a:rPr lang="en-US" altLang="zh-CN" sz="1600" dirty="0" err="1">
                <a:latin typeface="Consolas" pitchFamily="49" charset="0"/>
              </a:rPr>
              <a:t>address.getAddress</a:t>
            </a:r>
            <a:r>
              <a:rPr lang="en-US" altLang="zh-CN" sz="1600" dirty="0">
                <a:latin typeface="Consolas" pitchFamily="49" charset="0"/>
              </a:rPr>
              <a:t>();</a:t>
            </a:r>
          </a:p>
          <a:p>
            <a:r>
              <a:rPr lang="en-US" altLang="zh-CN" sz="1600" dirty="0">
                <a:latin typeface="Consolas" pitchFamily="49" charset="0"/>
              </a:rPr>
              <a:t>	        for (byte 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: </a:t>
            </a:r>
            <a:r>
              <a:rPr lang="en-US" altLang="zh-CN" sz="1600" dirty="0" err="1">
                <a:latin typeface="Consolas" pitchFamily="49" charset="0"/>
              </a:rPr>
              <a:t>ip</a:t>
            </a:r>
            <a:r>
              <a:rPr lang="en-US" altLang="zh-CN" sz="1600" dirty="0">
                <a:latin typeface="Consolas" pitchFamily="49" charset="0"/>
              </a:rPr>
              <a:t>)</a:t>
            </a:r>
          </a:p>
          <a:p>
            <a:r>
              <a:rPr lang="en-US" altLang="zh-CN" sz="1600" dirty="0">
                <a:latin typeface="Consolas" pitchFamily="49" charset="0"/>
              </a:rPr>
              <a:t>	            </a:t>
            </a:r>
            <a:r>
              <a:rPr lang="en-US" altLang="zh-CN" sz="1600" dirty="0" err="1">
                <a:latin typeface="Consolas" pitchFamily="49" charset="0"/>
              </a:rPr>
              <a:t>System.out.print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+ " ");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("");</a:t>
            </a:r>
          </a:p>
          <a:p>
            <a:r>
              <a:rPr lang="en-US" altLang="zh-CN" sz="1600" dirty="0">
                <a:latin typeface="Consolas" pitchFamily="49" charset="0"/>
              </a:rPr>
              <a:t>	        for (byte 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: </a:t>
            </a:r>
            <a:r>
              <a:rPr lang="en-US" altLang="zh-CN" sz="1600" dirty="0" err="1">
                <a:latin typeface="Consolas" pitchFamily="49" charset="0"/>
              </a:rPr>
              <a:t>ip</a:t>
            </a:r>
            <a:r>
              <a:rPr lang="en-US" altLang="zh-CN" sz="1600" dirty="0">
                <a:latin typeface="Consolas" pitchFamily="49" charset="0"/>
              </a:rPr>
              <a:t>)</a:t>
            </a:r>
          </a:p>
          <a:p>
            <a:r>
              <a:rPr lang="en-US" altLang="zh-CN" sz="1600" dirty="0">
                <a:latin typeface="Consolas" pitchFamily="49" charset="0"/>
              </a:rPr>
              <a:t>	        {</a:t>
            </a:r>
          </a:p>
          <a:p>
            <a:r>
              <a:rPr lang="en-US" altLang="zh-CN" sz="1600" dirty="0">
                <a:latin typeface="Consolas" pitchFamily="49" charset="0"/>
              </a:rPr>
              <a:t>	            </a:t>
            </a:r>
            <a:r>
              <a:rPr lang="en-US" altLang="zh-CN" sz="1600" dirty="0" err="1">
                <a:latin typeface="Consolas" pitchFamily="49" charset="0"/>
              </a:rPr>
              <a:t>int</a:t>
            </a:r>
            <a:r>
              <a:rPr lang="en-US" altLang="zh-CN" sz="1600" dirty="0">
                <a:latin typeface="Consolas" pitchFamily="49" charset="0"/>
              </a:rPr>
              <a:t> </a:t>
            </a:r>
            <a:r>
              <a:rPr lang="en-US" altLang="zh-CN" sz="1600" dirty="0" err="1">
                <a:latin typeface="Consolas" pitchFamily="49" charset="0"/>
              </a:rPr>
              <a:t>newIPSegment</a:t>
            </a:r>
            <a:r>
              <a:rPr lang="en-US" altLang="zh-CN" sz="1600" dirty="0">
                <a:latin typeface="Consolas" pitchFamily="49" charset="0"/>
              </a:rPr>
              <a:t> = (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&lt; 0) ? 256 + 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: 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;</a:t>
            </a:r>
          </a:p>
          <a:p>
            <a:r>
              <a:rPr lang="en-US" altLang="zh-CN" sz="1600" dirty="0">
                <a:latin typeface="Consolas" pitchFamily="49" charset="0"/>
              </a:rPr>
              <a:t>	            </a:t>
            </a:r>
            <a:r>
              <a:rPr lang="en-US" altLang="zh-CN" sz="1600" dirty="0" err="1">
                <a:latin typeface="Consolas" pitchFamily="49" charset="0"/>
              </a:rPr>
              <a:t>System.out.print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newIPSegment</a:t>
            </a:r>
            <a:r>
              <a:rPr lang="en-US" altLang="zh-CN" sz="1600" dirty="0">
                <a:latin typeface="Consolas" pitchFamily="49" charset="0"/>
              </a:rPr>
              <a:t> + " ");</a:t>
            </a:r>
          </a:p>
          <a:p>
            <a:r>
              <a:rPr lang="en-US" altLang="zh-CN" sz="1600" dirty="0">
                <a:latin typeface="Consolas" pitchFamily="49" charset="0"/>
              </a:rPr>
              <a:t>	        }</a:t>
            </a:r>
            <a:endParaRPr lang="en-US" altLang="zh-CN" b="1" dirty="0">
              <a:latin typeface="Consolas" pitchFamily="49" charset="0"/>
            </a:endParaRPr>
          </a:p>
          <a:p>
            <a:r>
              <a:rPr lang="en-US" altLang="zh-CN" b="1" dirty="0">
                <a:latin typeface="Consolas" pitchFamily="49" charset="0"/>
              </a:rPr>
              <a:t>}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05548"/>
            <a:ext cx="407828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16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zh-CN" altLang="en-US" dirty="0"/>
              <a:t>表示一个本地</a:t>
            </a:r>
            <a:r>
              <a:rPr lang="en-US" altLang="zh-CN" dirty="0"/>
              <a:t>IP</a:t>
            </a:r>
            <a:r>
              <a:rPr lang="zh-CN" altLang="en-US" dirty="0"/>
              <a:t>地址，物理网卡或虚拟网卡</a:t>
            </a:r>
            <a:endParaRPr lang="en-US" altLang="zh-CN" dirty="0"/>
          </a:p>
          <a:p>
            <a:pPr lvl="1"/>
            <a:r>
              <a:rPr lang="en-US" altLang="zh-CN" sz="2400" dirty="0"/>
              <a:t>static </a:t>
            </a:r>
            <a:r>
              <a:rPr lang="en-US" altLang="zh-CN" sz="2400" dirty="0" err="1"/>
              <a:t>NetworkInterface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getByName</a:t>
            </a:r>
            <a:r>
              <a:rPr lang="en-US" altLang="zh-CN" sz="2400" dirty="0"/>
              <a:t>(String name)</a:t>
            </a:r>
          </a:p>
          <a:p>
            <a:pPr lvl="1"/>
            <a:r>
              <a:rPr lang="en-US" altLang="zh-CN" sz="2400" dirty="0"/>
              <a:t>static </a:t>
            </a:r>
            <a:r>
              <a:rPr lang="en-US" altLang="zh-CN" sz="2400" dirty="0" err="1"/>
              <a:t>NetworkInterface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getByInetAddress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adress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列出本地主机所有网络接口</a:t>
            </a:r>
            <a:endParaRPr lang="en-US" altLang="zh-CN" dirty="0"/>
          </a:p>
          <a:p>
            <a:pPr lvl="1"/>
            <a:r>
              <a:rPr lang="en-US" altLang="zh-CN" dirty="0"/>
              <a:t>static Enumeration </a:t>
            </a:r>
            <a:r>
              <a:rPr lang="en-US" altLang="zh-CN" dirty="0" err="1"/>
              <a:t>getInetAddresses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对于与这个接口绑定的每一个</a:t>
            </a:r>
            <a:r>
              <a:rPr lang="en-US" altLang="zh-CN" dirty="0"/>
              <a:t>IP</a:t>
            </a:r>
            <a:r>
              <a:rPr lang="zh-CN" altLang="en-US" dirty="0"/>
              <a:t>地址都包含一个</a:t>
            </a:r>
            <a:r>
              <a:rPr lang="en-US" altLang="zh-CN" dirty="0" err="1"/>
              <a:t>InetAddress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09258" y="6388128"/>
            <a:ext cx="133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InterfaceList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39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496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java.net.*;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InterfaceList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try{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Enumeration&lt;</a:t>
            </a:r>
            <a:r>
              <a:rPr lang="en-US" altLang="zh-CN" dirty="0" err="1">
                <a:solidFill>
                  <a:srgbClr val="FF0000"/>
                </a:solidFill>
              </a:rPr>
              <a:t>NetworkInterface</a:t>
            </a:r>
            <a:r>
              <a:rPr lang="en-US" altLang="zh-CN" dirty="0">
                <a:solidFill>
                  <a:srgbClr val="FF0000"/>
                </a:solidFill>
              </a:rPr>
              <a:t>&gt; interfaces = </a:t>
            </a:r>
            <a:r>
              <a:rPr lang="en-US" altLang="zh-CN" dirty="0" err="1">
                <a:solidFill>
                  <a:srgbClr val="FF0000"/>
                </a:solidFill>
              </a:rPr>
              <a:t>NetworkInterface.getNetworkInterfaces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/>
              <a:t>            while(</a:t>
            </a:r>
            <a:r>
              <a:rPr lang="en-US" altLang="zh-CN" dirty="0" err="1"/>
              <a:t>interfaces.hasMoreElements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NetworkInterface</a:t>
            </a:r>
            <a:r>
              <a:rPr lang="en-US" altLang="zh-CN" dirty="0"/>
              <a:t> </a:t>
            </a:r>
            <a:r>
              <a:rPr lang="en-US" altLang="zh-CN" dirty="0" err="1"/>
              <a:t>ni</a:t>
            </a:r>
            <a:r>
              <a:rPr lang="en-US" altLang="zh-CN" dirty="0"/>
              <a:t> = </a:t>
            </a:r>
            <a:r>
              <a:rPr lang="en-US" altLang="zh-CN" dirty="0" err="1"/>
              <a:t>interfaces.nextElement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("---------------");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("UP: " + </a:t>
            </a:r>
            <a:r>
              <a:rPr lang="en-US" altLang="zh-CN" dirty="0" err="1"/>
              <a:t>ni.isUp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catch(Exception e){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(e);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SpamCheck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如何快速判断垃圾邮件发送者？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19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java.net.*;</a:t>
            </a:r>
          </a:p>
          <a:p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SpamCheck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public static final String BLACKHOLE = "sbl.spamhaus.org";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UnknownHostException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for (String </a:t>
            </a:r>
            <a:r>
              <a:rPr lang="en-US" altLang="zh-CN" dirty="0" err="1"/>
              <a:t>arg</a:t>
            </a:r>
            <a:r>
              <a:rPr lang="en-US" altLang="zh-CN" dirty="0"/>
              <a:t>: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if (</a:t>
            </a:r>
            <a:r>
              <a:rPr lang="en-US" altLang="zh-CN" dirty="0" err="1">
                <a:solidFill>
                  <a:srgbClr val="FF0000"/>
                </a:solidFill>
              </a:rPr>
              <a:t>isSpammer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arg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arg</a:t>
            </a:r>
            <a:r>
              <a:rPr lang="en-US" altLang="zh-CN" dirty="0"/>
              <a:t> + " is a known spammer.");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else{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arg</a:t>
            </a:r>
            <a:r>
              <a:rPr lang="en-US" altLang="zh-CN" dirty="0"/>
              <a:t> + " appears legitimate.");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6760" y="182808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private static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isSpammer</a:t>
            </a:r>
            <a:r>
              <a:rPr lang="en-US" altLang="zh-CN" dirty="0"/>
              <a:t>(String </a:t>
            </a:r>
            <a:r>
              <a:rPr lang="en-US" altLang="zh-CN" dirty="0" err="1"/>
              <a:t>arg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InetAddress</a:t>
            </a:r>
            <a:r>
              <a:rPr lang="en-US" altLang="zh-CN" dirty="0"/>
              <a:t> address = </a:t>
            </a:r>
            <a:r>
              <a:rPr lang="en-US" altLang="zh-CN" dirty="0" err="1"/>
              <a:t>InetAddress.getByName</a:t>
            </a:r>
            <a:r>
              <a:rPr lang="en-US" altLang="zh-CN" dirty="0"/>
              <a:t>(</a:t>
            </a:r>
            <a:r>
              <a:rPr lang="en-US" altLang="zh-CN" dirty="0" err="1"/>
              <a:t>arg</a:t>
            </a:r>
            <a:r>
              <a:rPr lang="en-US" altLang="zh-CN" dirty="0"/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byte[] quad = </a:t>
            </a:r>
            <a:r>
              <a:rPr lang="en-US" altLang="zh-CN" dirty="0" err="1">
                <a:solidFill>
                  <a:srgbClr val="FF0000"/>
                </a:solidFill>
              </a:rPr>
              <a:t>address.getAddress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String query = BLACKHOLE;</a:t>
            </a:r>
          </a:p>
          <a:p>
            <a:r>
              <a:rPr lang="en-US" altLang="zh-CN" dirty="0"/>
              <a:t>            for (byte octet : quad){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unsignedByte</a:t>
            </a:r>
            <a:r>
              <a:rPr lang="en-US" altLang="zh-CN" dirty="0"/>
              <a:t> = octet &lt; 0 ? octet + 256 : octet; </a:t>
            </a:r>
          </a:p>
          <a:p>
            <a:r>
              <a:rPr lang="en-US" altLang="zh-CN" dirty="0"/>
              <a:t>                </a:t>
            </a:r>
            <a:r>
              <a:rPr lang="en-US" altLang="zh-CN" dirty="0">
                <a:solidFill>
                  <a:srgbClr val="FF0000"/>
                </a:solidFill>
              </a:rPr>
              <a:t>query = </a:t>
            </a:r>
            <a:r>
              <a:rPr lang="en-US" altLang="zh-CN" dirty="0" err="1">
                <a:solidFill>
                  <a:srgbClr val="FF0000"/>
                </a:solidFill>
              </a:rPr>
              <a:t>unsignedByte</a:t>
            </a:r>
            <a:r>
              <a:rPr lang="en-US" altLang="zh-CN" dirty="0">
                <a:solidFill>
                  <a:srgbClr val="FF0000"/>
                </a:solidFill>
              </a:rPr>
              <a:t> + "." + query;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InetAddress.getByName</a:t>
            </a:r>
            <a:r>
              <a:rPr lang="en-US" altLang="zh-CN" dirty="0"/>
              <a:t>(query);</a:t>
            </a:r>
          </a:p>
          <a:p>
            <a:r>
              <a:rPr lang="en-US" altLang="zh-CN" dirty="0"/>
              <a:t>            return true;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catch (</a:t>
            </a:r>
            <a:r>
              <a:rPr lang="en-US" altLang="zh-CN" dirty="0" err="1"/>
              <a:t>UnknownHostException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    return false;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地址版本（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700808"/>
            <a:ext cx="8153400" cy="4495800"/>
          </a:xfrm>
        </p:spPr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b="1" dirty="0"/>
              <a:t>地址类型</a:t>
            </a:r>
            <a:endParaRPr lang="en-US" altLang="zh-CN" b="1" dirty="0"/>
          </a:p>
          <a:p>
            <a:pPr>
              <a:buNone/>
            </a:pPr>
            <a:r>
              <a:rPr lang="en-US" altLang="zh-CN" sz="2400" dirty="0"/>
              <a:t>  A</a:t>
            </a:r>
            <a:r>
              <a:rPr lang="zh-CN" altLang="en-US" sz="2400" dirty="0"/>
              <a:t>类</a:t>
            </a:r>
            <a:r>
              <a:rPr lang="en-US" altLang="zh-CN" sz="2400" dirty="0"/>
              <a:t>: </a:t>
            </a:r>
            <a:r>
              <a:rPr lang="zh-CN" altLang="en-US" sz="2400" dirty="0"/>
              <a:t>最高位为</a:t>
            </a:r>
            <a:r>
              <a:rPr lang="en-US" altLang="zh-CN" sz="2400" dirty="0"/>
              <a:t>0</a:t>
            </a:r>
          </a:p>
          <a:p>
            <a:pPr>
              <a:buNone/>
            </a:pPr>
            <a:r>
              <a:rPr lang="en-US" altLang="zh-CN" sz="2400" dirty="0"/>
              <a:t>  B</a:t>
            </a:r>
            <a:r>
              <a:rPr lang="zh-CN" altLang="en-US" sz="2400" dirty="0"/>
              <a:t>类</a:t>
            </a:r>
            <a:r>
              <a:rPr lang="en-US" altLang="zh-CN" sz="2400" dirty="0"/>
              <a:t>: </a:t>
            </a:r>
            <a:r>
              <a:rPr lang="zh-CN" altLang="en-US" sz="2400" dirty="0"/>
              <a:t>最高两位为</a:t>
            </a:r>
            <a:r>
              <a:rPr lang="en-US" altLang="zh-CN" sz="2400" dirty="0"/>
              <a:t>10</a:t>
            </a:r>
          </a:p>
          <a:p>
            <a:pPr>
              <a:buNone/>
            </a:pPr>
            <a:r>
              <a:rPr lang="en-US" altLang="zh-CN" sz="2400" dirty="0"/>
              <a:t>  C</a:t>
            </a:r>
            <a:r>
              <a:rPr lang="zh-CN" altLang="en-US" sz="2400" dirty="0"/>
              <a:t>类</a:t>
            </a:r>
            <a:r>
              <a:rPr lang="en-US" altLang="zh-CN" sz="2400" dirty="0"/>
              <a:t>: </a:t>
            </a:r>
            <a:r>
              <a:rPr lang="zh-CN" altLang="en-US" sz="2400" dirty="0"/>
              <a:t>最高三位为</a:t>
            </a:r>
            <a:r>
              <a:rPr lang="en-US" altLang="zh-CN" sz="2400" dirty="0"/>
              <a:t>110</a:t>
            </a:r>
          </a:p>
          <a:p>
            <a:pPr>
              <a:buNone/>
            </a:pPr>
            <a:r>
              <a:rPr lang="en-US" altLang="zh-CN" sz="2400" dirty="0"/>
              <a:t>  D</a:t>
            </a:r>
            <a:r>
              <a:rPr lang="zh-CN" altLang="en-US" sz="2400" dirty="0"/>
              <a:t>类</a:t>
            </a:r>
            <a:r>
              <a:rPr lang="en-US" altLang="zh-CN" sz="2400" dirty="0"/>
              <a:t>:  1110  </a:t>
            </a:r>
            <a:r>
              <a:rPr lang="zh-CN" altLang="en-US" sz="2400" dirty="0"/>
              <a:t>开始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E</a:t>
            </a:r>
            <a:r>
              <a:rPr lang="zh-CN" altLang="en-US" sz="2400" dirty="0"/>
              <a:t>类：</a:t>
            </a:r>
            <a:r>
              <a:rPr lang="en-US" altLang="zh-CN" sz="2400" dirty="0"/>
              <a:t>11110</a:t>
            </a:r>
            <a:r>
              <a:rPr lang="zh-CN" altLang="en-US" sz="2400" dirty="0"/>
              <a:t>开始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038122"/>
              </p:ext>
            </p:extLst>
          </p:nvPr>
        </p:nvGraphicFramePr>
        <p:xfrm>
          <a:off x="3059832" y="1844824"/>
          <a:ext cx="5976664" cy="266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684000" imgH="4356100" progId="Visio.Drawing.11">
                  <p:embed/>
                </p:oleObj>
              </mc:Choice>
              <mc:Fallback>
                <p:oleObj name="Visio" r:id="rId2" imgW="11684000" imgH="435610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844824"/>
                        <a:ext cx="5976664" cy="2661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IPv6</a:t>
            </a:r>
            <a:r>
              <a:rPr lang="zh-CN" altLang="en-US" b="1" dirty="0"/>
              <a:t>地址格式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长度：</a:t>
            </a:r>
            <a:r>
              <a:rPr lang="en-US" altLang="zh-CN" b="1" dirty="0"/>
              <a:t>8</a:t>
            </a:r>
            <a:r>
              <a:rPr lang="zh-CN" altLang="en-US" b="1" dirty="0"/>
              <a:t>个区块，每区块</a:t>
            </a:r>
            <a:r>
              <a:rPr lang="en-US" altLang="zh-CN" b="1" dirty="0"/>
              <a:t>4</a:t>
            </a:r>
            <a:r>
              <a:rPr lang="zh-CN" altLang="en-US" b="1" dirty="0"/>
              <a:t>个十六进制数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格式：</a:t>
            </a:r>
            <a:r>
              <a:rPr lang="zh-CN" altLang="en-US" b="1" dirty="0"/>
              <a:t>冒号相隔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简写：</a:t>
            </a:r>
            <a:r>
              <a:rPr lang="zh-CN" altLang="en-US" b="1" dirty="0"/>
              <a:t>双冒号可以表示多个</a:t>
            </a:r>
            <a:r>
              <a:rPr lang="en-US" altLang="zh-CN" b="1" dirty="0"/>
              <a:t>0</a:t>
            </a:r>
            <a:r>
              <a:rPr lang="zh-CN" altLang="en-US" b="1" dirty="0"/>
              <a:t>区块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  2001:4860:4860:0000:0000:0000:0000:8888 =</a:t>
            </a:r>
          </a:p>
          <a:p>
            <a:pPr>
              <a:buNone/>
            </a:pPr>
            <a:r>
              <a:rPr lang="en-US" altLang="zh-CN" dirty="0"/>
              <a:t>  2001:4860:4860::8888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地址当以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区块开头时，可以省略；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r>
              <a:rPr lang="zh-CN" altLang="en-US" dirty="0">
                <a:solidFill>
                  <a:srgbClr val="FF0000"/>
                </a:solidFill>
              </a:rPr>
              <a:t>每个区块中的高位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可以省略；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r>
              <a:rPr lang="zh-CN" altLang="en-US" dirty="0">
                <a:solidFill>
                  <a:srgbClr val="FF0000"/>
                </a:solidFill>
              </a:rPr>
              <a:t>一个地址中，双冒号只可用一次。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地址版本（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r>
              <a:rPr lang="zh-CN" altLang="en-US" dirty="0"/>
              <a:t>混合网络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595021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/>
              <a:t>在</a:t>
            </a:r>
            <a:r>
              <a:rPr lang="en-US" altLang="zh-CN" sz="2800" dirty="0">
                <a:solidFill>
                  <a:srgbClr val="FF0000"/>
                </a:solidFill>
              </a:rPr>
              <a:t>IPv4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IPv6</a:t>
            </a:r>
            <a:r>
              <a:rPr lang="zh-CN" altLang="en-US" sz="2800" dirty="0">
                <a:solidFill>
                  <a:srgbClr val="FF0000"/>
                </a:solidFill>
              </a:rPr>
              <a:t>混合的网络中</a:t>
            </a:r>
            <a:r>
              <a:rPr lang="zh-CN" altLang="en-US" sz="2800" dirty="0"/>
              <a:t>，</a:t>
            </a:r>
            <a:r>
              <a:rPr lang="en-US" altLang="zh-CN" sz="2800" dirty="0"/>
              <a:t>IPv6</a:t>
            </a:r>
            <a:r>
              <a:rPr lang="zh-CN" altLang="en-US" sz="2800" dirty="0"/>
              <a:t>地址的后四个字节可以被写成</a:t>
            </a:r>
            <a:r>
              <a:rPr lang="en-US" altLang="zh-CN" sz="2800" dirty="0"/>
              <a:t>IPv4</a:t>
            </a:r>
            <a:r>
              <a:rPr lang="zh-CN" altLang="en-US" sz="2800" dirty="0"/>
              <a:t>的地址格式。</a:t>
            </a:r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itchFamily="2" charset="2"/>
              <a:buChar char="l"/>
            </a:pPr>
            <a:r>
              <a:rPr lang="zh-CN" altLang="en-US" sz="2800" dirty="0"/>
              <a:t>如</a:t>
            </a:r>
            <a:r>
              <a:rPr lang="en-US" altLang="zh-CN" sz="2800" dirty="0"/>
              <a:t>A34E::A123:B231:A111:DDAA</a:t>
            </a:r>
            <a:r>
              <a:rPr lang="zh-CN" altLang="en-US" sz="2800" dirty="0"/>
              <a:t>可以写成</a:t>
            </a:r>
            <a:r>
              <a:rPr lang="en-US" altLang="zh-CN" sz="2800" dirty="0">
                <a:solidFill>
                  <a:srgbClr val="FF0000"/>
                </a:solidFill>
              </a:rPr>
              <a:t>A34E::A123:B231:161.17.221.170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itchFamily="2" charset="2"/>
              <a:buChar char="l"/>
            </a:pPr>
            <a:r>
              <a:rPr lang="zh-CN" altLang="en-US" sz="2800" dirty="0"/>
              <a:t>当访问网络资源的计算机使用的是</a:t>
            </a:r>
            <a:r>
              <a:rPr lang="en-US" altLang="zh-CN" sz="2800" dirty="0"/>
              <a:t>IPv4</a:t>
            </a:r>
            <a:r>
              <a:rPr lang="zh-CN" altLang="en-US" sz="2800" dirty="0"/>
              <a:t>的地址时，</a:t>
            </a:r>
            <a:r>
              <a:rPr lang="zh-CN" altLang="en-US" sz="2800" dirty="0">
                <a:solidFill>
                  <a:srgbClr val="FF0000"/>
                </a:solidFill>
              </a:rPr>
              <a:t>系统会自动使用</a:t>
            </a:r>
            <a:r>
              <a:rPr lang="en-US" altLang="zh-CN" sz="2800" dirty="0">
                <a:solidFill>
                  <a:srgbClr val="FF0000"/>
                </a:solidFill>
              </a:rPr>
              <a:t>IPv6</a:t>
            </a:r>
            <a:r>
              <a:rPr lang="zh-CN" altLang="en-US" sz="2800" dirty="0">
                <a:solidFill>
                  <a:srgbClr val="FF0000"/>
                </a:solidFill>
              </a:rPr>
              <a:t>的后四个字节作为</a:t>
            </a:r>
            <a:r>
              <a:rPr lang="en-US" altLang="zh-CN" sz="2800" dirty="0">
                <a:solidFill>
                  <a:srgbClr val="FF0000"/>
                </a:solidFill>
              </a:rPr>
              <a:t>IPv4</a:t>
            </a:r>
            <a:r>
              <a:rPr lang="zh-CN" altLang="en-US" sz="2800" dirty="0">
                <a:solidFill>
                  <a:srgbClr val="FF0000"/>
                </a:solidFill>
              </a:rPr>
              <a:t>的地址。</a:t>
            </a:r>
          </a:p>
          <a:p>
            <a:endParaRPr lang="en-US" altLang="zh-CN" sz="2800" dirty="0"/>
          </a:p>
          <a:p>
            <a:pPr>
              <a:buFont typeface="Wingdings" pitchFamily="2" charset="2"/>
              <a:buChar char="l"/>
            </a:pPr>
            <a:endParaRPr lang="en-US" altLang="zh-CN" sz="2800" dirty="0"/>
          </a:p>
          <a:p>
            <a:pPr>
              <a:buFont typeface="Wingdings" pitchFamily="2" charset="2"/>
              <a:buChar char="l"/>
            </a:pPr>
            <a:endParaRPr lang="en-US" altLang="zh-CN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以下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  <a:r>
              <a:rPr lang="zh-CN" altLang="en-US" dirty="0">
                <a:solidFill>
                  <a:srgbClr val="FF0000"/>
                </a:solidFill>
              </a:rPr>
              <a:t>不正确</a:t>
            </a:r>
            <a:r>
              <a:rPr lang="zh-CN" altLang="en-US" dirty="0"/>
              <a:t>的是？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(A) 21E5:69AA:FFFF:1:E100:B691:1285:F56E</a:t>
            </a:r>
          </a:p>
          <a:p>
            <a:pPr>
              <a:buNone/>
            </a:pPr>
            <a:r>
              <a:rPr lang="en-US" altLang="zh-CN" dirty="0"/>
              <a:t>(B) ::255.255.255.255</a:t>
            </a:r>
          </a:p>
          <a:p>
            <a:pPr>
              <a:buNone/>
            </a:pPr>
            <a:r>
              <a:rPr lang="en-US" altLang="zh-CN" dirty="0"/>
              <a:t>(C) 59FB::1005:CC57:6571</a:t>
            </a:r>
          </a:p>
          <a:p>
            <a:pPr>
              <a:buNone/>
            </a:pPr>
            <a:r>
              <a:rPr lang="en-US" altLang="zh-CN" dirty="0"/>
              <a:t>(D) 56FE::2159:5BBC::6594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答案：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域名系统（</a:t>
            </a:r>
            <a:r>
              <a:rPr lang="en-US" altLang="zh-CN" dirty="0"/>
              <a:t>DNS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人们难以记住大量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域名系统（</a:t>
            </a:r>
            <a:r>
              <a:rPr lang="en-US" altLang="zh-CN" dirty="0">
                <a:solidFill>
                  <a:srgbClr val="FF0000"/>
                </a:solidFill>
              </a:rPr>
              <a:t>Domain Name System, DNS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将易于记忆的</a:t>
            </a:r>
            <a:r>
              <a:rPr lang="zh-CN" altLang="en-US" dirty="0">
                <a:solidFill>
                  <a:srgbClr val="FF0000"/>
                </a:solidFill>
              </a:rPr>
              <a:t>域名与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/>
              <a:t>地址联系起来</a:t>
            </a:r>
            <a:endParaRPr lang="en-US" altLang="zh-CN" dirty="0"/>
          </a:p>
          <a:p>
            <a:pPr lvl="1"/>
            <a:r>
              <a:rPr lang="en-US" altLang="zh-CN" dirty="0"/>
              <a:t>210.39.3.164 &lt;-&gt; www.szu.edu.cn</a:t>
            </a:r>
          </a:p>
          <a:p>
            <a:r>
              <a:rPr lang="zh-CN" altLang="en-US" dirty="0"/>
              <a:t>关系</a:t>
            </a:r>
            <a:endParaRPr lang="en-US" altLang="zh-CN" dirty="0"/>
          </a:p>
          <a:p>
            <a:pPr lvl="1"/>
            <a:r>
              <a:rPr lang="zh-CN" altLang="en-US" dirty="0"/>
              <a:t>一台主机可能有多个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IP</a:t>
            </a:r>
            <a:r>
              <a:rPr lang="zh-CN" altLang="en-US" dirty="0"/>
              <a:t>地址可能被多个域名指向</a:t>
            </a:r>
            <a:endParaRPr lang="en-US" altLang="zh-CN" dirty="0"/>
          </a:p>
          <a:p>
            <a:pPr lvl="1"/>
            <a:r>
              <a:rPr lang="zh-CN" altLang="en-US" dirty="0"/>
              <a:t>一个域名可能指向多个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8535</TotalTime>
  <Words>4290</Words>
  <Application>Microsoft Office PowerPoint</Application>
  <PresentationFormat>全屏显示(4:3)</PresentationFormat>
  <Paragraphs>590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Calibri</vt:lpstr>
      <vt:lpstr>Consolas</vt:lpstr>
      <vt:lpstr>Tw Cen MT</vt:lpstr>
      <vt:lpstr>Wingdings</vt:lpstr>
      <vt:lpstr>Wingdings 2</vt:lpstr>
      <vt:lpstr>中性</vt:lpstr>
      <vt:lpstr>Visio</vt:lpstr>
      <vt:lpstr>Internet地址</vt:lpstr>
      <vt:lpstr>目录</vt:lpstr>
      <vt:lpstr>IP地址</vt:lpstr>
      <vt:lpstr>IP地址版本（1）</vt:lpstr>
      <vt:lpstr>IP地址版本（2）</vt:lpstr>
      <vt:lpstr>IP地址版本（3）</vt:lpstr>
      <vt:lpstr>IPv4和IPv6混合网络</vt:lpstr>
      <vt:lpstr>练习1：</vt:lpstr>
      <vt:lpstr>域名系统（DNS）</vt:lpstr>
      <vt:lpstr>域名系统（DNS）</vt:lpstr>
      <vt:lpstr>为什么不直接通过IP访问网站</vt:lpstr>
      <vt:lpstr>为什么不直接通过IP访问网站</vt:lpstr>
      <vt:lpstr>为什么不直接通过IP访问网站</vt:lpstr>
      <vt:lpstr>InetAddress类</vt:lpstr>
      <vt:lpstr>创建方法</vt:lpstr>
      <vt:lpstr>getLocalhost方法</vt:lpstr>
      <vt:lpstr>getLocalhost举例</vt:lpstr>
      <vt:lpstr>getByName方法</vt:lpstr>
      <vt:lpstr>说明</vt:lpstr>
      <vt:lpstr>getByName实例(1)</vt:lpstr>
      <vt:lpstr>getByName实例（2）</vt:lpstr>
      <vt:lpstr>getByName实例（3）</vt:lpstr>
      <vt:lpstr>getByName实例（4）</vt:lpstr>
      <vt:lpstr>getAllByName方法</vt:lpstr>
      <vt:lpstr>getAllByName实例</vt:lpstr>
      <vt:lpstr>getByAddress</vt:lpstr>
      <vt:lpstr>getByAddress实例</vt:lpstr>
      <vt:lpstr>程序安全性问题</vt:lpstr>
      <vt:lpstr>DNS缓存</vt:lpstr>
      <vt:lpstr>InetAddress包含获取方法</vt:lpstr>
      <vt:lpstr>PowerPoint 演示文稿</vt:lpstr>
      <vt:lpstr>Inet4Address/Inet6Address</vt:lpstr>
      <vt:lpstr>使用getHostName方法获得域名</vt:lpstr>
      <vt:lpstr>使用getHostName方法获得域名</vt:lpstr>
      <vt:lpstr>使用getHostName方法获得域名例子</vt:lpstr>
      <vt:lpstr>使用getHostName方法获得域名例子</vt:lpstr>
      <vt:lpstr>使用getCanonicalHostName方法获得主机名</vt:lpstr>
      <vt:lpstr>使用getCanonicalHostName方法例子</vt:lpstr>
      <vt:lpstr>使用getCanonicalHostName方法例子</vt:lpstr>
      <vt:lpstr>使用getHostAddress方法获得IP地址</vt:lpstr>
      <vt:lpstr>使用getHostAddress方法获得IP地址</vt:lpstr>
      <vt:lpstr>使用getAddress方法获得IP地址</vt:lpstr>
      <vt:lpstr>使用getAddress方法获得IP地址</vt:lpstr>
      <vt:lpstr>NetworkInterface</vt:lpstr>
      <vt:lpstr>PowerPoint 演示文稿</vt:lpstr>
      <vt:lpstr>SpamCheck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dc:creator>zqd</dc:creator>
  <cp:lastModifiedBy>灏 彭</cp:lastModifiedBy>
  <cp:revision>901</cp:revision>
  <dcterms:modified xsi:type="dcterms:W3CDTF">2024-06-27T04:50:33Z</dcterms:modified>
</cp:coreProperties>
</file>