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Caveat"/>
      <p:regular r:id="rId45"/>
      <p:bold r:id="rId46"/>
    </p:embeddedFont>
    <p:embeddedFont>
      <p:font typeface="Actor"/>
      <p:regular r:id="rId47"/>
    </p:embeddedFont>
    <p:embeddedFont>
      <p:font typeface="Pacifico"/>
      <p:regular r:id="rId48"/>
    </p:embeddedFont>
    <p:embeddedFont>
      <p:font typeface="Average"/>
      <p:regular r:id="rId49"/>
    </p:embeddedFont>
    <p:embeddedFont>
      <p:font typeface="Oswald"/>
      <p:regular r:id="rId50"/>
      <p:bold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D45810-0816-48BC-8DA8-FA07685C2D5D}">
  <a:tblStyle styleId="{3DD45810-0816-48BC-8DA8-FA07685C2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aveat-bold.fntdata"/><Relationship Id="rId45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acifico-regular.fntdata"/><Relationship Id="rId47" Type="http://schemas.openxmlformats.org/officeDocument/2006/relationships/font" Target="fonts/Actor-regular.fntdata"/><Relationship Id="rId49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5736510d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5736510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55736510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55736510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55736510d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55736510d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55736510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55736510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55736510d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55736510d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5736510d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55736510d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55736510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55736510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be5001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be5001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55736510d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55736510d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5573651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5573651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d575e5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d575e5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55736510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55736510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55736510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55736510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55736510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55736510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55736510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55736510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55736510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55736510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55736510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55736510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55736510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55736510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5be5001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5be5001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55736510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55736510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55736510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55736510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d575e5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d575e5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55736510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55736510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55736510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55736510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55736510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55736510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55736510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55736510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55736510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55736510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989482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5989482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5989482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5989482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cf438d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ecf438d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ecf438d4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ecf438d4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573651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573651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573651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573651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573651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573651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573651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573651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5736510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5736510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5736510d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55736510d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Eastside-FP/daythr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3633225" y="1101300"/>
            <a:ext cx="56061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To iterate is human,</a:t>
            </a:r>
            <a:endParaRPr sz="3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To recurse divine</a:t>
            </a:r>
            <a:endParaRPr sz="392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3633225" y="3226775"/>
            <a:ext cx="267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L. Peter Deutsch</a:t>
            </a:r>
            <a:endParaRPr sz="1700">
              <a:solidFill>
                <a:schemeClr val="accent5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5" y="1059700"/>
            <a:ext cx="3291299" cy="24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57" name="Google Shape;157;p22"/>
          <p:cNvCxnSpPr>
            <a:stCxn id="155" idx="6"/>
            <a:endCxn id="156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62" name="Google Shape;162;p22"/>
          <p:cNvCxnSpPr>
            <a:stCxn id="155" idx="7"/>
            <a:endCxn id="158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>
            <a:stCxn id="155" idx="5"/>
            <a:endCxn id="159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stCxn id="156" idx="5"/>
            <a:endCxn id="160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>
            <a:stCxn id="160" idx="5"/>
            <a:endCxn id="161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4591750" y="1893292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591750" y="21154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591750" y="233758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 rot="-1909884">
            <a:off x="7146757" y="2226788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Actor"/>
                <a:ea typeface="Actor"/>
                <a:cs typeface="Actor"/>
                <a:sym typeface="Actor"/>
              </a:rPr>
              <a:t>FALSE!</a:t>
            </a:r>
            <a:endParaRPr b="1">
              <a:solidFill>
                <a:srgbClr val="E06666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79" name="Google Shape;179;p23"/>
          <p:cNvCxnSpPr>
            <a:stCxn id="177" idx="6"/>
            <a:endCxn id="178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84" name="Google Shape;184;p23"/>
          <p:cNvCxnSpPr>
            <a:stCxn id="177" idx="7"/>
            <a:endCxn id="180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>
            <a:stCxn id="177" idx="5"/>
            <a:endCxn id="181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>
            <a:stCxn id="178" idx="5"/>
            <a:endCxn id="182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>
            <a:stCxn id="182" idx="5"/>
            <a:endCxn id="183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3"/>
          <p:cNvSpPr txBox="1"/>
          <p:nvPr/>
        </p:nvSpPr>
        <p:spPr>
          <a:xfrm>
            <a:off x="4591750" y="1893292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591750" y="21154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591750" y="233758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591750" y="2559731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05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no outgoing connections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591750" y="2781877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 rot="-1909884">
            <a:off x="7613657" y="2701213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Actor"/>
                <a:ea typeface="Actor"/>
                <a:cs typeface="Actor"/>
                <a:sym typeface="Actor"/>
              </a:rPr>
              <a:t>FALSE!</a:t>
            </a:r>
            <a:endParaRPr b="1">
              <a:solidFill>
                <a:srgbClr val="E06666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03" name="Google Shape;203;p24"/>
          <p:cNvCxnSpPr>
            <a:stCxn id="201" idx="6"/>
            <a:endCxn id="202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208" name="Google Shape;208;p24"/>
          <p:cNvCxnSpPr>
            <a:stCxn id="201" idx="7"/>
            <a:endCxn id="204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>
            <a:stCxn id="201" idx="5"/>
            <a:endCxn id="205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stCxn id="202" idx="5"/>
            <a:endCxn id="206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>
            <a:stCxn id="206" idx="5"/>
            <a:endCxn id="207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4591750" y="1893292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591750" y="21154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4591750" y="233758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591750" y="2559731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i="1"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 outgoing connections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591750" y="2781877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91750" y="300402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4591750" y="3226169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591750" y="344831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 rot="-1909884">
            <a:off x="7075407" y="3348838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Actor"/>
                <a:ea typeface="Actor"/>
                <a:cs typeface="Actor"/>
                <a:sym typeface="Actor"/>
              </a:rPr>
              <a:t>FALSE!</a:t>
            </a:r>
            <a:endParaRPr b="1">
              <a:solidFill>
                <a:srgbClr val="E06666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30" name="Google Shape;230;p25"/>
          <p:cNvCxnSpPr>
            <a:stCxn id="228" idx="6"/>
            <a:endCxn id="229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235" name="Google Shape;235;p25"/>
          <p:cNvCxnSpPr>
            <a:stCxn id="228" idx="7"/>
            <a:endCxn id="231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>
            <a:stCxn id="228" idx="5"/>
            <a:endCxn id="232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>
            <a:stCxn id="229" idx="5"/>
            <a:endCxn id="233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>
            <a:stCxn id="233" idx="5"/>
            <a:endCxn id="234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5"/>
          <p:cNvSpPr txBox="1"/>
          <p:nvPr/>
        </p:nvSpPr>
        <p:spPr>
          <a:xfrm>
            <a:off x="4591750" y="1893292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4591750" y="21154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591750" y="233758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591750" y="2559731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i="1"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 outgoing connections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591750" y="2781877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4591750" y="300402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4591750" y="3226169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isConnected(X,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4591750" y="344831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wireBetween(X,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591750" y="3670462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591750" y="389260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4591750" y="4114754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5039825" y="43369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 rot="-1909884">
            <a:off x="7349232" y="4235963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7D787"/>
                </a:solidFill>
                <a:latin typeface="Actor"/>
                <a:ea typeface="Actor"/>
                <a:cs typeface="Actor"/>
                <a:sym typeface="Actor"/>
              </a:rPr>
              <a:t>TRUE!</a:t>
            </a:r>
            <a:endParaRPr b="1">
              <a:solidFill>
                <a:srgbClr val="87D787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61" name="Google Shape;261;p26"/>
          <p:cNvCxnSpPr>
            <a:stCxn id="259" idx="6"/>
            <a:endCxn id="260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6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266" name="Google Shape;266;p26"/>
          <p:cNvCxnSpPr>
            <a:stCxn id="259" idx="7"/>
            <a:endCxn id="262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>
            <a:stCxn id="259" idx="5"/>
            <a:endCxn id="263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6"/>
          <p:cNvCxnSpPr>
            <a:stCxn id="260" idx="5"/>
            <a:endCxn id="264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6"/>
          <p:cNvCxnSpPr>
            <a:stCxn id="264" idx="5"/>
            <a:endCxn id="265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6"/>
          <p:cNvSpPr txBox="1"/>
          <p:nvPr/>
        </p:nvSpPr>
        <p:spPr>
          <a:xfrm>
            <a:off x="4591750" y="1893292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591750" y="21154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591750" y="233758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wireBetween(W,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4591750" y="2559731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i="1"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 outgoing connections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4591750" y="2781877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4591750" y="300402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 = 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591750" y="3226169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isConnected(X,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4591750" y="344831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wireBetween(X,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4591750" y="3670462"/>
            <a:ext cx="3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 rot="-1909884">
            <a:off x="5589207" y="3927188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7D787"/>
                </a:solidFill>
                <a:latin typeface="Actor"/>
                <a:ea typeface="Actor"/>
                <a:cs typeface="Actor"/>
                <a:sym typeface="Actor"/>
              </a:rPr>
              <a:t>TRUE!</a:t>
            </a:r>
            <a:endParaRPr b="1">
              <a:solidFill>
                <a:srgbClr val="87D787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isConnected(A, 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288" name="Google Shape;288;p27"/>
          <p:cNvCxnSpPr>
            <a:stCxn id="286" idx="6"/>
            <a:endCxn id="287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7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293" name="Google Shape;293;p27"/>
          <p:cNvCxnSpPr>
            <a:stCxn id="286" idx="7"/>
            <a:endCxn id="289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stCxn id="286" idx="5"/>
            <a:endCxn id="290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87" idx="5"/>
            <a:endCxn id="291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>
            <a:stCxn id="291" idx="5"/>
            <a:endCxn id="292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7"/>
          <p:cNvSpPr txBox="1"/>
          <p:nvPr/>
        </p:nvSpPr>
        <p:spPr>
          <a:xfrm rot="-1909884">
            <a:off x="5531757" y="1686788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7D787"/>
                </a:solidFill>
                <a:latin typeface="Actor"/>
                <a:ea typeface="Actor"/>
                <a:cs typeface="Actor"/>
                <a:sym typeface="Actor"/>
              </a:rPr>
              <a:t>TRUE!</a:t>
            </a:r>
            <a:endParaRPr b="1">
              <a:solidFill>
                <a:srgbClr val="87D787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842400" y="1238825"/>
            <a:ext cx="40143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more formally, recursion has: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br>
              <a:rPr lang="en"/>
            </a:br>
            <a:r>
              <a:rPr lang="en" sz="1600">
                <a:solidFill>
                  <a:schemeClr val="dk2"/>
                </a:solidFill>
              </a:rPr>
              <a:t>which requires no more recursion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500">
                <a:solidFill>
                  <a:schemeClr val="dk2"/>
                </a:solidFill>
              </a:rPr>
              <a:t> </a:t>
            </a:r>
            <a:endParaRPr sz="5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842400" y="28997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842400" y="3040375"/>
            <a:ext cx="4309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recursion to terminate, the recursive step </a:t>
            </a:r>
            <a:r>
              <a:rPr lang="en">
                <a:solidFill>
                  <a:schemeClr val="accent5"/>
                </a:solidFill>
              </a:rPr>
              <a:t>must take you closer to the base case</a:t>
            </a:r>
            <a:r>
              <a:rPr lang="en"/>
              <a:t>.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5346025" y="1176525"/>
            <a:ext cx="3653400" cy="200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if: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b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842400" y="1238825"/>
            <a:ext cx="40143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more formally, recursion has: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br>
              <a:rPr lang="en"/>
            </a:br>
            <a:r>
              <a:rPr lang="en" sz="1600">
                <a:solidFill>
                  <a:schemeClr val="dk2"/>
                </a:solidFill>
              </a:rPr>
              <a:t>which requires no more recursion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500">
                <a:solidFill>
                  <a:schemeClr val="dk2"/>
                </a:solidFill>
              </a:rPr>
              <a:t> </a:t>
            </a:r>
            <a:endParaRPr sz="5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842400" y="28997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42400" y="3040375"/>
            <a:ext cx="4309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recursion to terminate, the recursive step </a:t>
            </a:r>
            <a:r>
              <a:rPr lang="en">
                <a:solidFill>
                  <a:schemeClr val="accent5"/>
                </a:solidFill>
              </a:rPr>
              <a:t>must take you closer to the base case</a:t>
            </a:r>
            <a:r>
              <a:rPr lang="en"/>
              <a:t>.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5346025" y="1176525"/>
            <a:ext cx="3653400" cy="2007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if: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b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and we have not already visited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.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842400" y="1238825"/>
            <a:ext cx="6242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everywhere: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r>
              <a:rPr lang="en"/>
              <a:t>, which requires no more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842400" y="266967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Natural numbers (ℕ):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21" name="Google Shape;321;p30"/>
          <p:cNvGraphicFramePr/>
          <p:nvPr/>
        </p:nvGraphicFramePr>
        <p:xfrm>
          <a:off x="1017250" y="3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is in ℕ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if x is in ℕ, then x+1 is in ℕ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2" name="Google Shape;322;p30"/>
          <p:cNvCxnSpPr/>
          <p:nvPr/>
        </p:nvCxnSpPr>
        <p:spPr>
          <a:xfrm>
            <a:off x="1039700" y="3668575"/>
            <a:ext cx="45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842400" y="1238825"/>
            <a:ext cx="6242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everywhere: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r>
              <a:rPr lang="en"/>
              <a:t>, which requires no more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842400" y="266967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Sum of numbers up to </a:t>
            </a:r>
            <a:r>
              <a:rPr i="1" lang="en">
                <a:latin typeface="Actor"/>
                <a:ea typeface="Actor"/>
                <a:cs typeface="Actor"/>
                <a:sym typeface="Actor"/>
              </a:rPr>
              <a:t>n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30" name="Google Shape;330;p31"/>
          <p:cNvGraphicFramePr/>
          <p:nvPr/>
        </p:nvGraphicFramePr>
        <p:xfrm>
          <a:off x="1017250" y="3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sumUpTo(0)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sumUpTo(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) is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+ sumUpTo(n-1)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31"/>
          <p:cNvCxnSpPr/>
          <p:nvPr/>
        </p:nvCxnSpPr>
        <p:spPr>
          <a:xfrm>
            <a:off x="1039700" y="3668575"/>
            <a:ext cx="45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Today’s Superpower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10975"/>
            <a:ext cx="8520600" cy="27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No more loops!</a:t>
            </a:r>
            <a:endParaRPr sz="4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842400" y="1238825"/>
            <a:ext cx="6242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everywhere: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r>
              <a:rPr lang="en"/>
              <a:t>, which requires no more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842400" y="266967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Definition of a list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39" name="Google Shape;339;p32"/>
          <p:cNvGraphicFramePr/>
          <p:nvPr/>
        </p:nvGraphicFramePr>
        <p:xfrm>
          <a:off x="1017250" y="3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The constant [ ] is an (empty)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 value concatenated to a list is a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0" name="Google Shape;340;p32"/>
          <p:cNvCxnSpPr/>
          <p:nvPr/>
        </p:nvCxnSpPr>
        <p:spPr>
          <a:xfrm flipH="1" rot="10800000">
            <a:off x="1039700" y="3659875"/>
            <a:ext cx="489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842400" y="1238825"/>
            <a:ext cx="6242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everywhere: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base case</a:t>
            </a:r>
            <a:r>
              <a:rPr lang="en"/>
              <a:t>, which requires no more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dk1"/>
                </a:solidFill>
              </a:rPr>
              <a:t>recursive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842400" y="266967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Length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of a list: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48" name="Google Shape;348;p33"/>
          <p:cNvGraphicFramePr/>
          <p:nvPr/>
        </p:nvGraphicFramePr>
        <p:xfrm>
          <a:off x="1017250" y="3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The length of  [ ]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The length of a list with a first value and a trailing list </a:t>
                      </a:r>
                      <a:b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</a:b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is 1 + the length of the trailing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9" name="Google Shape;349;p33"/>
          <p:cNvCxnSpPr/>
          <p:nvPr/>
        </p:nvCxnSpPr>
        <p:spPr>
          <a:xfrm>
            <a:off x="1039700" y="3668575"/>
            <a:ext cx="71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Haskell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956650" y="3084800"/>
            <a:ext cx="3998700" cy="8226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sumUpTo 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050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sumUpTo n = n + sumUpTo (n-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956650" y="145097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Sum of numbers up to </a:t>
            </a:r>
            <a:r>
              <a:rPr i="1" lang="en">
                <a:latin typeface="Actor"/>
                <a:ea typeface="Actor"/>
                <a:cs typeface="Actor"/>
                <a:sym typeface="Actor"/>
              </a:rPr>
              <a:t>n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57" name="Google Shape;357;p34"/>
          <p:cNvGraphicFramePr/>
          <p:nvPr/>
        </p:nvGraphicFramePr>
        <p:xfrm>
          <a:off x="956650" y="199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sumUpTo(0)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sumUpTo(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) is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+ sumUpTo(n-1)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Haskell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1134900" y="3553225"/>
            <a:ext cx="3998700" cy="8226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len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len (hd : rest)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+ len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937600" y="134742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Length of a list: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65" name="Google Shape;365;p35"/>
          <p:cNvGraphicFramePr/>
          <p:nvPr/>
        </p:nvGraphicFramePr>
        <p:xfrm>
          <a:off x="1112450" y="18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The length of  [ ]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The length of a list with a first value and a trailing list </a:t>
                      </a:r>
                      <a:b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</a:b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is 1 + the length of the trailing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6" name="Google Shape;366;p35"/>
          <p:cNvCxnSpPr/>
          <p:nvPr/>
        </p:nvCxnSpPr>
        <p:spPr>
          <a:xfrm>
            <a:off x="1134900" y="2346325"/>
            <a:ext cx="71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lab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Haskell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937600" y="134742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Sum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of a list: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78" name="Google Shape;378;p37"/>
          <p:cNvGraphicFramePr/>
          <p:nvPr/>
        </p:nvGraphicFramePr>
        <p:xfrm>
          <a:off x="1112450" y="18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???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???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9" name="Google Shape;379;p37"/>
          <p:cNvCxnSpPr/>
          <p:nvPr/>
        </p:nvCxnSpPr>
        <p:spPr>
          <a:xfrm>
            <a:off x="1134900" y="2346325"/>
            <a:ext cx="71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Haskell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937600" y="134742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Sum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of a list: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86" name="Google Shape;386;p38"/>
          <p:cNvGraphicFramePr/>
          <p:nvPr/>
        </p:nvGraphicFramePr>
        <p:xfrm>
          <a:off x="1112450" y="18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The sum of  [ ]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The sum of a list with a first value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and a trailing list </a:t>
                      </a:r>
                      <a:b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</a:b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is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+ the sum of the trailing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7" name="Google Shape;387;p38"/>
          <p:cNvCxnSpPr/>
          <p:nvPr/>
        </p:nvCxnSpPr>
        <p:spPr>
          <a:xfrm>
            <a:off x="1134900" y="2346325"/>
            <a:ext cx="71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8"/>
          <p:cNvSpPr/>
          <p:nvPr/>
        </p:nvSpPr>
        <p:spPr>
          <a:xfrm>
            <a:off x="1112450" y="3957550"/>
            <a:ext cx="3998700" cy="822600"/>
          </a:xfrm>
          <a:prstGeom prst="roundRect">
            <a:avLst>
              <a:gd fmla="val 6579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len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050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len (hd : rest) = 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+ len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1112450" y="3596650"/>
            <a:ext cx="39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This is what “length of a list” looked like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842400" y="30072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Haskell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1134900" y="3553225"/>
            <a:ext cx="3998700" cy="8226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sum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050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sum (hd : rest) = </a:t>
            </a:r>
            <a:r>
              <a:rPr lang="en" sz="105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hd + sum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39"/>
          <p:cNvSpPr txBox="1"/>
          <p:nvPr>
            <p:ph idx="1" type="body"/>
          </p:nvPr>
        </p:nvSpPr>
        <p:spPr>
          <a:xfrm>
            <a:off x="937600" y="1347425"/>
            <a:ext cx="6242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Sum of a list: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latin typeface="Actor"/>
                <a:ea typeface="Actor"/>
                <a:cs typeface="Actor"/>
                <a:sym typeface="Actor"/>
              </a:rPr>
              <a:t>	</a:t>
            </a:r>
            <a:br>
              <a:rPr lang="en">
                <a:latin typeface="Actor"/>
                <a:ea typeface="Actor"/>
                <a:cs typeface="Actor"/>
                <a:sym typeface="Actor"/>
              </a:rPr>
            </a:b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397" name="Google Shape;397;p39"/>
          <p:cNvGraphicFramePr/>
          <p:nvPr/>
        </p:nvGraphicFramePr>
        <p:xfrm>
          <a:off x="1112450" y="18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{3DD45810-0816-48BC-8DA8-FA07685C2D5D}</a:tableStyleId>
              </a:tblPr>
              <a:tblGrid>
                <a:gridCol w="1265900"/>
                <a:gridCol w="59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Base: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The sum of  [ ] is 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Recursive:</a:t>
                      </a:r>
                      <a:endParaRPr>
                        <a:solidFill>
                          <a:srgbClr val="569CD6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The sum of a list with a first value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and a trailing list </a:t>
                      </a:r>
                      <a:b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</a:b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is </a:t>
                      </a:r>
                      <a:r>
                        <a:rPr i="1"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>
                          <a:solidFill>
                            <a:schemeClr val="accent3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+ the sum of the trailing list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8" name="Google Shape;398;p39"/>
          <p:cNvCxnSpPr/>
          <p:nvPr/>
        </p:nvCxnSpPr>
        <p:spPr>
          <a:xfrm>
            <a:off x="1134900" y="2346325"/>
            <a:ext cx="71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Lists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41"/>
          <p:cNvGrpSpPr/>
          <p:nvPr/>
        </p:nvGrpSpPr>
        <p:grpSpPr>
          <a:xfrm>
            <a:off x="421775" y="923425"/>
            <a:ext cx="3998700" cy="857700"/>
            <a:chOff x="421775" y="923425"/>
            <a:chExt cx="3998700" cy="857700"/>
          </a:xfrm>
        </p:grpSpPr>
        <p:sp>
          <p:nvSpPr>
            <p:cNvPr id="409" name="Google Shape;409;p41"/>
            <p:cNvSpPr/>
            <p:nvPr/>
          </p:nvSpPr>
          <p:spPr>
            <a:xfrm>
              <a:off x="421775" y="923425"/>
              <a:ext cx="3998700" cy="857700"/>
            </a:xfrm>
            <a:prstGeom prst="roundRect">
              <a:avLst>
                <a:gd fmla="val 6579" name="adj"/>
              </a:avLst>
            </a:prstGeom>
            <a:solidFill>
              <a:srgbClr val="0808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1"/>
            <p:cNvSpPr txBox="1"/>
            <p:nvPr/>
          </p:nvSpPr>
          <p:spPr>
            <a:xfrm>
              <a:off x="579800" y="1069525"/>
              <a:ext cx="3742800" cy="5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accent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[ 1, 2, 3, 4 ]</a:t>
              </a:r>
              <a:endParaRPr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[1,2,3,4]</a:t>
              </a:r>
              <a:endParaRPr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11" name="Google Shape;411;p41"/>
          <p:cNvGrpSpPr/>
          <p:nvPr/>
        </p:nvGrpSpPr>
        <p:grpSpPr>
          <a:xfrm>
            <a:off x="451850" y="2600300"/>
            <a:ext cx="3998700" cy="857700"/>
            <a:chOff x="4717725" y="856050"/>
            <a:chExt cx="3998700" cy="857700"/>
          </a:xfrm>
        </p:grpSpPr>
        <p:sp>
          <p:nvSpPr>
            <p:cNvPr id="412" name="Google Shape;412;p41"/>
            <p:cNvSpPr/>
            <p:nvPr/>
          </p:nvSpPr>
          <p:spPr>
            <a:xfrm>
              <a:off x="4717725" y="856050"/>
              <a:ext cx="3998700" cy="857700"/>
            </a:xfrm>
            <a:prstGeom prst="roundRect">
              <a:avLst>
                <a:gd fmla="val 6579" name="adj"/>
              </a:avLst>
            </a:prstGeom>
            <a:solidFill>
              <a:srgbClr val="0808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 txBox="1"/>
            <p:nvPr/>
          </p:nvSpPr>
          <p:spPr>
            <a:xfrm>
              <a:off x="4883375" y="1012475"/>
              <a:ext cx="3742800" cy="5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accent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 : 2 : 3 : 4 : []</a:t>
              </a:r>
              <a:endParaRPr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[1,2,3,4]</a:t>
              </a:r>
              <a:endParaRPr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14" name="Google Shape;414;p41"/>
          <p:cNvSpPr txBox="1"/>
          <p:nvPr/>
        </p:nvSpPr>
        <p:spPr>
          <a:xfrm>
            <a:off x="548400" y="491275"/>
            <a:ext cx="27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We’ve seen this style: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548400" y="2200100"/>
            <a:ext cx="27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It’s a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shortcut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for this: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642250" y="2738675"/>
            <a:ext cx="6242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642250" y="1641175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>
            <a:off x="440425" y="688475"/>
            <a:ext cx="3998700" cy="8577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 txBox="1"/>
          <p:nvPr/>
        </p:nvSpPr>
        <p:spPr>
          <a:xfrm>
            <a:off x="606075" y="844900"/>
            <a:ext cx="3742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Prelude&gt; 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 : 2 : 3 : 4 : []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[1,2,3,4]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2155550" y="875900"/>
            <a:ext cx="205800" cy="304800"/>
          </a:xfrm>
          <a:prstGeom prst="ellipse">
            <a:avLst/>
          </a:prstGeom>
          <a:solidFill>
            <a:srgbClr val="E8E209">
              <a:alpha val="41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2936275" y="17480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42"/>
          <p:cNvCxnSpPr>
            <a:stCxn id="422" idx="4"/>
            <a:endCxn id="423" idx="1"/>
          </p:cNvCxnSpPr>
          <p:nvPr/>
        </p:nvCxnSpPr>
        <p:spPr>
          <a:xfrm flipH="1" rot="-5400000">
            <a:off x="2213600" y="1225550"/>
            <a:ext cx="767400" cy="67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2"/>
          <p:cNvSpPr txBox="1"/>
          <p:nvPr/>
        </p:nvSpPr>
        <p:spPr>
          <a:xfrm>
            <a:off x="3267775" y="1640350"/>
            <a:ext cx="21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ctor"/>
                <a:ea typeface="Actor"/>
                <a:cs typeface="Actor"/>
                <a:sym typeface="Actor"/>
              </a:rPr>
              <a:t>Joins an element to the start of a list</a:t>
            </a:r>
            <a:endParaRPr>
              <a:solidFill>
                <a:schemeClr val="accent3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426" name="Google Shape;426;p42"/>
          <p:cNvGrpSpPr/>
          <p:nvPr/>
        </p:nvGrpSpPr>
        <p:grpSpPr>
          <a:xfrm>
            <a:off x="536975" y="2588950"/>
            <a:ext cx="3998700" cy="1848000"/>
            <a:chOff x="536975" y="2588950"/>
            <a:chExt cx="3998700" cy="1848000"/>
          </a:xfrm>
        </p:grpSpPr>
        <p:sp>
          <p:nvSpPr>
            <p:cNvPr id="427" name="Google Shape;427;p42"/>
            <p:cNvSpPr/>
            <p:nvPr/>
          </p:nvSpPr>
          <p:spPr>
            <a:xfrm>
              <a:off x="536975" y="2588950"/>
              <a:ext cx="3998700" cy="1848000"/>
            </a:xfrm>
            <a:prstGeom prst="roundRect">
              <a:avLst>
                <a:gd fmla="val 6579" name="adj"/>
              </a:avLst>
            </a:prstGeom>
            <a:solidFill>
              <a:srgbClr val="0808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 txBox="1"/>
            <p:nvPr/>
          </p:nvSpPr>
          <p:spPr>
            <a:xfrm>
              <a:off x="702625" y="2745375"/>
              <a:ext cx="37428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 = []</a:t>
              </a: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    </a:t>
              </a:r>
              <a:r>
                <a:rPr lang="en" sz="1050">
                  <a:solidFill>
                    <a:srgbClr val="98C3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-- empty list</a:t>
              </a:r>
              <a:endParaRPr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 = 4 : a</a:t>
              </a: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r>
                <a:rPr lang="en" sz="1050">
                  <a:solidFill>
                    <a:srgbClr val="98C3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-- [ 4 ]</a:t>
              </a:r>
              <a:endParaRPr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 = 3 : b</a:t>
              </a: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r>
                <a:rPr lang="en" sz="1050">
                  <a:solidFill>
                    <a:srgbClr val="98C3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-- [ 3, 4 ]</a:t>
              </a:r>
              <a:endParaRPr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 = 2 : c</a:t>
              </a: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r>
                <a:rPr lang="en" sz="1050">
                  <a:solidFill>
                    <a:srgbClr val="98C3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-- [ 2, 3, 4 ]</a:t>
              </a:r>
              <a:endParaRPr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 = 1 : d</a:t>
              </a: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</a:t>
              </a:r>
              <a:r>
                <a:rPr lang="en" sz="1050">
                  <a:solidFill>
                    <a:srgbClr val="98C3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-- [ 1, 2, 3, 4 ]</a:t>
              </a:r>
              <a:endParaRPr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</a:t>
              </a:r>
              <a:endParaRPr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[1,2,3,4]</a:t>
              </a:r>
              <a:endParaRPr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43"/>
          <p:cNvGrpSpPr/>
          <p:nvPr/>
        </p:nvGrpSpPr>
        <p:grpSpPr>
          <a:xfrm>
            <a:off x="432573" y="689398"/>
            <a:ext cx="3520056" cy="470448"/>
            <a:chOff x="421775" y="923425"/>
            <a:chExt cx="3998700" cy="857700"/>
          </a:xfrm>
        </p:grpSpPr>
        <p:sp>
          <p:nvSpPr>
            <p:cNvPr id="434" name="Google Shape;434;p43"/>
            <p:cNvSpPr/>
            <p:nvPr/>
          </p:nvSpPr>
          <p:spPr>
            <a:xfrm>
              <a:off x="421775" y="923425"/>
              <a:ext cx="3998700" cy="857700"/>
            </a:xfrm>
            <a:prstGeom prst="roundRect">
              <a:avLst>
                <a:gd fmla="val 6579" name="adj"/>
              </a:avLst>
            </a:prstGeom>
            <a:solidFill>
              <a:srgbClr val="0808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 txBox="1"/>
            <p:nvPr/>
          </p:nvSpPr>
          <p:spPr>
            <a:xfrm>
              <a:off x="579800" y="1069525"/>
              <a:ext cx="37428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accent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[ 1, 2, 3 ]</a:t>
              </a:r>
              <a:endParaRPr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36" name="Google Shape;436;p43"/>
          <p:cNvGrpSpPr/>
          <p:nvPr/>
        </p:nvGrpSpPr>
        <p:grpSpPr>
          <a:xfrm>
            <a:off x="432909" y="1558757"/>
            <a:ext cx="3520056" cy="565482"/>
            <a:chOff x="4717725" y="856050"/>
            <a:chExt cx="3998700" cy="857700"/>
          </a:xfrm>
        </p:grpSpPr>
        <p:sp>
          <p:nvSpPr>
            <p:cNvPr id="437" name="Google Shape;437;p43"/>
            <p:cNvSpPr/>
            <p:nvPr/>
          </p:nvSpPr>
          <p:spPr>
            <a:xfrm>
              <a:off x="4717725" y="856050"/>
              <a:ext cx="3998700" cy="857700"/>
            </a:xfrm>
            <a:prstGeom prst="roundRect">
              <a:avLst>
                <a:gd fmla="val 6579" name="adj"/>
              </a:avLst>
            </a:prstGeom>
            <a:solidFill>
              <a:srgbClr val="0808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 txBox="1"/>
            <p:nvPr/>
          </p:nvSpPr>
          <p:spPr>
            <a:xfrm>
              <a:off x="4883375" y="1012475"/>
              <a:ext cx="37428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569CD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Prelude&gt; </a:t>
              </a:r>
              <a:r>
                <a:rPr lang="en" sz="1050">
                  <a:solidFill>
                    <a:schemeClr val="accent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 : 2 : 3 : []</a:t>
              </a:r>
              <a:endParaRPr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39" name="Google Shape;439;p43"/>
          <p:cNvSpPr txBox="1"/>
          <p:nvPr/>
        </p:nvSpPr>
        <p:spPr>
          <a:xfrm>
            <a:off x="532888" y="1197338"/>
            <a:ext cx="27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Is the same as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482725" y="196800"/>
            <a:ext cx="27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Pattern Matching</a:t>
            </a:r>
            <a:endParaRPr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402175" y="2523150"/>
            <a:ext cx="3519900" cy="6798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[] = 0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(x:xs) = 1 + len xs</a:t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4778400" y="689400"/>
            <a:ext cx="3519900" cy="29970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Prelude&gt; 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 [ 1, 2, 3 ]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 the same as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Prelude&gt; 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 1 : 2 : 3 : []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so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  1 : 2 : 3 : []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len (x : xs) = 1 + len xs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5282275" y="1850900"/>
            <a:ext cx="186600" cy="565500"/>
          </a:xfrm>
          <a:prstGeom prst="flowChartAlternateProcess">
            <a:avLst/>
          </a:prstGeom>
          <a:solidFill>
            <a:srgbClr val="E8E209">
              <a:alpha val="41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 flipH="1" rot="10800000">
            <a:off x="5598375" y="1850825"/>
            <a:ext cx="898800" cy="563700"/>
          </a:xfrm>
          <a:prstGeom prst="corner">
            <a:avLst>
              <a:gd fmla="val 52031" name="adj1"/>
              <a:gd fmla="val 41888" name="adj2"/>
            </a:avLst>
          </a:prstGeom>
          <a:solidFill>
            <a:srgbClr val="E8E209">
              <a:alpha val="41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972375" y="355725"/>
            <a:ext cx="3519900" cy="10182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sumList [] = 0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sumList (x:xs) = x + sumList xs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Prelude&gt; 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sumList [ 1, 2, 3 ]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 txBox="1"/>
          <p:nvPr/>
        </p:nvSpPr>
        <p:spPr>
          <a:xfrm>
            <a:off x="904475" y="14741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sumList [ 1, 2, 3 ]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904475" y="17784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sumList 1 : 2 : 3 :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904475" y="21669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1 + sumList 2 : 3 :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904475" y="2432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1 + 2 + sumList 3 :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4" name="Google Shape;454;p44"/>
          <p:cNvSpPr txBox="1"/>
          <p:nvPr/>
        </p:nvSpPr>
        <p:spPr>
          <a:xfrm>
            <a:off x="904475" y="26983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1 + 2 + 3 + sumList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904475" y="29641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1 + 2 + 3 + 0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904475" y="32298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7" name="Google Shape;457;p44"/>
          <p:cNvSpPr txBox="1"/>
          <p:nvPr/>
        </p:nvSpPr>
        <p:spPr>
          <a:xfrm rot="-906887">
            <a:off x="3379894" y="2181109"/>
            <a:ext cx="2137651" cy="1046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It’s as if the function is crawling down the list, leaving a result in its wake… Remember this for next week.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1031100" y="364425"/>
            <a:ext cx="3519900" cy="10182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(x:xs) = 2*x : 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fn xs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Prelude&gt; 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[ 1, 2, 3 ]</a:t>
            </a:r>
            <a:endParaRPr sz="105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963200" y="14828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[ 1, 2, 3 ]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963200" y="17871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1 : 2 : 3 :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5" name="Google Shape;465;p45"/>
          <p:cNvSpPr txBox="1"/>
          <p:nvPr/>
        </p:nvSpPr>
        <p:spPr>
          <a:xfrm>
            <a:off x="963200" y="21756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(2 : 3 : [])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963200" y="24413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2 : 4 :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(3 : [])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963200" y="2707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2 : 4 : 6 :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963200" y="29728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2 : 4 : 6 : []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963200" y="32385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[ 2, 4, 6 ]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0" name="Google Shape;470;p45"/>
          <p:cNvSpPr txBox="1"/>
          <p:nvPr/>
        </p:nvSpPr>
        <p:spPr>
          <a:xfrm rot="-1530684">
            <a:off x="3461254" y="1868544"/>
            <a:ext cx="2137729" cy="8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It’s as if the function is </a:t>
            </a: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applying</a:t>
            </a: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(*2)</a:t>
            </a: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 to each element </a:t>
            </a:r>
            <a:b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to create a new list.</a:t>
            </a:r>
            <a:endParaRPr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71" name="Google Shape;471;p45"/>
          <p:cNvSpPr txBox="1"/>
          <p:nvPr/>
        </p:nvSpPr>
        <p:spPr>
          <a:xfrm>
            <a:off x="4551000" y="26728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[ 1,    2,    3 ]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↓     ↓    ↓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(*2)  (*2)  (*2)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↓     ↓    ↓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[ 2,    4,    6 ]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/>
        </p:nvSpPr>
        <p:spPr>
          <a:xfrm>
            <a:off x="1098125" y="468425"/>
            <a:ext cx="633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Ligatures</a:t>
            </a:r>
            <a:endParaRPr sz="29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77" name="Google Shape;477;p46"/>
          <p:cNvSpPr txBox="1"/>
          <p:nvPr/>
        </p:nvSpPr>
        <p:spPr>
          <a:xfrm>
            <a:off x="4475425" y="1708175"/>
            <a:ext cx="35589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diﬃcult to ﬁnd ﬂuid</a:t>
            </a:r>
            <a:endParaRPr sz="4800"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1098125" y="2220388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​</a:t>
            </a: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9" name="Google Shape;479;p46"/>
          <p:cNvSpPr txBox="1"/>
          <p:nvPr/>
        </p:nvSpPr>
        <p:spPr>
          <a:xfrm>
            <a:off x="2595350" y="2220388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1098125" y="1317250"/>
            <a:ext cx="87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2595350" y="1317250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ff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1098125" y="3123525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f​</a:t>
            </a:r>
            <a:r>
              <a:rPr lang="en" sz="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3" name="Google Shape;483;p46"/>
          <p:cNvSpPr txBox="1"/>
          <p:nvPr/>
        </p:nvSpPr>
        <p:spPr>
          <a:xfrm>
            <a:off x="2595350" y="3123525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</a:t>
            </a:r>
            <a:endParaRPr sz="5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1846738" y="3555175"/>
            <a:ext cx="6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endParaRPr sz="5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1929275" y="1738150"/>
            <a:ext cx="444000" cy="143400"/>
          </a:xfrm>
          <a:prstGeom prst="rightArrow">
            <a:avLst>
              <a:gd fmla="val 50000" name="adj1"/>
              <a:gd fmla="val 47889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>
            <a:off x="1929275" y="2717675"/>
            <a:ext cx="444000" cy="143400"/>
          </a:xfrm>
          <a:prstGeom prst="rightArrow">
            <a:avLst>
              <a:gd fmla="val 50000" name="adj1"/>
              <a:gd fmla="val 47889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1929275" y="3544425"/>
            <a:ext cx="444000" cy="143400"/>
          </a:xfrm>
          <a:prstGeom prst="rightArrow">
            <a:avLst>
              <a:gd fmla="val 50000" name="adj1"/>
              <a:gd fmla="val 47889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/>
          <p:nvPr/>
        </p:nvSpPr>
        <p:spPr>
          <a:xfrm>
            <a:off x="1065925" y="1065125"/>
            <a:ext cx="6567900" cy="32088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::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-&gt;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'i'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= 'ﬃ'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= 'ﬄ'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      = 'ﬀ'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'i'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      = 'ﬁ'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      = 'ﬂ'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'i'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'i'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: rest)       = 'ĳ'  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convertToLigatures (other : rest)           = other : convertToLigatures rest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main =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sz="1050">
              <a:solidFill>
                <a:srgbClr val="C586C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putStr $ convertToLigatures </a:t>
            </a:r>
            <a:r>
              <a:rPr lang="en" sz="105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"difficult to find fluid wiffle"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47"/>
          <p:cNvSpPr txBox="1"/>
          <p:nvPr/>
        </p:nvSpPr>
        <p:spPr>
          <a:xfrm>
            <a:off x="1098125" y="4354325"/>
            <a:ext cx="3558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diﬃcult to ﬁnd ﬂuid wiﬄe</a:t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94" name="Google Shape;494;p47"/>
          <p:cNvSpPr txBox="1"/>
          <p:nvPr/>
        </p:nvSpPr>
        <p:spPr>
          <a:xfrm>
            <a:off x="1098125" y="468425"/>
            <a:ext cx="6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You can pattern match on multiple elements at the start of a list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Recurse is Divine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data can be recursively 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code makes to easy to handle this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</a:t>
            </a:r>
            <a:r>
              <a:rPr lang="en"/>
              <a:t>eliminates</a:t>
            </a:r>
            <a:r>
              <a:rPr lang="en"/>
              <a:t> many of the problems with loops for other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But...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there’s a lot of boilerplate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week: factor that out; even more functional.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Homework...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 txBox="1"/>
          <p:nvPr>
            <p:ph type="title"/>
          </p:nvPr>
        </p:nvSpPr>
        <p:spPr>
          <a:xfrm>
            <a:off x="389775" y="22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Tuesday, May 4</a:t>
            </a:r>
            <a:endParaRPr/>
          </a:p>
        </p:txBody>
      </p:sp>
      <p:sp>
        <p:nvSpPr>
          <p:cNvPr id="511" name="Google Shape;511;p50"/>
          <p:cNvSpPr txBox="1"/>
          <p:nvPr>
            <p:ph idx="1" type="body"/>
          </p:nvPr>
        </p:nvSpPr>
        <p:spPr>
          <a:xfrm>
            <a:off x="311700" y="1050700"/>
            <a:ext cx="8520600" cy="4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Fork and clone the repo </a:t>
            </a:r>
            <a:r>
              <a:rPr lang="en" sz="1600">
                <a:solidFill>
                  <a:schemeClr val="accent5"/>
                </a:solidFill>
              </a:rPr>
              <a:t>https://github.com/Eastside-FP/dayfour.</a:t>
            </a:r>
            <a:r>
              <a:rPr lang="en" sz="1600"/>
              <a:t> You’ll be working on code the the </a:t>
            </a:r>
            <a:r>
              <a:rPr lang="en" sz="1600">
                <a:solidFill>
                  <a:schemeClr val="accent5"/>
                </a:solidFill>
              </a:rPr>
              <a:t>assignment/</a:t>
            </a:r>
            <a:r>
              <a:rPr lang="en" sz="1600"/>
              <a:t> directory, and submitting using a pull request.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 that directory, you’ll find the file </a:t>
            </a:r>
            <a:r>
              <a:rPr lang="en" sz="1600">
                <a:solidFill>
                  <a:schemeClr val="accent5"/>
                </a:solidFill>
              </a:rPr>
              <a:t>assignment.hs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It contains placeholders for code that you’ll write, along with a set of tests.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Update the placeholders to make them do what the description says, and so that the tests pass.</a:t>
            </a:r>
            <a:endParaRPr sz="1600"/>
          </a:p>
        </p:txBody>
      </p:sp>
      <p:sp>
        <p:nvSpPr>
          <p:cNvPr id="512" name="Google Shape;512;p50"/>
          <p:cNvSpPr txBox="1"/>
          <p:nvPr/>
        </p:nvSpPr>
        <p:spPr>
          <a:xfrm>
            <a:off x="3450300" y="234425"/>
            <a:ext cx="5105400" cy="5487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Fork and clone the repo </a:t>
            </a:r>
            <a:r>
              <a:rPr lang="en" sz="11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https://github.com/Eastside-FP/dayfour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You’ll be working on code the the </a:t>
            </a:r>
            <a:r>
              <a:rPr lang="en" sz="11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assignment/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directory, and submitting using a pull request.</a:t>
            </a:r>
            <a:endParaRPr sz="700"/>
          </a:p>
        </p:txBody>
      </p:sp>
      <p:sp>
        <p:nvSpPr>
          <p:cNvPr id="513" name="Google Shape;513;p50"/>
          <p:cNvSpPr txBox="1"/>
          <p:nvPr/>
        </p:nvSpPr>
        <p:spPr>
          <a:xfrm>
            <a:off x="4672000" y="4743300"/>
            <a:ext cx="40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  <a:latin typeface="Actor"/>
                <a:ea typeface="Actor"/>
                <a:cs typeface="Actor"/>
                <a:sym typeface="Actor"/>
              </a:rPr>
              <a:t>Questions? pragdave@gmail.com</a:t>
            </a:r>
            <a:endParaRPr>
              <a:solidFill>
                <a:srgbClr val="D5A6BD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14" name="Google Shape;514;p50"/>
          <p:cNvSpPr txBox="1"/>
          <p:nvPr>
            <p:ph type="title"/>
          </p:nvPr>
        </p:nvSpPr>
        <p:spPr>
          <a:xfrm>
            <a:off x="467875" y="4687950"/>
            <a:ext cx="1633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Due Tuesday, May 4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42250" y="1272700"/>
            <a:ext cx="62421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Informally: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ctor"/>
              <a:buChar char="●"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Something defined in terms of itself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ctor"/>
              <a:buChar char="●"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Thing where parts are instances of the thing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25675" y="285650"/>
            <a:ext cx="408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642250" y="2727925"/>
            <a:ext cx="62421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Applies to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: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ctor"/>
              <a:buChar char="●"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Code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ctor"/>
              <a:buChar char="●"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Data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ctor"/>
              <a:buChar char="●"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Both at the same time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5725" y="1317125"/>
            <a:ext cx="36534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or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75725" y="1317125"/>
            <a:ext cx="36534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b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is connected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5675" y="285650"/>
            <a:ext cx="315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38900" y="1332350"/>
            <a:ext cx="3653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is connected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if: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5135975" y="1137150"/>
            <a:ext cx="1914600" cy="354075"/>
            <a:chOff x="5135975" y="1137150"/>
            <a:chExt cx="1914600" cy="354075"/>
          </a:xfrm>
        </p:grpSpPr>
        <p:sp>
          <p:nvSpPr>
            <p:cNvPr id="91" name="Google Shape;91;p17"/>
            <p:cNvSpPr/>
            <p:nvPr/>
          </p:nvSpPr>
          <p:spPr>
            <a:xfrm>
              <a:off x="5135975" y="1137150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636275" y="1227525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cxnSp>
          <p:nvCxnSpPr>
            <p:cNvPr id="93" name="Google Shape;93;p17"/>
            <p:cNvCxnSpPr>
              <a:stCxn id="91" idx="6"/>
              <a:endCxn id="92" idx="2"/>
            </p:cNvCxnSpPr>
            <p:nvPr/>
          </p:nvCxnSpPr>
          <p:spPr>
            <a:xfrm>
              <a:off x="5550275" y="1269000"/>
              <a:ext cx="1086000" cy="90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7"/>
          <p:cNvGrpSpPr/>
          <p:nvPr/>
        </p:nvGrpSpPr>
        <p:grpSpPr>
          <a:xfrm>
            <a:off x="4974625" y="2313475"/>
            <a:ext cx="3094575" cy="1539775"/>
            <a:chOff x="4974625" y="2313475"/>
            <a:chExt cx="3094575" cy="1539775"/>
          </a:xfrm>
        </p:grpSpPr>
        <p:sp>
          <p:nvSpPr>
            <p:cNvPr id="95" name="Google Shape;95;p17"/>
            <p:cNvSpPr/>
            <p:nvPr/>
          </p:nvSpPr>
          <p:spPr>
            <a:xfrm>
              <a:off x="4974625" y="2707050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286675" y="2752200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97" name="Google Shape;97;p17"/>
            <p:cNvCxnSpPr>
              <a:stCxn id="95" idx="6"/>
              <a:endCxn id="96" idx="2"/>
            </p:cNvCxnSpPr>
            <p:nvPr/>
          </p:nvCxnSpPr>
          <p:spPr>
            <a:xfrm>
              <a:off x="5388925" y="2838900"/>
              <a:ext cx="897900" cy="453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Google Shape;98;p17"/>
            <p:cNvSpPr/>
            <p:nvPr/>
          </p:nvSpPr>
          <p:spPr>
            <a:xfrm>
              <a:off x="6060625" y="2313475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894875" y="3061125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932125" y="3254625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654900" y="3589550"/>
              <a:ext cx="414300" cy="26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cxnSp>
          <p:nvCxnSpPr>
            <p:cNvPr id="102" name="Google Shape;102;p17"/>
            <p:cNvCxnSpPr>
              <a:stCxn id="95" idx="7"/>
              <a:endCxn id="98" idx="2"/>
            </p:cNvCxnSpPr>
            <p:nvPr/>
          </p:nvCxnSpPr>
          <p:spPr>
            <a:xfrm rot="-5400000">
              <a:off x="5544252" y="2229368"/>
              <a:ext cx="300300" cy="732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7"/>
            <p:cNvCxnSpPr>
              <a:stCxn id="95" idx="5"/>
              <a:endCxn id="99" idx="2"/>
            </p:cNvCxnSpPr>
            <p:nvPr/>
          </p:nvCxnSpPr>
          <p:spPr>
            <a:xfrm flipH="1" rot="-5400000">
              <a:off x="5481252" y="2779132"/>
              <a:ext cx="260700" cy="566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7"/>
            <p:cNvCxnSpPr>
              <a:stCxn id="96" idx="5"/>
              <a:endCxn id="100" idx="1"/>
            </p:cNvCxnSpPr>
            <p:nvPr/>
          </p:nvCxnSpPr>
          <p:spPr>
            <a:xfrm flipH="1" rot="-5400000">
              <a:off x="6658602" y="2958982"/>
              <a:ext cx="315900" cy="352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7"/>
            <p:cNvCxnSpPr>
              <a:stCxn id="100" idx="5"/>
              <a:endCxn id="101" idx="1"/>
            </p:cNvCxnSpPr>
            <p:nvPr/>
          </p:nvCxnSpPr>
          <p:spPr>
            <a:xfrm flipH="1" rot="-5400000">
              <a:off x="7426452" y="3339007"/>
              <a:ext cx="148500" cy="429900"/>
            </a:xfrm>
            <a:prstGeom prst="curvedConnector3">
              <a:avLst>
                <a:gd fmla="val 4998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725675" y="1332350"/>
            <a:ext cx="36534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if: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b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25675" y="285650"/>
            <a:ext cx="315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975325" y="1310850"/>
            <a:ext cx="3653400" cy="2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if: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or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There’s a wire from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to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</a:t>
            </a:r>
            <a:b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i="1" lang="en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b="1" lang="en">
                <a:solidFill>
                  <a:schemeClr val="accent5"/>
                </a:solidFill>
                <a:latin typeface="Actor"/>
                <a:ea typeface="Actor"/>
                <a:cs typeface="Actor"/>
                <a:sym typeface="Actor"/>
              </a:rPr>
              <a:t>is connected to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chemeClr val="accent4"/>
                </a:solidFill>
                <a:latin typeface="Actor"/>
                <a:ea typeface="Actor"/>
                <a:cs typeface="Actor"/>
                <a:sym typeface="Actor"/>
              </a:rPr>
              <a:t>B</a:t>
            </a:r>
            <a:endParaRPr>
              <a:solidFill>
                <a:schemeClr val="accent4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135975" y="1137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636275" y="12275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24" name="Google Shape;124;p20"/>
          <p:cNvCxnSpPr>
            <a:stCxn id="122" idx="6"/>
            <a:endCxn id="123" idx="2"/>
          </p:cNvCxnSpPr>
          <p:nvPr/>
        </p:nvCxnSpPr>
        <p:spPr>
          <a:xfrm>
            <a:off x="5550275" y="1269000"/>
            <a:ext cx="1086000" cy="9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164100" y="17941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550275" y="2068975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 rot="-1909884">
            <a:off x="7470557" y="2225263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7D787"/>
                </a:solidFill>
                <a:latin typeface="Actor"/>
                <a:ea typeface="Actor"/>
                <a:cs typeface="Actor"/>
                <a:sym typeface="Actor"/>
              </a:rPr>
              <a:t>TRUE!</a:t>
            </a:r>
            <a:endParaRPr b="1">
              <a:solidFill>
                <a:srgbClr val="87D787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417950" y="1080650"/>
            <a:ext cx="3998700" cy="3313500"/>
          </a:xfrm>
          <a:prstGeom prst="roundRect">
            <a:avLst>
              <a:gd fmla="val 6579" name="adj"/>
            </a:avLst>
          </a:prstGeom>
          <a:solidFill>
            <a:srgbClr val="08080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outgoingConnections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0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591750" y="14490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isConnected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591750" y="1671146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wireBetween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05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4844050" y="5440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156100" y="58915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38" name="Google Shape;138;p21"/>
          <p:cNvCxnSpPr>
            <a:stCxn id="136" idx="6"/>
            <a:endCxn id="137" idx="2"/>
          </p:cNvCxnSpPr>
          <p:nvPr/>
        </p:nvCxnSpPr>
        <p:spPr>
          <a:xfrm>
            <a:off x="5258350" y="675850"/>
            <a:ext cx="897900" cy="4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/>
          <p:nvPr/>
        </p:nvSpPr>
        <p:spPr>
          <a:xfrm>
            <a:off x="5930050" y="15042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764300" y="8980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801550" y="1091575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524325" y="1426500"/>
            <a:ext cx="414300" cy="26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43" name="Google Shape;143;p21"/>
          <p:cNvCxnSpPr>
            <a:stCxn id="136" idx="7"/>
            <a:endCxn id="139" idx="2"/>
          </p:cNvCxnSpPr>
          <p:nvPr/>
        </p:nvCxnSpPr>
        <p:spPr>
          <a:xfrm rot="-5400000">
            <a:off x="5413677" y="66318"/>
            <a:ext cx="300300" cy="73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>
            <a:stCxn id="136" idx="5"/>
            <a:endCxn id="140" idx="2"/>
          </p:cNvCxnSpPr>
          <p:nvPr/>
        </p:nvCxnSpPr>
        <p:spPr>
          <a:xfrm flipH="1" rot="-5400000">
            <a:off x="5350677" y="616082"/>
            <a:ext cx="260700" cy="56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>
            <a:stCxn id="137" idx="5"/>
            <a:endCxn id="141" idx="1"/>
          </p:cNvCxnSpPr>
          <p:nvPr/>
        </p:nvCxnSpPr>
        <p:spPr>
          <a:xfrm flipH="1" rot="-5400000">
            <a:off x="6528027" y="795932"/>
            <a:ext cx="315900" cy="352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>
            <a:stCxn id="141" idx="5"/>
            <a:endCxn id="142" idx="1"/>
          </p:cNvCxnSpPr>
          <p:nvPr/>
        </p:nvCxnSpPr>
        <p:spPr>
          <a:xfrm flipH="1" rot="-5400000">
            <a:off x="7295877" y="1175957"/>
            <a:ext cx="148500" cy="429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 txBox="1"/>
          <p:nvPr/>
        </p:nvSpPr>
        <p:spPr>
          <a:xfrm rot="-1909884">
            <a:off x="6536757" y="1597963"/>
            <a:ext cx="764474" cy="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Actor"/>
                <a:ea typeface="Actor"/>
                <a:cs typeface="Actor"/>
                <a:sym typeface="Actor"/>
              </a:rPr>
              <a:t>FALSE</a:t>
            </a:r>
            <a:r>
              <a:rPr b="1" lang="en">
                <a:solidFill>
                  <a:srgbClr val="E06666"/>
                </a:solidFill>
                <a:latin typeface="Actor"/>
                <a:ea typeface="Actor"/>
                <a:cs typeface="Actor"/>
                <a:sym typeface="Actor"/>
              </a:rPr>
              <a:t>!</a:t>
            </a:r>
            <a:endParaRPr b="1">
              <a:solidFill>
                <a:srgbClr val="E06666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