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Actor"/>
      <p:regular r:id="rId44"/>
    </p:embeddedFont>
    <p:embeddedFont>
      <p:font typeface="Average"/>
      <p:regular r:id="rId45"/>
    </p:embeddedFont>
    <p:embeddedFont>
      <p:font typeface="Oswald"/>
      <p:regular r:id="rId46"/>
      <p:bold r:id="rId47"/>
    </p:embeddedFont>
    <p:embeddedFont>
      <p:font typeface="Roboto Mono"/>
      <p:regular r:id="rId48"/>
      <p:bold r:id="rId49"/>
      <p:italic r:id="rId50"/>
      <p:boldItalic r:id="rId51"/>
    </p:embeddedFont>
    <p:embeddedFont>
      <p:font typeface="Roboto Mono Regular"/>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Actor-regular.fntdata"/><Relationship Id="rId43" Type="http://schemas.openxmlformats.org/officeDocument/2006/relationships/font" Target="fonts/Raleway-boldItalic.fntdata"/><Relationship Id="rId46" Type="http://schemas.openxmlformats.org/officeDocument/2006/relationships/font" Target="fonts/Oswald-regular.fntdata"/><Relationship Id="rId45"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regular.fntdata"/><Relationship Id="rId47" Type="http://schemas.openxmlformats.org/officeDocument/2006/relationships/font" Target="fonts/Oswald-bold.fntdata"/><Relationship Id="rId49"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Italic.fntdata"/><Relationship Id="rId50" Type="http://schemas.openxmlformats.org/officeDocument/2006/relationships/font" Target="fonts/RobotoMono-italic.fntdata"/><Relationship Id="rId53" Type="http://schemas.openxmlformats.org/officeDocument/2006/relationships/font" Target="fonts/RobotoMonoRegular-bold.fntdata"/><Relationship Id="rId52" Type="http://schemas.openxmlformats.org/officeDocument/2006/relationships/font" Target="fonts/RobotoMonoRegular-regular.fntdata"/><Relationship Id="rId11" Type="http://schemas.openxmlformats.org/officeDocument/2006/relationships/slide" Target="slides/slide6.xml"/><Relationship Id="rId55" Type="http://schemas.openxmlformats.org/officeDocument/2006/relationships/font" Target="fonts/RobotoMonoRegular-boldItalic.fntdata"/><Relationship Id="rId10" Type="http://schemas.openxmlformats.org/officeDocument/2006/relationships/slide" Target="slides/slide5.xml"/><Relationship Id="rId54" Type="http://schemas.openxmlformats.org/officeDocument/2006/relationships/font" Target="fonts/RobotoMonoRegula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ed575e69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ed575e69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ed575e69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ed575e69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ed575e69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ed575e69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ed575e69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ed575e69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ed575e69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ed575e69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ed575e69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ed575e69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ed575e69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ed575e6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ed57b39e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ed57b39e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ed57b39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ed57b39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ed57b39e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ed57b39e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ed575e5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ed575e5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ed57b39e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ed57b39e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ed57b39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ed57b39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ecf438d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ecf438d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ecf438d4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ecf438d4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ecf438d4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ecf438d4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ecf438d4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ecf438d4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ecf438d4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ecf438d4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ecf438d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ecf438d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ecf438d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ecf438d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ecf438d4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ecf438d4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ed575e50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ed575e50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ecf438d4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ecf438d4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ecf438d4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ecf438d4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ecf438d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ecf438d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ecf438d4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ecf438d4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ecf438d4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ecf438d4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ed575e50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ed575e50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ed575e69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ed575e6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d575e69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d575e69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ed575e69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ed575e69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ed575e69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ed575e69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ed575e69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ed575e69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hub.com/Eastside-FP/daythre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hackage.haskell.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Why Can’t We All Just Get Along?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 can…)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lang="en" sz="1500">
                <a:solidFill>
                  <a:srgbClr val="6FA8DC"/>
                </a:solidFill>
                <a:highlight>
                  <a:srgbClr val="080808"/>
                </a:highlight>
              </a:rPr>
              <a:t>cabal</a:t>
            </a:r>
            <a:r>
              <a:rPr lang="en" sz="1500">
                <a:solidFill>
                  <a:srgbClr val="BCBCBC"/>
                </a:solidFill>
                <a:highlight>
                  <a:srgbClr val="080808"/>
                </a:highlight>
              </a:rPr>
              <a:t> </a:t>
            </a:r>
            <a:r>
              <a:rPr lang="en" sz="1500">
                <a:solidFill>
                  <a:srgbClr val="00AFFF"/>
                </a:solidFill>
                <a:highlight>
                  <a:srgbClr val="080808"/>
                </a:highlight>
              </a:rPr>
              <a:t>v2-run</a:t>
            </a:r>
            <a:endParaRPr sz="1500"/>
          </a:p>
          <a:p>
            <a:pPr indent="0" lvl="0" marL="0" rtl="0" algn="l">
              <a:spcBef>
                <a:spcPts val="1000"/>
              </a:spcBef>
              <a:spcAft>
                <a:spcPts val="0"/>
              </a:spcAft>
              <a:buNone/>
            </a:pPr>
            <a:r>
              <a:rPr lang="en" sz="1000">
                <a:solidFill>
                  <a:schemeClr val="dk2"/>
                </a:solidFill>
                <a:highlight>
                  <a:srgbClr val="080808"/>
                </a:highlight>
              </a:rPr>
              <a:t>Resolving dependencies...</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Build profile: -w ghc-8.6.5 -O1</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In order, the following will be built (use -v for more details):</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 - MyProject-0.1.0.0 (exe:MyProject) (first run)</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Configuring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Warning: The 'license-file' field refers to the file 'LICENSE' which does not</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exist.</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Preprocessing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Building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[1 of 1] Compiling Main             ( Main.hs, /home/dave/Me/EastSide2021/daythree/code/MyProject/dist-newstyle/build/x86_64-linux/ghc-8.6.5/MyProject-0.1.0.0/x/MyProject/build/MyProject/MyProject-tmp/Main.o )</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Linking /home/dave/Me/EastSide2021/daythree/code/MyProject/dist-newstyle/build/x86_64-linux/ghc-8.6.5/MyProject-0.1.0.0/x/MyProject/build/MyProject/MyProject ...</a:t>
            </a:r>
            <a:endParaRPr sz="1000">
              <a:solidFill>
                <a:schemeClr val="dk2"/>
              </a:solidFill>
            </a:endParaRPr>
          </a:p>
          <a:p>
            <a:pPr indent="0" lvl="0" marL="0" rtl="0" algn="l">
              <a:spcBef>
                <a:spcPts val="0"/>
              </a:spcBef>
              <a:spcAft>
                <a:spcPts val="0"/>
              </a:spcAft>
              <a:buNone/>
            </a:pPr>
            <a:r>
              <a:t/>
            </a:r>
            <a:endParaRPr sz="1100">
              <a:solidFill>
                <a:srgbClr val="BCBCBC"/>
              </a:solidFill>
              <a:highlight>
                <a:srgbClr val="080808"/>
              </a:highlight>
            </a:endParaRPr>
          </a:p>
          <a:p>
            <a:pPr indent="0" lvl="0" marL="0" rtl="0" algn="l">
              <a:spcBef>
                <a:spcPts val="0"/>
              </a:spcBef>
              <a:spcAft>
                <a:spcPts val="0"/>
              </a:spcAft>
              <a:buNone/>
            </a:pPr>
            <a:r>
              <a:rPr lang="en" sz="1500">
                <a:solidFill>
                  <a:schemeClr val="dk1"/>
                </a:solidFill>
                <a:highlight>
                  <a:srgbClr val="080808"/>
                </a:highlight>
              </a:rPr>
              <a:t>Hello, Haskell!</a:t>
            </a:r>
            <a:endParaRPr sz="1500">
              <a:solidFill>
                <a:schemeClr val="dk1"/>
              </a:solidFill>
            </a:endParaRPr>
          </a:p>
          <a:p>
            <a:pPr indent="0" lvl="0" marL="0" rtl="0" algn="l">
              <a:spcBef>
                <a:spcPts val="1000"/>
              </a:spcBef>
              <a:spcAft>
                <a:spcPts val="0"/>
              </a:spcAft>
              <a:buNone/>
            </a:pPr>
            <a:r>
              <a:rPr b="1" lang="en" sz="1500">
                <a:solidFill>
                  <a:srgbClr val="C4A000"/>
                </a:solidFill>
                <a:highlight>
                  <a:srgbClr val="080808"/>
                </a:highlight>
              </a:rPr>
              <a:t>≻ </a:t>
            </a:r>
            <a:r>
              <a:rPr lang="en" sz="1500">
                <a:solidFill>
                  <a:srgbClr val="6FA8DC"/>
                </a:solidFill>
                <a:highlight>
                  <a:srgbClr val="080808"/>
                </a:highlight>
              </a:rPr>
              <a:t>cabal</a:t>
            </a:r>
            <a:r>
              <a:rPr lang="en" sz="1500">
                <a:solidFill>
                  <a:srgbClr val="BCBCBC"/>
                </a:solidFill>
                <a:highlight>
                  <a:srgbClr val="080808"/>
                </a:highlight>
              </a:rPr>
              <a:t> </a:t>
            </a:r>
            <a:r>
              <a:rPr lang="en" sz="1500">
                <a:solidFill>
                  <a:srgbClr val="00AFFF"/>
                </a:solidFill>
                <a:highlight>
                  <a:srgbClr val="080808"/>
                </a:highlight>
              </a:rPr>
              <a:t>v2-run</a:t>
            </a:r>
            <a:endParaRPr sz="1500"/>
          </a:p>
          <a:p>
            <a:pPr indent="0" lvl="0" marL="0" rtl="0" algn="l">
              <a:spcBef>
                <a:spcPts val="0"/>
              </a:spcBef>
              <a:spcAft>
                <a:spcPts val="0"/>
              </a:spcAft>
              <a:buNone/>
            </a:pPr>
            <a:r>
              <a:rPr lang="en" sz="1000">
                <a:solidFill>
                  <a:schemeClr val="dk2"/>
                </a:solidFill>
                <a:highlight>
                  <a:srgbClr val="080808"/>
                </a:highlight>
              </a:rPr>
              <a:t>Up to date..</a:t>
            </a:r>
            <a:endParaRPr sz="1000">
              <a:solidFill>
                <a:schemeClr val="dk2"/>
              </a:solidFill>
            </a:endParaRPr>
          </a:p>
          <a:p>
            <a:pPr indent="0" lvl="0" marL="0" rtl="0" algn="l">
              <a:spcBef>
                <a:spcPts val="0"/>
              </a:spcBef>
              <a:spcAft>
                <a:spcPts val="0"/>
              </a:spcAft>
              <a:buNone/>
            </a:pPr>
            <a:r>
              <a:t/>
            </a:r>
            <a:endParaRPr sz="1100">
              <a:solidFill>
                <a:srgbClr val="BCBCBC"/>
              </a:solidFill>
              <a:highlight>
                <a:srgbClr val="080808"/>
              </a:highlight>
            </a:endParaRPr>
          </a:p>
          <a:p>
            <a:pPr indent="0" lvl="0" marL="0" rtl="0" algn="l">
              <a:spcBef>
                <a:spcPts val="0"/>
              </a:spcBef>
              <a:spcAft>
                <a:spcPts val="0"/>
              </a:spcAft>
              <a:buNone/>
            </a:pPr>
            <a:r>
              <a:rPr lang="en" sz="1500">
                <a:solidFill>
                  <a:schemeClr val="dk1"/>
                </a:solidFill>
                <a:highlight>
                  <a:srgbClr val="080808"/>
                </a:highlight>
              </a:rPr>
              <a:t>Hello, Haskell!</a:t>
            </a:r>
            <a:endParaRPr sz="1500">
              <a:solidFill>
                <a:schemeClr val="dk1"/>
              </a:solidFill>
            </a:endParaRPr>
          </a:p>
          <a:p>
            <a:pPr indent="0" lvl="0" marL="0" rtl="0" algn="l">
              <a:spcBef>
                <a:spcPts val="0"/>
              </a:spcBef>
              <a:spcAft>
                <a:spcPts val="0"/>
              </a:spcAft>
              <a:buNone/>
            </a:pPr>
            <a:r>
              <a:t/>
            </a:r>
            <a:endParaRPr b="1" sz="1500">
              <a:solidFill>
                <a:srgbClr val="C4A000"/>
              </a:solidFill>
              <a:highlight>
                <a:srgbClr val="080808"/>
              </a:highlight>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b="1" sz="1500">
              <a:solidFill>
                <a:srgbClr val="6D9EEB"/>
              </a:solidFill>
              <a:highlight>
                <a:srgbClr val="080808"/>
              </a:highlight>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solidFill>
                <a:srgbClr val="C4A000"/>
              </a:solidFill>
              <a:highlight>
                <a:srgbClr val="080808"/>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External Libraries</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Two-step process:</a:t>
            </a:r>
            <a:endParaRPr/>
          </a:p>
          <a:p>
            <a:pPr indent="-342900" lvl="0" marL="457200" rtl="0" algn="l">
              <a:spcBef>
                <a:spcPts val="1200"/>
              </a:spcBef>
              <a:spcAft>
                <a:spcPts val="0"/>
              </a:spcAft>
              <a:buSzPts val="1800"/>
              <a:buChar char="●"/>
            </a:pPr>
            <a:r>
              <a:rPr lang="en"/>
              <a:t>Getting them onto your machine</a:t>
            </a:r>
            <a:endParaRPr/>
          </a:p>
          <a:p>
            <a:pPr indent="-342900" lvl="0" marL="457200" rtl="0" algn="l">
              <a:spcBef>
                <a:spcPts val="0"/>
              </a:spcBef>
              <a:spcAft>
                <a:spcPts val="0"/>
              </a:spcAft>
              <a:buSzPts val="1800"/>
              <a:buChar char="●"/>
            </a:pPr>
            <a:r>
              <a:rPr lang="en"/>
              <a:t>Adding them to your project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External Libraries</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Two-step process:</a:t>
            </a:r>
            <a:endParaRPr/>
          </a:p>
          <a:p>
            <a:pPr indent="-342900" lvl="0" marL="457200" rtl="0" algn="l">
              <a:spcBef>
                <a:spcPts val="1200"/>
              </a:spcBef>
              <a:spcAft>
                <a:spcPts val="0"/>
              </a:spcAft>
              <a:buClr>
                <a:schemeClr val="dk1"/>
              </a:buClr>
              <a:buSzPts val="1800"/>
              <a:buChar char="●"/>
            </a:pPr>
            <a:r>
              <a:rPr lang="en">
                <a:solidFill>
                  <a:schemeClr val="dk1"/>
                </a:solidFill>
              </a:rPr>
              <a:t>Getting them onto your machine</a:t>
            </a:r>
            <a:endParaRPr>
              <a:solidFill>
                <a:schemeClr val="dk1"/>
              </a:solidFill>
            </a:endParaRPr>
          </a:p>
          <a:p>
            <a:pPr indent="-342900" lvl="0" marL="457200" rtl="0" algn="l">
              <a:spcBef>
                <a:spcPts val="0"/>
              </a:spcBef>
              <a:spcAft>
                <a:spcPts val="0"/>
              </a:spcAft>
              <a:buClr>
                <a:schemeClr val="dk2"/>
              </a:buClr>
              <a:buSzPts val="1800"/>
              <a:buChar char="●"/>
            </a:pPr>
            <a:r>
              <a:rPr lang="en">
                <a:solidFill>
                  <a:schemeClr val="dk2"/>
                </a:solidFill>
              </a:rPr>
              <a:t>Adding them to your project</a:t>
            </a:r>
            <a:endParaRPr>
              <a:solidFill>
                <a:schemeClr val="dk2"/>
              </a:solidFill>
            </a:endParaRPr>
          </a:p>
        </p:txBody>
      </p:sp>
      <p:sp>
        <p:nvSpPr>
          <p:cNvPr id="141" name="Google Shape;141;p24"/>
          <p:cNvSpPr/>
          <p:nvPr/>
        </p:nvSpPr>
        <p:spPr>
          <a:xfrm>
            <a:off x="4667400" y="445025"/>
            <a:ext cx="4193700" cy="43875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txBox="1"/>
          <p:nvPr/>
        </p:nvSpPr>
        <p:spPr>
          <a:xfrm>
            <a:off x="5094100" y="883175"/>
            <a:ext cx="3410700" cy="11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cabal </a:t>
            </a:r>
            <a:r>
              <a:rPr lang="en" sz="1500">
                <a:solidFill>
                  <a:srgbClr val="00AFFF"/>
                </a:solidFill>
                <a:highlight>
                  <a:srgbClr val="080808"/>
                </a:highlight>
              </a:rPr>
              <a:t>v2-install</a:t>
            </a:r>
            <a:r>
              <a:rPr lang="en" sz="1500">
                <a:solidFill>
                  <a:srgbClr val="BCBCBC"/>
                </a:solidFill>
                <a:highlight>
                  <a:srgbClr val="080808"/>
                </a:highlight>
              </a:rPr>
              <a:t> </a:t>
            </a:r>
            <a:r>
              <a:rPr lang="en" sz="1500">
                <a:solidFill>
                  <a:srgbClr val="00AFFF"/>
                </a:solidFill>
                <a:highlight>
                  <a:srgbClr val="080808"/>
                </a:highlight>
              </a:rPr>
              <a:t>gloss</a:t>
            </a:r>
            <a:endParaRPr sz="1500"/>
          </a:p>
          <a:p>
            <a:pPr indent="0" lvl="0" marL="0" rtl="0" algn="l">
              <a:spcBef>
                <a:spcPts val="0"/>
              </a:spcBef>
              <a:spcAft>
                <a:spcPts val="0"/>
              </a:spcAft>
              <a:buNone/>
            </a:pPr>
            <a:r>
              <a:rPr lang="en" sz="1500">
                <a:solidFill>
                  <a:srgbClr val="BCBCBC"/>
                </a:solidFill>
                <a:highlight>
                  <a:srgbClr val="080808"/>
                </a:highlight>
              </a:rPr>
              <a:t>Resolving dependencies...</a:t>
            </a:r>
            <a:endParaRPr sz="1500"/>
          </a:p>
          <a:p>
            <a:pPr indent="0" lvl="0" marL="0" rtl="0" algn="l">
              <a:spcBef>
                <a:spcPts val="0"/>
              </a:spcBef>
              <a:spcAft>
                <a:spcPts val="0"/>
              </a:spcAft>
              <a:buNone/>
            </a:pPr>
            <a:r>
              <a:rPr lang="en" sz="1500">
                <a:solidFill>
                  <a:srgbClr val="BCBCBC"/>
                </a:solidFill>
                <a:highlight>
                  <a:srgbClr val="080808"/>
                </a:highlight>
              </a:rPr>
              <a:t>Up to date</a:t>
            </a:r>
            <a:endParaRPr b="1" sz="1500">
              <a:solidFill>
                <a:srgbClr val="C4A000"/>
              </a:solidFill>
              <a:highlight>
                <a:srgbClr val="080808"/>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External Libraries</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Two-step process:</a:t>
            </a:r>
            <a:endParaRPr/>
          </a:p>
          <a:p>
            <a:pPr indent="-342900" lvl="0" marL="457200" rtl="0" algn="l">
              <a:spcBef>
                <a:spcPts val="1200"/>
              </a:spcBef>
              <a:spcAft>
                <a:spcPts val="0"/>
              </a:spcAft>
              <a:buClr>
                <a:schemeClr val="dk2"/>
              </a:buClr>
              <a:buSzPts val="1800"/>
              <a:buChar char="●"/>
            </a:pPr>
            <a:r>
              <a:rPr lang="en">
                <a:solidFill>
                  <a:schemeClr val="dk2"/>
                </a:solidFill>
              </a:rPr>
              <a:t>Getting them onto your machine</a:t>
            </a:r>
            <a:endParaRPr>
              <a:solidFill>
                <a:schemeClr val="dk2"/>
              </a:solidFill>
            </a:endParaRPr>
          </a:p>
          <a:p>
            <a:pPr indent="-342900" lvl="0" marL="457200" rtl="0" algn="l">
              <a:spcBef>
                <a:spcPts val="0"/>
              </a:spcBef>
              <a:spcAft>
                <a:spcPts val="0"/>
              </a:spcAft>
              <a:buClr>
                <a:schemeClr val="dk1"/>
              </a:buClr>
              <a:buSzPts val="1800"/>
              <a:buChar char="●"/>
            </a:pPr>
            <a:r>
              <a:rPr lang="en">
                <a:solidFill>
                  <a:schemeClr val="dk1"/>
                </a:solidFill>
              </a:rPr>
              <a:t>Adding them to your project</a:t>
            </a:r>
            <a:endParaRPr>
              <a:solidFill>
                <a:schemeClr val="dk1"/>
              </a:solidFill>
            </a:endParaRPr>
          </a:p>
        </p:txBody>
      </p:sp>
      <p:sp>
        <p:nvSpPr>
          <p:cNvPr id="149" name="Google Shape;149;p25"/>
          <p:cNvSpPr/>
          <p:nvPr/>
        </p:nvSpPr>
        <p:spPr>
          <a:xfrm>
            <a:off x="4667400" y="445025"/>
            <a:ext cx="4193700" cy="43875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txBox="1"/>
          <p:nvPr/>
        </p:nvSpPr>
        <p:spPr>
          <a:xfrm>
            <a:off x="4884450" y="883175"/>
            <a:ext cx="3843000" cy="3685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name:</a:t>
            </a:r>
            <a:r>
              <a:rPr lang="en" sz="1050">
                <a:solidFill>
                  <a:srgbClr val="D4D4D4"/>
                </a:solidFill>
                <a:latin typeface="Roboto Mono Regular"/>
                <a:ea typeface="Roboto Mono Regular"/>
                <a:cs typeface="Roboto Mono Regular"/>
                <a:sym typeface="Roboto Mono Regular"/>
              </a:rPr>
              <a:t>            MyProject</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version:</a:t>
            </a:r>
            <a:r>
              <a:rPr lang="en" sz="1050">
                <a:solidFill>
                  <a:srgbClr val="D4D4D4"/>
                </a:solidFill>
                <a:latin typeface="Roboto Mono Regular"/>
                <a:ea typeface="Roboto Mono Regular"/>
                <a:cs typeface="Roboto Mono Regular"/>
                <a:sym typeface="Roboto Mono Regular"/>
              </a:rPr>
              <a:t>         </a:t>
            </a:r>
            <a:r>
              <a:rPr lang="en" sz="1050">
                <a:solidFill>
                  <a:srgbClr val="B5CEA8"/>
                </a:solidFill>
                <a:latin typeface="Roboto Mono Regular"/>
                <a:ea typeface="Roboto Mono Regular"/>
                <a:cs typeface="Roboto Mono Regular"/>
                <a:sym typeface="Roboto Mono Regular"/>
              </a:rPr>
              <a:t>0.1.0.0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license-file:</a:t>
            </a:r>
            <a:r>
              <a:rPr lang="en" sz="1050">
                <a:solidFill>
                  <a:srgbClr val="D4D4D4"/>
                </a:solidFill>
                <a:latin typeface="Roboto Mono Regular"/>
                <a:ea typeface="Roboto Mono Regular"/>
                <a:cs typeface="Roboto Mono Regular"/>
                <a:sym typeface="Roboto Mono Regular"/>
              </a:rPr>
              <a:t>    LICENSE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author:</a:t>
            </a:r>
            <a:r>
              <a:rPr lang="en" sz="1050">
                <a:solidFill>
                  <a:srgbClr val="D4D4D4"/>
                </a:solidFill>
                <a:latin typeface="Roboto Mono Regular"/>
                <a:ea typeface="Roboto Mono Regular"/>
                <a:cs typeface="Roboto Mono Regular"/>
                <a:sym typeface="Roboto Mono Regular"/>
              </a:rPr>
              <a:t>          pragdave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maintainer:</a:t>
            </a:r>
            <a:r>
              <a:rPr lang="en" sz="1050">
                <a:solidFill>
                  <a:srgbClr val="D4D4D4"/>
                </a:solidFill>
                <a:latin typeface="Roboto Mono Regular"/>
                <a:ea typeface="Roboto Mono Regular"/>
                <a:cs typeface="Roboto Mono Regular"/>
                <a:sym typeface="Roboto Mono Regular"/>
              </a:rPr>
              <a:t>      dave@pragdave.me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build-type:</a:t>
            </a:r>
            <a:r>
              <a:rPr lang="en" sz="1050">
                <a:solidFill>
                  <a:srgbClr val="D4D4D4"/>
                </a:solidFill>
                <a:latin typeface="Roboto Mono Regular"/>
                <a:ea typeface="Roboto Mono Regular"/>
                <a:cs typeface="Roboto Mono Regular"/>
                <a:sym typeface="Roboto Mono Regular"/>
              </a:rPr>
              <a:t>      Simple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cabal-version:</a:t>
            </a:r>
            <a:r>
              <a:rPr lang="en" sz="1050">
                <a:solidFill>
                  <a:srgbClr val="D4D4D4"/>
                </a:solidFill>
                <a:latin typeface="Roboto Mono Regular"/>
                <a:ea typeface="Roboto Mono Regular"/>
                <a:cs typeface="Roboto Mono Regular"/>
                <a:sym typeface="Roboto Mono Regular"/>
              </a:rPr>
              <a:t>   &gt;=</a:t>
            </a:r>
            <a:r>
              <a:rPr lang="en" sz="1050">
                <a:solidFill>
                  <a:srgbClr val="B5CEA8"/>
                </a:solidFill>
                <a:latin typeface="Roboto Mono Regular"/>
                <a:ea typeface="Roboto Mono Regular"/>
                <a:cs typeface="Roboto Mono Regular"/>
                <a:sym typeface="Roboto Mono Regular"/>
              </a:rPr>
              <a:t>1.10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D4D4D4"/>
                </a:solidFill>
                <a:latin typeface="Roboto Mono Regular"/>
                <a:ea typeface="Roboto Mono Regular"/>
                <a:cs typeface="Roboto Mono Regular"/>
                <a:sym typeface="Roboto Mono Regular"/>
              </a:rPr>
              <a:t>executable </a:t>
            </a:r>
            <a:r>
              <a:rPr lang="en" sz="1050">
                <a:solidFill>
                  <a:srgbClr val="DCDCAA"/>
                </a:solidFill>
                <a:latin typeface="Roboto Mono Regular"/>
                <a:ea typeface="Roboto Mono Regular"/>
                <a:cs typeface="Roboto Mono Regular"/>
                <a:sym typeface="Roboto Mono Regular"/>
              </a:rPr>
              <a:t>MyProject</a:t>
            </a:r>
            <a:endParaRPr sz="1050">
              <a:solidFill>
                <a:srgbClr val="DCDCAA"/>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main-is:</a:t>
            </a:r>
            <a:r>
              <a:rPr lang="en" sz="1050">
                <a:solidFill>
                  <a:srgbClr val="D4D4D4"/>
                </a:solidFill>
                <a:latin typeface="Roboto Mono Regular"/>
                <a:ea typeface="Roboto Mono Regular"/>
                <a:cs typeface="Roboto Mono Regular"/>
                <a:sym typeface="Roboto Mono Regular"/>
              </a:rPr>
              <a:t>         Main.hs</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build-depends:</a:t>
            </a:r>
            <a:r>
              <a:rPr lang="en" sz="1050">
                <a:solidFill>
                  <a:srgbClr val="D4D4D4"/>
                </a:solidFill>
                <a:latin typeface="Roboto Mono Regular"/>
                <a:ea typeface="Roboto Mono Regular"/>
                <a:cs typeface="Roboto Mono Regular"/>
                <a:sym typeface="Roboto Mono Regular"/>
              </a:rPr>
              <a:t>   base &gt;=</a:t>
            </a:r>
            <a:r>
              <a:rPr lang="en" sz="1050">
                <a:solidFill>
                  <a:srgbClr val="B5CEA8"/>
                </a:solidFill>
                <a:latin typeface="Roboto Mono Regular"/>
                <a:ea typeface="Roboto Mono Regular"/>
                <a:cs typeface="Roboto Mono Regular"/>
                <a:sym typeface="Roboto Mono Regular"/>
              </a:rPr>
              <a:t>4.12</a:t>
            </a:r>
            <a:r>
              <a:rPr lang="en" sz="1050">
                <a:solidFill>
                  <a:srgbClr val="D4D4D4"/>
                </a:solidFill>
                <a:latin typeface="Roboto Mono Regular"/>
                <a:ea typeface="Roboto Mono Regular"/>
                <a:cs typeface="Roboto Mono Regular"/>
                <a:sym typeface="Roboto Mono Regular"/>
              </a:rPr>
              <a:t> &amp;&amp; &lt;</a:t>
            </a:r>
            <a:r>
              <a:rPr lang="en" sz="1050">
                <a:solidFill>
                  <a:srgbClr val="B5CEA8"/>
                </a:solidFill>
                <a:latin typeface="Roboto Mono Regular"/>
                <a:ea typeface="Roboto Mono Regular"/>
                <a:cs typeface="Roboto Mono Regular"/>
                <a:sym typeface="Roboto Mono Regular"/>
              </a:rPr>
              <a:t>4.13</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a:t>
            </a:r>
            <a:endParaRPr b="1" sz="1500">
              <a:solidFill>
                <a:srgbClr val="C4A000"/>
              </a:solidFill>
              <a:highlight>
                <a:srgbClr val="080808"/>
              </a:highlight>
            </a:endParaRPr>
          </a:p>
        </p:txBody>
      </p:sp>
      <p:sp>
        <p:nvSpPr>
          <p:cNvPr id="151" name="Google Shape;151;p25"/>
          <p:cNvSpPr txBox="1"/>
          <p:nvPr/>
        </p:nvSpPr>
        <p:spPr>
          <a:xfrm>
            <a:off x="4737300" y="1293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Raleway"/>
                <a:ea typeface="Raleway"/>
                <a:cs typeface="Raleway"/>
                <a:sym typeface="Raleway"/>
              </a:rPr>
              <a:t>MyProject.cabal</a:t>
            </a:r>
            <a:endParaRPr>
              <a:solidFill>
                <a:schemeClr val="lt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External Libraries</a:t>
            </a:r>
            <a:endParaRPr/>
          </a:p>
        </p:txBody>
      </p:sp>
      <p:sp>
        <p:nvSpPr>
          <p:cNvPr id="157" name="Google Shape;157;p26"/>
          <p:cNvSpPr txBox="1"/>
          <p:nvPr>
            <p:ph idx="1" type="body"/>
          </p:nvPr>
        </p:nvSpPr>
        <p:spPr>
          <a:xfrm>
            <a:off x="311700" y="1152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Two-step process:</a:t>
            </a:r>
            <a:endParaRPr/>
          </a:p>
          <a:p>
            <a:pPr indent="-342900" lvl="0" marL="457200" rtl="0" algn="l">
              <a:spcBef>
                <a:spcPts val="1200"/>
              </a:spcBef>
              <a:spcAft>
                <a:spcPts val="0"/>
              </a:spcAft>
              <a:buClr>
                <a:schemeClr val="dk2"/>
              </a:buClr>
              <a:buSzPts val="1800"/>
              <a:buChar char="●"/>
            </a:pPr>
            <a:r>
              <a:rPr lang="en">
                <a:solidFill>
                  <a:schemeClr val="dk2"/>
                </a:solidFill>
              </a:rPr>
              <a:t>Getting them onto your machine</a:t>
            </a:r>
            <a:endParaRPr>
              <a:solidFill>
                <a:schemeClr val="dk2"/>
              </a:solidFill>
            </a:endParaRPr>
          </a:p>
          <a:p>
            <a:pPr indent="-342900" lvl="0" marL="457200" rtl="0" algn="l">
              <a:spcBef>
                <a:spcPts val="0"/>
              </a:spcBef>
              <a:spcAft>
                <a:spcPts val="0"/>
              </a:spcAft>
              <a:buClr>
                <a:schemeClr val="dk1"/>
              </a:buClr>
              <a:buSzPts val="1800"/>
              <a:buChar char="●"/>
            </a:pPr>
            <a:r>
              <a:rPr lang="en">
                <a:solidFill>
                  <a:schemeClr val="dk1"/>
                </a:solidFill>
              </a:rPr>
              <a:t>Adding them to your project</a:t>
            </a:r>
            <a:endParaRPr>
              <a:solidFill>
                <a:schemeClr val="dk1"/>
              </a:solidFill>
            </a:endParaRPr>
          </a:p>
        </p:txBody>
      </p:sp>
      <p:sp>
        <p:nvSpPr>
          <p:cNvPr id="158" name="Google Shape;158;p26"/>
          <p:cNvSpPr txBox="1"/>
          <p:nvPr/>
        </p:nvSpPr>
        <p:spPr>
          <a:xfrm>
            <a:off x="4884450" y="883175"/>
            <a:ext cx="3843000" cy="3685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name:</a:t>
            </a:r>
            <a:r>
              <a:rPr lang="en" sz="1050">
                <a:solidFill>
                  <a:srgbClr val="D4D4D4"/>
                </a:solidFill>
                <a:latin typeface="Roboto Mono Regular"/>
                <a:ea typeface="Roboto Mono Regular"/>
                <a:cs typeface="Roboto Mono Regular"/>
                <a:sym typeface="Roboto Mono Regular"/>
              </a:rPr>
              <a:t>            MyProject</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version:</a:t>
            </a:r>
            <a:r>
              <a:rPr lang="en" sz="1050">
                <a:solidFill>
                  <a:srgbClr val="D4D4D4"/>
                </a:solidFill>
                <a:latin typeface="Roboto Mono Regular"/>
                <a:ea typeface="Roboto Mono Regular"/>
                <a:cs typeface="Roboto Mono Regular"/>
                <a:sym typeface="Roboto Mono Regular"/>
              </a:rPr>
              <a:t>         </a:t>
            </a:r>
            <a:r>
              <a:rPr lang="en" sz="1050">
                <a:solidFill>
                  <a:srgbClr val="B5CEA8"/>
                </a:solidFill>
                <a:latin typeface="Roboto Mono Regular"/>
                <a:ea typeface="Roboto Mono Regular"/>
                <a:cs typeface="Roboto Mono Regular"/>
                <a:sym typeface="Roboto Mono Regular"/>
              </a:rPr>
              <a:t>0.1.0.0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license-file:</a:t>
            </a:r>
            <a:r>
              <a:rPr lang="en" sz="1050">
                <a:solidFill>
                  <a:srgbClr val="D4D4D4"/>
                </a:solidFill>
                <a:latin typeface="Roboto Mono Regular"/>
                <a:ea typeface="Roboto Mono Regular"/>
                <a:cs typeface="Roboto Mono Regular"/>
                <a:sym typeface="Roboto Mono Regular"/>
              </a:rPr>
              <a:t>    LICENSE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author:</a:t>
            </a:r>
            <a:r>
              <a:rPr lang="en" sz="1050">
                <a:solidFill>
                  <a:srgbClr val="D4D4D4"/>
                </a:solidFill>
                <a:latin typeface="Roboto Mono Regular"/>
                <a:ea typeface="Roboto Mono Regular"/>
                <a:cs typeface="Roboto Mono Regular"/>
                <a:sym typeface="Roboto Mono Regular"/>
              </a:rPr>
              <a:t>          pragdave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maintainer:</a:t>
            </a:r>
            <a:r>
              <a:rPr lang="en" sz="1050">
                <a:solidFill>
                  <a:srgbClr val="D4D4D4"/>
                </a:solidFill>
                <a:latin typeface="Roboto Mono Regular"/>
                <a:ea typeface="Roboto Mono Regular"/>
                <a:cs typeface="Roboto Mono Regular"/>
                <a:sym typeface="Roboto Mono Regular"/>
              </a:rPr>
              <a:t>      dave@pragdave.me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build-type:</a:t>
            </a:r>
            <a:r>
              <a:rPr lang="en" sz="1050">
                <a:solidFill>
                  <a:srgbClr val="D4D4D4"/>
                </a:solidFill>
                <a:latin typeface="Roboto Mono Regular"/>
                <a:ea typeface="Roboto Mono Regular"/>
                <a:cs typeface="Roboto Mono Regular"/>
                <a:sym typeface="Roboto Mono Regular"/>
              </a:rPr>
              <a:t>      Simple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cabal-version:</a:t>
            </a:r>
            <a:r>
              <a:rPr lang="en" sz="1050">
                <a:solidFill>
                  <a:srgbClr val="D4D4D4"/>
                </a:solidFill>
                <a:latin typeface="Roboto Mono Regular"/>
                <a:ea typeface="Roboto Mono Regular"/>
                <a:cs typeface="Roboto Mono Regular"/>
                <a:sym typeface="Roboto Mono Regular"/>
              </a:rPr>
              <a:t>   &gt;=</a:t>
            </a:r>
            <a:r>
              <a:rPr lang="en" sz="1050">
                <a:solidFill>
                  <a:srgbClr val="B5CEA8"/>
                </a:solidFill>
                <a:latin typeface="Roboto Mono Regular"/>
                <a:ea typeface="Roboto Mono Regular"/>
                <a:cs typeface="Roboto Mono Regular"/>
                <a:sym typeface="Roboto Mono Regular"/>
              </a:rPr>
              <a:t>1.10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D4D4D4"/>
                </a:solidFill>
                <a:latin typeface="Roboto Mono Regular"/>
                <a:ea typeface="Roboto Mono Regular"/>
                <a:cs typeface="Roboto Mono Regular"/>
                <a:sym typeface="Roboto Mono Regular"/>
              </a:rPr>
              <a:t>executable </a:t>
            </a:r>
            <a:r>
              <a:rPr lang="en" sz="1050">
                <a:solidFill>
                  <a:srgbClr val="DCDCAA"/>
                </a:solidFill>
                <a:latin typeface="Roboto Mono Regular"/>
                <a:ea typeface="Roboto Mono Regular"/>
                <a:cs typeface="Roboto Mono Regular"/>
                <a:sym typeface="Roboto Mono Regular"/>
              </a:rPr>
              <a:t>MyProject</a:t>
            </a:r>
            <a:endParaRPr sz="1050">
              <a:solidFill>
                <a:srgbClr val="DCDCAA"/>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main-is:</a:t>
            </a:r>
            <a:r>
              <a:rPr lang="en" sz="1050">
                <a:solidFill>
                  <a:srgbClr val="D4D4D4"/>
                </a:solidFill>
                <a:latin typeface="Roboto Mono Regular"/>
                <a:ea typeface="Roboto Mono Regular"/>
                <a:cs typeface="Roboto Mono Regular"/>
                <a:sym typeface="Roboto Mono Regular"/>
              </a:rPr>
              <a:t>         Main.hs</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build-depends:</a:t>
            </a:r>
            <a:r>
              <a:rPr lang="en" sz="1050">
                <a:solidFill>
                  <a:srgbClr val="D4D4D4"/>
                </a:solidFill>
                <a:latin typeface="Roboto Mono Regular"/>
                <a:ea typeface="Roboto Mono Regular"/>
                <a:cs typeface="Roboto Mono Regular"/>
                <a:sym typeface="Roboto Mono Regular"/>
              </a:rPr>
              <a:t>   base &gt;=</a:t>
            </a:r>
            <a:r>
              <a:rPr lang="en" sz="1050">
                <a:solidFill>
                  <a:srgbClr val="B5CEA8"/>
                </a:solidFill>
                <a:latin typeface="Roboto Mono Regular"/>
                <a:ea typeface="Roboto Mono Regular"/>
                <a:cs typeface="Roboto Mono Regular"/>
                <a:sym typeface="Roboto Mono Regular"/>
              </a:rPr>
              <a:t>4.12</a:t>
            </a:r>
            <a:r>
              <a:rPr lang="en" sz="1050">
                <a:solidFill>
                  <a:srgbClr val="D4D4D4"/>
                </a:solidFill>
                <a:latin typeface="Roboto Mono Regular"/>
                <a:ea typeface="Roboto Mono Regular"/>
                <a:cs typeface="Roboto Mono Regular"/>
                <a:sym typeface="Roboto Mono Regular"/>
              </a:rPr>
              <a:t> &amp;&amp; &lt;</a:t>
            </a:r>
            <a:r>
              <a:rPr lang="en" sz="1050">
                <a:solidFill>
                  <a:srgbClr val="B5CEA8"/>
                </a:solidFill>
                <a:latin typeface="Roboto Mono Regular"/>
                <a:ea typeface="Roboto Mono Regular"/>
                <a:cs typeface="Roboto Mono Regular"/>
                <a:sym typeface="Roboto Mono Regular"/>
              </a:rPr>
              <a:t>4.13, gloss</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a:t>
            </a:r>
            <a:endParaRPr b="1" sz="1500">
              <a:solidFill>
                <a:srgbClr val="C4A000"/>
              </a:solidFill>
              <a:highlight>
                <a:srgbClr val="080808"/>
              </a:highlight>
            </a:endParaRPr>
          </a:p>
        </p:txBody>
      </p:sp>
      <p:sp>
        <p:nvSpPr>
          <p:cNvPr id="159" name="Google Shape;159;p26"/>
          <p:cNvSpPr txBox="1"/>
          <p:nvPr/>
        </p:nvSpPr>
        <p:spPr>
          <a:xfrm>
            <a:off x="4737300" y="1293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Raleway"/>
                <a:ea typeface="Raleway"/>
                <a:cs typeface="Raleway"/>
                <a:sym typeface="Raleway"/>
              </a:rPr>
              <a:t>MyProject.cabal</a:t>
            </a:r>
            <a:endParaRPr>
              <a:solidFill>
                <a:schemeClr val="lt2"/>
              </a:solidFill>
              <a:latin typeface="Raleway"/>
              <a:ea typeface="Raleway"/>
              <a:cs typeface="Raleway"/>
              <a:sym typeface="Raleway"/>
            </a:endParaRPr>
          </a:p>
        </p:txBody>
      </p:sp>
      <p:sp>
        <p:nvSpPr>
          <p:cNvPr id="160" name="Google Shape;160;p26"/>
          <p:cNvSpPr/>
          <p:nvPr/>
        </p:nvSpPr>
        <p:spPr>
          <a:xfrm>
            <a:off x="4819800" y="597425"/>
            <a:ext cx="4193700" cy="4387500"/>
          </a:xfrm>
          <a:prstGeom prst="roundRect">
            <a:avLst>
              <a:gd fmla="val 6579"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txBox="1"/>
          <p:nvPr/>
        </p:nvSpPr>
        <p:spPr>
          <a:xfrm>
            <a:off x="5036850" y="1035575"/>
            <a:ext cx="3843000" cy="3685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name:</a:t>
            </a:r>
            <a:r>
              <a:rPr lang="en" sz="1050">
                <a:solidFill>
                  <a:srgbClr val="D4D4D4"/>
                </a:solidFill>
                <a:latin typeface="Roboto Mono Regular"/>
                <a:ea typeface="Roboto Mono Regular"/>
                <a:cs typeface="Roboto Mono Regular"/>
                <a:sym typeface="Roboto Mono Regular"/>
              </a:rPr>
              <a:t>            MyProject</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version:</a:t>
            </a:r>
            <a:r>
              <a:rPr lang="en" sz="1050">
                <a:solidFill>
                  <a:srgbClr val="D4D4D4"/>
                </a:solidFill>
                <a:latin typeface="Roboto Mono Regular"/>
                <a:ea typeface="Roboto Mono Regular"/>
                <a:cs typeface="Roboto Mono Regular"/>
                <a:sym typeface="Roboto Mono Regular"/>
              </a:rPr>
              <a:t>         </a:t>
            </a:r>
            <a:r>
              <a:rPr lang="en" sz="1050">
                <a:solidFill>
                  <a:srgbClr val="B5CEA8"/>
                </a:solidFill>
                <a:latin typeface="Roboto Mono Regular"/>
                <a:ea typeface="Roboto Mono Regular"/>
                <a:cs typeface="Roboto Mono Regular"/>
                <a:sym typeface="Roboto Mono Regular"/>
              </a:rPr>
              <a:t>0.1.0.0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license-file:</a:t>
            </a:r>
            <a:r>
              <a:rPr lang="en" sz="1050">
                <a:solidFill>
                  <a:srgbClr val="D4D4D4"/>
                </a:solidFill>
                <a:latin typeface="Roboto Mono Regular"/>
                <a:ea typeface="Roboto Mono Regular"/>
                <a:cs typeface="Roboto Mono Regular"/>
                <a:sym typeface="Roboto Mono Regular"/>
              </a:rPr>
              <a:t>    LICENSE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author:</a:t>
            </a:r>
            <a:r>
              <a:rPr lang="en" sz="1050">
                <a:solidFill>
                  <a:srgbClr val="D4D4D4"/>
                </a:solidFill>
                <a:latin typeface="Roboto Mono Regular"/>
                <a:ea typeface="Roboto Mono Regular"/>
                <a:cs typeface="Roboto Mono Regular"/>
                <a:sym typeface="Roboto Mono Regular"/>
              </a:rPr>
              <a:t>          pragdave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maintainer:</a:t>
            </a:r>
            <a:r>
              <a:rPr lang="en" sz="1050">
                <a:solidFill>
                  <a:srgbClr val="D4D4D4"/>
                </a:solidFill>
                <a:latin typeface="Roboto Mono Regular"/>
                <a:ea typeface="Roboto Mono Regular"/>
                <a:cs typeface="Roboto Mono Regular"/>
                <a:sym typeface="Roboto Mono Regular"/>
              </a:rPr>
              <a:t>      dave@pragdave.me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build-type:</a:t>
            </a:r>
            <a:r>
              <a:rPr lang="en" sz="1050">
                <a:solidFill>
                  <a:srgbClr val="D4D4D4"/>
                </a:solidFill>
                <a:latin typeface="Roboto Mono Regular"/>
                <a:ea typeface="Roboto Mono Regular"/>
                <a:cs typeface="Roboto Mono Regular"/>
                <a:sym typeface="Roboto Mono Regular"/>
              </a:rPr>
              <a:t>      Simple</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cabal-version:</a:t>
            </a:r>
            <a:r>
              <a:rPr lang="en" sz="1050">
                <a:solidFill>
                  <a:srgbClr val="D4D4D4"/>
                </a:solidFill>
                <a:latin typeface="Roboto Mono Regular"/>
                <a:ea typeface="Roboto Mono Regular"/>
                <a:cs typeface="Roboto Mono Regular"/>
                <a:sym typeface="Roboto Mono Regular"/>
              </a:rPr>
              <a:t>   &gt;=</a:t>
            </a:r>
            <a:r>
              <a:rPr lang="en" sz="1050">
                <a:solidFill>
                  <a:srgbClr val="B5CEA8"/>
                </a:solidFill>
                <a:latin typeface="Roboto Mono Regular"/>
                <a:ea typeface="Roboto Mono Regular"/>
                <a:cs typeface="Roboto Mono Regular"/>
                <a:sym typeface="Roboto Mono Regular"/>
              </a:rPr>
              <a:t>1.10</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D4D4D4"/>
                </a:solidFill>
                <a:latin typeface="Roboto Mono Regular"/>
                <a:ea typeface="Roboto Mono Regular"/>
                <a:cs typeface="Roboto Mono Regular"/>
                <a:sym typeface="Roboto Mono Regular"/>
              </a:rPr>
              <a:t>executable </a:t>
            </a:r>
            <a:r>
              <a:rPr lang="en" sz="1050">
                <a:solidFill>
                  <a:srgbClr val="DCDCAA"/>
                </a:solidFill>
                <a:latin typeface="Roboto Mono Regular"/>
                <a:ea typeface="Roboto Mono Regular"/>
                <a:cs typeface="Roboto Mono Regular"/>
                <a:sym typeface="Roboto Mono Regular"/>
              </a:rPr>
              <a:t>MyProject</a:t>
            </a:r>
            <a:endParaRPr sz="1050">
              <a:solidFill>
                <a:srgbClr val="DCDCAA"/>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main-is:</a:t>
            </a:r>
            <a:r>
              <a:rPr lang="en" sz="1050">
                <a:solidFill>
                  <a:srgbClr val="D4D4D4"/>
                </a:solidFill>
                <a:latin typeface="Roboto Mono Regular"/>
                <a:ea typeface="Roboto Mono Regular"/>
                <a:cs typeface="Roboto Mono Regular"/>
                <a:sym typeface="Roboto Mono Regular"/>
              </a:rPr>
              <a:t>         Main.hs</a:t>
            </a:r>
            <a:endParaRPr sz="10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build-depends:</a:t>
            </a:r>
            <a:r>
              <a:rPr lang="en" sz="1050">
                <a:solidFill>
                  <a:srgbClr val="D4D4D4"/>
                </a:solidFill>
                <a:latin typeface="Roboto Mono Regular"/>
                <a:ea typeface="Roboto Mono Regular"/>
                <a:cs typeface="Roboto Mono Regular"/>
                <a:sym typeface="Roboto Mono Regular"/>
              </a:rPr>
              <a:t>   base &gt;=</a:t>
            </a:r>
            <a:r>
              <a:rPr lang="en" sz="1050">
                <a:solidFill>
                  <a:srgbClr val="B5CEA8"/>
                </a:solidFill>
                <a:latin typeface="Roboto Mono Regular"/>
                <a:ea typeface="Roboto Mono Regular"/>
                <a:cs typeface="Roboto Mono Regular"/>
                <a:sym typeface="Roboto Mono Regular"/>
              </a:rPr>
              <a:t>4.12</a:t>
            </a:r>
            <a:r>
              <a:rPr lang="en" sz="1050">
                <a:solidFill>
                  <a:srgbClr val="D4D4D4"/>
                </a:solidFill>
                <a:latin typeface="Roboto Mono Regular"/>
                <a:ea typeface="Roboto Mono Regular"/>
                <a:cs typeface="Roboto Mono Regular"/>
                <a:sym typeface="Roboto Mono Regular"/>
              </a:rPr>
              <a:t> &amp;&amp; &lt;</a:t>
            </a:r>
            <a:r>
              <a:rPr lang="en" sz="1050">
                <a:solidFill>
                  <a:srgbClr val="B5CEA8"/>
                </a:solidFill>
                <a:latin typeface="Roboto Mono Regular"/>
                <a:ea typeface="Roboto Mono Regular"/>
                <a:cs typeface="Roboto Mono Regular"/>
                <a:sym typeface="Roboto Mono Regular"/>
              </a:rPr>
              <a:t>4.13, gloss</a:t>
            </a:r>
            <a:endParaRPr sz="1050">
              <a:solidFill>
                <a:srgbClr val="B5CEA8"/>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050">
                <a:solidFill>
                  <a:srgbClr val="569CD6"/>
                </a:solidFill>
                <a:latin typeface="Roboto Mono Regular"/>
                <a:ea typeface="Roboto Mono Regular"/>
                <a:cs typeface="Roboto Mono Regular"/>
                <a:sym typeface="Roboto Mono Regular"/>
              </a:rPr>
              <a:t> </a:t>
            </a:r>
            <a:endParaRPr b="1" sz="1500">
              <a:solidFill>
                <a:srgbClr val="C4A000"/>
              </a:solidFill>
              <a:highlight>
                <a:srgbClr val="080808"/>
              </a:highlight>
            </a:endParaRPr>
          </a:p>
        </p:txBody>
      </p:sp>
      <p:sp>
        <p:nvSpPr>
          <p:cNvPr id="162" name="Google Shape;162;p26"/>
          <p:cNvSpPr/>
          <p:nvPr/>
        </p:nvSpPr>
        <p:spPr>
          <a:xfrm>
            <a:off x="264200" y="2785575"/>
            <a:ext cx="7407300" cy="1158000"/>
          </a:xfrm>
          <a:prstGeom prst="roundRect">
            <a:avLst>
              <a:gd fmla="val 6579"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439550" y="2785575"/>
            <a:ext cx="6499200" cy="820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650">
              <a:solidFill>
                <a:srgbClr val="D4D4D4"/>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650">
                <a:solidFill>
                  <a:srgbClr val="569CD6"/>
                </a:solidFill>
                <a:latin typeface="Roboto Mono Regular"/>
                <a:ea typeface="Roboto Mono Regular"/>
                <a:cs typeface="Roboto Mono Regular"/>
                <a:sym typeface="Roboto Mono Regular"/>
              </a:rPr>
              <a:t> build-depends:</a:t>
            </a:r>
            <a:r>
              <a:rPr lang="en" sz="1650">
                <a:solidFill>
                  <a:srgbClr val="D4D4D4"/>
                </a:solidFill>
                <a:latin typeface="Roboto Mono Regular"/>
                <a:ea typeface="Roboto Mono Regular"/>
                <a:cs typeface="Roboto Mono Regular"/>
                <a:sym typeface="Roboto Mono Regular"/>
              </a:rPr>
              <a:t>   base &gt;=</a:t>
            </a:r>
            <a:r>
              <a:rPr lang="en" sz="1650">
                <a:solidFill>
                  <a:srgbClr val="B5CEA8"/>
                </a:solidFill>
                <a:latin typeface="Roboto Mono Regular"/>
                <a:ea typeface="Roboto Mono Regular"/>
                <a:cs typeface="Roboto Mono Regular"/>
                <a:sym typeface="Roboto Mono Regular"/>
              </a:rPr>
              <a:t>4.12</a:t>
            </a:r>
            <a:r>
              <a:rPr lang="en" sz="1650">
                <a:solidFill>
                  <a:srgbClr val="D4D4D4"/>
                </a:solidFill>
                <a:latin typeface="Roboto Mono Regular"/>
                <a:ea typeface="Roboto Mono Regular"/>
                <a:cs typeface="Roboto Mono Regular"/>
                <a:sym typeface="Roboto Mono Regular"/>
              </a:rPr>
              <a:t> &amp;&amp; &lt;</a:t>
            </a:r>
            <a:r>
              <a:rPr lang="en" sz="1650">
                <a:solidFill>
                  <a:srgbClr val="B5CEA8"/>
                </a:solidFill>
                <a:latin typeface="Roboto Mono Regular"/>
                <a:ea typeface="Roboto Mono Regular"/>
                <a:cs typeface="Roboto Mono Regular"/>
                <a:sym typeface="Roboto Mono Regular"/>
              </a:rPr>
              <a:t>4.13, </a:t>
            </a:r>
            <a:r>
              <a:rPr lang="en" sz="1650">
                <a:solidFill>
                  <a:schemeClr val="dk1"/>
                </a:solidFill>
                <a:latin typeface="Roboto Mono Regular"/>
                <a:ea typeface="Roboto Mono Regular"/>
                <a:cs typeface="Roboto Mono Regular"/>
                <a:sym typeface="Roboto Mono Regular"/>
              </a:rPr>
              <a:t>gloss</a:t>
            </a:r>
            <a:endParaRPr sz="1650">
              <a:solidFill>
                <a:schemeClr val="dk1"/>
              </a:solidFill>
              <a:latin typeface="Roboto Mono Regular"/>
              <a:ea typeface="Roboto Mono Regular"/>
              <a:cs typeface="Roboto Mono Regular"/>
              <a:sym typeface="Roboto Mono Regular"/>
            </a:endParaRPr>
          </a:p>
          <a:p>
            <a:pPr indent="0" lvl="0" marL="0" rtl="0" algn="l">
              <a:lnSpc>
                <a:spcPct val="135714"/>
              </a:lnSpc>
              <a:spcBef>
                <a:spcPts val="0"/>
              </a:spcBef>
              <a:spcAft>
                <a:spcPts val="0"/>
              </a:spcAft>
              <a:buNone/>
            </a:pPr>
            <a:r>
              <a:rPr lang="en" sz="1650">
                <a:solidFill>
                  <a:srgbClr val="569CD6"/>
                </a:solidFill>
                <a:latin typeface="Roboto Mono Regular"/>
                <a:ea typeface="Roboto Mono Regular"/>
                <a:cs typeface="Roboto Mono Regular"/>
                <a:sym typeface="Roboto Mono Regular"/>
              </a:rPr>
              <a:t> </a:t>
            </a:r>
            <a:endParaRPr b="1" sz="2100">
              <a:solidFill>
                <a:srgbClr val="C4A000"/>
              </a:solidFill>
              <a:highlight>
                <a:srgbClr val="080808"/>
              </a:highlight>
            </a:endParaRPr>
          </a:p>
        </p:txBody>
      </p:sp>
      <p:sp>
        <p:nvSpPr>
          <p:cNvPr id="164" name="Google Shape;164;p26"/>
          <p:cNvSpPr/>
          <p:nvPr/>
        </p:nvSpPr>
        <p:spPr>
          <a:xfrm>
            <a:off x="5416000" y="3095875"/>
            <a:ext cx="1027188" cy="509922"/>
          </a:xfrm>
          <a:prstGeom prst="flowChartTerminator">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Gloss</a:t>
            </a:r>
            <a:endParaRPr/>
          </a:p>
          <a:p>
            <a:pPr indent="0" lvl="0" marL="0" rtl="0" algn="l">
              <a:spcBef>
                <a:spcPts val="0"/>
              </a:spcBef>
              <a:spcAft>
                <a:spcPts val="0"/>
              </a:spcAft>
              <a:buNone/>
            </a:pPr>
            <a:r>
              <a:rPr lang="en" sz="2700"/>
              <a:t>Simple Haskell Graphics Library</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txBox="1"/>
          <p:nvPr/>
        </p:nvSpPr>
        <p:spPr>
          <a:xfrm>
            <a:off x="1222450" y="1244000"/>
            <a:ext cx="59535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678DD"/>
                </a:solidFill>
              </a:rPr>
              <a:t>module</a:t>
            </a:r>
            <a:r>
              <a:rPr lang="en" sz="1600">
                <a:solidFill>
                  <a:srgbClr val="ABB2BF"/>
                </a:solidFill>
              </a:rPr>
              <a:t> Main </a:t>
            </a:r>
            <a:r>
              <a:rPr lang="en" sz="1600">
                <a:solidFill>
                  <a:srgbClr val="C678DD"/>
                </a:solidFill>
              </a:rPr>
              <a:t>where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C678DD"/>
                </a:solidFill>
              </a:rPr>
              <a:t>import</a:t>
            </a:r>
            <a:r>
              <a:rPr lang="en" sz="1600">
                <a:solidFill>
                  <a:srgbClr val="ABB2BF"/>
                </a:solidFill>
              </a:rPr>
              <a:t> Graphics.Gloss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ABB2BF"/>
                </a:solidFill>
              </a:rPr>
              <a:t>main = display windowed azure (circleSolid </a:t>
            </a:r>
            <a:r>
              <a:rPr lang="en" sz="1600">
                <a:solidFill>
                  <a:srgbClr val="D19A66"/>
                </a:solidFill>
              </a:rPr>
              <a:t>350</a:t>
            </a:r>
            <a:r>
              <a:rPr lang="en" sz="1600">
                <a:solidFill>
                  <a:srgbClr val="ABB2BF"/>
                </a:solidFill>
              </a:rPr>
              <a:t>)</a:t>
            </a:r>
            <a:endParaRPr sz="1600"/>
          </a:p>
          <a:p>
            <a:pPr indent="0" lvl="0" marL="0" rtl="0" algn="l">
              <a:spcBef>
                <a:spcPts val="0"/>
              </a:spcBef>
              <a:spcAft>
                <a:spcPts val="0"/>
              </a:spcAft>
              <a:buNone/>
            </a:pPr>
            <a:r>
              <a:rPr lang="en" sz="1600">
                <a:solidFill>
                  <a:srgbClr val="ABB2BF"/>
                </a:solidFill>
              </a:rPr>
              <a:t>        </a:t>
            </a:r>
            <a:r>
              <a:rPr lang="en" sz="1600">
                <a:solidFill>
                  <a:srgbClr val="C678DD"/>
                </a:solidFill>
              </a:rPr>
              <a:t>where</a:t>
            </a:r>
            <a:endParaRPr sz="1600"/>
          </a:p>
          <a:p>
            <a:pPr indent="0" lvl="0" marL="0" rtl="0" algn="l">
              <a:spcBef>
                <a:spcPts val="0"/>
              </a:spcBef>
              <a:spcAft>
                <a:spcPts val="0"/>
              </a:spcAft>
              <a:buNone/>
            </a:pPr>
            <a:r>
              <a:rPr lang="en" sz="1600">
                <a:solidFill>
                  <a:srgbClr val="ABB2BF"/>
                </a:solidFill>
              </a:rPr>
              <a:t>          windowed = (</a:t>
            </a:r>
            <a:r>
              <a:rPr lang="en" sz="1600">
                <a:solidFill>
                  <a:srgbClr val="D19A66"/>
                </a:solidFill>
              </a:rPr>
              <a:t>InWindow</a:t>
            </a:r>
            <a:r>
              <a:rPr lang="en" sz="1600">
                <a:solidFill>
                  <a:srgbClr val="ABB2BF"/>
                </a:solidFill>
              </a:rPr>
              <a:t> </a:t>
            </a:r>
            <a:r>
              <a:rPr lang="en" sz="1600">
                <a:solidFill>
                  <a:srgbClr val="98C379"/>
                </a:solidFill>
              </a:rPr>
              <a:t>"My Window"</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10</a:t>
            </a:r>
            <a:r>
              <a:rPr lang="en" sz="1600">
                <a:solidFill>
                  <a:srgbClr val="ABB2BF"/>
                </a:solidFill>
              </a:rPr>
              <a:t>, </a:t>
            </a:r>
            <a:r>
              <a:rPr lang="en" sz="1600">
                <a:solidFill>
                  <a:srgbClr val="D19A66"/>
                </a:solidFill>
              </a:rPr>
              <a:t>10</a:t>
            </a:r>
            <a:r>
              <a:rPr lang="en" sz="1600">
                <a:solidFill>
                  <a:srgbClr val="ABB2BF"/>
                </a:solidFill>
              </a:rPr>
              <a:t>))</a:t>
            </a:r>
            <a:endParaRPr b="1" sz="2000">
              <a:solidFill>
                <a:srgbClr val="C4A000"/>
              </a:solidFill>
              <a:highlight>
                <a:srgbClr val="080808"/>
              </a:highlight>
            </a:endParaRPr>
          </a:p>
        </p:txBody>
      </p:sp>
      <p:pic>
        <p:nvPicPr>
          <p:cNvPr id="176" name="Google Shape;176;p28"/>
          <p:cNvPicPr preferRelativeResize="0"/>
          <p:nvPr/>
        </p:nvPicPr>
        <p:blipFill>
          <a:blip r:embed="rId3">
            <a:alphaModFix/>
          </a:blip>
          <a:stretch>
            <a:fillRect/>
          </a:stretch>
        </p:blipFill>
        <p:spPr>
          <a:xfrm>
            <a:off x="6799925" y="128475"/>
            <a:ext cx="2041801" cy="2131726"/>
          </a:xfrm>
          <a:prstGeom prst="rect">
            <a:avLst/>
          </a:prstGeom>
          <a:noFill/>
          <a:ln>
            <a:noFill/>
          </a:ln>
        </p:spPr>
      </p:pic>
      <p:sp>
        <p:nvSpPr>
          <p:cNvPr id="177" name="Google Shape;177;p28"/>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txBox="1"/>
          <p:nvPr/>
        </p:nvSpPr>
        <p:spPr>
          <a:xfrm>
            <a:off x="1222450" y="1244000"/>
            <a:ext cx="59535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678DD"/>
                </a:solidFill>
              </a:rPr>
              <a:t>module</a:t>
            </a:r>
            <a:r>
              <a:rPr lang="en" sz="1600">
                <a:solidFill>
                  <a:srgbClr val="ABB2BF"/>
                </a:solidFill>
              </a:rPr>
              <a:t> Main </a:t>
            </a:r>
            <a:r>
              <a:rPr lang="en" sz="1600">
                <a:solidFill>
                  <a:srgbClr val="C678DD"/>
                </a:solidFill>
              </a:rPr>
              <a:t>where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C678DD"/>
                </a:solidFill>
              </a:rPr>
              <a:t>import</a:t>
            </a:r>
            <a:r>
              <a:rPr lang="en" sz="1600">
                <a:solidFill>
                  <a:srgbClr val="ABB2BF"/>
                </a:solidFill>
              </a:rPr>
              <a:t> Graphics.Gloss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ABB2BF"/>
                </a:solidFill>
              </a:rPr>
              <a:t>main = display windowed azure (circleSolid </a:t>
            </a:r>
            <a:r>
              <a:rPr lang="en" sz="1600">
                <a:solidFill>
                  <a:srgbClr val="D19A66"/>
                </a:solidFill>
              </a:rPr>
              <a:t>350</a:t>
            </a:r>
            <a:r>
              <a:rPr lang="en" sz="1600">
                <a:solidFill>
                  <a:srgbClr val="ABB2BF"/>
                </a:solidFill>
              </a:rPr>
              <a:t>)</a:t>
            </a:r>
            <a:endParaRPr sz="1600"/>
          </a:p>
          <a:p>
            <a:pPr indent="0" lvl="0" marL="0" rtl="0" algn="l">
              <a:spcBef>
                <a:spcPts val="0"/>
              </a:spcBef>
              <a:spcAft>
                <a:spcPts val="0"/>
              </a:spcAft>
              <a:buNone/>
            </a:pPr>
            <a:r>
              <a:rPr lang="en" sz="1600">
                <a:solidFill>
                  <a:srgbClr val="ABB2BF"/>
                </a:solidFill>
              </a:rPr>
              <a:t>        </a:t>
            </a:r>
            <a:r>
              <a:rPr lang="en" sz="1600">
                <a:solidFill>
                  <a:srgbClr val="C678DD"/>
                </a:solidFill>
              </a:rPr>
              <a:t>where</a:t>
            </a:r>
            <a:endParaRPr sz="1600"/>
          </a:p>
          <a:p>
            <a:pPr indent="0" lvl="0" marL="0" rtl="0" algn="l">
              <a:spcBef>
                <a:spcPts val="0"/>
              </a:spcBef>
              <a:spcAft>
                <a:spcPts val="0"/>
              </a:spcAft>
              <a:buNone/>
            </a:pPr>
            <a:r>
              <a:rPr lang="en" sz="1600">
                <a:solidFill>
                  <a:srgbClr val="ABB2BF"/>
                </a:solidFill>
              </a:rPr>
              <a:t>          windowed = (</a:t>
            </a:r>
            <a:r>
              <a:rPr lang="en" sz="1600">
                <a:solidFill>
                  <a:srgbClr val="D19A66"/>
                </a:solidFill>
              </a:rPr>
              <a:t>InWindow</a:t>
            </a:r>
            <a:r>
              <a:rPr lang="en" sz="1600">
                <a:solidFill>
                  <a:srgbClr val="ABB2BF"/>
                </a:solidFill>
              </a:rPr>
              <a:t> </a:t>
            </a:r>
            <a:r>
              <a:rPr lang="en" sz="1600">
                <a:solidFill>
                  <a:srgbClr val="98C379"/>
                </a:solidFill>
              </a:rPr>
              <a:t>"My Window"</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10</a:t>
            </a:r>
            <a:r>
              <a:rPr lang="en" sz="1600">
                <a:solidFill>
                  <a:srgbClr val="ABB2BF"/>
                </a:solidFill>
              </a:rPr>
              <a:t>, </a:t>
            </a:r>
            <a:r>
              <a:rPr lang="en" sz="1600">
                <a:solidFill>
                  <a:srgbClr val="D19A66"/>
                </a:solidFill>
              </a:rPr>
              <a:t>10</a:t>
            </a:r>
            <a:r>
              <a:rPr lang="en" sz="1600">
                <a:solidFill>
                  <a:srgbClr val="ABB2BF"/>
                </a:solidFill>
              </a:rPr>
              <a:t>))</a:t>
            </a:r>
            <a:endParaRPr b="1" sz="2000">
              <a:solidFill>
                <a:srgbClr val="C4A000"/>
              </a:solidFill>
              <a:highlight>
                <a:srgbClr val="080808"/>
              </a:highlight>
            </a:endParaRPr>
          </a:p>
        </p:txBody>
      </p:sp>
      <p:sp>
        <p:nvSpPr>
          <p:cNvPr id="184" name="Google Shape;184;p29"/>
          <p:cNvSpPr/>
          <p:nvPr/>
        </p:nvSpPr>
        <p:spPr>
          <a:xfrm>
            <a:off x="1113375" y="2341675"/>
            <a:ext cx="6565200" cy="9696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1222450" y="1244000"/>
            <a:ext cx="59535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678DD"/>
                </a:solidFill>
              </a:rPr>
              <a:t>module</a:t>
            </a:r>
            <a:r>
              <a:rPr lang="en" sz="1600">
                <a:solidFill>
                  <a:srgbClr val="ABB2BF"/>
                </a:solidFill>
              </a:rPr>
              <a:t> Main </a:t>
            </a:r>
            <a:r>
              <a:rPr lang="en" sz="1600">
                <a:solidFill>
                  <a:srgbClr val="C678DD"/>
                </a:solidFill>
              </a:rPr>
              <a:t>where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C678DD"/>
                </a:solidFill>
              </a:rPr>
              <a:t>import</a:t>
            </a:r>
            <a:r>
              <a:rPr lang="en" sz="1600">
                <a:solidFill>
                  <a:srgbClr val="ABB2BF"/>
                </a:solidFill>
              </a:rPr>
              <a:t> Graphics.Gloss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ABB2BF"/>
                </a:solidFill>
              </a:rPr>
              <a:t>main = display windowed azure (circleSolid </a:t>
            </a:r>
            <a:r>
              <a:rPr lang="en" sz="1600">
                <a:solidFill>
                  <a:srgbClr val="D19A66"/>
                </a:solidFill>
              </a:rPr>
              <a:t>350</a:t>
            </a:r>
            <a:r>
              <a:rPr lang="en" sz="1600">
                <a:solidFill>
                  <a:srgbClr val="ABB2BF"/>
                </a:solidFill>
              </a:rPr>
              <a:t>)</a:t>
            </a:r>
            <a:endParaRPr sz="1600"/>
          </a:p>
          <a:p>
            <a:pPr indent="0" lvl="0" marL="0" rtl="0" algn="l">
              <a:spcBef>
                <a:spcPts val="0"/>
              </a:spcBef>
              <a:spcAft>
                <a:spcPts val="0"/>
              </a:spcAft>
              <a:buNone/>
            </a:pPr>
            <a:r>
              <a:rPr lang="en" sz="1600">
                <a:solidFill>
                  <a:srgbClr val="ABB2BF"/>
                </a:solidFill>
              </a:rPr>
              <a:t>        </a:t>
            </a:r>
            <a:r>
              <a:rPr lang="en" sz="1600">
                <a:solidFill>
                  <a:srgbClr val="C678DD"/>
                </a:solidFill>
              </a:rPr>
              <a:t>where</a:t>
            </a:r>
            <a:endParaRPr sz="1600"/>
          </a:p>
          <a:p>
            <a:pPr indent="0" lvl="0" marL="0" rtl="0" algn="l">
              <a:spcBef>
                <a:spcPts val="0"/>
              </a:spcBef>
              <a:spcAft>
                <a:spcPts val="0"/>
              </a:spcAft>
              <a:buNone/>
            </a:pPr>
            <a:r>
              <a:rPr lang="en" sz="1600">
                <a:solidFill>
                  <a:srgbClr val="ABB2BF"/>
                </a:solidFill>
              </a:rPr>
              <a:t>          windowed = (</a:t>
            </a:r>
            <a:r>
              <a:rPr lang="en" sz="1600">
                <a:solidFill>
                  <a:srgbClr val="D19A66"/>
                </a:solidFill>
              </a:rPr>
              <a:t>InWindow</a:t>
            </a:r>
            <a:r>
              <a:rPr lang="en" sz="1600">
                <a:solidFill>
                  <a:srgbClr val="ABB2BF"/>
                </a:solidFill>
              </a:rPr>
              <a:t> </a:t>
            </a:r>
            <a:r>
              <a:rPr lang="en" sz="1600">
                <a:solidFill>
                  <a:srgbClr val="98C379"/>
                </a:solidFill>
              </a:rPr>
              <a:t>"My Window"</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10</a:t>
            </a:r>
            <a:r>
              <a:rPr lang="en" sz="1600">
                <a:solidFill>
                  <a:srgbClr val="ABB2BF"/>
                </a:solidFill>
              </a:rPr>
              <a:t>, </a:t>
            </a:r>
            <a:r>
              <a:rPr lang="en" sz="1600">
                <a:solidFill>
                  <a:srgbClr val="D19A66"/>
                </a:solidFill>
              </a:rPr>
              <a:t>10</a:t>
            </a:r>
            <a:r>
              <a:rPr lang="en" sz="1600">
                <a:solidFill>
                  <a:srgbClr val="ABB2BF"/>
                </a:solidFill>
              </a:rPr>
              <a:t>))</a:t>
            </a:r>
            <a:endParaRPr b="1" sz="2000">
              <a:solidFill>
                <a:srgbClr val="C4A000"/>
              </a:solidFill>
              <a:highlight>
                <a:srgbClr val="080808"/>
              </a:highlight>
            </a:endParaRPr>
          </a:p>
        </p:txBody>
      </p:sp>
      <p:sp>
        <p:nvSpPr>
          <p:cNvPr id="192" name="Google Shape;192;p30"/>
          <p:cNvSpPr/>
          <p:nvPr/>
        </p:nvSpPr>
        <p:spPr>
          <a:xfrm>
            <a:off x="1113375" y="2614625"/>
            <a:ext cx="6565200" cy="6966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1113375" y="1143675"/>
            <a:ext cx="6565200" cy="9696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30"/>
          <p:cNvGrpSpPr/>
          <p:nvPr/>
        </p:nvGrpSpPr>
        <p:grpSpPr>
          <a:xfrm>
            <a:off x="2154900" y="948175"/>
            <a:ext cx="3010450" cy="1343200"/>
            <a:chOff x="2154900" y="948175"/>
            <a:chExt cx="3010450" cy="1343200"/>
          </a:xfrm>
        </p:grpSpPr>
        <p:sp>
          <p:nvSpPr>
            <p:cNvPr id="195" name="Google Shape;195;p30"/>
            <p:cNvSpPr txBox="1"/>
            <p:nvPr/>
          </p:nvSpPr>
          <p:spPr>
            <a:xfrm>
              <a:off x="3233050" y="948175"/>
              <a:ext cx="193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Hey, Gloss: display the following…</a:t>
              </a:r>
              <a:endParaRPr b="1">
                <a:solidFill>
                  <a:srgbClr val="FFFF00"/>
                </a:solidFill>
                <a:latin typeface="Raleway"/>
                <a:ea typeface="Raleway"/>
                <a:cs typeface="Raleway"/>
                <a:sym typeface="Raleway"/>
              </a:endParaRPr>
            </a:p>
          </p:txBody>
        </p:sp>
        <p:sp>
          <p:nvSpPr>
            <p:cNvPr id="196" name="Google Shape;196;p30"/>
            <p:cNvSpPr/>
            <p:nvPr/>
          </p:nvSpPr>
          <p:spPr>
            <a:xfrm>
              <a:off x="2154900" y="1465350"/>
              <a:ext cx="1120575" cy="826025"/>
            </a:xfrm>
            <a:custGeom>
              <a:rect b="b" l="l" r="r" t="t"/>
              <a:pathLst>
                <a:path extrusionOk="0" h="33041" w="44823">
                  <a:moveTo>
                    <a:pt x="44823" y="0"/>
                  </a:moveTo>
                  <a:cubicBezTo>
                    <a:pt x="38310" y="2155"/>
                    <a:pt x="13218" y="7422"/>
                    <a:pt x="5747" y="12929"/>
                  </a:cubicBezTo>
                  <a:cubicBezTo>
                    <a:pt x="-1723" y="18436"/>
                    <a:pt x="958" y="29689"/>
                    <a:pt x="0" y="33041"/>
                  </a:cubicBezTo>
                </a:path>
              </a:pathLst>
            </a:custGeom>
            <a:noFill/>
            <a:ln cap="flat" cmpd="sng" w="28575">
              <a:solidFill>
                <a:srgbClr val="FFFF00"/>
              </a:solidFill>
              <a:prstDash val="solid"/>
              <a:round/>
              <a:headEnd len="med" w="med" type="none"/>
              <a:tailEnd len="med" w="med" type="stealth"/>
            </a:ln>
          </p:spPr>
        </p:sp>
      </p:grpSp>
      <p:grpSp>
        <p:nvGrpSpPr>
          <p:cNvPr id="197" name="Google Shape;197;p30"/>
          <p:cNvGrpSpPr/>
          <p:nvPr/>
        </p:nvGrpSpPr>
        <p:grpSpPr>
          <a:xfrm>
            <a:off x="926550" y="2607450"/>
            <a:ext cx="1932300" cy="1558150"/>
            <a:chOff x="926550" y="2607450"/>
            <a:chExt cx="1932300" cy="1558150"/>
          </a:xfrm>
        </p:grpSpPr>
        <p:sp>
          <p:nvSpPr>
            <p:cNvPr id="198" name="Google Shape;198;p30"/>
            <p:cNvSpPr txBox="1"/>
            <p:nvPr/>
          </p:nvSpPr>
          <p:spPr>
            <a:xfrm>
              <a:off x="926550" y="3550000"/>
              <a:ext cx="193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Here’s where </a:t>
              </a:r>
              <a:br>
                <a:rPr b="1" lang="en">
                  <a:solidFill>
                    <a:srgbClr val="FFFF00"/>
                  </a:solidFill>
                  <a:latin typeface="Raleway"/>
                  <a:ea typeface="Raleway"/>
                  <a:cs typeface="Raleway"/>
                  <a:sym typeface="Raleway"/>
                </a:rPr>
              </a:br>
              <a:r>
                <a:rPr b="1" lang="en">
                  <a:solidFill>
                    <a:srgbClr val="FFFF00"/>
                  </a:solidFill>
                  <a:latin typeface="Raleway"/>
                  <a:ea typeface="Raleway"/>
                  <a:cs typeface="Raleway"/>
                  <a:sym typeface="Raleway"/>
                </a:rPr>
                <a:t>you display it</a:t>
              </a:r>
              <a:endParaRPr b="1">
                <a:solidFill>
                  <a:srgbClr val="FFFF00"/>
                </a:solidFill>
                <a:latin typeface="Raleway"/>
                <a:ea typeface="Raleway"/>
                <a:cs typeface="Raleway"/>
                <a:sym typeface="Raleway"/>
              </a:endParaRPr>
            </a:p>
          </p:txBody>
        </p:sp>
        <p:sp>
          <p:nvSpPr>
            <p:cNvPr id="199" name="Google Shape;199;p30"/>
            <p:cNvSpPr/>
            <p:nvPr/>
          </p:nvSpPr>
          <p:spPr>
            <a:xfrm>
              <a:off x="2140550" y="2607450"/>
              <a:ext cx="718300" cy="1106175"/>
            </a:xfrm>
            <a:custGeom>
              <a:rect b="b" l="l" r="r" t="t"/>
              <a:pathLst>
                <a:path extrusionOk="0" h="44247" w="28732">
                  <a:moveTo>
                    <a:pt x="0" y="44247"/>
                  </a:moveTo>
                  <a:cubicBezTo>
                    <a:pt x="2490" y="41901"/>
                    <a:pt x="10151" y="37543"/>
                    <a:pt x="14940" y="30168"/>
                  </a:cubicBezTo>
                  <a:cubicBezTo>
                    <a:pt x="19729" y="22794"/>
                    <a:pt x="26433" y="5028"/>
                    <a:pt x="28732" y="0"/>
                  </a:cubicBezTo>
                </a:path>
              </a:pathLst>
            </a:custGeom>
            <a:noFill/>
            <a:ln cap="flat" cmpd="sng" w="28575">
              <a:solidFill>
                <a:srgbClr val="FFFF00"/>
              </a:solidFill>
              <a:prstDash val="solid"/>
              <a:round/>
              <a:headEnd len="med" w="med" type="none"/>
              <a:tailEnd len="med" w="med" type="stealth"/>
            </a:ln>
          </p:spPr>
        </p:sp>
      </p:grpSp>
      <p:grpSp>
        <p:nvGrpSpPr>
          <p:cNvPr id="200" name="Google Shape;200;p30"/>
          <p:cNvGrpSpPr/>
          <p:nvPr/>
        </p:nvGrpSpPr>
        <p:grpSpPr>
          <a:xfrm>
            <a:off x="3693575" y="2629000"/>
            <a:ext cx="1932300" cy="1531075"/>
            <a:chOff x="3693575" y="2629000"/>
            <a:chExt cx="1932300" cy="1531075"/>
          </a:xfrm>
        </p:grpSpPr>
        <p:sp>
          <p:nvSpPr>
            <p:cNvPr id="201" name="Google Shape;201;p30"/>
            <p:cNvSpPr txBox="1"/>
            <p:nvPr/>
          </p:nvSpPr>
          <p:spPr>
            <a:xfrm>
              <a:off x="3693575" y="3759875"/>
              <a:ext cx="19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Use this background</a:t>
              </a:r>
              <a:endParaRPr b="1">
                <a:solidFill>
                  <a:srgbClr val="FFFF00"/>
                </a:solidFill>
                <a:latin typeface="Raleway"/>
                <a:ea typeface="Raleway"/>
                <a:cs typeface="Raleway"/>
                <a:sym typeface="Raleway"/>
              </a:endParaRPr>
            </a:p>
          </p:txBody>
        </p:sp>
        <p:sp>
          <p:nvSpPr>
            <p:cNvPr id="202" name="Google Shape;202;p30"/>
            <p:cNvSpPr/>
            <p:nvPr/>
          </p:nvSpPr>
          <p:spPr>
            <a:xfrm>
              <a:off x="3893200" y="2629000"/>
              <a:ext cx="316325" cy="1221100"/>
            </a:xfrm>
            <a:custGeom>
              <a:rect b="b" l="l" r="r" t="t"/>
              <a:pathLst>
                <a:path extrusionOk="0" h="48844" w="12653">
                  <a:moveTo>
                    <a:pt x="12355" y="48844"/>
                  </a:moveTo>
                  <a:cubicBezTo>
                    <a:pt x="12211" y="45013"/>
                    <a:pt x="13552" y="34000"/>
                    <a:pt x="11493" y="25859"/>
                  </a:cubicBezTo>
                  <a:cubicBezTo>
                    <a:pt x="9434" y="17718"/>
                    <a:pt x="1916" y="4310"/>
                    <a:pt x="0" y="0"/>
                  </a:cubicBezTo>
                </a:path>
              </a:pathLst>
            </a:custGeom>
            <a:noFill/>
            <a:ln cap="flat" cmpd="sng" w="28575">
              <a:solidFill>
                <a:srgbClr val="FFFF00"/>
              </a:solidFill>
              <a:prstDash val="solid"/>
              <a:round/>
              <a:headEnd len="med" w="med" type="none"/>
              <a:tailEnd len="med" w="med" type="stealth"/>
            </a:ln>
          </p:spPr>
        </p:sp>
      </p:grpSp>
      <p:grpSp>
        <p:nvGrpSpPr>
          <p:cNvPr id="203" name="Google Shape;203;p30"/>
          <p:cNvGrpSpPr/>
          <p:nvPr/>
        </p:nvGrpSpPr>
        <p:grpSpPr>
          <a:xfrm>
            <a:off x="5028125" y="856350"/>
            <a:ext cx="2916200" cy="1377575"/>
            <a:chOff x="5028125" y="856350"/>
            <a:chExt cx="2916200" cy="1377575"/>
          </a:xfrm>
        </p:grpSpPr>
        <p:sp>
          <p:nvSpPr>
            <p:cNvPr id="204" name="Google Shape;204;p30"/>
            <p:cNvSpPr txBox="1"/>
            <p:nvPr/>
          </p:nvSpPr>
          <p:spPr>
            <a:xfrm>
              <a:off x="6395125" y="856350"/>
              <a:ext cx="154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And here’s what to draw</a:t>
              </a:r>
              <a:endParaRPr b="1">
                <a:solidFill>
                  <a:srgbClr val="FFFF00"/>
                </a:solidFill>
                <a:latin typeface="Raleway"/>
                <a:ea typeface="Raleway"/>
                <a:cs typeface="Raleway"/>
                <a:sym typeface="Raleway"/>
              </a:endParaRPr>
            </a:p>
          </p:txBody>
        </p:sp>
        <p:sp>
          <p:nvSpPr>
            <p:cNvPr id="205" name="Google Shape;205;p30"/>
            <p:cNvSpPr/>
            <p:nvPr/>
          </p:nvSpPr>
          <p:spPr>
            <a:xfrm>
              <a:off x="5028125" y="1373525"/>
              <a:ext cx="1409425" cy="860400"/>
            </a:xfrm>
            <a:custGeom>
              <a:rect b="b" l="l" r="r" t="t"/>
              <a:pathLst>
                <a:path extrusionOk="0" h="34416" w="56377">
                  <a:moveTo>
                    <a:pt x="56377" y="0"/>
                  </a:moveTo>
                  <a:cubicBezTo>
                    <a:pt x="49864" y="2155"/>
                    <a:pt x="26697" y="7193"/>
                    <a:pt x="17301" y="12929"/>
                  </a:cubicBezTo>
                  <a:cubicBezTo>
                    <a:pt x="7905" y="18665"/>
                    <a:pt x="2884" y="30835"/>
                    <a:pt x="0" y="34416"/>
                  </a:cubicBezTo>
                </a:path>
              </a:pathLst>
            </a:custGeom>
            <a:noFill/>
            <a:ln cap="flat" cmpd="sng" w="28575">
              <a:solidFill>
                <a:srgbClr val="FFFF00"/>
              </a:solidFill>
              <a:prstDash val="solid"/>
              <a:round/>
              <a:headEnd len="med" w="med" type="none"/>
              <a:tailEnd len="med" w="med" type="stealth"/>
            </a:ln>
          </p:spPr>
        </p:sp>
      </p:grpSp>
      <p:sp>
        <p:nvSpPr>
          <p:cNvPr id="206" name="Google Shape;206;p30"/>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1"/>
          <p:cNvSpPr txBox="1"/>
          <p:nvPr/>
        </p:nvSpPr>
        <p:spPr>
          <a:xfrm>
            <a:off x="1222450" y="1244000"/>
            <a:ext cx="59535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678DD"/>
                </a:solidFill>
              </a:rPr>
              <a:t>module</a:t>
            </a:r>
            <a:r>
              <a:rPr lang="en" sz="1600">
                <a:solidFill>
                  <a:srgbClr val="ABB2BF"/>
                </a:solidFill>
              </a:rPr>
              <a:t> Main </a:t>
            </a:r>
            <a:r>
              <a:rPr lang="en" sz="1600">
                <a:solidFill>
                  <a:srgbClr val="C678DD"/>
                </a:solidFill>
              </a:rPr>
              <a:t>where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C678DD"/>
                </a:solidFill>
              </a:rPr>
              <a:t>import</a:t>
            </a:r>
            <a:r>
              <a:rPr lang="en" sz="1600">
                <a:solidFill>
                  <a:srgbClr val="ABB2BF"/>
                </a:solidFill>
              </a:rPr>
              <a:t> Graphics.Gloss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ABB2BF"/>
                </a:solidFill>
              </a:rPr>
              <a:t>main = display windowed azure (circleSolid </a:t>
            </a:r>
            <a:r>
              <a:rPr lang="en" sz="1600">
                <a:solidFill>
                  <a:srgbClr val="D19A66"/>
                </a:solidFill>
              </a:rPr>
              <a:t>350</a:t>
            </a:r>
            <a:r>
              <a:rPr lang="en" sz="1600">
                <a:solidFill>
                  <a:srgbClr val="ABB2BF"/>
                </a:solidFill>
              </a:rPr>
              <a:t>)</a:t>
            </a:r>
            <a:endParaRPr sz="1600"/>
          </a:p>
          <a:p>
            <a:pPr indent="0" lvl="0" marL="0" rtl="0" algn="l">
              <a:spcBef>
                <a:spcPts val="0"/>
              </a:spcBef>
              <a:spcAft>
                <a:spcPts val="0"/>
              </a:spcAft>
              <a:buNone/>
            </a:pPr>
            <a:r>
              <a:rPr lang="en" sz="1600">
                <a:solidFill>
                  <a:srgbClr val="ABB2BF"/>
                </a:solidFill>
              </a:rPr>
              <a:t>        </a:t>
            </a:r>
            <a:r>
              <a:rPr lang="en" sz="1600">
                <a:solidFill>
                  <a:srgbClr val="C678DD"/>
                </a:solidFill>
              </a:rPr>
              <a:t>where</a:t>
            </a:r>
            <a:endParaRPr sz="1600"/>
          </a:p>
          <a:p>
            <a:pPr indent="0" lvl="0" marL="0" rtl="0" algn="l">
              <a:spcBef>
                <a:spcPts val="0"/>
              </a:spcBef>
              <a:spcAft>
                <a:spcPts val="0"/>
              </a:spcAft>
              <a:buNone/>
            </a:pPr>
            <a:r>
              <a:rPr lang="en" sz="1600">
                <a:solidFill>
                  <a:srgbClr val="ABB2BF"/>
                </a:solidFill>
              </a:rPr>
              <a:t>          windowed = (</a:t>
            </a:r>
            <a:r>
              <a:rPr lang="en" sz="1600">
                <a:solidFill>
                  <a:srgbClr val="D19A66"/>
                </a:solidFill>
              </a:rPr>
              <a:t>InWindow</a:t>
            </a:r>
            <a:r>
              <a:rPr lang="en" sz="1600">
                <a:solidFill>
                  <a:srgbClr val="ABB2BF"/>
                </a:solidFill>
              </a:rPr>
              <a:t> </a:t>
            </a:r>
            <a:r>
              <a:rPr lang="en" sz="1600">
                <a:solidFill>
                  <a:srgbClr val="98C379"/>
                </a:solidFill>
              </a:rPr>
              <a:t>"My Window"</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800</a:t>
            </a:r>
            <a:r>
              <a:rPr lang="en" sz="1600">
                <a:solidFill>
                  <a:srgbClr val="ABB2BF"/>
                </a:solidFill>
              </a:rPr>
              <a:t>) (</a:t>
            </a:r>
            <a:r>
              <a:rPr lang="en" sz="1600">
                <a:solidFill>
                  <a:srgbClr val="D19A66"/>
                </a:solidFill>
              </a:rPr>
              <a:t>10</a:t>
            </a:r>
            <a:r>
              <a:rPr lang="en" sz="1600">
                <a:solidFill>
                  <a:srgbClr val="ABB2BF"/>
                </a:solidFill>
              </a:rPr>
              <a:t>, </a:t>
            </a:r>
            <a:r>
              <a:rPr lang="en" sz="1600">
                <a:solidFill>
                  <a:srgbClr val="D19A66"/>
                </a:solidFill>
              </a:rPr>
              <a:t>10</a:t>
            </a:r>
            <a:r>
              <a:rPr lang="en" sz="1600">
                <a:solidFill>
                  <a:srgbClr val="ABB2BF"/>
                </a:solidFill>
              </a:rPr>
              <a:t>))</a:t>
            </a:r>
            <a:endParaRPr b="1" sz="2000">
              <a:solidFill>
                <a:srgbClr val="C4A000"/>
              </a:solidFill>
              <a:highlight>
                <a:srgbClr val="080808"/>
              </a:highlight>
            </a:endParaRPr>
          </a:p>
        </p:txBody>
      </p:sp>
      <p:sp>
        <p:nvSpPr>
          <p:cNvPr id="213" name="Google Shape;213;p31"/>
          <p:cNvSpPr/>
          <p:nvPr/>
        </p:nvSpPr>
        <p:spPr>
          <a:xfrm>
            <a:off x="3598700" y="2233925"/>
            <a:ext cx="2916300" cy="4524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p:nvPr/>
        </p:nvSpPr>
        <p:spPr>
          <a:xfrm>
            <a:off x="1113375" y="1143675"/>
            <a:ext cx="6565200" cy="9696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31"/>
          <p:cNvGrpSpPr/>
          <p:nvPr/>
        </p:nvGrpSpPr>
        <p:grpSpPr>
          <a:xfrm>
            <a:off x="5438250" y="3103075"/>
            <a:ext cx="718200" cy="883025"/>
            <a:chOff x="5438250" y="3103075"/>
            <a:chExt cx="718200" cy="883025"/>
          </a:xfrm>
        </p:grpSpPr>
        <p:sp>
          <p:nvSpPr>
            <p:cNvPr id="216" name="Google Shape;216;p31"/>
            <p:cNvSpPr txBox="1"/>
            <p:nvPr/>
          </p:nvSpPr>
          <p:spPr>
            <a:xfrm>
              <a:off x="5438250" y="3585900"/>
              <a:ext cx="7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size</a:t>
              </a:r>
              <a:endParaRPr b="1">
                <a:solidFill>
                  <a:srgbClr val="FFFF00"/>
                </a:solidFill>
                <a:latin typeface="Raleway"/>
                <a:ea typeface="Raleway"/>
                <a:cs typeface="Raleway"/>
                <a:sym typeface="Raleway"/>
              </a:endParaRPr>
            </a:p>
          </p:txBody>
        </p:sp>
        <p:sp>
          <p:nvSpPr>
            <p:cNvPr id="217" name="Google Shape;217;p31"/>
            <p:cNvSpPr/>
            <p:nvPr/>
          </p:nvSpPr>
          <p:spPr>
            <a:xfrm>
              <a:off x="5551959" y="3103075"/>
              <a:ext cx="86725" cy="574625"/>
            </a:xfrm>
            <a:custGeom>
              <a:rect b="b" l="l" r="r" t="t"/>
              <a:pathLst>
                <a:path extrusionOk="0" h="22985" w="3469">
                  <a:moveTo>
                    <a:pt x="3469" y="22985"/>
                  </a:moveTo>
                  <a:cubicBezTo>
                    <a:pt x="2894" y="21644"/>
                    <a:pt x="260" y="18772"/>
                    <a:pt x="21" y="14941"/>
                  </a:cubicBezTo>
                  <a:cubicBezTo>
                    <a:pt x="-218" y="11110"/>
                    <a:pt x="1698" y="2490"/>
                    <a:pt x="2033" y="0"/>
                  </a:cubicBezTo>
                </a:path>
              </a:pathLst>
            </a:custGeom>
            <a:noFill/>
            <a:ln cap="flat" cmpd="sng" w="28575">
              <a:solidFill>
                <a:srgbClr val="FFFF00"/>
              </a:solidFill>
              <a:prstDash val="solid"/>
              <a:round/>
              <a:headEnd len="med" w="med" type="none"/>
              <a:tailEnd len="med" w="med" type="stealth"/>
            </a:ln>
          </p:spPr>
        </p:sp>
      </p:grpSp>
      <p:grpSp>
        <p:nvGrpSpPr>
          <p:cNvPr id="218" name="Google Shape;218;p31"/>
          <p:cNvGrpSpPr/>
          <p:nvPr/>
        </p:nvGrpSpPr>
        <p:grpSpPr>
          <a:xfrm>
            <a:off x="1479650" y="3095875"/>
            <a:ext cx="2061575" cy="1063225"/>
            <a:chOff x="1479650" y="3095875"/>
            <a:chExt cx="2061575" cy="1063225"/>
          </a:xfrm>
        </p:grpSpPr>
        <p:sp>
          <p:nvSpPr>
            <p:cNvPr id="219" name="Google Shape;219;p31"/>
            <p:cNvSpPr txBox="1"/>
            <p:nvPr/>
          </p:nvSpPr>
          <p:spPr>
            <a:xfrm>
              <a:off x="1479650" y="3543500"/>
              <a:ext cx="160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In a window (not full screen)</a:t>
              </a:r>
              <a:endParaRPr b="1">
                <a:solidFill>
                  <a:srgbClr val="FFFF00"/>
                </a:solidFill>
                <a:latin typeface="Raleway"/>
                <a:ea typeface="Raleway"/>
                <a:cs typeface="Raleway"/>
                <a:sym typeface="Raleway"/>
              </a:endParaRPr>
            </a:p>
          </p:txBody>
        </p:sp>
        <p:sp>
          <p:nvSpPr>
            <p:cNvPr id="220" name="Google Shape;220;p31"/>
            <p:cNvSpPr/>
            <p:nvPr/>
          </p:nvSpPr>
          <p:spPr>
            <a:xfrm>
              <a:off x="2973775" y="3095875"/>
              <a:ext cx="567450" cy="545925"/>
            </a:xfrm>
            <a:custGeom>
              <a:rect b="b" l="l" r="r" t="t"/>
              <a:pathLst>
                <a:path extrusionOk="0" h="21837" w="22698">
                  <a:moveTo>
                    <a:pt x="0" y="21837"/>
                  </a:moveTo>
                  <a:cubicBezTo>
                    <a:pt x="2011" y="20209"/>
                    <a:pt x="8285" y="15708"/>
                    <a:pt x="12068" y="12068"/>
                  </a:cubicBezTo>
                  <a:cubicBezTo>
                    <a:pt x="15851" y="8429"/>
                    <a:pt x="20926" y="2011"/>
                    <a:pt x="22698" y="0"/>
                  </a:cubicBezTo>
                </a:path>
              </a:pathLst>
            </a:custGeom>
            <a:noFill/>
            <a:ln cap="flat" cmpd="sng" w="28575">
              <a:solidFill>
                <a:srgbClr val="FFFF00"/>
              </a:solidFill>
              <a:prstDash val="solid"/>
              <a:round/>
              <a:headEnd len="med" w="med" type="none"/>
              <a:tailEnd len="med" w="med" type="stealth"/>
            </a:ln>
          </p:spPr>
        </p:sp>
      </p:grpSp>
      <p:grpSp>
        <p:nvGrpSpPr>
          <p:cNvPr id="221" name="Google Shape;221;p31"/>
          <p:cNvGrpSpPr/>
          <p:nvPr/>
        </p:nvGrpSpPr>
        <p:grpSpPr>
          <a:xfrm>
            <a:off x="3563938" y="3103075"/>
            <a:ext cx="1932300" cy="1221325"/>
            <a:chOff x="3563938" y="3103075"/>
            <a:chExt cx="1932300" cy="1221325"/>
          </a:xfrm>
        </p:grpSpPr>
        <p:sp>
          <p:nvSpPr>
            <p:cNvPr id="222" name="Google Shape;222;p31"/>
            <p:cNvSpPr txBox="1"/>
            <p:nvPr/>
          </p:nvSpPr>
          <p:spPr>
            <a:xfrm>
              <a:off x="3563938" y="3924200"/>
              <a:ext cx="19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Window title</a:t>
              </a:r>
              <a:endParaRPr b="1">
                <a:solidFill>
                  <a:srgbClr val="FFFF00"/>
                </a:solidFill>
                <a:latin typeface="Raleway"/>
                <a:ea typeface="Raleway"/>
                <a:cs typeface="Raleway"/>
                <a:sym typeface="Raleway"/>
              </a:endParaRPr>
            </a:p>
          </p:txBody>
        </p:sp>
        <p:sp>
          <p:nvSpPr>
            <p:cNvPr id="223" name="Google Shape;223;p31"/>
            <p:cNvSpPr/>
            <p:nvPr/>
          </p:nvSpPr>
          <p:spPr>
            <a:xfrm>
              <a:off x="4238000" y="3103075"/>
              <a:ext cx="215475" cy="840400"/>
            </a:xfrm>
            <a:custGeom>
              <a:rect b="b" l="l" r="r" t="t"/>
              <a:pathLst>
                <a:path extrusionOk="0" h="33616" w="8619">
                  <a:moveTo>
                    <a:pt x="0" y="33616"/>
                  </a:moveTo>
                  <a:cubicBezTo>
                    <a:pt x="1006" y="30791"/>
                    <a:pt x="4597" y="22267"/>
                    <a:pt x="6033" y="16664"/>
                  </a:cubicBezTo>
                  <a:cubicBezTo>
                    <a:pt x="7470" y="11061"/>
                    <a:pt x="8188" y="2777"/>
                    <a:pt x="8619" y="0"/>
                  </a:cubicBezTo>
                </a:path>
              </a:pathLst>
            </a:custGeom>
            <a:noFill/>
            <a:ln cap="flat" cmpd="sng" w="28575">
              <a:solidFill>
                <a:srgbClr val="FFFF00"/>
              </a:solidFill>
              <a:prstDash val="solid"/>
              <a:round/>
              <a:headEnd len="med" w="med" type="none"/>
              <a:tailEnd len="med" w="med" type="stealth"/>
            </a:ln>
          </p:spPr>
        </p:sp>
      </p:grpSp>
      <p:sp>
        <p:nvSpPr>
          <p:cNvPr id="224" name="Google Shape;224;p31"/>
          <p:cNvSpPr/>
          <p:nvPr/>
        </p:nvSpPr>
        <p:spPr>
          <a:xfrm>
            <a:off x="1027175" y="2233925"/>
            <a:ext cx="1566000" cy="337800"/>
          </a:xfrm>
          <a:prstGeom prst="rect">
            <a:avLst/>
          </a:prstGeom>
          <a:solidFill>
            <a:srgbClr val="000000">
              <a:alpha val="52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31"/>
          <p:cNvGrpSpPr/>
          <p:nvPr/>
        </p:nvGrpSpPr>
        <p:grpSpPr>
          <a:xfrm>
            <a:off x="6301775" y="3103075"/>
            <a:ext cx="1182900" cy="1098425"/>
            <a:chOff x="6301775" y="3103075"/>
            <a:chExt cx="1182900" cy="1098425"/>
          </a:xfrm>
        </p:grpSpPr>
        <p:sp>
          <p:nvSpPr>
            <p:cNvPr id="226" name="Google Shape;226;p31"/>
            <p:cNvSpPr txBox="1"/>
            <p:nvPr/>
          </p:nvSpPr>
          <p:spPr>
            <a:xfrm>
              <a:off x="6301775" y="3585900"/>
              <a:ext cx="118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latin typeface="Raleway"/>
                  <a:ea typeface="Raleway"/>
                  <a:cs typeface="Raleway"/>
                  <a:sym typeface="Raleway"/>
                </a:rPr>
                <a:t>coord of top-left</a:t>
              </a:r>
              <a:endParaRPr b="1">
                <a:solidFill>
                  <a:srgbClr val="FFFF00"/>
                </a:solidFill>
                <a:latin typeface="Raleway"/>
                <a:ea typeface="Raleway"/>
                <a:cs typeface="Raleway"/>
                <a:sym typeface="Raleway"/>
              </a:endParaRPr>
            </a:p>
          </p:txBody>
        </p:sp>
        <p:sp>
          <p:nvSpPr>
            <p:cNvPr id="227" name="Google Shape;227;p31"/>
            <p:cNvSpPr/>
            <p:nvPr/>
          </p:nvSpPr>
          <p:spPr>
            <a:xfrm>
              <a:off x="6653050" y="3103075"/>
              <a:ext cx="78050" cy="574625"/>
            </a:xfrm>
            <a:custGeom>
              <a:rect b="b" l="l" r="r" t="t"/>
              <a:pathLst>
                <a:path extrusionOk="0" h="22985" w="3122">
                  <a:moveTo>
                    <a:pt x="1436" y="22985"/>
                  </a:moveTo>
                  <a:cubicBezTo>
                    <a:pt x="1713" y="21453"/>
                    <a:pt x="3337" y="17622"/>
                    <a:pt x="3098" y="13791"/>
                  </a:cubicBezTo>
                  <a:cubicBezTo>
                    <a:pt x="2859" y="9960"/>
                    <a:pt x="516" y="2299"/>
                    <a:pt x="0" y="0"/>
                  </a:cubicBezTo>
                </a:path>
              </a:pathLst>
            </a:custGeom>
            <a:noFill/>
            <a:ln cap="flat" cmpd="sng" w="28575">
              <a:solidFill>
                <a:srgbClr val="FFFF00"/>
              </a:solidFill>
              <a:prstDash val="solid"/>
              <a:round/>
              <a:headEnd len="med" w="med" type="none"/>
              <a:tailEnd len="med" w="med" type="stealth"/>
            </a:ln>
          </p:spPr>
        </p:sp>
      </p:grpSp>
      <p:sp>
        <p:nvSpPr>
          <p:cNvPr id="228" name="Google Shape;228;p31"/>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Today’s Superpower</a:t>
            </a:r>
            <a:endParaRPr>
              <a:solidFill>
                <a:schemeClr val="dk2"/>
              </a:solidFill>
            </a:endParaRPr>
          </a:p>
        </p:txBody>
      </p:sp>
      <p:sp>
        <p:nvSpPr>
          <p:cNvPr id="66" name="Google Shape;66;p14"/>
          <p:cNvSpPr txBox="1"/>
          <p:nvPr>
            <p:ph idx="1" type="body"/>
          </p:nvPr>
        </p:nvSpPr>
        <p:spPr>
          <a:xfrm>
            <a:off x="311700" y="1810975"/>
            <a:ext cx="8520600" cy="2757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800">
                <a:solidFill>
                  <a:schemeClr val="dk1"/>
                </a:solidFill>
                <a:latin typeface="Actor"/>
                <a:ea typeface="Actor"/>
                <a:cs typeface="Actor"/>
                <a:sym typeface="Actor"/>
              </a:rPr>
              <a:t>Do a lot with a little by combining functions</a:t>
            </a:r>
            <a:endParaRPr sz="4800">
              <a:solidFill>
                <a:schemeClr val="dk1"/>
              </a:solidFill>
              <a:latin typeface="Actor"/>
              <a:ea typeface="Actor"/>
              <a:cs typeface="Actor"/>
              <a:sym typeface="Acto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txBox="1"/>
          <p:nvPr/>
        </p:nvSpPr>
        <p:spPr>
          <a:xfrm>
            <a:off x="1379150" y="1251200"/>
            <a:ext cx="65079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678DD"/>
                </a:solidFill>
                <a:latin typeface="Roboto Mono"/>
                <a:ea typeface="Roboto Mono"/>
                <a:cs typeface="Roboto Mono"/>
                <a:sym typeface="Roboto Mono"/>
              </a:rPr>
              <a:t>module</a:t>
            </a:r>
            <a:r>
              <a:rPr lang="en" sz="1600">
                <a:solidFill>
                  <a:srgbClr val="ABB2BF"/>
                </a:solidFill>
                <a:latin typeface="Roboto Mono"/>
                <a:ea typeface="Roboto Mono"/>
                <a:cs typeface="Roboto Mono"/>
                <a:sym typeface="Roboto Mono"/>
              </a:rPr>
              <a:t> Main </a:t>
            </a:r>
            <a:r>
              <a:rPr lang="en" sz="1600">
                <a:solidFill>
                  <a:srgbClr val="C678DD"/>
                </a:solidFill>
                <a:latin typeface="Roboto Mono"/>
                <a:ea typeface="Roboto Mono"/>
                <a:cs typeface="Roboto Mono"/>
                <a:sym typeface="Roboto Mono"/>
              </a:rPr>
              <a:t>where</a:t>
            </a:r>
            <a:endParaRPr sz="1600">
              <a:latin typeface="Roboto Mono"/>
              <a:ea typeface="Roboto Mono"/>
              <a:cs typeface="Roboto Mono"/>
              <a:sym typeface="Roboto Mono"/>
            </a:endParaRPr>
          </a:p>
          <a:p>
            <a:pPr indent="0" lvl="0" marL="0" rtl="0" algn="l">
              <a:spcBef>
                <a:spcPts val="0"/>
              </a:spcBef>
              <a:spcAft>
                <a:spcPts val="0"/>
              </a:spcAft>
              <a:buNone/>
            </a:pPr>
            <a:r>
              <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C678DD"/>
                </a:solidFill>
                <a:latin typeface="Roboto Mono"/>
                <a:ea typeface="Roboto Mono"/>
                <a:cs typeface="Roboto Mono"/>
                <a:sym typeface="Roboto Mono"/>
              </a:rPr>
              <a:t>import</a:t>
            </a:r>
            <a:r>
              <a:rPr lang="en" sz="1600">
                <a:solidFill>
                  <a:srgbClr val="ABB2BF"/>
                </a:solidFill>
                <a:latin typeface="Roboto Mono"/>
                <a:ea typeface="Roboto Mono"/>
                <a:cs typeface="Roboto Mono"/>
                <a:sym typeface="Roboto Mono"/>
              </a:rPr>
              <a:t> Graphics.Gloss</a:t>
            </a:r>
            <a:endParaRPr sz="1600">
              <a:latin typeface="Roboto Mono"/>
              <a:ea typeface="Roboto Mono"/>
              <a:cs typeface="Roboto Mono"/>
              <a:sym typeface="Roboto Mono"/>
            </a:endParaRPr>
          </a:p>
          <a:p>
            <a:pPr indent="0" lvl="0" marL="0" rtl="0" algn="l">
              <a:spcBef>
                <a:spcPts val="0"/>
              </a:spcBef>
              <a:spcAft>
                <a:spcPts val="0"/>
              </a:spcAft>
              <a:buNone/>
            </a:pPr>
            <a:r>
              <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ABB2BF"/>
                </a:solidFill>
                <a:latin typeface="Roboto Mono"/>
                <a:ea typeface="Roboto Mono"/>
                <a:cs typeface="Roboto Mono"/>
                <a:sym typeface="Roboto Mono"/>
              </a:rPr>
              <a:t>main = </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ABB2BF"/>
                </a:solidFill>
                <a:latin typeface="Roboto Mono"/>
                <a:ea typeface="Roboto Mono"/>
                <a:cs typeface="Roboto Mono"/>
                <a:sym typeface="Roboto Mono"/>
              </a:rPr>
              <a:t>  display windowed azure drawing </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ABB2BF"/>
                </a:solidFill>
                <a:latin typeface="Roboto Mono"/>
                <a:ea typeface="Roboto Mono"/>
                <a:cs typeface="Roboto Mono"/>
                <a:sym typeface="Roboto Mono"/>
              </a:rPr>
              <a:t>    </a:t>
            </a:r>
            <a:r>
              <a:rPr lang="en" sz="1600">
                <a:solidFill>
                  <a:srgbClr val="C678DD"/>
                </a:solidFill>
                <a:latin typeface="Roboto Mono"/>
                <a:ea typeface="Roboto Mono"/>
                <a:cs typeface="Roboto Mono"/>
                <a:sym typeface="Roboto Mono"/>
              </a:rPr>
              <a:t>where</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ABB2BF"/>
                </a:solidFill>
                <a:latin typeface="Roboto Mono"/>
                <a:ea typeface="Roboto Mono"/>
                <a:cs typeface="Roboto Mono"/>
                <a:sym typeface="Roboto Mono"/>
              </a:rPr>
              <a:t>      windowed = </a:t>
            </a:r>
            <a:r>
              <a:rPr lang="en" sz="1600">
                <a:solidFill>
                  <a:srgbClr val="D19A66"/>
                </a:solidFill>
                <a:latin typeface="Roboto Mono"/>
                <a:ea typeface="Roboto Mono"/>
                <a:cs typeface="Roboto Mono"/>
                <a:sym typeface="Roboto Mono"/>
              </a:rPr>
              <a:t>InWindow</a:t>
            </a:r>
            <a:r>
              <a:rPr lang="en" sz="1600">
                <a:solidFill>
                  <a:srgbClr val="ABB2BF"/>
                </a:solidFill>
                <a:latin typeface="Roboto Mono"/>
                <a:ea typeface="Roboto Mono"/>
                <a:cs typeface="Roboto Mono"/>
                <a:sym typeface="Roboto Mono"/>
              </a:rPr>
              <a:t> </a:t>
            </a:r>
            <a:r>
              <a:rPr lang="en" sz="1600">
                <a:solidFill>
                  <a:srgbClr val="98C379"/>
                </a:solidFill>
                <a:latin typeface="Roboto Mono"/>
                <a:ea typeface="Roboto Mono"/>
                <a:cs typeface="Roboto Mono"/>
                <a:sym typeface="Roboto Mono"/>
              </a:rPr>
              <a:t>. . .</a:t>
            </a:r>
            <a:endParaRPr sz="1600">
              <a:latin typeface="Roboto Mono"/>
              <a:ea typeface="Roboto Mono"/>
              <a:cs typeface="Roboto Mono"/>
              <a:sym typeface="Roboto Mono"/>
            </a:endParaRPr>
          </a:p>
          <a:p>
            <a:pPr indent="0" lvl="0" marL="0" rtl="0" algn="l">
              <a:spcBef>
                <a:spcPts val="0"/>
              </a:spcBef>
              <a:spcAft>
                <a:spcPts val="0"/>
              </a:spcAft>
              <a:buNone/>
            </a:pPr>
            <a:r>
              <a:rPr lang="en" sz="1600">
                <a:solidFill>
                  <a:srgbClr val="ABB2BF"/>
                </a:solidFill>
                <a:latin typeface="Roboto Mono"/>
                <a:ea typeface="Roboto Mono"/>
                <a:cs typeface="Roboto Mono"/>
                <a:sym typeface="Roboto Mono"/>
              </a:rPr>
              <a:t>      drawing  = circleSolid </a:t>
            </a:r>
            <a:r>
              <a:rPr lang="en" sz="1600">
                <a:solidFill>
                  <a:srgbClr val="D19A66"/>
                </a:solidFill>
                <a:latin typeface="Roboto Mono"/>
                <a:ea typeface="Roboto Mono"/>
                <a:cs typeface="Roboto Mono"/>
                <a:sym typeface="Roboto Mono"/>
              </a:rPr>
              <a:t>350</a:t>
            </a:r>
            <a:endParaRPr sz="1600">
              <a:latin typeface="Roboto Mono"/>
              <a:ea typeface="Roboto Mono"/>
              <a:cs typeface="Roboto Mono"/>
              <a:sym typeface="Roboto Mono"/>
            </a:endParaRPr>
          </a:p>
          <a:p>
            <a:pPr indent="0" lvl="0" marL="0" rtl="0" algn="l">
              <a:spcBef>
                <a:spcPts val="0"/>
              </a:spcBef>
              <a:spcAft>
                <a:spcPts val="0"/>
              </a:spcAft>
              <a:buNone/>
            </a:pPr>
            <a:r>
              <a:t/>
            </a:r>
            <a:endParaRPr sz="1600">
              <a:latin typeface="Roboto Mono"/>
              <a:ea typeface="Roboto Mono"/>
              <a:cs typeface="Roboto Mono"/>
              <a:sym typeface="Roboto Mono"/>
            </a:endParaRPr>
          </a:p>
          <a:p>
            <a:pPr indent="0" lvl="0" marL="0" rtl="0" algn="l">
              <a:spcBef>
                <a:spcPts val="0"/>
              </a:spcBef>
              <a:spcAft>
                <a:spcPts val="0"/>
              </a:spcAft>
              <a:buNone/>
            </a:pPr>
            <a:r>
              <a:t/>
            </a:r>
            <a:endParaRPr sz="1600">
              <a:solidFill>
                <a:srgbClr val="C678DD"/>
              </a:solidFill>
              <a:latin typeface="Roboto Mono"/>
              <a:ea typeface="Roboto Mono"/>
              <a:cs typeface="Roboto Mono"/>
              <a:sym typeface="Roboto Mono"/>
            </a:endParaRPr>
          </a:p>
        </p:txBody>
      </p:sp>
      <p:sp>
        <p:nvSpPr>
          <p:cNvPr id="235" name="Google Shape;235;p32"/>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txBox="1"/>
          <p:nvPr/>
        </p:nvSpPr>
        <p:spPr>
          <a:xfrm>
            <a:off x="1222200" y="923850"/>
            <a:ext cx="65079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678DD"/>
                </a:solidFill>
              </a:rPr>
              <a:t>module</a:t>
            </a:r>
            <a:r>
              <a:rPr lang="en" sz="1100">
                <a:solidFill>
                  <a:srgbClr val="ABB2BF"/>
                </a:solidFill>
              </a:rPr>
              <a:t> Main </a:t>
            </a:r>
            <a:r>
              <a:rPr lang="en" sz="1100">
                <a:solidFill>
                  <a:srgbClr val="C678DD"/>
                </a:solidFill>
              </a:rPr>
              <a:t>where</a:t>
            </a:r>
            <a:endParaRPr sz="1100"/>
          </a:p>
          <a:p>
            <a:pPr indent="0" lvl="0" marL="0" rtl="0" algn="l">
              <a:spcBef>
                <a:spcPts val="0"/>
              </a:spcBef>
              <a:spcAft>
                <a:spcPts val="0"/>
              </a:spcAft>
              <a:buNone/>
            </a:pPr>
            <a:r>
              <a:rPr lang="en" sz="1100">
                <a:solidFill>
                  <a:srgbClr val="C678DD"/>
                </a:solidFill>
              </a:rPr>
              <a:t>import</a:t>
            </a:r>
            <a:r>
              <a:rPr lang="en" sz="1100">
                <a:solidFill>
                  <a:srgbClr val="ABB2BF"/>
                </a:solidFill>
              </a:rPr>
              <a:t> Graphics.Gloss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display windowed azure drawing </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drawing  = face</a:t>
            </a:r>
            <a:endParaRPr sz="1600">
              <a:solidFill>
                <a:srgbClr val="C678DD"/>
              </a:solidFill>
              <a:latin typeface="Roboto Mono"/>
              <a:ea typeface="Roboto Mono"/>
              <a:cs typeface="Roboto Mono"/>
              <a:sym typeface="Roboto Mono"/>
            </a:endParaRPr>
          </a:p>
        </p:txBody>
      </p:sp>
      <p:sp>
        <p:nvSpPr>
          <p:cNvPr id="242" name="Google Shape;242;p33"/>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
        <p:nvSpPr>
          <p:cNvPr id="243" name="Google Shape;243;p33"/>
          <p:cNvSpPr/>
          <p:nvPr/>
        </p:nvSpPr>
        <p:spPr>
          <a:xfrm>
            <a:off x="1222200" y="1470725"/>
            <a:ext cx="1232400" cy="4476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p:nvPr/>
        </p:nvSpPr>
        <p:spPr>
          <a:xfrm>
            <a:off x="1461800" y="2686925"/>
            <a:ext cx="1232400" cy="2430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1000"/>
                                        <p:tgtEl>
                                          <p:spTgt spid="244"/>
                                        </p:tgtEl>
                                      </p:cBhvr>
                                    </p:animEffect>
                                    <p:set>
                                      <p:cBhvr>
                                        <p:cTn dur="1" fill="hold">
                                          <p:stCondLst>
                                            <p:cond delay="1000"/>
                                          </p:stCondLst>
                                        </p:cTn>
                                        <p:tgtEl>
                                          <p:spTgt spid="2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43"/>
                                        </p:tgtEl>
                                      </p:cBhvr>
                                    </p:animEffect>
                                    <p:set>
                                      <p:cBhvr>
                                        <p:cTn dur="1" fill="hold">
                                          <p:stCondLst>
                                            <p:cond delay="1000"/>
                                          </p:stCondLst>
                                        </p:cTn>
                                        <p:tgtEl>
                                          <p:spTgt spid="2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4"/>
          <p:cNvSpPr txBox="1"/>
          <p:nvPr/>
        </p:nvSpPr>
        <p:spPr>
          <a:xfrm>
            <a:off x="1222200" y="923850"/>
            <a:ext cx="65079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678DD"/>
                </a:solidFill>
              </a:rPr>
              <a:t>module</a:t>
            </a:r>
            <a:r>
              <a:rPr lang="en" sz="1100">
                <a:solidFill>
                  <a:srgbClr val="ABB2BF"/>
                </a:solidFill>
              </a:rPr>
              <a:t> Main </a:t>
            </a:r>
            <a:r>
              <a:rPr lang="en" sz="1100">
                <a:solidFill>
                  <a:srgbClr val="C678DD"/>
                </a:solidFill>
              </a:rPr>
              <a:t>where</a:t>
            </a:r>
            <a:endParaRPr sz="1100"/>
          </a:p>
          <a:p>
            <a:pPr indent="0" lvl="0" marL="0" rtl="0" algn="l">
              <a:spcBef>
                <a:spcPts val="0"/>
              </a:spcBef>
              <a:spcAft>
                <a:spcPts val="0"/>
              </a:spcAft>
              <a:buNone/>
            </a:pPr>
            <a:r>
              <a:rPr lang="en" sz="1100">
                <a:solidFill>
                  <a:srgbClr val="C678DD"/>
                </a:solidFill>
              </a:rPr>
              <a:t>import</a:t>
            </a:r>
            <a:r>
              <a:rPr lang="en" sz="1100">
                <a:solidFill>
                  <a:srgbClr val="ABB2BF"/>
                </a:solidFill>
              </a:rPr>
              <a:t> Graphics.Gloss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hub =</a:t>
            </a:r>
            <a:endParaRPr sz="1100"/>
          </a:p>
          <a:p>
            <a:pPr indent="0" lvl="0" marL="0" rtl="0" algn="l">
              <a:spcBef>
                <a:spcPts val="0"/>
              </a:spcBef>
              <a:spcAft>
                <a:spcPts val="0"/>
              </a:spcAft>
              <a:buNone/>
            </a:pPr>
            <a:r>
              <a:rPr lang="en" sz="1100">
                <a:solidFill>
                  <a:srgbClr val="ABB2BF"/>
                </a:solidFill>
              </a:rPr>
              <a:t>  color orange $ circleSolid </a:t>
            </a:r>
            <a:r>
              <a:rPr lang="en" sz="1100">
                <a:solidFill>
                  <a:srgbClr val="D19A66"/>
                </a:solidFill>
              </a:rPr>
              <a:t>40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display windowed azure drawing </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drawing  = pictures [</a:t>
            </a:r>
            <a:endParaRPr sz="1100"/>
          </a:p>
          <a:p>
            <a:pPr indent="0" lvl="0" marL="0" rtl="0" algn="l">
              <a:spcBef>
                <a:spcPts val="0"/>
              </a:spcBef>
              <a:spcAft>
                <a:spcPts val="0"/>
              </a:spcAft>
              <a:buNone/>
            </a:pPr>
            <a:r>
              <a:rPr lang="en" sz="1100">
                <a:solidFill>
                  <a:srgbClr val="ABB2BF"/>
                </a:solidFill>
              </a:rPr>
              <a:t>                   face,</a:t>
            </a:r>
            <a:endParaRPr sz="1100"/>
          </a:p>
          <a:p>
            <a:pPr indent="0" lvl="0" marL="0" rtl="0" algn="l">
              <a:spcBef>
                <a:spcPts val="0"/>
              </a:spcBef>
              <a:spcAft>
                <a:spcPts val="0"/>
              </a:spcAft>
              <a:buNone/>
            </a:pPr>
            <a:r>
              <a:rPr lang="en" sz="1100">
                <a:solidFill>
                  <a:srgbClr val="ABB2BF"/>
                </a:solidFill>
              </a:rPr>
              <a:t>                   hub</a:t>
            </a:r>
            <a:endParaRPr sz="1100"/>
          </a:p>
          <a:p>
            <a:pPr indent="0" lvl="0" marL="0" rtl="0" algn="l">
              <a:spcBef>
                <a:spcPts val="0"/>
              </a:spcBef>
              <a:spcAft>
                <a:spcPts val="0"/>
              </a:spcAft>
              <a:buNone/>
            </a:pPr>
            <a:r>
              <a:rPr lang="en" sz="1100">
                <a:solidFill>
                  <a:srgbClr val="ABB2BF"/>
                </a:solidFill>
              </a:rPr>
              <a:t>                 ]</a:t>
            </a:r>
            <a:endParaRPr sz="1100">
              <a:solidFill>
                <a:srgbClr val="ABB2BF"/>
              </a:solidFill>
            </a:endParaRPr>
          </a:p>
          <a:p>
            <a:pPr indent="0" lvl="0" marL="0" rtl="0" algn="l">
              <a:spcBef>
                <a:spcPts val="0"/>
              </a:spcBef>
              <a:spcAft>
                <a:spcPts val="0"/>
              </a:spcAft>
              <a:buNone/>
            </a:pPr>
            <a:r>
              <a:t/>
            </a:r>
            <a:endParaRPr sz="1600">
              <a:solidFill>
                <a:srgbClr val="C678DD"/>
              </a:solidFill>
              <a:latin typeface="Roboto Mono"/>
              <a:ea typeface="Roboto Mono"/>
              <a:cs typeface="Roboto Mono"/>
              <a:sym typeface="Roboto Mono"/>
            </a:endParaRPr>
          </a:p>
        </p:txBody>
      </p:sp>
      <p:sp>
        <p:nvSpPr>
          <p:cNvPr id="251" name="Google Shape;251;p34"/>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
        <p:nvSpPr>
          <p:cNvPr id="252" name="Google Shape;252;p34"/>
          <p:cNvSpPr/>
          <p:nvPr/>
        </p:nvSpPr>
        <p:spPr>
          <a:xfrm>
            <a:off x="1222200" y="1987900"/>
            <a:ext cx="2074800" cy="4476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
          <p:cNvSpPr/>
          <p:nvPr/>
        </p:nvSpPr>
        <p:spPr>
          <a:xfrm>
            <a:off x="1439225" y="3189275"/>
            <a:ext cx="1491600" cy="6681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1000"/>
                                        <p:tgtEl>
                                          <p:spTgt spid="253"/>
                                        </p:tgtEl>
                                      </p:cBhvr>
                                    </p:animEffect>
                                    <p:set>
                                      <p:cBhvr>
                                        <p:cTn dur="1" fill="hold">
                                          <p:stCondLst>
                                            <p:cond delay="1000"/>
                                          </p:stCondLst>
                                        </p:cTn>
                                        <p:tgtEl>
                                          <p:spTgt spid="2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52"/>
                                        </p:tgtEl>
                                      </p:cBhvr>
                                    </p:animEffect>
                                    <p:set>
                                      <p:cBhvr>
                                        <p:cTn dur="1" fill="hold">
                                          <p:stCondLst>
                                            <p:cond delay="1000"/>
                                          </p:stCondLst>
                                        </p:cTn>
                                        <p:tgtEl>
                                          <p:spTgt spid="2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Going On?</a:t>
            </a:r>
            <a:endParaRPr/>
          </a:p>
        </p:txBody>
      </p:sp>
      <p:sp>
        <p:nvSpPr>
          <p:cNvPr id="259" name="Google Shape;25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ctor"/>
              <a:buChar char="●"/>
            </a:pPr>
            <a:r>
              <a:rPr lang="en">
                <a:latin typeface="Actor"/>
                <a:ea typeface="Actor"/>
                <a:cs typeface="Actor"/>
                <a:sym typeface="Actor"/>
              </a:rPr>
              <a:t>The 3rd </a:t>
            </a:r>
            <a:r>
              <a:rPr lang="en">
                <a:latin typeface="Actor"/>
                <a:ea typeface="Actor"/>
                <a:cs typeface="Actor"/>
                <a:sym typeface="Actor"/>
              </a:rPr>
              <a:t>parameter</a:t>
            </a:r>
            <a:r>
              <a:rPr lang="en">
                <a:latin typeface="Actor"/>
                <a:ea typeface="Actor"/>
                <a:cs typeface="Actor"/>
                <a:sym typeface="Actor"/>
              </a:rPr>
              <a:t> to </a:t>
            </a:r>
            <a:r>
              <a:rPr lang="en">
                <a:solidFill>
                  <a:schemeClr val="dk1"/>
                </a:solidFill>
                <a:latin typeface="Actor"/>
                <a:ea typeface="Actor"/>
                <a:cs typeface="Actor"/>
                <a:sym typeface="Actor"/>
              </a:rPr>
              <a:t>display</a:t>
            </a:r>
            <a:r>
              <a:rPr lang="en">
                <a:latin typeface="Actor"/>
                <a:ea typeface="Actor"/>
                <a:cs typeface="Actor"/>
                <a:sym typeface="Actor"/>
              </a:rPr>
              <a:t> is the picture to display. It is a value of type </a:t>
            </a:r>
            <a:r>
              <a:rPr lang="en">
                <a:solidFill>
                  <a:schemeClr val="dk1"/>
                </a:solidFill>
                <a:latin typeface="Actor"/>
                <a:ea typeface="Actor"/>
                <a:cs typeface="Actor"/>
                <a:sym typeface="Actor"/>
              </a:rPr>
              <a:t>Picture</a:t>
            </a:r>
            <a:r>
              <a:rPr lang="en">
                <a:latin typeface="Actor"/>
                <a:ea typeface="Actor"/>
                <a:cs typeface="Actor"/>
                <a:sym typeface="Actor"/>
              </a:rPr>
              <a:t>.</a:t>
            </a:r>
            <a:endParaRPr>
              <a:latin typeface="Actor"/>
              <a:ea typeface="Actor"/>
              <a:cs typeface="Actor"/>
              <a:sym typeface="Actor"/>
            </a:endParaRPr>
          </a:p>
          <a:p>
            <a:pPr indent="-342900" lvl="0" marL="457200" rtl="0" algn="l">
              <a:spcBef>
                <a:spcPts val="1000"/>
              </a:spcBef>
              <a:spcAft>
                <a:spcPts val="0"/>
              </a:spcAft>
              <a:buSzPts val="1800"/>
              <a:buFont typeface="Actor"/>
              <a:buChar char="●"/>
            </a:pPr>
            <a:r>
              <a:rPr lang="en">
                <a:solidFill>
                  <a:schemeClr val="dk1"/>
                </a:solidFill>
                <a:latin typeface="Actor"/>
                <a:ea typeface="Actor"/>
                <a:cs typeface="Actor"/>
                <a:sym typeface="Actor"/>
              </a:rPr>
              <a:t>circleSolid</a:t>
            </a:r>
            <a:r>
              <a:rPr lang="en">
                <a:latin typeface="Actor"/>
                <a:ea typeface="Actor"/>
                <a:cs typeface="Actor"/>
                <a:sym typeface="Actor"/>
              </a:rPr>
              <a:t> is a function that takes a number (the radius) and returns a </a:t>
            </a:r>
            <a:r>
              <a:rPr lang="en">
                <a:solidFill>
                  <a:schemeClr val="dk1"/>
                </a:solidFill>
                <a:latin typeface="Actor"/>
                <a:ea typeface="Actor"/>
                <a:cs typeface="Actor"/>
                <a:sym typeface="Actor"/>
              </a:rPr>
              <a:t>Picture</a:t>
            </a:r>
            <a:endParaRPr>
              <a:solidFill>
                <a:schemeClr val="dk1"/>
              </a:solidFill>
              <a:latin typeface="Actor"/>
              <a:ea typeface="Actor"/>
              <a:cs typeface="Actor"/>
              <a:sym typeface="Actor"/>
            </a:endParaRPr>
          </a:p>
          <a:p>
            <a:pPr indent="0" lvl="0" marL="457200" rtl="0" algn="l">
              <a:spcBef>
                <a:spcPts val="1000"/>
              </a:spcBef>
              <a:spcAft>
                <a:spcPts val="0"/>
              </a:spcAft>
              <a:buNone/>
            </a:pPr>
            <a:r>
              <a:rPr lang="en">
                <a:latin typeface="Actor"/>
                <a:ea typeface="Actor"/>
                <a:cs typeface="Actor"/>
                <a:sym typeface="Actor"/>
              </a:rPr>
              <a:t> 	</a:t>
            </a:r>
            <a:r>
              <a:rPr lang="en">
                <a:solidFill>
                  <a:schemeClr val="dk1"/>
                </a:solidFill>
                <a:latin typeface="Roboto Mono"/>
                <a:ea typeface="Roboto Mono"/>
                <a:cs typeface="Roboto Mono"/>
                <a:sym typeface="Roboto Mono"/>
              </a:rPr>
              <a:t>circleSolid :: Float -&gt; Picture</a:t>
            </a:r>
            <a:endParaRPr>
              <a:solidFill>
                <a:schemeClr val="dk1"/>
              </a:solidFill>
              <a:latin typeface="Roboto Mono"/>
              <a:ea typeface="Roboto Mono"/>
              <a:cs typeface="Roboto Mono"/>
              <a:sym typeface="Roboto Mono"/>
            </a:endParaRPr>
          </a:p>
          <a:p>
            <a:pPr indent="-342900" lvl="0" marL="457200" rtl="0" algn="l">
              <a:spcBef>
                <a:spcPts val="1000"/>
              </a:spcBef>
              <a:spcAft>
                <a:spcPts val="0"/>
              </a:spcAft>
              <a:buSzPts val="1800"/>
              <a:buFont typeface="Actor"/>
              <a:buChar char="●"/>
            </a:pPr>
            <a:r>
              <a:rPr lang="en">
                <a:solidFill>
                  <a:schemeClr val="dk1"/>
                </a:solidFill>
                <a:latin typeface="Actor"/>
                <a:ea typeface="Actor"/>
                <a:cs typeface="Actor"/>
                <a:sym typeface="Actor"/>
              </a:rPr>
              <a:t>color</a:t>
            </a:r>
            <a:r>
              <a:rPr lang="en">
                <a:latin typeface="Actor"/>
                <a:ea typeface="Actor"/>
                <a:cs typeface="Actor"/>
                <a:sym typeface="Actor"/>
              </a:rPr>
              <a:t> is a function that takes a </a:t>
            </a:r>
            <a:r>
              <a:rPr lang="en">
                <a:solidFill>
                  <a:schemeClr val="dk1"/>
                </a:solidFill>
                <a:latin typeface="Actor"/>
                <a:ea typeface="Actor"/>
                <a:cs typeface="Actor"/>
                <a:sym typeface="Actor"/>
              </a:rPr>
              <a:t>Color</a:t>
            </a:r>
            <a:r>
              <a:rPr lang="en">
                <a:latin typeface="Actor"/>
                <a:ea typeface="Actor"/>
                <a:cs typeface="Actor"/>
                <a:sym typeface="Actor"/>
              </a:rPr>
              <a:t> and a </a:t>
            </a:r>
            <a:r>
              <a:rPr lang="en">
                <a:solidFill>
                  <a:schemeClr val="dk1"/>
                </a:solidFill>
                <a:latin typeface="Actor"/>
                <a:ea typeface="Actor"/>
                <a:cs typeface="Actor"/>
                <a:sym typeface="Actor"/>
              </a:rPr>
              <a:t>Picture</a:t>
            </a:r>
            <a:r>
              <a:rPr lang="en">
                <a:latin typeface="Actor"/>
                <a:ea typeface="Actor"/>
                <a:cs typeface="Actor"/>
                <a:sym typeface="Actor"/>
              </a:rPr>
              <a:t>, and returns a new </a:t>
            </a:r>
            <a:r>
              <a:rPr lang="en">
                <a:solidFill>
                  <a:schemeClr val="dk1"/>
                </a:solidFill>
                <a:latin typeface="Actor"/>
                <a:ea typeface="Actor"/>
                <a:cs typeface="Actor"/>
                <a:sym typeface="Actor"/>
              </a:rPr>
              <a:t>Picture</a:t>
            </a:r>
            <a:r>
              <a:rPr lang="en">
                <a:latin typeface="Actor"/>
                <a:ea typeface="Actor"/>
                <a:cs typeface="Actor"/>
                <a:sym typeface="Actor"/>
              </a:rPr>
              <a:t> drawn in that color</a:t>
            </a:r>
            <a:endParaRPr>
              <a:latin typeface="Actor"/>
              <a:ea typeface="Actor"/>
              <a:cs typeface="Actor"/>
              <a:sym typeface="Actor"/>
            </a:endParaRPr>
          </a:p>
          <a:p>
            <a:pPr indent="457200" lvl="0" marL="457200" rtl="0" algn="l">
              <a:spcBef>
                <a:spcPts val="1000"/>
              </a:spcBef>
              <a:spcAft>
                <a:spcPts val="1000"/>
              </a:spcAft>
              <a:buNone/>
            </a:pPr>
            <a:r>
              <a:rPr lang="en">
                <a:solidFill>
                  <a:schemeClr val="dk1"/>
                </a:solidFill>
                <a:latin typeface="Roboto Mono"/>
                <a:ea typeface="Roboto Mono"/>
                <a:cs typeface="Roboto Mono"/>
                <a:sym typeface="Roboto Mono"/>
              </a:rPr>
              <a:t>color :: Color -&gt; Picture -&gt; Picture</a:t>
            </a:r>
            <a:endParaRPr>
              <a:solidFill>
                <a:schemeClr val="dk1"/>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p:nvPr/>
        </p:nvSpPr>
        <p:spPr>
          <a:xfrm>
            <a:off x="3569975" y="2113831"/>
            <a:ext cx="1565900" cy="1556700"/>
          </a:xfrm>
          <a:custGeom>
            <a:rect b="b" l="l" r="r" t="t"/>
            <a:pathLst>
              <a:path extrusionOk="0" h="62268" w="62636">
                <a:moveTo>
                  <a:pt x="62636" y="17446"/>
                </a:moveTo>
                <a:cubicBezTo>
                  <a:pt x="57752" y="14621"/>
                  <a:pt x="40704" y="1739"/>
                  <a:pt x="33329" y="494"/>
                </a:cubicBezTo>
                <a:cubicBezTo>
                  <a:pt x="25954" y="-751"/>
                  <a:pt x="23943" y="-320"/>
                  <a:pt x="18388" y="9976"/>
                </a:cubicBezTo>
                <a:cubicBezTo>
                  <a:pt x="12833" y="20272"/>
                  <a:pt x="3065" y="53553"/>
                  <a:pt x="0" y="62268"/>
                </a:cubicBezTo>
              </a:path>
            </a:pathLst>
          </a:custGeom>
          <a:noFill/>
          <a:ln cap="flat" cmpd="sng" w="28575">
            <a:solidFill>
              <a:schemeClr val="dk2"/>
            </a:solidFill>
            <a:prstDash val="solid"/>
            <a:round/>
            <a:headEnd len="med" w="med" type="none"/>
            <a:tailEnd len="med" w="med" type="triangle"/>
          </a:ln>
        </p:spPr>
      </p:sp>
      <p:sp>
        <p:nvSpPr>
          <p:cNvPr id="265" name="Google Shape;265;p36"/>
          <p:cNvSpPr/>
          <p:nvPr/>
        </p:nvSpPr>
        <p:spPr>
          <a:xfrm>
            <a:off x="1199575" y="2269222"/>
            <a:ext cx="1946600" cy="1394125"/>
          </a:xfrm>
          <a:custGeom>
            <a:rect b="b" l="l" r="r" t="t"/>
            <a:pathLst>
              <a:path extrusionOk="0" h="55765" w="77864">
                <a:moveTo>
                  <a:pt x="77864" y="55765"/>
                </a:moveTo>
                <a:cubicBezTo>
                  <a:pt x="71112" y="53658"/>
                  <a:pt x="45875" y="51647"/>
                  <a:pt x="37351" y="43123"/>
                </a:cubicBezTo>
                <a:cubicBezTo>
                  <a:pt x="28827" y="34599"/>
                  <a:pt x="30887" y="10800"/>
                  <a:pt x="26721" y="4622"/>
                </a:cubicBezTo>
                <a:cubicBezTo>
                  <a:pt x="22555" y="-1555"/>
                  <a:pt x="16808" y="-1987"/>
                  <a:pt x="12354" y="6058"/>
                </a:cubicBezTo>
                <a:cubicBezTo>
                  <a:pt x="7901" y="14103"/>
                  <a:pt x="2059" y="45086"/>
                  <a:pt x="0" y="52892"/>
                </a:cubicBezTo>
              </a:path>
            </a:pathLst>
          </a:custGeom>
          <a:noFill/>
          <a:ln cap="flat" cmpd="sng" w="28575">
            <a:solidFill>
              <a:schemeClr val="dk2"/>
            </a:solidFill>
            <a:prstDash val="solid"/>
            <a:round/>
            <a:headEnd len="med" w="med" type="none"/>
            <a:tailEnd len="med" w="med" type="triangle"/>
          </a:ln>
        </p:spPr>
      </p:sp>
      <p:sp>
        <p:nvSpPr>
          <p:cNvPr id="266" name="Google Shape;26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latin typeface="Actor"/>
                <a:ea typeface="Actor"/>
                <a:cs typeface="Actor"/>
                <a:sym typeface="Actor"/>
              </a:rPr>
              <a:t> 	</a:t>
            </a:r>
            <a:r>
              <a:rPr lang="en">
                <a:solidFill>
                  <a:schemeClr val="dk1"/>
                </a:solidFill>
                <a:latin typeface="Roboto Mono"/>
                <a:ea typeface="Roboto Mono"/>
                <a:cs typeface="Roboto Mono"/>
                <a:sym typeface="Roboto Mono"/>
              </a:rPr>
              <a:t>circleSolid :: Float -&gt; Picture</a:t>
            </a:r>
            <a:endParaRPr>
              <a:latin typeface="Actor"/>
              <a:ea typeface="Actor"/>
              <a:cs typeface="Actor"/>
              <a:sym typeface="Actor"/>
            </a:endParaRPr>
          </a:p>
          <a:p>
            <a:pPr indent="457200" lvl="0" marL="457200" rtl="0" algn="l">
              <a:spcBef>
                <a:spcPts val="1000"/>
              </a:spcBef>
              <a:spcAft>
                <a:spcPts val="0"/>
              </a:spcAft>
              <a:buNone/>
            </a:pPr>
            <a:r>
              <a:rPr lang="en">
                <a:solidFill>
                  <a:schemeClr val="dk1"/>
                </a:solidFill>
                <a:latin typeface="Roboto Mono"/>
                <a:ea typeface="Roboto Mono"/>
                <a:cs typeface="Roboto Mono"/>
                <a:sym typeface="Roboto Mono"/>
              </a:rPr>
              <a:t>color :: Color -&gt; Picture -&gt; Picture</a:t>
            </a:r>
            <a:endParaRPr>
              <a:solidFill>
                <a:schemeClr val="dk1"/>
              </a:solidFill>
              <a:latin typeface="Roboto Mono"/>
              <a:ea typeface="Roboto Mono"/>
              <a:cs typeface="Roboto Mono"/>
              <a:sym typeface="Roboto Mono"/>
            </a:endParaRPr>
          </a:p>
          <a:p>
            <a:pPr indent="457200" lvl="0" marL="457200" rtl="0" algn="l">
              <a:spcBef>
                <a:spcPts val="1000"/>
              </a:spcBef>
              <a:spcAft>
                <a:spcPts val="0"/>
              </a:spcAft>
              <a:buNone/>
            </a:pPr>
            <a:r>
              <a:t/>
            </a:r>
            <a:endParaRPr>
              <a:solidFill>
                <a:schemeClr val="dk1"/>
              </a:solidFill>
              <a:latin typeface="Roboto Mono"/>
              <a:ea typeface="Roboto Mono"/>
              <a:cs typeface="Roboto Mono"/>
              <a:sym typeface="Roboto Mono"/>
            </a:endParaRPr>
          </a:p>
          <a:p>
            <a:pPr indent="457200" lvl="0" marL="457200" rtl="0" algn="l">
              <a:spcBef>
                <a:spcPts val="1000"/>
              </a:spcBef>
              <a:spcAft>
                <a:spcPts val="1000"/>
              </a:spcAft>
              <a:buNone/>
            </a:pPr>
            <a:r>
              <a:rPr lang="en">
                <a:solidFill>
                  <a:schemeClr val="dk1"/>
                </a:solidFill>
                <a:latin typeface="Roboto Mono"/>
                <a:ea typeface="Roboto Mono"/>
                <a:cs typeface="Roboto Mono"/>
                <a:sym typeface="Roboto Mono"/>
              </a:rPr>
              <a:t>c</a:t>
            </a:r>
            <a:r>
              <a:rPr lang="en">
                <a:solidFill>
                  <a:schemeClr val="dk1"/>
                </a:solidFill>
                <a:latin typeface="Roboto Mono"/>
                <a:ea typeface="Roboto Mono"/>
                <a:cs typeface="Roboto Mono"/>
                <a:sym typeface="Roboto Mono"/>
              </a:rPr>
              <a:t>olor orange $ circleSolid 40</a:t>
            </a:r>
            <a:endParaRPr>
              <a:solidFill>
                <a:schemeClr val="dk1"/>
              </a:solidFill>
              <a:latin typeface="Roboto Mono"/>
              <a:ea typeface="Roboto Mono"/>
              <a:cs typeface="Roboto Mono"/>
              <a:sym typeface="Roboto Mono"/>
            </a:endParaRPr>
          </a:p>
        </p:txBody>
      </p:sp>
      <p:sp>
        <p:nvSpPr>
          <p:cNvPr id="267" name="Google Shape;26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Going On?</a:t>
            </a:r>
            <a:endParaRPr/>
          </a:p>
        </p:txBody>
      </p:sp>
      <p:sp>
        <p:nvSpPr>
          <p:cNvPr id="268" name="Google Shape;268;p36"/>
          <p:cNvSpPr txBox="1"/>
          <p:nvPr/>
        </p:nvSpPr>
        <p:spPr>
          <a:xfrm>
            <a:off x="2873225" y="3555600"/>
            <a:ext cx="134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Mono"/>
                <a:ea typeface="Roboto Mono"/>
                <a:cs typeface="Roboto Mono"/>
                <a:sym typeface="Roboto Mono"/>
              </a:rPr>
              <a:t>Picture</a:t>
            </a:r>
            <a:endParaRPr b="1" sz="1800">
              <a:solidFill>
                <a:schemeClr val="dk1"/>
              </a:solidFill>
              <a:latin typeface="Roboto Mono"/>
              <a:ea typeface="Roboto Mono"/>
              <a:cs typeface="Roboto Mono"/>
              <a:sym typeface="Roboto Mono"/>
            </a:endParaRPr>
          </a:p>
        </p:txBody>
      </p:sp>
      <p:sp>
        <p:nvSpPr>
          <p:cNvPr id="269" name="Google Shape;269;p36"/>
          <p:cNvSpPr txBox="1"/>
          <p:nvPr/>
        </p:nvSpPr>
        <p:spPr>
          <a:xfrm>
            <a:off x="849150" y="3555600"/>
            <a:ext cx="134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Mono"/>
                <a:ea typeface="Roboto Mono"/>
                <a:cs typeface="Roboto Mono"/>
                <a:sym typeface="Roboto Mono"/>
              </a:rPr>
              <a:t>Picture</a:t>
            </a:r>
            <a:endParaRPr b="1" sz="1800">
              <a:solidFill>
                <a:schemeClr val="dk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p:nvPr/>
        </p:nvSpPr>
        <p:spPr>
          <a:xfrm>
            <a:off x="3569975" y="2113831"/>
            <a:ext cx="1565900" cy="1556700"/>
          </a:xfrm>
          <a:custGeom>
            <a:rect b="b" l="l" r="r" t="t"/>
            <a:pathLst>
              <a:path extrusionOk="0" h="62268" w="62636">
                <a:moveTo>
                  <a:pt x="62636" y="17446"/>
                </a:moveTo>
                <a:cubicBezTo>
                  <a:pt x="57752" y="14621"/>
                  <a:pt x="40704" y="1739"/>
                  <a:pt x="33329" y="494"/>
                </a:cubicBezTo>
                <a:cubicBezTo>
                  <a:pt x="25954" y="-751"/>
                  <a:pt x="23943" y="-320"/>
                  <a:pt x="18388" y="9976"/>
                </a:cubicBezTo>
                <a:cubicBezTo>
                  <a:pt x="12833" y="20272"/>
                  <a:pt x="3065" y="53553"/>
                  <a:pt x="0" y="62268"/>
                </a:cubicBezTo>
              </a:path>
            </a:pathLst>
          </a:custGeom>
          <a:noFill/>
          <a:ln cap="flat" cmpd="sng" w="28575">
            <a:solidFill>
              <a:schemeClr val="dk2"/>
            </a:solidFill>
            <a:prstDash val="solid"/>
            <a:round/>
            <a:headEnd len="med" w="med" type="none"/>
            <a:tailEnd len="med" w="med" type="triangle"/>
          </a:ln>
        </p:spPr>
      </p:sp>
      <p:sp>
        <p:nvSpPr>
          <p:cNvPr id="275" name="Google Shape;275;p37"/>
          <p:cNvSpPr/>
          <p:nvPr/>
        </p:nvSpPr>
        <p:spPr>
          <a:xfrm>
            <a:off x="1199575" y="2269222"/>
            <a:ext cx="1946600" cy="1394125"/>
          </a:xfrm>
          <a:custGeom>
            <a:rect b="b" l="l" r="r" t="t"/>
            <a:pathLst>
              <a:path extrusionOk="0" h="55765" w="77864">
                <a:moveTo>
                  <a:pt x="77864" y="55765"/>
                </a:moveTo>
                <a:cubicBezTo>
                  <a:pt x="71112" y="53658"/>
                  <a:pt x="45875" y="51647"/>
                  <a:pt x="37351" y="43123"/>
                </a:cubicBezTo>
                <a:cubicBezTo>
                  <a:pt x="28827" y="34599"/>
                  <a:pt x="30887" y="10800"/>
                  <a:pt x="26721" y="4622"/>
                </a:cubicBezTo>
                <a:cubicBezTo>
                  <a:pt x="22555" y="-1555"/>
                  <a:pt x="16808" y="-1987"/>
                  <a:pt x="12354" y="6058"/>
                </a:cubicBezTo>
                <a:cubicBezTo>
                  <a:pt x="7901" y="14103"/>
                  <a:pt x="2059" y="45086"/>
                  <a:pt x="0" y="52892"/>
                </a:cubicBezTo>
              </a:path>
            </a:pathLst>
          </a:custGeom>
          <a:noFill/>
          <a:ln cap="flat" cmpd="sng" w="28575">
            <a:solidFill>
              <a:schemeClr val="dk2"/>
            </a:solidFill>
            <a:prstDash val="solid"/>
            <a:round/>
            <a:headEnd len="med" w="med" type="none"/>
            <a:tailEnd len="med" w="med" type="triangle"/>
          </a:ln>
        </p:spPr>
      </p:sp>
      <p:sp>
        <p:nvSpPr>
          <p:cNvPr id="276" name="Google Shape;27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lt1"/>
                </a:solidFill>
                <a:latin typeface="Actor"/>
                <a:ea typeface="Actor"/>
                <a:cs typeface="Actor"/>
                <a:sym typeface="Actor"/>
              </a:rPr>
              <a:t> 	</a:t>
            </a:r>
            <a:r>
              <a:rPr lang="en">
                <a:solidFill>
                  <a:schemeClr val="lt1"/>
                </a:solidFill>
                <a:latin typeface="Roboto Mono"/>
                <a:ea typeface="Roboto Mono"/>
                <a:cs typeface="Roboto Mono"/>
                <a:sym typeface="Roboto Mono"/>
              </a:rPr>
              <a:t>circleSolid :: Float -&gt; Picture</a:t>
            </a:r>
            <a:endParaRPr>
              <a:solidFill>
                <a:schemeClr val="lt1"/>
              </a:solidFill>
              <a:latin typeface="Actor"/>
              <a:ea typeface="Actor"/>
              <a:cs typeface="Actor"/>
              <a:sym typeface="Actor"/>
            </a:endParaRPr>
          </a:p>
          <a:p>
            <a:pPr indent="457200" lvl="0" marL="457200" rtl="0" algn="l">
              <a:spcBef>
                <a:spcPts val="1000"/>
              </a:spcBef>
              <a:spcAft>
                <a:spcPts val="0"/>
              </a:spcAft>
              <a:buNone/>
            </a:pPr>
            <a:r>
              <a:rPr lang="en">
                <a:solidFill>
                  <a:schemeClr val="lt1"/>
                </a:solidFill>
                <a:latin typeface="Roboto Mono"/>
                <a:ea typeface="Roboto Mono"/>
                <a:cs typeface="Roboto Mono"/>
                <a:sym typeface="Roboto Mono"/>
              </a:rPr>
              <a:t>color :: Color -&gt; Picture -&gt; Picture</a:t>
            </a:r>
            <a:endParaRPr>
              <a:solidFill>
                <a:schemeClr val="lt1"/>
              </a:solidFill>
              <a:latin typeface="Roboto Mono"/>
              <a:ea typeface="Roboto Mono"/>
              <a:cs typeface="Roboto Mono"/>
              <a:sym typeface="Roboto Mono"/>
            </a:endParaRPr>
          </a:p>
          <a:p>
            <a:pPr indent="457200" lvl="0" marL="457200" rtl="0" algn="l">
              <a:spcBef>
                <a:spcPts val="1000"/>
              </a:spcBef>
              <a:spcAft>
                <a:spcPts val="0"/>
              </a:spcAft>
              <a:buNone/>
            </a:pPr>
            <a:r>
              <a:t/>
            </a:r>
            <a:endParaRPr>
              <a:solidFill>
                <a:schemeClr val="dk1"/>
              </a:solidFill>
              <a:latin typeface="Roboto Mono"/>
              <a:ea typeface="Roboto Mono"/>
              <a:cs typeface="Roboto Mono"/>
              <a:sym typeface="Roboto Mono"/>
            </a:endParaRPr>
          </a:p>
          <a:p>
            <a:pPr indent="457200" lvl="0" marL="457200" rtl="0" algn="l">
              <a:spcBef>
                <a:spcPts val="1000"/>
              </a:spcBef>
              <a:spcAft>
                <a:spcPts val="1000"/>
              </a:spcAft>
              <a:buNone/>
            </a:pPr>
            <a:r>
              <a:rPr lang="en">
                <a:solidFill>
                  <a:schemeClr val="dk1"/>
                </a:solidFill>
                <a:latin typeface="Roboto Mono"/>
                <a:ea typeface="Roboto Mono"/>
                <a:cs typeface="Roboto Mono"/>
                <a:sym typeface="Roboto Mono"/>
              </a:rPr>
              <a:t>color orange $ circleSolid 40</a:t>
            </a:r>
            <a:endParaRPr>
              <a:solidFill>
                <a:schemeClr val="dk1"/>
              </a:solidFill>
              <a:latin typeface="Roboto Mono"/>
              <a:ea typeface="Roboto Mono"/>
              <a:cs typeface="Roboto Mono"/>
              <a:sym typeface="Roboto Mono"/>
            </a:endParaRPr>
          </a:p>
        </p:txBody>
      </p:sp>
      <p:sp>
        <p:nvSpPr>
          <p:cNvPr id="277" name="Google Shape;277;p37"/>
          <p:cNvSpPr txBox="1"/>
          <p:nvPr/>
        </p:nvSpPr>
        <p:spPr>
          <a:xfrm>
            <a:off x="2873225" y="3555600"/>
            <a:ext cx="134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Mono"/>
                <a:ea typeface="Roboto Mono"/>
                <a:cs typeface="Roboto Mono"/>
                <a:sym typeface="Roboto Mono"/>
              </a:rPr>
              <a:t>Picture</a:t>
            </a:r>
            <a:endParaRPr b="1" sz="1800">
              <a:solidFill>
                <a:schemeClr val="dk1"/>
              </a:solidFill>
              <a:latin typeface="Roboto Mono"/>
              <a:ea typeface="Roboto Mono"/>
              <a:cs typeface="Roboto Mono"/>
              <a:sym typeface="Roboto Mono"/>
            </a:endParaRPr>
          </a:p>
        </p:txBody>
      </p:sp>
      <p:sp>
        <p:nvSpPr>
          <p:cNvPr id="278" name="Google Shape;278;p37"/>
          <p:cNvSpPr txBox="1"/>
          <p:nvPr/>
        </p:nvSpPr>
        <p:spPr>
          <a:xfrm>
            <a:off x="849150" y="3555600"/>
            <a:ext cx="134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Mono"/>
                <a:ea typeface="Roboto Mono"/>
                <a:cs typeface="Roboto Mono"/>
                <a:sym typeface="Roboto Mono"/>
              </a:rPr>
              <a:t>Picture</a:t>
            </a:r>
            <a:endParaRPr b="1" sz="1800">
              <a:solidFill>
                <a:schemeClr val="dk1"/>
              </a:solidFill>
              <a:latin typeface="Roboto Mono"/>
              <a:ea typeface="Roboto Mono"/>
              <a:cs typeface="Roboto Mono"/>
              <a:sym typeface="Roboto Mono"/>
            </a:endParaRPr>
          </a:p>
        </p:txBody>
      </p:sp>
      <p:sp>
        <p:nvSpPr>
          <p:cNvPr id="279" name="Google Shape;279;p37"/>
          <p:cNvSpPr txBox="1"/>
          <p:nvPr/>
        </p:nvSpPr>
        <p:spPr>
          <a:xfrm rot="914586">
            <a:off x="2334538" y="1063073"/>
            <a:ext cx="5896961" cy="92346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accent4"/>
                </a:solidFill>
                <a:latin typeface="Actor"/>
                <a:ea typeface="Actor"/>
                <a:cs typeface="Actor"/>
                <a:sym typeface="Actor"/>
              </a:rPr>
              <a:t>Seems backwards!</a:t>
            </a:r>
            <a:endParaRPr b="1" sz="4800">
              <a:solidFill>
                <a:schemeClr val="accent4"/>
              </a:solidFill>
              <a:latin typeface="Actor"/>
              <a:ea typeface="Actor"/>
              <a:cs typeface="Actor"/>
              <a:sym typeface="Acto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p:nvPr/>
        </p:nvSpPr>
        <p:spPr>
          <a:xfrm>
            <a:off x="5418675" y="3013275"/>
            <a:ext cx="3564000" cy="668700"/>
          </a:xfrm>
          <a:prstGeom prst="roundRect">
            <a:avLst>
              <a:gd fmla="val 3316"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txBox="1"/>
          <p:nvPr>
            <p:ph idx="1" type="body"/>
          </p:nvPr>
        </p:nvSpPr>
        <p:spPr>
          <a:xfrm>
            <a:off x="-309200" y="1182875"/>
            <a:ext cx="8520600" cy="14193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t/>
            </a:r>
            <a:endParaRPr>
              <a:solidFill>
                <a:schemeClr val="dk1"/>
              </a:solidFill>
              <a:latin typeface="Roboto Mono"/>
              <a:ea typeface="Roboto Mono"/>
              <a:cs typeface="Roboto Mono"/>
              <a:sym typeface="Roboto Mono"/>
            </a:endParaRPr>
          </a:p>
          <a:p>
            <a:pPr indent="457200" lvl="0" marL="457200" rtl="0" algn="l">
              <a:spcBef>
                <a:spcPts val="1000"/>
              </a:spcBef>
              <a:spcAft>
                <a:spcPts val="1000"/>
              </a:spcAft>
              <a:buNone/>
            </a:pPr>
            <a:r>
              <a:rPr lang="en">
                <a:solidFill>
                  <a:schemeClr val="dk1"/>
                </a:solidFill>
                <a:latin typeface="Roboto Mono"/>
                <a:ea typeface="Roboto Mono"/>
                <a:cs typeface="Roboto Mono"/>
                <a:sym typeface="Roboto Mono"/>
              </a:rPr>
              <a:t>circleSolid 40 |&gt; </a:t>
            </a:r>
            <a:r>
              <a:rPr lang="en">
                <a:solidFill>
                  <a:schemeClr val="dk1"/>
                </a:solidFill>
                <a:latin typeface="Roboto Mono"/>
                <a:ea typeface="Roboto Mono"/>
                <a:cs typeface="Roboto Mono"/>
                <a:sym typeface="Roboto Mono"/>
              </a:rPr>
              <a:t>color orange</a:t>
            </a:r>
            <a:endParaRPr>
              <a:solidFill>
                <a:schemeClr val="dk1"/>
              </a:solidFill>
              <a:latin typeface="Roboto Mono"/>
              <a:ea typeface="Roboto Mono"/>
              <a:cs typeface="Roboto Mono"/>
              <a:sym typeface="Roboto Mono"/>
            </a:endParaRPr>
          </a:p>
        </p:txBody>
      </p:sp>
      <p:sp>
        <p:nvSpPr>
          <p:cNvPr id="286" name="Google Shape;286;p38"/>
          <p:cNvSpPr txBox="1"/>
          <p:nvPr/>
        </p:nvSpPr>
        <p:spPr>
          <a:xfrm rot="350">
            <a:off x="631813" y="596493"/>
            <a:ext cx="5897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accent4"/>
                </a:solidFill>
                <a:latin typeface="Actor"/>
                <a:ea typeface="Actor"/>
                <a:cs typeface="Actor"/>
                <a:sym typeface="Actor"/>
              </a:rPr>
              <a:t>I want to write</a:t>
            </a:r>
            <a:endParaRPr b="1" sz="4800">
              <a:solidFill>
                <a:schemeClr val="accent4"/>
              </a:solidFill>
              <a:latin typeface="Actor"/>
              <a:ea typeface="Actor"/>
              <a:cs typeface="Actor"/>
              <a:sym typeface="Actor"/>
            </a:endParaRPr>
          </a:p>
        </p:txBody>
      </p:sp>
      <p:sp>
        <p:nvSpPr>
          <p:cNvPr id="287" name="Google Shape;287;p38"/>
          <p:cNvSpPr txBox="1"/>
          <p:nvPr/>
        </p:nvSpPr>
        <p:spPr>
          <a:xfrm>
            <a:off x="820625" y="3541725"/>
            <a:ext cx="6139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800">
                <a:solidFill>
                  <a:schemeClr val="dk1"/>
                </a:solidFill>
                <a:latin typeface="Roboto Mono"/>
                <a:ea typeface="Roboto Mono"/>
                <a:cs typeface="Roboto Mono"/>
                <a:sym typeface="Roboto Mono"/>
              </a:rPr>
              <a:t>color orange (</a:t>
            </a:r>
            <a:r>
              <a:rPr lang="en" sz="1800">
                <a:solidFill>
                  <a:schemeClr val="dk1"/>
                </a:solidFill>
                <a:latin typeface="Roboto Mono"/>
                <a:ea typeface="Roboto Mono"/>
                <a:cs typeface="Roboto Mono"/>
                <a:sym typeface="Roboto Mono"/>
              </a:rPr>
              <a:t>circleSolid 40)</a:t>
            </a:r>
            <a:endParaRPr/>
          </a:p>
        </p:txBody>
      </p:sp>
      <p:sp>
        <p:nvSpPr>
          <p:cNvPr id="288" name="Google Shape;288;p38"/>
          <p:cNvSpPr/>
          <p:nvPr/>
        </p:nvSpPr>
        <p:spPr>
          <a:xfrm>
            <a:off x="1788850" y="2075425"/>
            <a:ext cx="2249100" cy="1497950"/>
          </a:xfrm>
          <a:custGeom>
            <a:rect b="b" l="l" r="r" t="t"/>
            <a:pathLst>
              <a:path extrusionOk="0" h="59918" w="89964">
                <a:moveTo>
                  <a:pt x="0" y="0"/>
                </a:moveTo>
                <a:cubicBezTo>
                  <a:pt x="1621" y="3213"/>
                  <a:pt x="-1273" y="14039"/>
                  <a:pt x="9726" y="19278"/>
                </a:cubicBezTo>
                <a:cubicBezTo>
                  <a:pt x="20725" y="24517"/>
                  <a:pt x="52623" y="24662"/>
                  <a:pt x="65996" y="31435"/>
                </a:cubicBezTo>
                <a:cubicBezTo>
                  <a:pt x="79369" y="38208"/>
                  <a:pt x="85969" y="55171"/>
                  <a:pt x="89964" y="59918"/>
                </a:cubicBezTo>
              </a:path>
            </a:pathLst>
          </a:custGeom>
          <a:noFill/>
          <a:ln cap="flat" cmpd="sng" w="38100">
            <a:solidFill>
              <a:schemeClr val="dk2"/>
            </a:solidFill>
            <a:prstDash val="lgDash"/>
            <a:round/>
            <a:headEnd len="med" w="med" type="none"/>
            <a:tailEnd len="med" w="med" type="triangle"/>
          </a:ln>
        </p:spPr>
      </p:sp>
      <p:cxnSp>
        <p:nvCxnSpPr>
          <p:cNvPr id="289" name="Google Shape;289;p38"/>
          <p:cNvCxnSpPr/>
          <p:nvPr/>
        </p:nvCxnSpPr>
        <p:spPr>
          <a:xfrm>
            <a:off x="5145250" y="43425"/>
            <a:ext cx="0" cy="5106300"/>
          </a:xfrm>
          <a:prstGeom prst="straightConnector1">
            <a:avLst/>
          </a:prstGeom>
          <a:noFill/>
          <a:ln cap="flat" cmpd="sng" w="9525">
            <a:solidFill>
              <a:schemeClr val="dk2"/>
            </a:solidFill>
            <a:prstDash val="solid"/>
            <a:round/>
            <a:headEnd len="med" w="med" type="none"/>
            <a:tailEnd len="med" w="med" type="none"/>
          </a:ln>
        </p:spPr>
      </p:cxnSp>
      <p:sp>
        <p:nvSpPr>
          <p:cNvPr id="290" name="Google Shape;290;p38"/>
          <p:cNvSpPr txBox="1"/>
          <p:nvPr/>
        </p:nvSpPr>
        <p:spPr>
          <a:xfrm>
            <a:off x="5544575" y="238800"/>
            <a:ext cx="25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ctor"/>
                <a:ea typeface="Actor"/>
                <a:cs typeface="Actor"/>
                <a:sym typeface="Actor"/>
              </a:rPr>
              <a:t>Not part of Haskell</a:t>
            </a:r>
            <a:endParaRPr>
              <a:solidFill>
                <a:schemeClr val="dk1"/>
              </a:solidFill>
              <a:latin typeface="Actor"/>
              <a:ea typeface="Actor"/>
              <a:cs typeface="Actor"/>
              <a:sym typeface="Actor"/>
            </a:endParaRPr>
          </a:p>
        </p:txBody>
      </p:sp>
      <p:sp>
        <p:nvSpPr>
          <p:cNvPr id="291" name="Google Shape;291;p38"/>
          <p:cNvSpPr txBox="1"/>
          <p:nvPr/>
        </p:nvSpPr>
        <p:spPr>
          <a:xfrm>
            <a:off x="5544575" y="710838"/>
            <a:ext cx="25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ctor"/>
                <a:ea typeface="Actor"/>
                <a:cs typeface="Actor"/>
                <a:sym typeface="Actor"/>
              </a:rPr>
              <a:t>So let’s add it</a:t>
            </a:r>
            <a:endParaRPr>
              <a:solidFill>
                <a:schemeClr val="dk1"/>
              </a:solidFill>
              <a:latin typeface="Actor"/>
              <a:ea typeface="Actor"/>
              <a:cs typeface="Actor"/>
              <a:sym typeface="Actor"/>
            </a:endParaRPr>
          </a:p>
        </p:txBody>
      </p:sp>
      <p:sp>
        <p:nvSpPr>
          <p:cNvPr id="292" name="Google Shape;292;p38"/>
          <p:cNvSpPr txBox="1"/>
          <p:nvPr/>
        </p:nvSpPr>
        <p:spPr>
          <a:xfrm>
            <a:off x="5544575" y="1201888"/>
            <a:ext cx="250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Mono"/>
                <a:ea typeface="Roboto Mono"/>
                <a:cs typeface="Roboto Mono"/>
                <a:sym typeface="Roboto Mono"/>
              </a:rPr>
              <a:t>|&gt;</a:t>
            </a:r>
            <a:r>
              <a:rPr lang="en">
                <a:solidFill>
                  <a:schemeClr val="dk1"/>
                </a:solidFill>
                <a:latin typeface="Actor"/>
                <a:ea typeface="Actor"/>
                <a:cs typeface="Actor"/>
                <a:sym typeface="Actor"/>
              </a:rPr>
              <a:t> is an operator that takes what’s on the left and adds it as a parameter to what’s on the right</a:t>
            </a:r>
            <a:endParaRPr>
              <a:solidFill>
                <a:schemeClr val="dk1"/>
              </a:solidFill>
              <a:latin typeface="Actor"/>
              <a:ea typeface="Actor"/>
              <a:cs typeface="Actor"/>
              <a:sym typeface="Actor"/>
            </a:endParaRPr>
          </a:p>
        </p:txBody>
      </p:sp>
      <p:sp>
        <p:nvSpPr>
          <p:cNvPr id="293" name="Google Shape;293;p38"/>
          <p:cNvSpPr txBox="1"/>
          <p:nvPr/>
        </p:nvSpPr>
        <p:spPr>
          <a:xfrm>
            <a:off x="5544575" y="2374263"/>
            <a:ext cx="25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ctor"/>
                <a:ea typeface="Actor"/>
                <a:cs typeface="Actor"/>
                <a:sym typeface="Actor"/>
              </a:rPr>
              <a:t>Sounds pretty complex...</a:t>
            </a:r>
            <a:endParaRPr>
              <a:solidFill>
                <a:schemeClr val="dk1"/>
              </a:solidFill>
              <a:latin typeface="Actor"/>
              <a:ea typeface="Actor"/>
              <a:cs typeface="Actor"/>
              <a:sym typeface="Actor"/>
            </a:endParaRPr>
          </a:p>
        </p:txBody>
      </p:sp>
      <p:sp>
        <p:nvSpPr>
          <p:cNvPr id="294" name="Google Shape;294;p38"/>
          <p:cNvSpPr txBox="1"/>
          <p:nvPr/>
        </p:nvSpPr>
        <p:spPr>
          <a:xfrm>
            <a:off x="5544575" y="3150313"/>
            <a:ext cx="25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Mono"/>
                <a:ea typeface="Roboto Mono"/>
                <a:cs typeface="Roboto Mono"/>
                <a:sym typeface="Roboto Mono"/>
              </a:rPr>
              <a:t>(|&gt;) x f = f x</a:t>
            </a:r>
            <a:endParaRPr>
              <a:solidFill>
                <a:schemeClr val="dk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9"/>
          <p:cNvSpPr txBox="1"/>
          <p:nvPr/>
        </p:nvSpPr>
        <p:spPr>
          <a:xfrm>
            <a:off x="1222200" y="923850"/>
            <a:ext cx="6507900" cy="3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678DD"/>
                </a:solidFill>
              </a:rPr>
              <a:t>module</a:t>
            </a:r>
            <a:r>
              <a:rPr lang="en" sz="1100">
                <a:solidFill>
                  <a:srgbClr val="ABB2BF"/>
                </a:solidFill>
              </a:rPr>
              <a:t> Main </a:t>
            </a:r>
            <a:r>
              <a:rPr lang="en" sz="1100">
                <a:solidFill>
                  <a:srgbClr val="C678DD"/>
                </a:solidFill>
              </a:rPr>
              <a:t>where</a:t>
            </a:r>
            <a:endParaRPr sz="1100"/>
          </a:p>
          <a:p>
            <a:pPr indent="0" lvl="0" marL="0" rtl="0" algn="l">
              <a:spcBef>
                <a:spcPts val="0"/>
              </a:spcBef>
              <a:spcAft>
                <a:spcPts val="0"/>
              </a:spcAft>
              <a:buNone/>
            </a:pPr>
            <a:r>
              <a:rPr lang="en" sz="1100">
                <a:solidFill>
                  <a:srgbClr val="C678DD"/>
                </a:solidFill>
              </a:rPr>
              <a:t>import</a:t>
            </a:r>
            <a:r>
              <a:rPr lang="en" sz="1100">
                <a:solidFill>
                  <a:srgbClr val="ABB2BF"/>
                </a:solidFill>
              </a:rPr>
              <a:t> Graphics.Gloss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61AFEF"/>
                </a:solidFill>
              </a:rPr>
              <a:t>(|&gt;)</a:t>
            </a:r>
            <a:r>
              <a:rPr lang="en" sz="1100">
                <a:solidFill>
                  <a:srgbClr val="ABB2BF"/>
                </a:solidFill>
              </a:rPr>
              <a:t> x f = f x</a:t>
            </a:r>
            <a:r>
              <a:rPr lang="en" sz="1100"/>
              <a:t>          </a:t>
            </a:r>
            <a:r>
              <a:rPr lang="en" sz="1100">
                <a:solidFill>
                  <a:srgbClr val="5C6370"/>
                </a:solidFill>
              </a:rPr>
              <a:t>-- forward pipeline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hub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40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color orange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display windowed azure drawing</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drawing =  pictures [</a:t>
            </a:r>
            <a:endParaRPr sz="1100"/>
          </a:p>
          <a:p>
            <a:pPr indent="0" lvl="0" marL="0" rtl="0" algn="l">
              <a:spcBef>
                <a:spcPts val="0"/>
              </a:spcBef>
              <a:spcAft>
                <a:spcPts val="0"/>
              </a:spcAft>
              <a:buNone/>
            </a:pPr>
            <a:r>
              <a:rPr lang="en" sz="1100">
                <a:solidFill>
                  <a:srgbClr val="ABB2BF"/>
                </a:solidFill>
              </a:rPr>
              <a:t>           face,</a:t>
            </a:r>
            <a:endParaRPr sz="1100"/>
          </a:p>
          <a:p>
            <a:pPr indent="0" lvl="0" marL="0" rtl="0" algn="l">
              <a:spcBef>
                <a:spcPts val="0"/>
              </a:spcBef>
              <a:spcAft>
                <a:spcPts val="0"/>
              </a:spcAft>
              <a:buNone/>
            </a:pPr>
            <a:r>
              <a:rPr lang="en" sz="1100">
                <a:solidFill>
                  <a:srgbClr val="ABB2BF"/>
                </a:solidFill>
              </a:rPr>
              <a:t>           hub</a:t>
            </a:r>
            <a:endParaRPr sz="1100"/>
          </a:p>
          <a:p>
            <a:pPr indent="0" lvl="0" marL="0" rtl="0" algn="l">
              <a:spcBef>
                <a:spcPts val="0"/>
              </a:spcBef>
              <a:spcAft>
                <a:spcPts val="0"/>
              </a:spcAft>
              <a:buNone/>
            </a:pPr>
            <a:r>
              <a:rPr lang="en" sz="1100">
                <a:solidFill>
                  <a:srgbClr val="ABB2BF"/>
                </a:solidFill>
              </a:rPr>
              <a:t>         ]</a:t>
            </a:r>
            <a:endParaRPr sz="1100">
              <a:solidFill>
                <a:srgbClr val="ABB2BF"/>
              </a:solidFill>
            </a:endParaRPr>
          </a:p>
          <a:p>
            <a:pPr indent="0" lvl="0" marL="0" rtl="0" algn="l">
              <a:spcBef>
                <a:spcPts val="0"/>
              </a:spcBef>
              <a:spcAft>
                <a:spcPts val="0"/>
              </a:spcAft>
              <a:buNone/>
            </a:pPr>
            <a:r>
              <a:t/>
            </a:r>
            <a:endParaRPr sz="1100">
              <a:solidFill>
                <a:srgbClr val="C678DD"/>
              </a:solidFill>
            </a:endParaRPr>
          </a:p>
        </p:txBody>
      </p:sp>
      <p:sp>
        <p:nvSpPr>
          <p:cNvPr id="301" name="Google Shape;301;p39"/>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txBox="1"/>
          <p:nvPr/>
        </p:nvSpPr>
        <p:spPr>
          <a:xfrm>
            <a:off x="1222200" y="923850"/>
            <a:ext cx="65079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hand =</a:t>
            </a:r>
            <a:endParaRPr sz="1100"/>
          </a:p>
          <a:p>
            <a:pPr indent="0" lvl="0" marL="0" rtl="0" algn="l">
              <a:spcBef>
                <a:spcPts val="0"/>
              </a:spcBef>
              <a:spcAft>
                <a:spcPts val="0"/>
              </a:spcAft>
              <a:buNone/>
            </a:pPr>
            <a:r>
              <a:rPr lang="en" sz="1100">
                <a:solidFill>
                  <a:srgbClr val="ABB2BF"/>
                </a:solidFill>
              </a:rPr>
              <a:t>  r</a:t>
            </a:r>
            <a:r>
              <a:rPr lang="en" sz="1100">
                <a:solidFill>
                  <a:srgbClr val="ABB2BF"/>
                </a:solidFill>
              </a:rPr>
              <a:t>ectangleSolid </a:t>
            </a:r>
            <a:r>
              <a:rPr lang="en" sz="1100">
                <a:solidFill>
                  <a:srgbClr val="D19A66"/>
                </a:solidFill>
              </a:rPr>
              <a:t>5</a:t>
            </a:r>
            <a:r>
              <a:rPr lang="en" sz="1100">
                <a:solidFill>
                  <a:srgbClr val="ABB2BF"/>
                </a:solidFill>
              </a:rPr>
              <a:t> </a:t>
            </a:r>
            <a:r>
              <a:rPr lang="en" sz="1100">
                <a:solidFill>
                  <a:srgbClr val="D19A66"/>
                </a:solidFill>
              </a:rPr>
              <a:t>340</a:t>
            </a:r>
            <a:endParaRPr sz="1100">
              <a:solidFill>
                <a:srgbClr val="D19A66"/>
              </a:solidFill>
            </a:endParaRPr>
          </a:p>
          <a:p>
            <a:pPr indent="0" lvl="0" marL="0" rtl="0" algn="l">
              <a:spcBef>
                <a:spcPts val="0"/>
              </a:spcBef>
              <a:spcAft>
                <a:spcPts val="0"/>
              </a:spcAft>
              <a:buNone/>
            </a:pPr>
            <a:r>
              <a:rPr lang="en" sz="1100">
                <a:solidFill>
                  <a:srgbClr val="ABB2BF"/>
                </a:solidFill>
              </a:rPr>
              <a:t>  |&gt;  color yellow</a:t>
            </a:r>
            <a:endParaRPr sz="1100"/>
          </a:p>
          <a:p>
            <a:pPr indent="0" lvl="0" marL="0" rtl="0" algn="l">
              <a:spcBef>
                <a:spcPts val="0"/>
              </a:spcBef>
              <a:spcAft>
                <a:spcPts val="0"/>
              </a:spcAft>
              <a:buNone/>
            </a:pPr>
            <a:r>
              <a:rPr lang="en" sz="1100">
                <a:solidFill>
                  <a:srgbClr val="ABB2BF"/>
                </a:solidFill>
              </a:rPr>
              <a:t>  |&gt; </a:t>
            </a:r>
            <a:r>
              <a:rPr lang="en" sz="1100">
                <a:solidFill>
                  <a:srgbClr val="ABB2BF"/>
                </a:solidFill>
              </a:rPr>
              <a:t>translate (-</a:t>
            </a:r>
            <a:r>
              <a:rPr lang="en" sz="1100">
                <a:solidFill>
                  <a:srgbClr val="D19A66"/>
                </a:solidFill>
              </a:rPr>
              <a:t>2.5</a:t>
            </a:r>
            <a:r>
              <a:rPr lang="en" sz="1100">
                <a:solidFill>
                  <a:srgbClr val="ABB2BF"/>
                </a:solidFill>
              </a:rPr>
              <a:t>) </a:t>
            </a:r>
            <a:r>
              <a:rPr lang="en" sz="1100">
                <a:solidFill>
                  <a:srgbClr val="D19A66"/>
                </a:solidFill>
              </a:rPr>
              <a:t>170</a:t>
            </a:r>
            <a:endParaRPr sz="1100">
              <a:solidFill>
                <a:srgbClr val="ABB2BF"/>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hub =</a:t>
            </a:r>
            <a:endParaRPr sz="1100">
              <a:solidFill>
                <a:srgbClr val="ABB2BF"/>
              </a:solidFill>
            </a:endParaRPr>
          </a:p>
          <a:p>
            <a:pPr indent="0" lvl="0" marL="0" rtl="0" algn="l">
              <a:spcBef>
                <a:spcPts val="0"/>
              </a:spcBef>
              <a:spcAft>
                <a:spcPts val="0"/>
              </a:spcAft>
              <a:buNone/>
            </a:pPr>
            <a:r>
              <a:rPr lang="en" sz="1100">
                <a:solidFill>
                  <a:srgbClr val="ABB2BF"/>
                </a:solidFill>
              </a:rPr>
              <a:t>  </a:t>
            </a:r>
            <a:r>
              <a:rPr lang="en" sz="1100">
                <a:solidFill>
                  <a:srgbClr val="ABB2BF"/>
                </a:solidFill>
              </a:rPr>
              <a:t>circleSolid </a:t>
            </a:r>
            <a:r>
              <a:rPr lang="en" sz="1100">
                <a:solidFill>
                  <a:srgbClr val="D19A66"/>
                </a:solidFill>
              </a:rPr>
              <a:t>40</a:t>
            </a:r>
            <a:endParaRPr sz="1100">
              <a:solidFill>
                <a:srgbClr val="ABB2BF"/>
              </a:solidFill>
            </a:endParaRPr>
          </a:p>
          <a:p>
            <a:pPr indent="0" lvl="0" marL="0" rtl="0" algn="l">
              <a:spcBef>
                <a:spcPts val="0"/>
              </a:spcBef>
              <a:spcAft>
                <a:spcPts val="0"/>
              </a:spcAft>
              <a:buNone/>
            </a:pPr>
            <a:r>
              <a:rPr lang="en" sz="1100">
                <a:solidFill>
                  <a:srgbClr val="ABB2BF"/>
                </a:solidFill>
              </a:rPr>
              <a:t>  |&gt; color orange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display windowed azure drawing </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drawing  = pictures [</a:t>
            </a:r>
            <a:endParaRPr sz="1100"/>
          </a:p>
          <a:p>
            <a:pPr indent="0" lvl="0" marL="0" rtl="0" algn="l">
              <a:spcBef>
                <a:spcPts val="0"/>
              </a:spcBef>
              <a:spcAft>
                <a:spcPts val="0"/>
              </a:spcAft>
              <a:buNone/>
            </a:pPr>
            <a:r>
              <a:rPr lang="en" sz="1100">
                <a:solidFill>
                  <a:srgbClr val="ABB2BF"/>
                </a:solidFill>
              </a:rPr>
              <a:t>                   face,</a:t>
            </a:r>
            <a:endParaRPr sz="1100"/>
          </a:p>
          <a:p>
            <a:pPr indent="0" lvl="0" marL="0" rtl="0" algn="l">
              <a:spcBef>
                <a:spcPts val="0"/>
              </a:spcBef>
              <a:spcAft>
                <a:spcPts val="0"/>
              </a:spcAft>
              <a:buNone/>
            </a:pPr>
            <a:r>
              <a:rPr lang="en" sz="1100">
                <a:solidFill>
                  <a:srgbClr val="ABB2BF"/>
                </a:solidFill>
              </a:rPr>
              <a:t>                   hand,</a:t>
            </a:r>
            <a:endParaRPr sz="1100"/>
          </a:p>
          <a:p>
            <a:pPr indent="0" lvl="0" marL="0" rtl="0" algn="l">
              <a:spcBef>
                <a:spcPts val="0"/>
              </a:spcBef>
              <a:spcAft>
                <a:spcPts val="0"/>
              </a:spcAft>
              <a:buNone/>
            </a:pPr>
            <a:r>
              <a:rPr lang="en" sz="1100">
                <a:solidFill>
                  <a:srgbClr val="ABB2BF"/>
                </a:solidFill>
              </a:rPr>
              <a:t>                   hub</a:t>
            </a:r>
            <a:endParaRPr sz="1100"/>
          </a:p>
          <a:p>
            <a:pPr indent="0" lvl="0" marL="0" rtl="0" algn="l">
              <a:spcBef>
                <a:spcPts val="0"/>
              </a:spcBef>
              <a:spcAft>
                <a:spcPts val="0"/>
              </a:spcAft>
              <a:buNone/>
            </a:pPr>
            <a:r>
              <a:rPr lang="en" sz="1100">
                <a:solidFill>
                  <a:srgbClr val="ABB2BF"/>
                </a:solidFill>
              </a:rPr>
              <a:t>                 ]</a:t>
            </a:r>
            <a:endParaRPr sz="1100">
              <a:solidFill>
                <a:srgbClr val="ABB2BF"/>
              </a:solidFill>
            </a:endParaRPr>
          </a:p>
          <a:p>
            <a:pPr indent="0" lvl="0" marL="0" rtl="0" algn="l">
              <a:spcBef>
                <a:spcPts val="0"/>
              </a:spcBef>
              <a:spcAft>
                <a:spcPts val="0"/>
              </a:spcAft>
              <a:buNone/>
            </a:pPr>
            <a:r>
              <a:t/>
            </a:r>
            <a:endParaRPr sz="1600">
              <a:solidFill>
                <a:srgbClr val="C678DD"/>
              </a:solidFill>
              <a:latin typeface="Roboto Mono"/>
              <a:ea typeface="Roboto Mono"/>
              <a:cs typeface="Roboto Mono"/>
              <a:sym typeface="Roboto Mono"/>
            </a:endParaRPr>
          </a:p>
        </p:txBody>
      </p:sp>
      <p:sp>
        <p:nvSpPr>
          <p:cNvPr id="308" name="Google Shape;308;p40"/>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Boring!</a:t>
            </a:r>
            <a:endParaRPr/>
          </a:p>
        </p:txBody>
      </p:sp>
      <p:sp>
        <p:nvSpPr>
          <p:cNvPr id="314" name="Google Shape;31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animate it</a:t>
            </a:r>
            <a:endParaRPr/>
          </a:p>
          <a:p>
            <a:pPr indent="0" lvl="0" marL="0" rtl="0" algn="l">
              <a:spcBef>
                <a:spcPts val="1200"/>
              </a:spcBef>
              <a:spcAft>
                <a:spcPts val="1200"/>
              </a:spcAft>
              <a:buNone/>
            </a:pPr>
            <a:r>
              <a:rPr i="1" lang="en"/>
              <a:t>(Remember I said early on: ease of change is the driver of good design…)</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First…</a:t>
            </a:r>
            <a:endParaRPr/>
          </a:p>
        </p:txBody>
      </p:sp>
      <p:sp>
        <p:nvSpPr>
          <p:cNvPr id="72" name="Google Shape;72;p15"/>
          <p:cNvSpPr txBox="1"/>
          <p:nvPr>
            <p:ph idx="1" type="body"/>
          </p:nvPr>
        </p:nvSpPr>
        <p:spPr>
          <a:xfrm>
            <a:off x="2642250" y="2738675"/>
            <a:ext cx="6242100" cy="104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Haskell build tool</a:t>
            </a:r>
            <a:endParaRPr/>
          </a:p>
        </p:txBody>
      </p:sp>
      <p:sp>
        <p:nvSpPr>
          <p:cNvPr id="73" name="Google Shape;73;p15"/>
          <p:cNvSpPr txBox="1"/>
          <p:nvPr/>
        </p:nvSpPr>
        <p:spPr>
          <a:xfrm>
            <a:off x="2642250" y="1641175"/>
            <a:ext cx="408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600">
                <a:solidFill>
                  <a:schemeClr val="dk1"/>
                </a:solidFill>
                <a:latin typeface="Oswald"/>
                <a:ea typeface="Oswald"/>
                <a:cs typeface="Oswald"/>
                <a:sym typeface="Oswald"/>
              </a:rPr>
              <a:t>Cabal</a:t>
            </a:r>
            <a:endParaRPr b="1" sz="5600">
              <a:solidFill>
                <a:schemeClr val="dk1"/>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txBox="1"/>
          <p:nvPr/>
        </p:nvSpPr>
        <p:spPr>
          <a:xfrm>
            <a:off x="1243750" y="787375"/>
            <a:ext cx="6507900" cy="4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hand seconds =</a:t>
            </a:r>
            <a:endParaRPr sz="1100"/>
          </a:p>
          <a:p>
            <a:pPr indent="0" lvl="0" marL="0" rtl="0" algn="l">
              <a:spcBef>
                <a:spcPts val="0"/>
              </a:spcBef>
              <a:spcAft>
                <a:spcPts val="0"/>
              </a:spcAft>
              <a:buNone/>
            </a:pPr>
            <a:r>
              <a:rPr lang="en" sz="1100">
                <a:solidFill>
                  <a:srgbClr val="ABB2BF"/>
                </a:solidFill>
              </a:rPr>
              <a:t>  rectangleSolid </a:t>
            </a:r>
            <a:r>
              <a:rPr lang="en" sz="1100">
                <a:solidFill>
                  <a:srgbClr val="D19A66"/>
                </a:solidFill>
              </a:rPr>
              <a:t>5</a:t>
            </a:r>
            <a:r>
              <a:rPr lang="en" sz="1100">
                <a:solidFill>
                  <a:srgbClr val="ABB2BF"/>
                </a:solidFill>
              </a:rPr>
              <a:t> </a:t>
            </a:r>
            <a:r>
              <a:rPr lang="en" sz="1100">
                <a:solidFill>
                  <a:srgbClr val="D19A66"/>
                </a:solidFill>
              </a:rPr>
              <a:t>340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color yellow         </a:t>
            </a:r>
            <a:endParaRPr sz="1100"/>
          </a:p>
          <a:p>
            <a:pPr indent="0" lvl="0" marL="0" rtl="0" algn="l">
              <a:spcBef>
                <a:spcPts val="0"/>
              </a:spcBef>
              <a:spcAft>
                <a:spcPts val="0"/>
              </a:spcAft>
              <a:buNone/>
            </a:pPr>
            <a:r>
              <a:rPr lang="en" sz="1100">
                <a:solidFill>
                  <a:srgbClr val="ABB2BF"/>
                </a:solidFill>
              </a:rPr>
              <a:t>  |&gt; translate (-</a:t>
            </a:r>
            <a:r>
              <a:rPr lang="en" sz="1100">
                <a:solidFill>
                  <a:srgbClr val="D19A66"/>
                </a:solidFill>
              </a:rPr>
              <a:t>2.5</a:t>
            </a:r>
            <a:r>
              <a:rPr lang="en" sz="1100">
                <a:solidFill>
                  <a:srgbClr val="ABB2BF"/>
                </a:solidFill>
              </a:rPr>
              <a:t>) </a:t>
            </a:r>
            <a:r>
              <a:rPr lang="en" sz="1100">
                <a:solidFill>
                  <a:srgbClr val="D19A66"/>
                </a:solidFill>
              </a:rPr>
              <a:t>170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rotate (seconds * 6)</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hub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40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color orange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animate windowed azure renderer</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renderer seconds = </a:t>
            </a:r>
            <a:endParaRPr sz="1100"/>
          </a:p>
          <a:p>
            <a:pPr indent="0" lvl="0" marL="0" rtl="0" algn="l">
              <a:spcBef>
                <a:spcPts val="0"/>
              </a:spcBef>
              <a:spcAft>
                <a:spcPts val="0"/>
              </a:spcAft>
              <a:buNone/>
            </a:pPr>
            <a:r>
              <a:rPr lang="en" sz="1100">
                <a:solidFill>
                  <a:srgbClr val="ABB2BF"/>
                </a:solidFill>
              </a:rPr>
              <a:t>        pictures [</a:t>
            </a:r>
            <a:endParaRPr sz="1100"/>
          </a:p>
          <a:p>
            <a:pPr indent="0" lvl="0" marL="0" rtl="0" algn="l">
              <a:spcBef>
                <a:spcPts val="0"/>
              </a:spcBef>
              <a:spcAft>
                <a:spcPts val="0"/>
              </a:spcAft>
              <a:buNone/>
            </a:pPr>
            <a:r>
              <a:rPr lang="en" sz="1100">
                <a:solidFill>
                  <a:srgbClr val="ABB2BF"/>
                </a:solidFill>
              </a:rPr>
              <a:t>           face,</a:t>
            </a:r>
            <a:endParaRPr sz="1100"/>
          </a:p>
          <a:p>
            <a:pPr indent="0" lvl="0" marL="0" rtl="0" algn="l">
              <a:spcBef>
                <a:spcPts val="0"/>
              </a:spcBef>
              <a:spcAft>
                <a:spcPts val="0"/>
              </a:spcAft>
              <a:buNone/>
            </a:pPr>
            <a:r>
              <a:rPr lang="en" sz="1100">
                <a:solidFill>
                  <a:srgbClr val="ABB2BF"/>
                </a:solidFill>
              </a:rPr>
              <a:t>           hand seconds,</a:t>
            </a:r>
            <a:endParaRPr sz="1100"/>
          </a:p>
          <a:p>
            <a:pPr indent="0" lvl="0" marL="0" rtl="0" algn="l">
              <a:spcBef>
                <a:spcPts val="0"/>
              </a:spcBef>
              <a:spcAft>
                <a:spcPts val="0"/>
              </a:spcAft>
              <a:buNone/>
            </a:pPr>
            <a:r>
              <a:rPr lang="en" sz="1100">
                <a:solidFill>
                  <a:srgbClr val="ABB2BF"/>
                </a:solidFill>
              </a:rPr>
              <a:t>           hub</a:t>
            </a:r>
            <a:endParaRPr sz="1100"/>
          </a:p>
          <a:p>
            <a:pPr indent="0" lvl="0" marL="0" rtl="0" algn="l">
              <a:spcBef>
                <a:spcPts val="0"/>
              </a:spcBef>
              <a:spcAft>
                <a:spcPts val="0"/>
              </a:spcAft>
              <a:buNone/>
            </a:pPr>
            <a:r>
              <a:rPr lang="en" sz="1100">
                <a:solidFill>
                  <a:srgbClr val="ABB2BF"/>
                </a:solidFill>
              </a:rPr>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solidFill>
                <a:srgbClr val="C678DD"/>
              </a:solidFill>
            </a:endParaRPr>
          </a:p>
          <a:p>
            <a:pPr indent="0" lvl="0" marL="0" rtl="0" algn="l">
              <a:spcBef>
                <a:spcPts val="0"/>
              </a:spcBef>
              <a:spcAft>
                <a:spcPts val="0"/>
              </a:spcAft>
              <a:buNone/>
            </a:pPr>
            <a:r>
              <a:t/>
            </a:r>
            <a:endParaRPr sz="1600">
              <a:solidFill>
                <a:srgbClr val="C678DD"/>
              </a:solidFill>
              <a:latin typeface="Roboto Mono"/>
              <a:ea typeface="Roboto Mono"/>
              <a:cs typeface="Roboto Mono"/>
              <a:sym typeface="Roboto Mono"/>
            </a:endParaRPr>
          </a:p>
        </p:txBody>
      </p:sp>
      <p:sp>
        <p:nvSpPr>
          <p:cNvPr id="321" name="Google Shape;321;p42"/>
          <p:cNvSpPr/>
          <p:nvPr/>
        </p:nvSpPr>
        <p:spPr>
          <a:xfrm>
            <a:off x="1659300" y="1351425"/>
            <a:ext cx="603300" cy="1815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
        <p:nvSpPr>
          <p:cNvPr id="323" name="Google Shape;323;p42"/>
          <p:cNvSpPr/>
          <p:nvPr/>
        </p:nvSpPr>
        <p:spPr>
          <a:xfrm>
            <a:off x="1374600" y="2020050"/>
            <a:ext cx="2317500" cy="2271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2"/>
          <p:cNvSpPr/>
          <p:nvPr/>
        </p:nvSpPr>
        <p:spPr>
          <a:xfrm>
            <a:off x="1720950" y="4217775"/>
            <a:ext cx="1109100" cy="2271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2"/>
          <p:cNvSpPr/>
          <p:nvPr/>
        </p:nvSpPr>
        <p:spPr>
          <a:xfrm>
            <a:off x="1374600" y="3199325"/>
            <a:ext cx="572100" cy="227100"/>
          </a:xfrm>
          <a:prstGeom prst="rect">
            <a:avLst/>
          </a:prstGeom>
          <a:solidFill>
            <a:srgbClr val="E8E209">
              <a:alpha val="411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2"/>
          <p:cNvSpPr/>
          <p:nvPr/>
        </p:nvSpPr>
        <p:spPr>
          <a:xfrm>
            <a:off x="548700" y="415537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27" name="Google Shape;327;p42"/>
          <p:cNvSpPr/>
          <p:nvPr/>
        </p:nvSpPr>
        <p:spPr>
          <a:xfrm>
            <a:off x="545900" y="313692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28" name="Google Shape;328;p42"/>
          <p:cNvSpPr/>
          <p:nvPr/>
        </p:nvSpPr>
        <p:spPr>
          <a:xfrm>
            <a:off x="545900" y="1266225"/>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29" name="Google Shape;329;p42"/>
          <p:cNvSpPr/>
          <p:nvPr/>
        </p:nvSpPr>
        <p:spPr>
          <a:xfrm>
            <a:off x="548700" y="2020050"/>
            <a:ext cx="351900" cy="35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30" name="Google Shape;330;p42"/>
          <p:cNvSpPr txBox="1"/>
          <p:nvPr/>
        </p:nvSpPr>
        <p:spPr>
          <a:xfrm>
            <a:off x="4202075" y="1015650"/>
            <a:ext cx="3792600" cy="815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Actor"/>
              <a:buAutoNum type="arabicPeriod"/>
            </a:pPr>
            <a:r>
              <a:rPr lang="en" sz="1700">
                <a:solidFill>
                  <a:schemeClr val="dk1"/>
                </a:solidFill>
                <a:latin typeface="Actor"/>
                <a:ea typeface="Actor"/>
                <a:cs typeface="Actor"/>
                <a:sym typeface="Actor"/>
              </a:rPr>
              <a:t>Use animate instead of display. </a:t>
            </a:r>
            <a:br>
              <a:rPr lang="en" sz="1700">
                <a:solidFill>
                  <a:schemeClr val="dk1"/>
                </a:solidFill>
                <a:latin typeface="Actor"/>
                <a:ea typeface="Actor"/>
                <a:cs typeface="Actor"/>
                <a:sym typeface="Actor"/>
              </a:rPr>
            </a:br>
            <a:r>
              <a:rPr lang="en" sz="1200">
                <a:solidFill>
                  <a:schemeClr val="dk1"/>
                </a:solidFill>
                <a:latin typeface="Actor"/>
                <a:ea typeface="Actor"/>
                <a:cs typeface="Actor"/>
                <a:sym typeface="Actor"/>
              </a:rPr>
              <a:t>(this calls the 3rd parameter at intervals, </a:t>
            </a:r>
            <a:br>
              <a:rPr lang="en" sz="1200">
                <a:solidFill>
                  <a:schemeClr val="dk1"/>
                </a:solidFill>
                <a:latin typeface="Actor"/>
                <a:ea typeface="Actor"/>
                <a:cs typeface="Actor"/>
                <a:sym typeface="Actor"/>
              </a:rPr>
            </a:br>
            <a:r>
              <a:rPr lang="en" sz="1200">
                <a:solidFill>
                  <a:schemeClr val="dk1"/>
                </a:solidFill>
                <a:latin typeface="Actor"/>
                <a:ea typeface="Actor"/>
                <a:cs typeface="Actor"/>
                <a:sym typeface="Actor"/>
              </a:rPr>
              <a:t>passing in the elapsed number of seconds)</a:t>
            </a:r>
            <a:endParaRPr sz="1200">
              <a:solidFill>
                <a:schemeClr val="dk1"/>
              </a:solidFill>
              <a:latin typeface="Actor"/>
              <a:ea typeface="Actor"/>
              <a:cs typeface="Actor"/>
              <a:sym typeface="Actor"/>
            </a:endParaRPr>
          </a:p>
        </p:txBody>
      </p:sp>
      <p:sp>
        <p:nvSpPr>
          <p:cNvPr id="331" name="Google Shape;331;p42"/>
          <p:cNvSpPr txBox="1"/>
          <p:nvPr/>
        </p:nvSpPr>
        <p:spPr>
          <a:xfrm>
            <a:off x="4202075" y="1859100"/>
            <a:ext cx="3792600" cy="70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Actor"/>
              <a:buAutoNum type="arabicPeriod" startAt="2"/>
            </a:pPr>
            <a:r>
              <a:rPr lang="en" sz="1700">
                <a:solidFill>
                  <a:schemeClr val="dk1"/>
                </a:solidFill>
                <a:latin typeface="Actor"/>
                <a:ea typeface="Actor"/>
                <a:cs typeface="Actor"/>
                <a:sym typeface="Actor"/>
              </a:rPr>
              <a:t>Pass the number of seconds to the hand drawing code</a:t>
            </a:r>
            <a:r>
              <a:rPr lang="en" sz="1700">
                <a:solidFill>
                  <a:schemeClr val="dk1"/>
                </a:solidFill>
                <a:latin typeface="Actor"/>
                <a:ea typeface="Actor"/>
                <a:cs typeface="Actor"/>
                <a:sym typeface="Actor"/>
              </a:rPr>
              <a:t>.</a:t>
            </a:r>
            <a:endParaRPr sz="1200">
              <a:solidFill>
                <a:schemeClr val="dk1"/>
              </a:solidFill>
              <a:latin typeface="Actor"/>
              <a:ea typeface="Actor"/>
              <a:cs typeface="Actor"/>
              <a:sym typeface="Actor"/>
            </a:endParaRPr>
          </a:p>
        </p:txBody>
      </p:sp>
      <p:sp>
        <p:nvSpPr>
          <p:cNvPr id="332" name="Google Shape;332;p42"/>
          <p:cNvSpPr txBox="1"/>
          <p:nvPr/>
        </p:nvSpPr>
        <p:spPr>
          <a:xfrm>
            <a:off x="4202075" y="2594850"/>
            <a:ext cx="37926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Actor"/>
              <a:buAutoNum type="arabicPeriod" startAt="3"/>
            </a:pPr>
            <a:r>
              <a:rPr lang="en" sz="1700">
                <a:solidFill>
                  <a:schemeClr val="dk1"/>
                </a:solidFill>
                <a:latin typeface="Actor"/>
                <a:ea typeface="Actor"/>
                <a:cs typeface="Actor"/>
                <a:sym typeface="Actor"/>
              </a:rPr>
              <a:t>Accept the parameter</a:t>
            </a:r>
            <a:endParaRPr sz="1200">
              <a:solidFill>
                <a:schemeClr val="dk1"/>
              </a:solidFill>
              <a:latin typeface="Actor"/>
              <a:ea typeface="Actor"/>
              <a:cs typeface="Actor"/>
              <a:sym typeface="Actor"/>
            </a:endParaRPr>
          </a:p>
        </p:txBody>
      </p:sp>
      <p:sp>
        <p:nvSpPr>
          <p:cNvPr id="333" name="Google Shape;333;p42"/>
          <p:cNvSpPr txBox="1"/>
          <p:nvPr/>
        </p:nvSpPr>
        <p:spPr>
          <a:xfrm>
            <a:off x="4202075" y="3016525"/>
            <a:ext cx="37926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Actor"/>
              <a:buAutoNum type="arabicPeriod" startAt="4"/>
            </a:pPr>
            <a:r>
              <a:rPr lang="en" sz="1700">
                <a:solidFill>
                  <a:schemeClr val="dk1"/>
                </a:solidFill>
                <a:latin typeface="Actor"/>
                <a:ea typeface="Actor"/>
                <a:cs typeface="Actor"/>
                <a:sym typeface="Actor"/>
              </a:rPr>
              <a:t>Use it to rotate the hand</a:t>
            </a:r>
            <a:r>
              <a:rPr lang="en" sz="1700">
                <a:solidFill>
                  <a:schemeClr val="dk1"/>
                </a:solidFill>
                <a:latin typeface="Actor"/>
                <a:ea typeface="Actor"/>
                <a:cs typeface="Actor"/>
                <a:sym typeface="Actor"/>
              </a:rPr>
              <a:t>.</a:t>
            </a:r>
            <a:endParaRPr sz="1200">
              <a:solidFill>
                <a:schemeClr val="dk1"/>
              </a:solidFill>
              <a:latin typeface="Actor"/>
              <a:ea typeface="Actor"/>
              <a:cs typeface="Actor"/>
              <a:sym typeface="Acto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325"/>
                                        </p:tgtEl>
                                      </p:cBhvr>
                                    </p:animEffect>
                                    <p:set>
                                      <p:cBhvr>
                                        <p:cTn dur="1" fill="hold">
                                          <p:stCondLst>
                                            <p:cond delay="1000"/>
                                          </p:stCondLst>
                                        </p:cTn>
                                        <p:tgtEl>
                                          <p:spTgt spid="3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324"/>
                                        </p:tgtEl>
                                      </p:cBhvr>
                                    </p:animEffect>
                                    <p:set>
                                      <p:cBhvr>
                                        <p:cTn dur="1" fill="hold">
                                          <p:stCondLst>
                                            <p:cond delay="1000"/>
                                          </p:stCondLst>
                                        </p:cTn>
                                        <p:tgtEl>
                                          <p:spTgt spid="3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xit" presetID="10" presetSubtype="0">
                                  <p:stCondLst>
                                    <p:cond delay="0"/>
                                  </p:stCondLst>
                                  <p:childTnLst>
                                    <p:animEffect filter="fade" transition="out">
                                      <p:cBhvr>
                                        <p:cTn dur="1000"/>
                                        <p:tgtEl>
                                          <p:spTgt spid="324"/>
                                        </p:tgtEl>
                                      </p:cBhvr>
                                    </p:animEffect>
                                    <p:set>
                                      <p:cBhvr>
                                        <p:cTn dur="1" fill="hold">
                                          <p:stCondLst>
                                            <p:cond delay="1000"/>
                                          </p:stCondLst>
                                        </p:cTn>
                                        <p:tgtEl>
                                          <p:spTgt spid="324"/>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321"/>
                                        </p:tgtEl>
                                      </p:cBhvr>
                                    </p:animEffect>
                                    <p:set>
                                      <p:cBhvr>
                                        <p:cTn dur="1" fill="hold">
                                          <p:stCondLst>
                                            <p:cond delay="1000"/>
                                          </p:stCondLst>
                                        </p:cTn>
                                        <p:tgtEl>
                                          <p:spTgt spid="3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3"/>
                                        </p:tgtEl>
                                      </p:cBhvr>
                                    </p:animEffect>
                                    <p:set>
                                      <p:cBhvr>
                                        <p:cTn dur="1" fill="hold">
                                          <p:stCondLst>
                                            <p:cond delay="1000"/>
                                          </p:stCondLst>
                                        </p:cTn>
                                        <p:tgtEl>
                                          <p:spTgt spid="3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p:nvPr/>
        </p:nvSpPr>
        <p:spPr>
          <a:xfrm>
            <a:off x="738275" y="662700"/>
            <a:ext cx="7324500" cy="41853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3"/>
          <p:cNvSpPr txBox="1"/>
          <p:nvPr/>
        </p:nvSpPr>
        <p:spPr>
          <a:xfrm>
            <a:off x="1243750" y="787375"/>
            <a:ext cx="6507900" cy="40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ABB2BF"/>
                </a:solidFill>
              </a:rPr>
              <a:t>face =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350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hand seconds =</a:t>
            </a:r>
            <a:endParaRPr sz="1100"/>
          </a:p>
          <a:p>
            <a:pPr indent="0" lvl="0" marL="0" rtl="0" algn="l">
              <a:spcBef>
                <a:spcPts val="0"/>
              </a:spcBef>
              <a:spcAft>
                <a:spcPts val="0"/>
              </a:spcAft>
              <a:buNone/>
            </a:pPr>
            <a:r>
              <a:rPr lang="en" sz="1100">
                <a:solidFill>
                  <a:srgbClr val="ABB2BF"/>
                </a:solidFill>
              </a:rPr>
              <a:t>  rectangleSolid </a:t>
            </a:r>
            <a:r>
              <a:rPr lang="en" sz="1100">
                <a:solidFill>
                  <a:srgbClr val="D19A66"/>
                </a:solidFill>
              </a:rPr>
              <a:t>5</a:t>
            </a:r>
            <a:r>
              <a:rPr lang="en" sz="1100">
                <a:solidFill>
                  <a:srgbClr val="ABB2BF"/>
                </a:solidFill>
              </a:rPr>
              <a:t> </a:t>
            </a:r>
            <a:r>
              <a:rPr lang="en" sz="1100">
                <a:solidFill>
                  <a:srgbClr val="D19A66"/>
                </a:solidFill>
              </a:rPr>
              <a:t>340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color yellow         </a:t>
            </a:r>
            <a:endParaRPr sz="1100"/>
          </a:p>
          <a:p>
            <a:pPr indent="0" lvl="0" marL="0" rtl="0" algn="l">
              <a:spcBef>
                <a:spcPts val="0"/>
              </a:spcBef>
              <a:spcAft>
                <a:spcPts val="0"/>
              </a:spcAft>
              <a:buNone/>
            </a:pPr>
            <a:r>
              <a:rPr lang="en" sz="1100">
                <a:solidFill>
                  <a:srgbClr val="ABB2BF"/>
                </a:solidFill>
              </a:rPr>
              <a:t>  |&gt; translate (-</a:t>
            </a:r>
            <a:r>
              <a:rPr lang="en" sz="1100">
                <a:solidFill>
                  <a:srgbClr val="D19A66"/>
                </a:solidFill>
              </a:rPr>
              <a:t>2.5</a:t>
            </a:r>
            <a:r>
              <a:rPr lang="en" sz="1100">
                <a:solidFill>
                  <a:srgbClr val="ABB2BF"/>
                </a:solidFill>
              </a:rPr>
              <a:t>) </a:t>
            </a:r>
            <a:r>
              <a:rPr lang="en" sz="1100">
                <a:solidFill>
                  <a:srgbClr val="D19A66"/>
                </a:solidFill>
              </a:rPr>
              <a:t>170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rotate (seconds * 6)</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hub =</a:t>
            </a:r>
            <a:endParaRPr sz="1100"/>
          </a:p>
          <a:p>
            <a:pPr indent="0" lvl="0" marL="0" rtl="0" algn="l">
              <a:spcBef>
                <a:spcPts val="0"/>
              </a:spcBef>
              <a:spcAft>
                <a:spcPts val="0"/>
              </a:spcAft>
              <a:buNone/>
            </a:pPr>
            <a:r>
              <a:rPr lang="en" sz="1100">
                <a:solidFill>
                  <a:srgbClr val="ABB2BF"/>
                </a:solidFill>
              </a:rPr>
              <a:t>  circleSolid </a:t>
            </a:r>
            <a:r>
              <a:rPr lang="en" sz="1100">
                <a:solidFill>
                  <a:srgbClr val="D19A66"/>
                </a:solidFill>
              </a:rPr>
              <a:t>40</a:t>
            </a:r>
            <a:r>
              <a:rPr lang="en" sz="1100">
                <a:solidFill>
                  <a:srgbClr val="ABB2BF"/>
                </a:solidFill>
              </a:rPr>
              <a:t> </a:t>
            </a:r>
            <a:endParaRPr sz="1100"/>
          </a:p>
          <a:p>
            <a:pPr indent="0" lvl="0" marL="0" rtl="0" algn="l">
              <a:spcBef>
                <a:spcPts val="0"/>
              </a:spcBef>
              <a:spcAft>
                <a:spcPts val="0"/>
              </a:spcAft>
              <a:buNone/>
            </a:pPr>
            <a:r>
              <a:rPr lang="en" sz="1100">
                <a:solidFill>
                  <a:srgbClr val="ABB2BF"/>
                </a:solidFill>
              </a:rPr>
              <a:t>  |&gt; color orange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rgbClr val="ABB2BF"/>
                </a:solidFill>
              </a:rPr>
              <a:t>main = </a:t>
            </a:r>
            <a:endParaRPr sz="1100"/>
          </a:p>
          <a:p>
            <a:pPr indent="0" lvl="0" marL="0" rtl="0" algn="l">
              <a:spcBef>
                <a:spcPts val="0"/>
              </a:spcBef>
              <a:spcAft>
                <a:spcPts val="0"/>
              </a:spcAft>
              <a:buNone/>
            </a:pPr>
            <a:r>
              <a:rPr lang="en" sz="1100">
                <a:solidFill>
                  <a:srgbClr val="ABB2BF"/>
                </a:solidFill>
              </a:rPr>
              <a:t>  animate windowed azure renderer</a:t>
            </a:r>
            <a:endParaRPr sz="1100"/>
          </a:p>
          <a:p>
            <a:pPr indent="0" lvl="0" marL="0" rtl="0" algn="l">
              <a:spcBef>
                <a:spcPts val="0"/>
              </a:spcBef>
              <a:spcAft>
                <a:spcPts val="0"/>
              </a:spcAft>
              <a:buNone/>
            </a:pPr>
            <a:r>
              <a:rPr lang="en" sz="1100">
                <a:solidFill>
                  <a:srgbClr val="ABB2BF"/>
                </a:solidFill>
              </a:rPr>
              <a:t>    </a:t>
            </a:r>
            <a:r>
              <a:rPr lang="en" sz="1100">
                <a:solidFill>
                  <a:srgbClr val="C678DD"/>
                </a:solidFill>
              </a:rPr>
              <a:t>where</a:t>
            </a:r>
            <a:endParaRPr sz="1100"/>
          </a:p>
          <a:p>
            <a:pPr indent="0" lvl="0" marL="0" rtl="0" algn="l">
              <a:spcBef>
                <a:spcPts val="0"/>
              </a:spcBef>
              <a:spcAft>
                <a:spcPts val="0"/>
              </a:spcAft>
              <a:buNone/>
            </a:pPr>
            <a:r>
              <a:rPr lang="en" sz="1100">
                <a:solidFill>
                  <a:srgbClr val="ABB2BF"/>
                </a:solidFill>
              </a:rPr>
              <a:t>      windowed = </a:t>
            </a:r>
            <a:r>
              <a:rPr lang="en" sz="1100">
                <a:solidFill>
                  <a:srgbClr val="D19A66"/>
                </a:solidFill>
              </a:rPr>
              <a:t>InWindow</a:t>
            </a:r>
            <a:r>
              <a:rPr lang="en" sz="1100">
                <a:solidFill>
                  <a:srgbClr val="ABB2BF"/>
                </a:solidFill>
              </a:rPr>
              <a:t> </a:t>
            </a:r>
            <a:r>
              <a:rPr lang="en" sz="1100">
                <a:solidFill>
                  <a:srgbClr val="98C379"/>
                </a:solidFill>
              </a:rPr>
              <a:t>"My Window"</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800</a:t>
            </a:r>
            <a:r>
              <a:rPr lang="en" sz="1100">
                <a:solidFill>
                  <a:srgbClr val="ABB2BF"/>
                </a:solidFill>
              </a:rPr>
              <a:t>) (</a:t>
            </a:r>
            <a:r>
              <a:rPr lang="en" sz="1100">
                <a:solidFill>
                  <a:srgbClr val="D19A66"/>
                </a:solidFill>
              </a:rPr>
              <a:t>10</a:t>
            </a:r>
            <a:r>
              <a:rPr lang="en" sz="1100">
                <a:solidFill>
                  <a:srgbClr val="ABB2BF"/>
                </a:solidFill>
              </a:rPr>
              <a:t>, </a:t>
            </a:r>
            <a:r>
              <a:rPr lang="en" sz="1100">
                <a:solidFill>
                  <a:srgbClr val="D19A66"/>
                </a:solidFill>
              </a:rPr>
              <a:t>10</a:t>
            </a:r>
            <a:r>
              <a:rPr lang="en" sz="1100">
                <a:solidFill>
                  <a:srgbClr val="ABB2BF"/>
                </a:solidFill>
              </a:rPr>
              <a:t>)</a:t>
            </a:r>
            <a:endParaRPr sz="1100"/>
          </a:p>
          <a:p>
            <a:pPr indent="0" lvl="0" marL="0" rtl="0" algn="l">
              <a:spcBef>
                <a:spcPts val="0"/>
              </a:spcBef>
              <a:spcAft>
                <a:spcPts val="0"/>
              </a:spcAft>
              <a:buNone/>
            </a:pPr>
            <a:r>
              <a:rPr lang="en" sz="1100">
                <a:solidFill>
                  <a:srgbClr val="ABB2BF"/>
                </a:solidFill>
              </a:rPr>
              <a:t>      renderer seconds = </a:t>
            </a:r>
            <a:endParaRPr sz="1100"/>
          </a:p>
          <a:p>
            <a:pPr indent="0" lvl="0" marL="0" rtl="0" algn="l">
              <a:spcBef>
                <a:spcPts val="0"/>
              </a:spcBef>
              <a:spcAft>
                <a:spcPts val="0"/>
              </a:spcAft>
              <a:buNone/>
            </a:pPr>
            <a:r>
              <a:rPr lang="en" sz="1100">
                <a:solidFill>
                  <a:srgbClr val="ABB2BF"/>
                </a:solidFill>
              </a:rPr>
              <a:t>        pictures [</a:t>
            </a:r>
            <a:endParaRPr sz="1100"/>
          </a:p>
          <a:p>
            <a:pPr indent="0" lvl="0" marL="0" rtl="0" algn="l">
              <a:spcBef>
                <a:spcPts val="0"/>
              </a:spcBef>
              <a:spcAft>
                <a:spcPts val="0"/>
              </a:spcAft>
              <a:buNone/>
            </a:pPr>
            <a:r>
              <a:rPr lang="en" sz="1100">
                <a:solidFill>
                  <a:srgbClr val="ABB2BF"/>
                </a:solidFill>
              </a:rPr>
              <a:t>           face,</a:t>
            </a:r>
            <a:endParaRPr sz="1100"/>
          </a:p>
          <a:p>
            <a:pPr indent="0" lvl="0" marL="0" rtl="0" algn="l">
              <a:spcBef>
                <a:spcPts val="0"/>
              </a:spcBef>
              <a:spcAft>
                <a:spcPts val="0"/>
              </a:spcAft>
              <a:buNone/>
            </a:pPr>
            <a:r>
              <a:rPr lang="en" sz="1100">
                <a:solidFill>
                  <a:srgbClr val="ABB2BF"/>
                </a:solidFill>
              </a:rPr>
              <a:t>           hand seconds,</a:t>
            </a:r>
            <a:endParaRPr sz="1100"/>
          </a:p>
          <a:p>
            <a:pPr indent="0" lvl="0" marL="0" rtl="0" algn="l">
              <a:spcBef>
                <a:spcPts val="0"/>
              </a:spcBef>
              <a:spcAft>
                <a:spcPts val="0"/>
              </a:spcAft>
              <a:buNone/>
            </a:pPr>
            <a:r>
              <a:rPr lang="en" sz="1100">
                <a:solidFill>
                  <a:srgbClr val="ABB2BF"/>
                </a:solidFill>
              </a:rPr>
              <a:t>           hub</a:t>
            </a:r>
            <a:endParaRPr sz="1100"/>
          </a:p>
          <a:p>
            <a:pPr indent="0" lvl="0" marL="0" rtl="0" algn="l">
              <a:spcBef>
                <a:spcPts val="0"/>
              </a:spcBef>
              <a:spcAft>
                <a:spcPts val="0"/>
              </a:spcAft>
              <a:buNone/>
            </a:pPr>
            <a:r>
              <a:rPr lang="en" sz="1100">
                <a:solidFill>
                  <a:srgbClr val="ABB2BF"/>
                </a:solidFill>
              </a:rPr>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solidFill>
                <a:srgbClr val="C678DD"/>
              </a:solidFill>
            </a:endParaRPr>
          </a:p>
          <a:p>
            <a:pPr indent="0" lvl="0" marL="0" rtl="0" algn="l">
              <a:spcBef>
                <a:spcPts val="0"/>
              </a:spcBef>
              <a:spcAft>
                <a:spcPts val="0"/>
              </a:spcAft>
              <a:buNone/>
            </a:pPr>
            <a:r>
              <a:t/>
            </a:r>
            <a:endParaRPr sz="1600">
              <a:solidFill>
                <a:srgbClr val="C678DD"/>
              </a:solidFill>
              <a:latin typeface="Roboto Mono"/>
              <a:ea typeface="Roboto Mono"/>
              <a:cs typeface="Roboto Mono"/>
              <a:sym typeface="Roboto Mono"/>
            </a:endParaRPr>
          </a:p>
        </p:txBody>
      </p:sp>
      <p:sp>
        <p:nvSpPr>
          <p:cNvPr id="340" name="Google Shape;340;p43"/>
          <p:cNvSpPr txBox="1"/>
          <p:nvPr/>
        </p:nvSpPr>
        <p:spPr>
          <a:xfrm>
            <a:off x="1034350" y="344800"/>
            <a:ext cx="413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Main.hs</a:t>
            </a:r>
            <a:endParaRPr>
              <a:solidFill>
                <a:schemeClr val="dk1"/>
              </a:solidFill>
              <a:latin typeface="Raleway"/>
              <a:ea typeface="Raleway"/>
              <a:cs typeface="Raleway"/>
              <a:sym typeface="Raleway"/>
            </a:endParaRPr>
          </a:p>
        </p:txBody>
      </p:sp>
      <p:sp>
        <p:nvSpPr>
          <p:cNvPr id="341" name="Google Shape;341;p43"/>
          <p:cNvSpPr txBox="1"/>
          <p:nvPr/>
        </p:nvSpPr>
        <p:spPr>
          <a:xfrm>
            <a:off x="4122250" y="960625"/>
            <a:ext cx="3792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Actor"/>
                <a:ea typeface="Actor"/>
                <a:cs typeface="Actor"/>
                <a:sym typeface="Actor"/>
              </a:rPr>
              <a:t>Data </a:t>
            </a:r>
            <a:r>
              <a:rPr lang="en" sz="1700">
                <a:solidFill>
                  <a:schemeClr val="accent5"/>
                </a:solidFill>
                <a:latin typeface="Actor"/>
                <a:ea typeface="Actor"/>
                <a:cs typeface="Actor"/>
                <a:sym typeface="Actor"/>
              </a:rPr>
              <a:t>flows</a:t>
            </a:r>
            <a:r>
              <a:rPr lang="en" sz="1700">
                <a:solidFill>
                  <a:schemeClr val="dk1"/>
                </a:solidFill>
                <a:latin typeface="Actor"/>
                <a:ea typeface="Actor"/>
                <a:cs typeface="Actor"/>
                <a:sym typeface="Actor"/>
              </a:rPr>
              <a:t> through </a:t>
            </a:r>
            <a:r>
              <a:rPr lang="en" sz="1700">
                <a:solidFill>
                  <a:schemeClr val="accent5"/>
                </a:solidFill>
                <a:latin typeface="Actor"/>
                <a:ea typeface="Actor"/>
                <a:cs typeface="Actor"/>
                <a:sym typeface="Actor"/>
              </a:rPr>
              <a:t>transformations</a:t>
            </a:r>
            <a:endParaRPr sz="1200">
              <a:solidFill>
                <a:schemeClr val="accent5"/>
              </a:solidFill>
              <a:latin typeface="Actor"/>
              <a:ea typeface="Actor"/>
              <a:cs typeface="Actor"/>
              <a:sym typeface="Actor"/>
            </a:endParaRPr>
          </a:p>
        </p:txBody>
      </p:sp>
      <p:sp>
        <p:nvSpPr>
          <p:cNvPr id="342" name="Google Shape;342;p43"/>
          <p:cNvSpPr txBox="1"/>
          <p:nvPr/>
        </p:nvSpPr>
        <p:spPr>
          <a:xfrm>
            <a:off x="4122250" y="2283575"/>
            <a:ext cx="3792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5"/>
                </a:solidFill>
                <a:latin typeface="Actor"/>
                <a:ea typeface="Actor"/>
                <a:cs typeface="Actor"/>
                <a:sym typeface="Actor"/>
              </a:rPr>
              <a:t>Type checking</a:t>
            </a:r>
            <a:r>
              <a:rPr lang="en" sz="1700">
                <a:solidFill>
                  <a:schemeClr val="dk1"/>
                </a:solidFill>
                <a:latin typeface="Actor"/>
                <a:ea typeface="Actor"/>
                <a:cs typeface="Actor"/>
                <a:sym typeface="Actor"/>
              </a:rPr>
              <a:t> ensures </a:t>
            </a:r>
            <a:r>
              <a:rPr lang="en" sz="1700">
                <a:solidFill>
                  <a:schemeClr val="accent5"/>
                </a:solidFill>
                <a:latin typeface="Actor"/>
                <a:ea typeface="Actor"/>
                <a:cs typeface="Actor"/>
                <a:sym typeface="Actor"/>
              </a:rPr>
              <a:t>interfaces</a:t>
            </a:r>
            <a:r>
              <a:rPr lang="en" sz="1700">
                <a:solidFill>
                  <a:schemeClr val="dk1"/>
                </a:solidFill>
                <a:latin typeface="Actor"/>
                <a:ea typeface="Actor"/>
                <a:cs typeface="Actor"/>
                <a:sym typeface="Actor"/>
              </a:rPr>
              <a:t> between transformations are correct</a:t>
            </a:r>
            <a:endParaRPr sz="1200">
              <a:solidFill>
                <a:schemeClr val="accent5"/>
              </a:solidFill>
              <a:latin typeface="Actor"/>
              <a:ea typeface="Actor"/>
              <a:cs typeface="Actor"/>
              <a:sym typeface="Actor"/>
            </a:endParaRPr>
          </a:p>
        </p:txBody>
      </p:sp>
      <p:sp>
        <p:nvSpPr>
          <p:cNvPr id="343" name="Google Shape;343;p43"/>
          <p:cNvSpPr txBox="1"/>
          <p:nvPr/>
        </p:nvSpPr>
        <p:spPr>
          <a:xfrm>
            <a:off x="4122250" y="149130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5"/>
                </a:solidFill>
                <a:latin typeface="Actor"/>
                <a:ea typeface="Actor"/>
                <a:cs typeface="Actor"/>
                <a:sym typeface="Actor"/>
              </a:rPr>
              <a:t>Forward pipelines</a:t>
            </a:r>
            <a:r>
              <a:rPr lang="en" sz="1700">
                <a:solidFill>
                  <a:schemeClr val="dk1"/>
                </a:solidFill>
                <a:latin typeface="Actor"/>
                <a:ea typeface="Actor"/>
                <a:cs typeface="Actor"/>
                <a:sym typeface="Actor"/>
              </a:rPr>
              <a:t> ( |&gt; ) make flow </a:t>
            </a:r>
            <a:r>
              <a:rPr lang="en" sz="1700">
                <a:solidFill>
                  <a:schemeClr val="accent5"/>
                </a:solidFill>
                <a:latin typeface="Actor"/>
                <a:ea typeface="Actor"/>
                <a:cs typeface="Actor"/>
                <a:sym typeface="Actor"/>
              </a:rPr>
              <a:t>explicit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Homework...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389775" y="22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Due Tuesday, April 27</a:t>
            </a:r>
            <a:endParaRPr/>
          </a:p>
        </p:txBody>
      </p:sp>
      <p:sp>
        <p:nvSpPr>
          <p:cNvPr id="354" name="Google Shape;354;p45"/>
          <p:cNvSpPr txBox="1"/>
          <p:nvPr>
            <p:ph idx="1" type="body"/>
          </p:nvPr>
        </p:nvSpPr>
        <p:spPr>
          <a:xfrm>
            <a:off x="311700" y="1050700"/>
            <a:ext cx="8520600" cy="439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lang="en" sz="1600"/>
              <a:t>Fork and clone the repo </a:t>
            </a:r>
            <a:r>
              <a:rPr lang="en" sz="1600">
                <a:solidFill>
                  <a:schemeClr val="accent5"/>
                </a:solidFill>
              </a:rPr>
              <a:t>https://github.com/Eastside-FP/daythree.</a:t>
            </a:r>
            <a:r>
              <a:rPr lang="en" sz="1600"/>
              <a:t> You’ll be working on code the the </a:t>
            </a:r>
            <a:r>
              <a:rPr lang="en" sz="1600">
                <a:solidFill>
                  <a:schemeClr val="accent5"/>
                </a:solidFill>
              </a:rPr>
              <a:t>assignment/</a:t>
            </a:r>
            <a:r>
              <a:rPr lang="en" sz="1600"/>
              <a:t> directory, and submitting using a pull request.</a:t>
            </a:r>
            <a:endParaRPr sz="1600"/>
          </a:p>
          <a:p>
            <a:pPr indent="0" lvl="0" marL="0" rtl="0" algn="l">
              <a:spcBef>
                <a:spcPts val="1000"/>
              </a:spcBef>
              <a:spcAft>
                <a:spcPts val="0"/>
              </a:spcAft>
              <a:buNone/>
            </a:pPr>
            <a:r>
              <a:rPr lang="en" sz="1600"/>
              <a:t>In that directory, you’ll find a version of the code we developed in class. Before you change anything, use </a:t>
            </a:r>
            <a:r>
              <a:rPr lang="en" sz="1600">
                <a:solidFill>
                  <a:schemeClr val="accent5"/>
                </a:solidFill>
              </a:rPr>
              <a:t>cabal v2-run</a:t>
            </a:r>
            <a:r>
              <a:rPr lang="en" sz="1600"/>
              <a:t> to make sure it runs for you.</a:t>
            </a:r>
            <a:endParaRPr sz="1600"/>
          </a:p>
          <a:p>
            <a:pPr indent="0" lvl="0" marL="0" rtl="0" algn="l">
              <a:spcBef>
                <a:spcPts val="1000"/>
              </a:spcBef>
              <a:spcAft>
                <a:spcPts val="0"/>
              </a:spcAft>
              <a:buNone/>
            </a:pPr>
            <a:r>
              <a:rPr lang="en" sz="1600"/>
              <a:t>The four parts of the assignment are on the next slide. Before you tackle them, take a moment to think about the ideas of pipelines and transformations. Each of the parts can be solved in many ways, and different parts have different styles of solution. But see if you can identify and express some of those solutions as transformations.</a:t>
            </a:r>
            <a:endParaRPr sz="1600"/>
          </a:p>
          <a:p>
            <a:pPr indent="0" lvl="0" marL="0" rtl="0" algn="l">
              <a:spcBef>
                <a:spcPts val="1000"/>
              </a:spcBef>
              <a:spcAft>
                <a:spcPts val="1200"/>
              </a:spcAft>
              <a:buNone/>
            </a:pPr>
            <a:r>
              <a:t/>
            </a:r>
            <a:endParaRPr sz="1600"/>
          </a:p>
        </p:txBody>
      </p:sp>
      <p:sp>
        <p:nvSpPr>
          <p:cNvPr id="355" name="Google Shape;355;p45"/>
          <p:cNvSpPr txBox="1"/>
          <p:nvPr/>
        </p:nvSpPr>
        <p:spPr>
          <a:xfrm>
            <a:off x="3450300" y="234425"/>
            <a:ext cx="5105400" cy="548700"/>
          </a:xfrm>
          <a:prstGeom prst="rect">
            <a:avLst/>
          </a:prstGeom>
          <a:solidFill>
            <a:srgbClr val="0B5394"/>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accent3"/>
                </a:solidFill>
                <a:latin typeface="Average"/>
                <a:ea typeface="Average"/>
                <a:cs typeface="Average"/>
                <a:sym typeface="Average"/>
              </a:rPr>
              <a:t>Fork and clone the repo </a:t>
            </a:r>
            <a:r>
              <a:rPr lang="en" sz="1100" u="sng">
                <a:solidFill>
                  <a:schemeClr val="accent5"/>
                </a:solidFill>
                <a:latin typeface="Average"/>
                <a:ea typeface="Average"/>
                <a:cs typeface="Average"/>
                <a:sym typeface="Average"/>
                <a:hlinkClick r:id="rId3">
                  <a:extLst>
                    <a:ext uri="{A12FA001-AC4F-418D-AE19-62706E023703}">
                      <ahyp:hlinkClr val="tx"/>
                    </a:ext>
                  </a:extLst>
                </a:hlinkClick>
              </a:rPr>
              <a:t>https://github.com/Eastside-FP/daythree</a:t>
            </a:r>
            <a:r>
              <a:rPr lang="en" sz="1100">
                <a:solidFill>
                  <a:schemeClr val="accent3"/>
                </a:solidFill>
                <a:latin typeface="Average"/>
                <a:ea typeface="Average"/>
                <a:cs typeface="Average"/>
                <a:sym typeface="Average"/>
              </a:rPr>
              <a:t> You’ll be working on code the the </a:t>
            </a:r>
            <a:r>
              <a:rPr lang="en" sz="1100">
                <a:solidFill>
                  <a:schemeClr val="accent5"/>
                </a:solidFill>
                <a:latin typeface="Average"/>
                <a:ea typeface="Average"/>
                <a:cs typeface="Average"/>
                <a:sym typeface="Average"/>
              </a:rPr>
              <a:t>assignment/</a:t>
            </a:r>
            <a:r>
              <a:rPr lang="en" sz="1100">
                <a:solidFill>
                  <a:schemeClr val="accent3"/>
                </a:solidFill>
                <a:latin typeface="Average"/>
                <a:ea typeface="Average"/>
                <a:cs typeface="Average"/>
                <a:sym typeface="Average"/>
              </a:rPr>
              <a:t> directory, and submitting using a pull request.</a:t>
            </a:r>
            <a:endParaRPr sz="700"/>
          </a:p>
        </p:txBody>
      </p:sp>
      <p:sp>
        <p:nvSpPr>
          <p:cNvPr id="356" name="Google Shape;356;p45"/>
          <p:cNvSpPr txBox="1"/>
          <p:nvPr/>
        </p:nvSpPr>
        <p:spPr>
          <a:xfrm>
            <a:off x="4672000" y="4743300"/>
            <a:ext cx="4089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D5A6BD"/>
                </a:solidFill>
                <a:latin typeface="Actor"/>
                <a:ea typeface="Actor"/>
                <a:cs typeface="Actor"/>
                <a:sym typeface="Actor"/>
              </a:rPr>
              <a:t>Questions? pragdave@gmail.com</a:t>
            </a:r>
            <a:endParaRPr>
              <a:solidFill>
                <a:srgbClr val="D5A6BD"/>
              </a:solidFill>
              <a:latin typeface="Actor"/>
              <a:ea typeface="Actor"/>
              <a:cs typeface="Actor"/>
              <a:sym typeface="Acto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6"/>
          <p:cNvSpPr txBox="1"/>
          <p:nvPr>
            <p:ph type="title"/>
          </p:nvPr>
        </p:nvSpPr>
        <p:spPr>
          <a:xfrm>
            <a:off x="467875" y="4687950"/>
            <a:ext cx="16335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Due Tuesday, April 27</a:t>
            </a:r>
            <a:endParaRPr sz="1400"/>
          </a:p>
        </p:txBody>
      </p:sp>
      <p:sp>
        <p:nvSpPr>
          <p:cNvPr id="362" name="Google Shape;362;p46"/>
          <p:cNvSpPr txBox="1"/>
          <p:nvPr>
            <p:ph idx="1" type="body"/>
          </p:nvPr>
        </p:nvSpPr>
        <p:spPr>
          <a:xfrm>
            <a:off x="311700" y="-184575"/>
            <a:ext cx="8520600" cy="5182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330200" lvl="0" marL="457200" rtl="0" algn="l">
              <a:spcBef>
                <a:spcPts val="1000"/>
              </a:spcBef>
              <a:spcAft>
                <a:spcPts val="0"/>
              </a:spcAft>
              <a:buSzPts val="1600"/>
              <a:buAutoNum type="arabicPeriod"/>
            </a:pPr>
            <a:r>
              <a:rPr lang="en" sz="1600"/>
              <a:t>The hand currently takes 60s to complete a revolution, because it treats the animation time (</a:t>
            </a:r>
            <a:r>
              <a:rPr lang="en" sz="1600">
                <a:solidFill>
                  <a:schemeClr val="accent5"/>
                </a:solidFill>
              </a:rPr>
              <a:t>seconds</a:t>
            </a:r>
            <a:r>
              <a:rPr lang="en" sz="1600"/>
              <a:t>) as the time to display. Change the code so that our </a:t>
            </a:r>
            <a:r>
              <a:rPr lang="en" sz="1600"/>
              <a:t>internal</a:t>
            </a:r>
            <a:r>
              <a:rPr lang="en" sz="1600"/>
              <a:t> time is 30 times faster than animation time. Think about how this change can be expressed in a functional way (as a transformation).</a:t>
            </a:r>
            <a:endParaRPr sz="1600"/>
          </a:p>
          <a:p>
            <a:pPr indent="-330200" lvl="0" marL="457200" rtl="0" algn="l">
              <a:spcBef>
                <a:spcPts val="1000"/>
              </a:spcBef>
              <a:spcAft>
                <a:spcPts val="0"/>
              </a:spcAft>
              <a:buSzPts val="1600"/>
              <a:buAutoNum type="arabicPeriod"/>
            </a:pPr>
            <a:r>
              <a:rPr lang="en" sz="1600"/>
              <a:t>Add another hand that rotates 60 times slower than the first. Try to reuse existing code as much as possible, rather than just copying the </a:t>
            </a:r>
            <a:r>
              <a:rPr lang="en" sz="1600">
                <a:solidFill>
                  <a:schemeClr val="accent5"/>
                </a:solidFill>
              </a:rPr>
              <a:t>hand</a:t>
            </a:r>
            <a:r>
              <a:rPr lang="en" sz="1600"/>
              <a:t> function.</a:t>
            </a:r>
            <a:endParaRPr sz="1600"/>
          </a:p>
          <a:p>
            <a:pPr indent="-330200" lvl="0" marL="457200" rtl="0" algn="l">
              <a:spcBef>
                <a:spcPts val="1000"/>
              </a:spcBef>
              <a:spcAft>
                <a:spcPts val="0"/>
              </a:spcAft>
              <a:buSzPts val="1600"/>
              <a:buAutoNum type="arabicPeriod"/>
            </a:pPr>
            <a:r>
              <a:rPr lang="en" sz="1600"/>
              <a:t>Add a time display that shows the value of our internal time as </a:t>
            </a:r>
            <a:r>
              <a:rPr lang="en" sz="1600">
                <a:solidFill>
                  <a:schemeClr val="accent5"/>
                </a:solidFill>
              </a:rPr>
              <a:t>mm:ss</a:t>
            </a:r>
            <a:r>
              <a:rPr lang="en" sz="1600"/>
              <a:t>. The seconds field should display 0 to 59 as the second hand sweeps, and the minute field will increase by one for each of the second hand’s revolutions. (You’ll need to search </a:t>
            </a:r>
            <a:r>
              <a:rPr lang="en" sz="1600" u="sng">
                <a:solidFill>
                  <a:schemeClr val="hlink"/>
                </a:solidFill>
                <a:hlinkClick r:id="rId3"/>
              </a:rPr>
              <a:t>https://hackage.haskell.org/</a:t>
            </a:r>
            <a:r>
              <a:rPr lang="en" sz="1600"/>
              <a:t> for useful functions)</a:t>
            </a:r>
            <a:endParaRPr sz="1600"/>
          </a:p>
          <a:p>
            <a:pPr indent="-330200" lvl="0" marL="457200" rtl="0" algn="l">
              <a:spcBef>
                <a:spcPts val="1000"/>
              </a:spcBef>
              <a:spcAft>
                <a:spcPts val="0"/>
              </a:spcAft>
              <a:buSzPts val="1600"/>
              <a:buAutoNum type="arabicPeriod"/>
            </a:pPr>
            <a:r>
              <a:rPr lang="en" sz="1600"/>
              <a:t>Split the time display, and show the seconds by the end of the second hand, and the minutes by the minutes hand. You choose whether the numbers are shown horizontally or parallel to the hand.</a:t>
            </a:r>
            <a:endParaRPr sz="1600"/>
          </a:p>
          <a:p>
            <a:pPr indent="0" lvl="0" marL="0" rtl="0" algn="l">
              <a:spcBef>
                <a:spcPts val="1000"/>
              </a:spcBef>
              <a:spcAft>
                <a:spcPts val="1200"/>
              </a:spcAft>
              <a:buNone/>
            </a:pPr>
            <a:r>
              <a:t/>
            </a:r>
            <a:endParaRPr sz="1600"/>
          </a:p>
        </p:txBody>
      </p:sp>
      <p:sp>
        <p:nvSpPr>
          <p:cNvPr id="363" name="Google Shape;363;p46"/>
          <p:cNvSpPr txBox="1"/>
          <p:nvPr/>
        </p:nvSpPr>
        <p:spPr>
          <a:xfrm>
            <a:off x="4672000" y="4743300"/>
            <a:ext cx="4089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D5A6BD"/>
                </a:solidFill>
                <a:latin typeface="Actor"/>
                <a:ea typeface="Actor"/>
                <a:cs typeface="Actor"/>
                <a:sym typeface="Actor"/>
              </a:rPr>
              <a:t>Questions? pragdave@gmail.com</a:t>
            </a:r>
            <a:endParaRPr>
              <a:solidFill>
                <a:srgbClr val="D5A6BD"/>
              </a:solidFill>
              <a:latin typeface="Actor"/>
              <a:ea typeface="Actor"/>
              <a:cs typeface="Actor"/>
              <a:sym typeface="Acto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mkdir</a:t>
            </a:r>
            <a:r>
              <a:rPr b="1" lang="en" sz="1500">
                <a:solidFill>
                  <a:srgbClr val="BCBCBC"/>
                </a:solidFill>
                <a:highlight>
                  <a:srgbClr val="080808"/>
                </a:highlight>
              </a:rPr>
              <a:t> </a:t>
            </a:r>
            <a:r>
              <a:rPr b="1" lang="en" sz="1500">
                <a:solidFill>
                  <a:srgbClr val="00AFFF"/>
                </a:solidFill>
                <a:highlight>
                  <a:srgbClr val="080808"/>
                </a:highlight>
              </a:rPr>
              <a:t>MyProject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cd</a:t>
            </a:r>
            <a:r>
              <a:rPr b="1" lang="en" sz="1500">
                <a:solidFill>
                  <a:srgbClr val="BCBCBC"/>
                </a:solidFill>
                <a:highlight>
                  <a:srgbClr val="080808"/>
                </a:highlight>
              </a:rPr>
              <a:t> </a:t>
            </a:r>
            <a:r>
              <a:rPr b="1" lang="en" sz="1500">
                <a:solidFill>
                  <a:srgbClr val="00AFFF"/>
                </a:solidFill>
                <a:highlight>
                  <a:srgbClr val="080808"/>
                </a:highlight>
              </a:rPr>
              <a:t>MyProject/</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C4A000"/>
                </a:solidFill>
                <a:highlight>
                  <a:srgbClr val="080808"/>
                </a:highlight>
              </a:rPr>
              <a:t>≻ </a:t>
            </a:r>
            <a:endParaRPr b="1" sz="1500">
              <a:solidFill>
                <a:srgbClr val="C4A000"/>
              </a:solidFill>
              <a:highlight>
                <a:srgbClr val="080808"/>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1243997" y="4750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mkdir</a:t>
            </a:r>
            <a:r>
              <a:rPr b="1" lang="en" sz="1500">
                <a:solidFill>
                  <a:srgbClr val="BCBCBC"/>
                </a:solidFill>
                <a:highlight>
                  <a:srgbClr val="080808"/>
                </a:highlight>
              </a:rPr>
              <a:t> </a:t>
            </a:r>
            <a:r>
              <a:rPr b="1" lang="en" sz="1500">
                <a:solidFill>
                  <a:srgbClr val="00AFFF"/>
                </a:solidFill>
                <a:highlight>
                  <a:srgbClr val="080808"/>
                </a:highlight>
              </a:rPr>
              <a:t>MyProject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cd</a:t>
            </a:r>
            <a:r>
              <a:rPr b="1" lang="en" sz="1500">
                <a:solidFill>
                  <a:srgbClr val="BCBCBC"/>
                </a:solidFill>
                <a:highlight>
                  <a:srgbClr val="080808"/>
                </a:highlight>
              </a:rPr>
              <a:t> </a:t>
            </a:r>
            <a:r>
              <a:rPr b="1" lang="en" sz="1500">
                <a:solidFill>
                  <a:srgbClr val="00AFFF"/>
                </a:solidFill>
                <a:highlight>
                  <a:srgbClr val="080808"/>
                </a:highlight>
              </a:rPr>
              <a:t>MyProject/</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cabal</a:t>
            </a:r>
            <a:r>
              <a:rPr b="1" lang="en" sz="1500">
                <a:solidFill>
                  <a:srgbClr val="BCBCBC"/>
                </a:solidFill>
                <a:highlight>
                  <a:srgbClr val="080808"/>
                </a:highlight>
              </a:rPr>
              <a:t> </a:t>
            </a:r>
            <a:r>
              <a:rPr b="1" lang="en" sz="1500">
                <a:solidFill>
                  <a:srgbClr val="00AFFF"/>
                </a:solidFill>
                <a:highlight>
                  <a:srgbClr val="080808"/>
                </a:highlight>
              </a:rPr>
              <a:t>init</a:t>
            </a:r>
            <a:r>
              <a:rPr b="1" lang="en" sz="1500">
                <a:solidFill>
                  <a:srgbClr val="BCBCBC"/>
                </a:solidFill>
                <a:highlight>
                  <a:srgbClr val="080808"/>
                </a:highlight>
              </a:rPr>
              <a:t> </a:t>
            </a:r>
            <a:r>
              <a:rPr b="1" lang="en" sz="1500">
                <a:solidFill>
                  <a:srgbClr val="00AFFF"/>
                </a:solidFill>
                <a:highlight>
                  <a:srgbClr val="080808"/>
                </a:highlight>
              </a:rPr>
              <a:t>-n</a:t>
            </a:r>
            <a:r>
              <a:rPr b="1" lang="en" sz="1500">
                <a:solidFill>
                  <a:srgbClr val="BCBCBC"/>
                </a:solidFill>
                <a:highlight>
                  <a:srgbClr val="080808"/>
                </a:highlight>
              </a:rPr>
              <a:t> </a:t>
            </a:r>
            <a:r>
              <a:rPr b="1" lang="en" sz="1500">
                <a:solidFill>
                  <a:srgbClr val="00AFFF"/>
                </a:solidFill>
                <a:highlight>
                  <a:srgbClr val="080808"/>
                </a:highlight>
              </a:rPr>
              <a:t>--is-executable</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b="1" sz="1500">
              <a:solidFill>
                <a:srgbClr val="C4A000"/>
              </a:solidFill>
              <a:highlight>
                <a:srgbClr val="080808"/>
              </a:highlight>
            </a:endParaRPr>
          </a:p>
        </p:txBody>
      </p:sp>
      <p:grpSp>
        <p:nvGrpSpPr>
          <p:cNvPr id="86" name="Google Shape;86;p17"/>
          <p:cNvGrpSpPr/>
          <p:nvPr/>
        </p:nvGrpSpPr>
        <p:grpSpPr>
          <a:xfrm>
            <a:off x="884900" y="1941425"/>
            <a:ext cx="1363500" cy="1186800"/>
            <a:chOff x="972800" y="1744325"/>
            <a:chExt cx="1363500" cy="1186800"/>
          </a:xfrm>
        </p:grpSpPr>
        <p:sp>
          <p:nvSpPr>
            <p:cNvPr id="87" name="Google Shape;87;p17"/>
            <p:cNvSpPr txBox="1"/>
            <p:nvPr/>
          </p:nvSpPr>
          <p:spPr>
            <a:xfrm>
              <a:off x="972800" y="2069225"/>
              <a:ext cx="994200" cy="86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Raleway"/>
                  <a:ea typeface="Raleway"/>
                  <a:cs typeface="Raleway"/>
                  <a:sym typeface="Raleway"/>
                </a:rPr>
                <a:t>Make this directory a Cabal project</a:t>
              </a:r>
              <a:endParaRPr sz="1100">
                <a:solidFill>
                  <a:schemeClr val="lt2"/>
                </a:solidFill>
                <a:latin typeface="Raleway"/>
                <a:ea typeface="Raleway"/>
                <a:cs typeface="Raleway"/>
                <a:sym typeface="Raleway"/>
              </a:endParaRPr>
            </a:p>
          </p:txBody>
        </p:sp>
        <p:cxnSp>
          <p:nvCxnSpPr>
            <p:cNvPr id="88" name="Google Shape;88;p17"/>
            <p:cNvCxnSpPr/>
            <p:nvPr/>
          </p:nvCxnSpPr>
          <p:spPr>
            <a:xfrm>
              <a:off x="1696700" y="1744325"/>
              <a:ext cx="639600" cy="0"/>
            </a:xfrm>
            <a:prstGeom prst="straightConnector1">
              <a:avLst/>
            </a:prstGeom>
            <a:noFill/>
            <a:ln cap="flat" cmpd="sng" w="28575">
              <a:solidFill>
                <a:schemeClr val="dk2"/>
              </a:solidFill>
              <a:prstDash val="solid"/>
              <a:round/>
              <a:headEnd len="med" w="med" type="none"/>
              <a:tailEnd len="med" w="med" type="none"/>
            </a:ln>
          </p:spPr>
        </p:cxnSp>
        <p:cxnSp>
          <p:nvCxnSpPr>
            <p:cNvPr id="89" name="Google Shape;89;p17"/>
            <p:cNvCxnSpPr>
              <a:endCxn id="87" idx="0"/>
            </p:cNvCxnSpPr>
            <p:nvPr/>
          </p:nvCxnSpPr>
          <p:spPr>
            <a:xfrm flipH="1">
              <a:off x="1469900" y="1744325"/>
              <a:ext cx="479400" cy="324900"/>
            </a:xfrm>
            <a:prstGeom prst="straightConnector1">
              <a:avLst/>
            </a:prstGeom>
            <a:noFill/>
            <a:ln cap="flat" cmpd="sng" w="28575">
              <a:solidFill>
                <a:schemeClr val="dk2"/>
              </a:solidFill>
              <a:prstDash val="solid"/>
              <a:round/>
              <a:headEnd len="med" w="med" type="none"/>
              <a:tailEnd len="med" w="med" type="none"/>
            </a:ln>
          </p:spPr>
        </p:cxnSp>
      </p:grpSp>
      <p:grpSp>
        <p:nvGrpSpPr>
          <p:cNvPr id="90" name="Google Shape;90;p17"/>
          <p:cNvGrpSpPr/>
          <p:nvPr/>
        </p:nvGrpSpPr>
        <p:grpSpPr>
          <a:xfrm>
            <a:off x="2155025" y="1910525"/>
            <a:ext cx="965100" cy="1217700"/>
            <a:chOff x="2155025" y="1910525"/>
            <a:chExt cx="965100" cy="1217700"/>
          </a:xfrm>
        </p:grpSpPr>
        <p:sp>
          <p:nvSpPr>
            <p:cNvPr id="91" name="Google Shape;91;p17"/>
            <p:cNvSpPr txBox="1"/>
            <p:nvPr/>
          </p:nvSpPr>
          <p:spPr>
            <a:xfrm>
              <a:off x="2155025" y="2266325"/>
              <a:ext cx="965100" cy="86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Raleway"/>
                  <a:ea typeface="Raleway"/>
                  <a:cs typeface="Raleway"/>
                  <a:sym typeface="Raleway"/>
                </a:rPr>
                <a:t>Don’t prompt for project info</a:t>
              </a:r>
              <a:endParaRPr sz="1100">
                <a:solidFill>
                  <a:schemeClr val="lt2"/>
                </a:solidFill>
                <a:latin typeface="Raleway"/>
                <a:ea typeface="Raleway"/>
                <a:cs typeface="Raleway"/>
                <a:sym typeface="Raleway"/>
              </a:endParaRPr>
            </a:p>
            <a:p>
              <a:pPr indent="0" lvl="0" marL="0" rtl="0" algn="l">
                <a:spcBef>
                  <a:spcPts val="0"/>
                </a:spcBef>
                <a:spcAft>
                  <a:spcPts val="0"/>
                </a:spcAft>
                <a:buNone/>
              </a:pPr>
              <a:r>
                <a:t/>
              </a:r>
              <a:endParaRPr sz="1100">
                <a:solidFill>
                  <a:schemeClr val="lt2"/>
                </a:solidFill>
                <a:latin typeface="Raleway"/>
                <a:ea typeface="Raleway"/>
                <a:cs typeface="Raleway"/>
                <a:sym typeface="Raleway"/>
              </a:endParaRPr>
            </a:p>
          </p:txBody>
        </p:sp>
        <p:cxnSp>
          <p:nvCxnSpPr>
            <p:cNvPr id="92" name="Google Shape;92;p17"/>
            <p:cNvCxnSpPr>
              <a:endCxn id="91" idx="0"/>
            </p:cNvCxnSpPr>
            <p:nvPr/>
          </p:nvCxnSpPr>
          <p:spPr>
            <a:xfrm>
              <a:off x="2607575" y="1910525"/>
              <a:ext cx="30000" cy="355800"/>
            </a:xfrm>
            <a:prstGeom prst="straightConnector1">
              <a:avLst/>
            </a:prstGeom>
            <a:noFill/>
            <a:ln cap="flat" cmpd="sng" w="28575">
              <a:solidFill>
                <a:schemeClr val="dk2"/>
              </a:solidFill>
              <a:prstDash val="solid"/>
              <a:round/>
              <a:headEnd len="med" w="med" type="none"/>
              <a:tailEnd len="med" w="med" type="none"/>
            </a:ln>
          </p:spPr>
        </p:cxnSp>
      </p:grpSp>
      <p:grpSp>
        <p:nvGrpSpPr>
          <p:cNvPr id="93" name="Google Shape;93;p17"/>
          <p:cNvGrpSpPr/>
          <p:nvPr/>
        </p:nvGrpSpPr>
        <p:grpSpPr>
          <a:xfrm>
            <a:off x="3031250" y="1909238"/>
            <a:ext cx="1813700" cy="1210675"/>
            <a:chOff x="1723925" y="1188925"/>
            <a:chExt cx="1813700" cy="1210675"/>
          </a:xfrm>
        </p:grpSpPr>
        <p:sp>
          <p:nvSpPr>
            <p:cNvPr id="94" name="Google Shape;94;p17"/>
            <p:cNvSpPr txBox="1"/>
            <p:nvPr/>
          </p:nvSpPr>
          <p:spPr>
            <a:xfrm>
              <a:off x="2668225" y="1537700"/>
              <a:ext cx="869400" cy="861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Raleway"/>
                  <a:ea typeface="Raleway"/>
                  <a:cs typeface="Raleway"/>
                  <a:sym typeface="Raleway"/>
                </a:rPr>
                <a:t>We’re building a running </a:t>
              </a:r>
              <a:r>
                <a:rPr lang="en" sz="1100">
                  <a:solidFill>
                    <a:schemeClr val="lt2"/>
                  </a:solidFill>
                  <a:latin typeface="Raleway"/>
                  <a:ea typeface="Raleway"/>
                  <a:cs typeface="Raleway"/>
                  <a:sym typeface="Raleway"/>
                </a:rPr>
                <a:t>program</a:t>
              </a:r>
              <a:endParaRPr sz="1100">
                <a:solidFill>
                  <a:schemeClr val="lt2"/>
                </a:solidFill>
                <a:latin typeface="Raleway"/>
                <a:ea typeface="Raleway"/>
                <a:cs typeface="Raleway"/>
                <a:sym typeface="Raleway"/>
              </a:endParaRPr>
            </a:p>
          </p:txBody>
        </p:sp>
        <p:cxnSp>
          <p:nvCxnSpPr>
            <p:cNvPr id="95" name="Google Shape;95;p17"/>
            <p:cNvCxnSpPr/>
            <p:nvPr/>
          </p:nvCxnSpPr>
          <p:spPr>
            <a:xfrm>
              <a:off x="1723925" y="1188925"/>
              <a:ext cx="1515600" cy="0"/>
            </a:xfrm>
            <a:prstGeom prst="straightConnector1">
              <a:avLst/>
            </a:prstGeom>
            <a:noFill/>
            <a:ln cap="flat" cmpd="sng" w="28575">
              <a:solidFill>
                <a:schemeClr val="dk2"/>
              </a:solidFill>
              <a:prstDash val="solid"/>
              <a:round/>
              <a:headEnd len="med" w="med" type="none"/>
              <a:tailEnd len="med" w="med" type="none"/>
            </a:ln>
          </p:spPr>
        </p:cxnSp>
        <p:cxnSp>
          <p:nvCxnSpPr>
            <p:cNvPr id="96" name="Google Shape;96;p17"/>
            <p:cNvCxnSpPr>
              <a:endCxn id="94" idx="0"/>
            </p:cNvCxnSpPr>
            <p:nvPr/>
          </p:nvCxnSpPr>
          <p:spPr>
            <a:xfrm>
              <a:off x="2765425" y="1200200"/>
              <a:ext cx="337500" cy="337500"/>
            </a:xfrm>
            <a:prstGeom prst="straightConnector1">
              <a:avLst/>
            </a:prstGeom>
            <a:noFill/>
            <a:ln cap="flat" cmpd="sng" w="28575">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7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7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7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p:nvPr/>
        </p:nvSpPr>
        <p:spPr>
          <a:xfrm>
            <a:off x="738275" y="238325"/>
            <a:ext cx="65628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mkdir</a:t>
            </a:r>
            <a:r>
              <a:rPr b="1" lang="en" sz="1500">
                <a:solidFill>
                  <a:srgbClr val="BCBCBC"/>
                </a:solidFill>
                <a:highlight>
                  <a:srgbClr val="080808"/>
                </a:highlight>
              </a:rPr>
              <a:t> </a:t>
            </a:r>
            <a:r>
              <a:rPr b="1" lang="en" sz="1500">
                <a:solidFill>
                  <a:srgbClr val="00AFFF"/>
                </a:solidFill>
                <a:highlight>
                  <a:srgbClr val="080808"/>
                </a:highlight>
              </a:rPr>
              <a:t>MyProject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cd</a:t>
            </a:r>
            <a:r>
              <a:rPr b="1" lang="en" sz="1500">
                <a:solidFill>
                  <a:srgbClr val="BCBCBC"/>
                </a:solidFill>
                <a:highlight>
                  <a:srgbClr val="080808"/>
                </a:highlight>
              </a:rPr>
              <a:t> </a:t>
            </a:r>
            <a:r>
              <a:rPr b="1" lang="en" sz="1500" u="sng">
                <a:solidFill>
                  <a:srgbClr val="00AFFF"/>
                </a:solidFill>
                <a:highlight>
                  <a:srgbClr val="080808"/>
                </a:highlight>
              </a:rPr>
              <a:t>MyProject/</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cabal</a:t>
            </a:r>
            <a:r>
              <a:rPr b="1" lang="en" sz="1500">
                <a:solidFill>
                  <a:srgbClr val="BCBCBC"/>
                </a:solidFill>
                <a:highlight>
                  <a:srgbClr val="080808"/>
                </a:highlight>
              </a:rPr>
              <a:t> </a:t>
            </a:r>
            <a:r>
              <a:rPr b="1" lang="en" sz="1500">
                <a:solidFill>
                  <a:srgbClr val="00AFFF"/>
                </a:solidFill>
                <a:highlight>
                  <a:srgbClr val="080808"/>
                </a:highlight>
              </a:rPr>
              <a:t>init</a:t>
            </a:r>
            <a:r>
              <a:rPr b="1" lang="en" sz="1500">
                <a:solidFill>
                  <a:srgbClr val="BCBCBC"/>
                </a:solidFill>
                <a:highlight>
                  <a:srgbClr val="080808"/>
                </a:highlight>
              </a:rPr>
              <a:t> </a:t>
            </a:r>
            <a:r>
              <a:rPr b="1" lang="en" sz="1500">
                <a:solidFill>
                  <a:srgbClr val="00AFFF"/>
                </a:solidFill>
                <a:highlight>
                  <a:srgbClr val="080808"/>
                </a:highlight>
              </a:rPr>
              <a:t>-n</a:t>
            </a:r>
            <a:r>
              <a:rPr b="1" lang="en" sz="1500">
                <a:solidFill>
                  <a:srgbClr val="BCBCBC"/>
                </a:solidFill>
                <a:highlight>
                  <a:srgbClr val="080808"/>
                </a:highlight>
              </a:rPr>
              <a:t> </a:t>
            </a:r>
            <a:r>
              <a:rPr b="1" lang="en" sz="1500">
                <a:solidFill>
                  <a:srgbClr val="00AFFF"/>
                </a:solidFill>
                <a:highlight>
                  <a:srgbClr val="080808"/>
                </a:highlight>
              </a:rPr>
              <a:t>--is-executable</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lang="en" sz="1200">
                <a:solidFill>
                  <a:schemeClr val="dk2"/>
                </a:solidFill>
                <a:highlight>
                  <a:srgbClr val="080808"/>
                </a:highlight>
              </a:rPr>
              <a:t>Guessing dependencies...</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Generating LICENSE...</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Warning: unknown license type, you must put a copy in LICENSE yourself.</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Generating Setup.hs...</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Generating CHANGELOG.md...</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Generating Main.hs...</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Generating MyProject.cabal...</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Warning: no synopsis given. You should edit the .cabal file and add one.</a:t>
            </a:r>
            <a:endParaRPr sz="1200">
              <a:solidFill>
                <a:schemeClr val="dk2"/>
              </a:solidFill>
            </a:endParaRPr>
          </a:p>
          <a:p>
            <a:pPr indent="0" lvl="0" marL="0" rtl="0" algn="l">
              <a:spcBef>
                <a:spcPts val="0"/>
              </a:spcBef>
              <a:spcAft>
                <a:spcPts val="0"/>
              </a:spcAft>
              <a:buNone/>
            </a:pPr>
            <a:r>
              <a:rPr lang="en" sz="1200">
                <a:solidFill>
                  <a:schemeClr val="dk2"/>
                </a:solidFill>
                <a:highlight>
                  <a:srgbClr val="080808"/>
                </a:highlight>
              </a:rPr>
              <a:t>You may want to edit the .cabal file and add a Description field.</a:t>
            </a:r>
            <a:endParaRPr sz="1200">
              <a:solidFill>
                <a:schemeClr val="dk2"/>
              </a:solidFill>
            </a:endParaRPr>
          </a:p>
          <a:p>
            <a:pPr indent="0" lvl="0" marL="0" rtl="0" algn="l">
              <a:spcBef>
                <a:spcPts val="0"/>
              </a:spcBef>
              <a:spcAft>
                <a:spcPts val="0"/>
              </a:spcAft>
              <a:buNone/>
            </a:pPr>
            <a:r>
              <a:t/>
            </a:r>
            <a:endParaRPr sz="1500"/>
          </a:p>
          <a:p>
            <a:pPr indent="0" lvl="0" marL="0" rtl="0" algn="l">
              <a:spcBef>
                <a:spcPts val="0"/>
              </a:spcBef>
              <a:spcAft>
                <a:spcPts val="0"/>
              </a:spcAft>
              <a:buNone/>
            </a:pPr>
            <a:r>
              <a:rPr b="1" lang="en" sz="1500">
                <a:solidFill>
                  <a:srgbClr val="C4A000"/>
                </a:solidFill>
                <a:highlight>
                  <a:srgbClr val="080808"/>
                </a:highlight>
              </a:rPr>
              <a:t>≻</a:t>
            </a:r>
            <a:endParaRPr b="1" sz="1500">
              <a:solidFill>
                <a:srgbClr val="C4A000"/>
              </a:solidFill>
              <a:highlight>
                <a:srgbClr val="080808"/>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ls</a:t>
            </a:r>
            <a:endParaRPr b="1" sz="1500">
              <a:solidFill>
                <a:srgbClr val="6D9EEB"/>
              </a:solidFill>
              <a:highlight>
                <a:srgbClr val="080808"/>
              </a:highlight>
            </a:endParaRPr>
          </a:p>
          <a:p>
            <a:pPr indent="0" lvl="0" marL="0" rtl="0" algn="l">
              <a:spcBef>
                <a:spcPts val="0"/>
              </a:spcBef>
              <a:spcAft>
                <a:spcPts val="0"/>
              </a:spcAft>
              <a:buNone/>
            </a:pPr>
            <a:r>
              <a:rPr lang="en" sz="1500">
                <a:solidFill>
                  <a:srgbClr val="BCBCBC"/>
                </a:solidFill>
                <a:highlight>
                  <a:srgbClr val="080808"/>
                </a:highlight>
              </a:rPr>
              <a:t>CHANGELOG.md  Main.hs  MyProject.cabal  Setup.hs</a:t>
            </a:r>
            <a:endParaRPr sz="1500">
              <a:solidFill>
                <a:srgbClr val="BCBCBC"/>
              </a:solidFill>
              <a:highlight>
                <a:srgbClr val="080808"/>
              </a:highlight>
            </a:endParaRPr>
          </a:p>
          <a:p>
            <a:pPr indent="0" lvl="0" marL="0" rtl="0" algn="l">
              <a:spcBef>
                <a:spcPts val="0"/>
              </a:spcBef>
              <a:spcAft>
                <a:spcPts val="0"/>
              </a:spcAft>
              <a:buNone/>
            </a:pPr>
            <a:r>
              <a:t/>
            </a:r>
            <a:endParaRPr b="1" sz="1500">
              <a:solidFill>
                <a:srgbClr val="6D9EEB"/>
              </a:solidFill>
              <a:highlight>
                <a:srgbClr val="080808"/>
              </a:highlight>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solidFill>
                <a:srgbClr val="C4A000"/>
              </a:solidFill>
              <a:highlight>
                <a:srgbClr val="080808"/>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ls</a:t>
            </a:r>
            <a:endParaRPr b="1" sz="1500">
              <a:solidFill>
                <a:srgbClr val="6D9EEB"/>
              </a:solidFill>
              <a:highlight>
                <a:srgbClr val="080808"/>
              </a:highlight>
            </a:endParaRPr>
          </a:p>
          <a:p>
            <a:pPr indent="0" lvl="0" marL="0" rtl="0" algn="l">
              <a:spcBef>
                <a:spcPts val="0"/>
              </a:spcBef>
              <a:spcAft>
                <a:spcPts val="0"/>
              </a:spcAft>
              <a:buNone/>
            </a:pPr>
            <a:r>
              <a:rPr lang="en" sz="1500">
                <a:solidFill>
                  <a:schemeClr val="lt1"/>
                </a:solidFill>
                <a:highlight>
                  <a:srgbClr val="080808"/>
                </a:highlight>
              </a:rPr>
              <a:t>CHANGELOG.md</a:t>
            </a:r>
            <a:r>
              <a:rPr lang="en" sz="1500">
                <a:solidFill>
                  <a:srgbClr val="BCBCBC"/>
                </a:solidFill>
                <a:highlight>
                  <a:srgbClr val="080808"/>
                </a:highlight>
              </a:rPr>
              <a:t>  Main.hs  MyProject.cabal  </a:t>
            </a:r>
            <a:r>
              <a:rPr lang="en" sz="1500">
                <a:solidFill>
                  <a:schemeClr val="lt1"/>
                </a:solidFill>
                <a:highlight>
                  <a:srgbClr val="080808"/>
                </a:highlight>
              </a:rPr>
              <a:t>Setup.hs</a:t>
            </a:r>
            <a:endParaRPr sz="1500">
              <a:solidFill>
                <a:schemeClr val="lt1"/>
              </a:solidFill>
              <a:highlight>
                <a:srgbClr val="080808"/>
              </a:highlight>
            </a:endParaRPr>
          </a:p>
          <a:p>
            <a:pPr indent="0" lvl="0" marL="0" rtl="0" algn="l">
              <a:spcBef>
                <a:spcPts val="0"/>
              </a:spcBef>
              <a:spcAft>
                <a:spcPts val="0"/>
              </a:spcAft>
              <a:buNone/>
            </a:pPr>
            <a:r>
              <a:t/>
            </a:r>
            <a:endParaRPr b="1" sz="1500">
              <a:solidFill>
                <a:srgbClr val="6D9EEB"/>
              </a:solidFill>
              <a:highlight>
                <a:srgbClr val="080808"/>
              </a:highlight>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solidFill>
                <a:srgbClr val="C4A000"/>
              </a:solidFill>
              <a:highlight>
                <a:srgbClr val="080808"/>
              </a:highlight>
            </a:endParaRPr>
          </a:p>
        </p:txBody>
      </p:sp>
      <p:sp>
        <p:nvSpPr>
          <p:cNvPr id="115" name="Google Shape;115;p20"/>
          <p:cNvSpPr txBox="1"/>
          <p:nvPr/>
        </p:nvSpPr>
        <p:spPr>
          <a:xfrm>
            <a:off x="1106200" y="1551525"/>
            <a:ext cx="3067200" cy="110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D787D7"/>
                </a:solidFill>
                <a:highlight>
                  <a:srgbClr val="080808"/>
                </a:highlight>
              </a:rPr>
              <a:t>module</a:t>
            </a:r>
            <a:r>
              <a:rPr lang="en" sz="1500">
                <a:solidFill>
                  <a:srgbClr val="B2B2B2"/>
                </a:solidFill>
                <a:highlight>
                  <a:srgbClr val="080808"/>
                </a:highlight>
              </a:rPr>
              <a:t> Main </a:t>
            </a:r>
            <a:r>
              <a:rPr lang="en" sz="1500">
                <a:solidFill>
                  <a:srgbClr val="D787D7"/>
                </a:solidFill>
                <a:highlight>
                  <a:srgbClr val="080808"/>
                </a:highlight>
              </a:rPr>
              <a:t>where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solidFill>
                  <a:srgbClr val="5FAFFF"/>
                </a:solidFill>
                <a:highlight>
                  <a:srgbClr val="080808"/>
                </a:highlight>
              </a:rPr>
              <a:t>main</a:t>
            </a:r>
            <a:r>
              <a:rPr lang="en" sz="1500">
                <a:solidFill>
                  <a:srgbClr val="B2B2B2"/>
                </a:solidFill>
                <a:highlight>
                  <a:srgbClr val="080808"/>
                </a:highlight>
              </a:rPr>
              <a:t> </a:t>
            </a:r>
            <a:r>
              <a:rPr lang="en" sz="1500">
                <a:solidFill>
                  <a:srgbClr val="D787D7"/>
                </a:solidFill>
                <a:highlight>
                  <a:srgbClr val="080808"/>
                </a:highlight>
              </a:rPr>
              <a:t>::</a:t>
            </a:r>
            <a:r>
              <a:rPr lang="en" sz="1500">
                <a:solidFill>
                  <a:srgbClr val="B2B2B2"/>
                </a:solidFill>
                <a:highlight>
                  <a:srgbClr val="080808"/>
                </a:highlight>
              </a:rPr>
              <a:t> </a:t>
            </a:r>
            <a:r>
              <a:rPr lang="en" sz="1500">
                <a:solidFill>
                  <a:srgbClr val="D787D7"/>
                </a:solidFill>
                <a:highlight>
                  <a:srgbClr val="080808"/>
                </a:highlight>
              </a:rPr>
              <a:t>IO</a:t>
            </a:r>
            <a:r>
              <a:rPr lang="en" sz="1500">
                <a:solidFill>
                  <a:srgbClr val="B2B2B2"/>
                </a:solidFill>
                <a:highlight>
                  <a:srgbClr val="080808"/>
                </a:highlight>
              </a:rPr>
              <a:t> ()</a:t>
            </a:r>
            <a:endParaRPr sz="1500"/>
          </a:p>
          <a:p>
            <a:pPr indent="0" lvl="0" marL="0" rtl="0" algn="l">
              <a:spcBef>
                <a:spcPts val="0"/>
              </a:spcBef>
              <a:spcAft>
                <a:spcPts val="0"/>
              </a:spcAft>
              <a:buNone/>
            </a:pPr>
            <a:r>
              <a:rPr lang="en" sz="1500">
                <a:solidFill>
                  <a:srgbClr val="B2B2B2"/>
                </a:solidFill>
                <a:highlight>
                  <a:srgbClr val="080808"/>
                </a:highlight>
              </a:rPr>
              <a:t>main = putStrLn </a:t>
            </a:r>
            <a:r>
              <a:rPr lang="en" sz="1500">
                <a:solidFill>
                  <a:srgbClr val="87D787"/>
                </a:solidFill>
                <a:highlight>
                  <a:srgbClr val="080808"/>
                </a:highlight>
              </a:rPr>
              <a:t>"Hello, Haskell!”</a:t>
            </a:r>
            <a:endParaRPr sz="1800">
              <a:latin typeface="Average"/>
              <a:ea typeface="Average"/>
              <a:cs typeface="Average"/>
              <a:sym typeface="Average"/>
            </a:endParaRPr>
          </a:p>
        </p:txBody>
      </p:sp>
      <p:sp>
        <p:nvSpPr>
          <p:cNvPr id="116" name="Google Shape;116;p20"/>
          <p:cNvSpPr txBox="1"/>
          <p:nvPr/>
        </p:nvSpPr>
        <p:spPr>
          <a:xfrm>
            <a:off x="4521725" y="1551525"/>
            <a:ext cx="3286200" cy="2401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name</a:t>
            </a:r>
            <a:r>
              <a:rPr lang="en" sz="900">
                <a:solidFill>
                  <a:srgbClr val="B2B2B2"/>
                </a:solidFill>
                <a:highlight>
                  <a:srgbClr val="080808"/>
                </a:highlight>
                <a:latin typeface="Roboto Mono"/>
                <a:ea typeface="Roboto Mono"/>
                <a:cs typeface="Roboto Mono"/>
                <a:sym typeface="Roboto Mono"/>
              </a:rPr>
              <a:t>:                MyProject</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version</a:t>
            </a:r>
            <a:r>
              <a:rPr lang="en" sz="900">
                <a:solidFill>
                  <a:srgbClr val="B2B2B2"/>
                </a:solidFill>
                <a:highlight>
                  <a:srgbClr val="080808"/>
                </a:highlight>
                <a:latin typeface="Roboto Mono"/>
                <a:ea typeface="Roboto Mono"/>
                <a:cs typeface="Roboto Mono"/>
                <a:sym typeface="Roboto Mono"/>
              </a:rPr>
              <a:t>:             0.1.0.0</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license-file</a:t>
            </a:r>
            <a:r>
              <a:rPr lang="en" sz="900">
                <a:solidFill>
                  <a:srgbClr val="B2B2B2"/>
                </a:solidFill>
                <a:highlight>
                  <a:srgbClr val="080808"/>
                </a:highlight>
                <a:latin typeface="Roboto Mono"/>
                <a:ea typeface="Roboto Mono"/>
                <a:cs typeface="Roboto Mono"/>
                <a:sym typeface="Roboto Mono"/>
              </a:rPr>
              <a:t>:        LICENSE</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author</a:t>
            </a:r>
            <a:r>
              <a:rPr lang="en" sz="900">
                <a:solidFill>
                  <a:srgbClr val="B2B2B2"/>
                </a:solidFill>
                <a:highlight>
                  <a:srgbClr val="080808"/>
                </a:highlight>
                <a:latin typeface="Roboto Mono"/>
                <a:ea typeface="Roboto Mono"/>
                <a:cs typeface="Roboto Mono"/>
                <a:sym typeface="Roboto Mono"/>
              </a:rPr>
              <a:t>:              pragdave</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maintainer</a:t>
            </a:r>
            <a:r>
              <a:rPr lang="en" sz="900">
                <a:solidFill>
                  <a:srgbClr val="B2B2B2"/>
                </a:solidFill>
                <a:highlight>
                  <a:srgbClr val="080808"/>
                </a:highlight>
                <a:latin typeface="Roboto Mono"/>
                <a:ea typeface="Roboto Mono"/>
                <a:cs typeface="Roboto Mono"/>
                <a:sym typeface="Roboto Mono"/>
              </a:rPr>
              <a:t>:          dave@pragdave.me</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build-type</a:t>
            </a:r>
            <a:r>
              <a:rPr lang="en" sz="900">
                <a:solidFill>
                  <a:srgbClr val="B2B2B2"/>
                </a:solidFill>
                <a:highlight>
                  <a:srgbClr val="080808"/>
                </a:highlight>
                <a:latin typeface="Roboto Mono"/>
                <a:ea typeface="Roboto Mono"/>
                <a:cs typeface="Roboto Mono"/>
                <a:sym typeface="Roboto Mono"/>
              </a:rPr>
              <a:t>:          Simple</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extra-source-files</a:t>
            </a:r>
            <a:r>
              <a:rPr lang="en" sz="900">
                <a:solidFill>
                  <a:srgbClr val="B2B2B2"/>
                </a:solidFill>
                <a:highlight>
                  <a:srgbClr val="080808"/>
                </a:highlight>
                <a:latin typeface="Roboto Mono"/>
                <a:ea typeface="Roboto Mono"/>
                <a:cs typeface="Roboto Mono"/>
                <a:sym typeface="Roboto Mono"/>
              </a:rPr>
              <a:t>:  CHANGELOG.md</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5F"/>
                </a:solidFill>
                <a:highlight>
                  <a:srgbClr val="080808"/>
                </a:highlight>
                <a:latin typeface="Roboto Mono"/>
                <a:ea typeface="Roboto Mono"/>
                <a:cs typeface="Roboto Mono"/>
                <a:sym typeface="Roboto Mono"/>
              </a:rPr>
              <a:t>cabal-version</a:t>
            </a:r>
            <a:r>
              <a:rPr lang="en" sz="900">
                <a:solidFill>
                  <a:srgbClr val="B2B2B2"/>
                </a:solidFill>
                <a:highlight>
                  <a:srgbClr val="080808"/>
                </a:highlight>
                <a:latin typeface="Roboto Mono"/>
                <a:ea typeface="Roboto Mono"/>
                <a:cs typeface="Roboto Mono"/>
                <a:sym typeface="Roboto Mono"/>
              </a:rPr>
              <a:t>:       &gt;=1.10</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D787D7"/>
                </a:solidFill>
                <a:highlight>
                  <a:srgbClr val="080808"/>
                </a:highlight>
                <a:latin typeface="Roboto Mono"/>
                <a:ea typeface="Roboto Mono"/>
                <a:cs typeface="Roboto Mono"/>
                <a:sym typeface="Roboto Mono"/>
              </a:rPr>
              <a:t>executable</a:t>
            </a:r>
            <a:r>
              <a:rPr lang="en" sz="900">
                <a:solidFill>
                  <a:srgbClr val="B2B2B2"/>
                </a:solidFill>
                <a:highlight>
                  <a:srgbClr val="080808"/>
                </a:highlight>
                <a:latin typeface="Roboto Mono"/>
                <a:ea typeface="Roboto Mono"/>
                <a:cs typeface="Roboto Mono"/>
                <a:sym typeface="Roboto Mono"/>
              </a:rPr>
              <a:t> </a:t>
            </a:r>
            <a:r>
              <a:rPr lang="en" sz="900">
                <a:solidFill>
                  <a:srgbClr val="87D787"/>
                </a:solidFill>
                <a:highlight>
                  <a:srgbClr val="080808"/>
                </a:highlight>
                <a:latin typeface="Roboto Mono"/>
                <a:ea typeface="Roboto Mono"/>
                <a:cs typeface="Roboto Mono"/>
                <a:sym typeface="Roboto Mono"/>
              </a:rPr>
              <a:t>MyProject</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D7875F"/>
                </a:solidFill>
                <a:highlight>
                  <a:srgbClr val="080808"/>
                </a:highlight>
                <a:latin typeface="Roboto Mono"/>
                <a:ea typeface="Roboto Mono"/>
                <a:cs typeface="Roboto Mono"/>
                <a:sym typeface="Roboto Mono"/>
              </a:rPr>
              <a:t>main-is</a:t>
            </a:r>
            <a:r>
              <a:rPr lang="en" sz="900">
                <a:solidFill>
                  <a:srgbClr val="B2B2B2"/>
                </a:solidFill>
                <a:highlight>
                  <a:srgbClr val="080808"/>
                </a:highlight>
                <a:latin typeface="Roboto Mono"/>
                <a:ea typeface="Roboto Mono"/>
                <a:cs typeface="Roboto Mono"/>
                <a:sym typeface="Roboto Mono"/>
              </a:rPr>
              <a:t>:             Main.hs</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626262"/>
                </a:solidFill>
                <a:highlight>
                  <a:srgbClr val="080808"/>
                </a:highlight>
                <a:latin typeface="Roboto Mono"/>
                <a:ea typeface="Roboto Mono"/>
                <a:cs typeface="Roboto Mono"/>
                <a:sym typeface="Roboto Mono"/>
              </a:rPr>
              <a:t>-- other-modules:</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626262"/>
                </a:solidFill>
                <a:highlight>
                  <a:srgbClr val="080808"/>
                </a:highlight>
                <a:latin typeface="Roboto Mono"/>
                <a:ea typeface="Roboto Mono"/>
                <a:cs typeface="Roboto Mono"/>
                <a:sym typeface="Roboto Mono"/>
              </a:rPr>
              <a:t>-- other-extensions:</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D7875F"/>
                </a:solidFill>
                <a:highlight>
                  <a:srgbClr val="080808"/>
                </a:highlight>
                <a:latin typeface="Roboto Mono"/>
                <a:ea typeface="Roboto Mono"/>
                <a:cs typeface="Roboto Mono"/>
                <a:sym typeface="Roboto Mono"/>
              </a:rPr>
              <a:t>build-depends</a:t>
            </a:r>
            <a:r>
              <a:rPr lang="en" sz="900">
                <a:solidFill>
                  <a:srgbClr val="B2B2B2"/>
                </a:solidFill>
                <a:highlight>
                  <a:srgbClr val="080808"/>
                </a:highlight>
                <a:latin typeface="Roboto Mono"/>
                <a:ea typeface="Roboto Mono"/>
                <a:cs typeface="Roboto Mono"/>
                <a:sym typeface="Roboto Mono"/>
              </a:rPr>
              <a:t>:       base &gt;=4.12 &amp;&amp; &lt;4.13</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626262"/>
                </a:solidFill>
                <a:highlight>
                  <a:srgbClr val="080808"/>
                </a:highlight>
                <a:latin typeface="Roboto Mono"/>
                <a:ea typeface="Roboto Mono"/>
                <a:cs typeface="Roboto Mono"/>
                <a:sym typeface="Roboto Mono"/>
              </a:rPr>
              <a:t>-- hs-source-dirs:</a:t>
            </a:r>
            <a:endParaRPr sz="900">
              <a:latin typeface="Roboto Mono"/>
              <a:ea typeface="Roboto Mono"/>
              <a:cs typeface="Roboto Mono"/>
              <a:sym typeface="Roboto Mono"/>
            </a:endParaRPr>
          </a:p>
          <a:p>
            <a:pPr indent="0" lvl="0" marL="0" rtl="0" algn="l">
              <a:spcBef>
                <a:spcPts val="0"/>
              </a:spcBef>
              <a:spcAft>
                <a:spcPts val="0"/>
              </a:spcAft>
              <a:buNone/>
            </a:pPr>
            <a:r>
              <a:rPr lang="en" sz="900">
                <a:solidFill>
                  <a:srgbClr val="B2B2B2"/>
                </a:solidFill>
                <a:highlight>
                  <a:srgbClr val="080808"/>
                </a:highlight>
                <a:latin typeface="Roboto Mono"/>
                <a:ea typeface="Roboto Mono"/>
                <a:cs typeface="Roboto Mono"/>
                <a:sym typeface="Roboto Mono"/>
              </a:rPr>
              <a:t>  </a:t>
            </a:r>
            <a:r>
              <a:rPr lang="en" sz="900">
                <a:solidFill>
                  <a:srgbClr val="D7875F"/>
                </a:solidFill>
                <a:highlight>
                  <a:srgbClr val="080808"/>
                </a:highlight>
                <a:latin typeface="Roboto Mono"/>
                <a:ea typeface="Roboto Mono"/>
                <a:cs typeface="Roboto Mono"/>
                <a:sym typeface="Roboto Mono"/>
              </a:rPr>
              <a:t>default-language</a:t>
            </a:r>
            <a:r>
              <a:rPr lang="en" sz="900">
                <a:solidFill>
                  <a:srgbClr val="B2B2B2"/>
                </a:solidFill>
                <a:highlight>
                  <a:srgbClr val="080808"/>
                </a:highlight>
                <a:latin typeface="Roboto Mono"/>
                <a:ea typeface="Roboto Mono"/>
                <a:cs typeface="Roboto Mono"/>
                <a:sym typeface="Roboto Mono"/>
              </a:rPr>
              <a:t>:    Haskell2010</a:t>
            </a:r>
            <a:endParaRPr sz="900">
              <a:solidFill>
                <a:srgbClr val="B2B2B2"/>
              </a:solidFill>
              <a:highlight>
                <a:srgbClr val="080808"/>
              </a:highlight>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600"/>
                                        <p:tgtEl>
                                          <p:spTgt spid="116"/>
                                        </p:tgtEl>
                                      </p:cBhvr>
                                    </p:animEffect>
                                  </p:childTnLst>
                                </p:cTn>
                              </p:par>
                              <p:par>
                                <p:cTn fill="hold" nodeType="withEffect" presetClass="exit" presetID="10" presetSubtype="0">
                                  <p:stCondLst>
                                    <p:cond delay="0"/>
                                  </p:stCondLst>
                                  <p:childTnLst>
                                    <p:animEffect filter="fade" transition="out">
                                      <p:cBhvr>
                                        <p:cTn dur="1000"/>
                                        <p:tgtEl>
                                          <p:spTgt spid="115"/>
                                        </p:tgtEl>
                                      </p:cBhvr>
                                    </p:animEffect>
                                    <p:set>
                                      <p:cBhvr>
                                        <p:cTn dur="1" fill="hold">
                                          <p:stCondLst>
                                            <p:cond delay="1000"/>
                                          </p:stCondLst>
                                        </p:cTn>
                                        <p:tgtEl>
                                          <p:spTgt spid="1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p:nvPr/>
        </p:nvSpPr>
        <p:spPr>
          <a:xfrm>
            <a:off x="738275" y="238325"/>
            <a:ext cx="7324500" cy="4609800"/>
          </a:xfrm>
          <a:prstGeom prst="roundRect">
            <a:avLst>
              <a:gd fmla="val 6579" name="adj"/>
            </a:avLst>
          </a:prstGeom>
          <a:solidFill>
            <a:srgbClr val="08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1222447" y="460625"/>
            <a:ext cx="5953500" cy="4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C4A000"/>
                </a:solidFill>
                <a:highlight>
                  <a:srgbClr val="080808"/>
                </a:highlight>
              </a:rPr>
              <a:t>≻ </a:t>
            </a:r>
            <a:r>
              <a:rPr b="1" lang="en" sz="1500">
                <a:solidFill>
                  <a:srgbClr val="6D9EEB"/>
                </a:solidFill>
                <a:highlight>
                  <a:srgbClr val="080808"/>
                </a:highlight>
              </a:rPr>
              <a:t>ls</a:t>
            </a:r>
            <a:endParaRPr b="1" sz="1500">
              <a:solidFill>
                <a:srgbClr val="6D9EEB"/>
              </a:solidFill>
              <a:highlight>
                <a:srgbClr val="080808"/>
              </a:highlight>
            </a:endParaRPr>
          </a:p>
          <a:p>
            <a:pPr indent="0" lvl="0" marL="0" rtl="0" algn="l">
              <a:spcBef>
                <a:spcPts val="0"/>
              </a:spcBef>
              <a:spcAft>
                <a:spcPts val="0"/>
              </a:spcAft>
              <a:buNone/>
            </a:pPr>
            <a:r>
              <a:rPr lang="en" sz="1500">
                <a:solidFill>
                  <a:schemeClr val="lt1"/>
                </a:solidFill>
                <a:highlight>
                  <a:srgbClr val="080808"/>
                </a:highlight>
              </a:rPr>
              <a:t>CHANGELOG.md</a:t>
            </a:r>
            <a:r>
              <a:rPr lang="en" sz="1500">
                <a:solidFill>
                  <a:srgbClr val="BCBCBC"/>
                </a:solidFill>
                <a:highlight>
                  <a:srgbClr val="080808"/>
                </a:highlight>
              </a:rPr>
              <a:t>  Main.hs  MyProject.cabal  </a:t>
            </a:r>
            <a:r>
              <a:rPr lang="en" sz="1500">
                <a:solidFill>
                  <a:schemeClr val="lt1"/>
                </a:solidFill>
                <a:highlight>
                  <a:srgbClr val="080808"/>
                </a:highlight>
              </a:rPr>
              <a:t>Setup.hs</a:t>
            </a:r>
            <a:endParaRPr sz="1500">
              <a:solidFill>
                <a:schemeClr val="lt1"/>
              </a:solidFill>
              <a:highlight>
                <a:srgbClr val="080808"/>
              </a:highlight>
            </a:endParaRPr>
          </a:p>
          <a:p>
            <a:pPr indent="0" lvl="0" marL="0" rtl="0" algn="l">
              <a:spcBef>
                <a:spcPts val="0"/>
              </a:spcBef>
              <a:spcAft>
                <a:spcPts val="0"/>
              </a:spcAft>
              <a:buNone/>
            </a:pPr>
            <a:r>
              <a:rPr b="1" lang="en" sz="1500">
                <a:solidFill>
                  <a:srgbClr val="C4A000"/>
                </a:solidFill>
                <a:highlight>
                  <a:srgbClr val="080808"/>
                </a:highlight>
              </a:rPr>
              <a:t>≻ </a:t>
            </a:r>
            <a:r>
              <a:rPr lang="en" sz="1500">
                <a:solidFill>
                  <a:srgbClr val="6FA8DC"/>
                </a:solidFill>
                <a:highlight>
                  <a:srgbClr val="080808"/>
                </a:highlight>
              </a:rPr>
              <a:t>cabal</a:t>
            </a:r>
            <a:r>
              <a:rPr lang="en" sz="1500">
                <a:solidFill>
                  <a:srgbClr val="BCBCBC"/>
                </a:solidFill>
                <a:highlight>
                  <a:srgbClr val="080808"/>
                </a:highlight>
              </a:rPr>
              <a:t> </a:t>
            </a:r>
            <a:r>
              <a:rPr lang="en" sz="1500">
                <a:solidFill>
                  <a:srgbClr val="00AFFF"/>
                </a:solidFill>
                <a:highlight>
                  <a:srgbClr val="080808"/>
                </a:highlight>
              </a:rPr>
              <a:t>v2-run</a:t>
            </a:r>
            <a:endParaRPr sz="1500"/>
          </a:p>
          <a:p>
            <a:pPr indent="0" lvl="0" marL="0" rtl="0" algn="l">
              <a:spcBef>
                <a:spcPts val="1000"/>
              </a:spcBef>
              <a:spcAft>
                <a:spcPts val="0"/>
              </a:spcAft>
              <a:buNone/>
            </a:pPr>
            <a:r>
              <a:rPr lang="en" sz="1000">
                <a:solidFill>
                  <a:schemeClr val="dk2"/>
                </a:solidFill>
                <a:highlight>
                  <a:srgbClr val="080808"/>
                </a:highlight>
              </a:rPr>
              <a:t>Resolving dependencies...</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Build profile: -w ghc-8.6.5 -O1</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In order, the following will be built (use -v for more details):</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 - MyProject-0.1.0.0 (exe:MyProject) (first run)</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Configuring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Warning: The 'license-file' field refers to the file 'LICENSE' which does not</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exist.</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Preprocessing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Building executable 'MyProject' for MyProject-0.1.0.0..</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[1 of 1] Compiling Main             ( Main.hs, /home/dave/Me/EastSide2021/daythree/code/MyProject/dist-newstyle/build/x86_64-linux/ghc-8.6.5/MyProject-0.1.0.0/x/MyProject/build/MyProject/MyProject-tmp/Main.o )</a:t>
            </a:r>
            <a:endParaRPr sz="1000">
              <a:solidFill>
                <a:schemeClr val="dk2"/>
              </a:solidFill>
            </a:endParaRPr>
          </a:p>
          <a:p>
            <a:pPr indent="0" lvl="0" marL="0" rtl="0" algn="l">
              <a:spcBef>
                <a:spcPts val="0"/>
              </a:spcBef>
              <a:spcAft>
                <a:spcPts val="0"/>
              </a:spcAft>
              <a:buNone/>
            </a:pPr>
            <a:r>
              <a:rPr lang="en" sz="1000">
                <a:solidFill>
                  <a:schemeClr val="dk2"/>
                </a:solidFill>
                <a:highlight>
                  <a:srgbClr val="080808"/>
                </a:highlight>
              </a:rPr>
              <a:t>Linking /home/dave/Me/EastSide2021/daythree/code/MyProject/dist-newstyle/build/x86_64-linux/ghc-8.6.5/MyProject-0.1.0.0/x/MyProject/build/MyProject/MyProject ...</a:t>
            </a:r>
            <a:endParaRPr sz="1000">
              <a:solidFill>
                <a:schemeClr val="dk2"/>
              </a:solidFill>
            </a:endParaRPr>
          </a:p>
          <a:p>
            <a:pPr indent="0" lvl="0" marL="0" rtl="0" algn="l">
              <a:spcBef>
                <a:spcPts val="0"/>
              </a:spcBef>
              <a:spcAft>
                <a:spcPts val="0"/>
              </a:spcAft>
              <a:buNone/>
            </a:pPr>
            <a:r>
              <a:t/>
            </a:r>
            <a:endParaRPr sz="1100">
              <a:solidFill>
                <a:srgbClr val="BCBCBC"/>
              </a:solidFill>
              <a:highlight>
                <a:srgbClr val="080808"/>
              </a:highlight>
            </a:endParaRPr>
          </a:p>
          <a:p>
            <a:pPr indent="0" lvl="0" marL="0" rtl="0" algn="l">
              <a:spcBef>
                <a:spcPts val="0"/>
              </a:spcBef>
              <a:spcAft>
                <a:spcPts val="0"/>
              </a:spcAft>
              <a:buNone/>
            </a:pPr>
            <a:r>
              <a:rPr lang="en" sz="1500">
                <a:solidFill>
                  <a:schemeClr val="dk1"/>
                </a:solidFill>
                <a:highlight>
                  <a:srgbClr val="080808"/>
                </a:highlight>
              </a:rPr>
              <a:t>Hello, Haskell!</a:t>
            </a:r>
            <a:endParaRPr sz="1500">
              <a:solidFill>
                <a:schemeClr val="dk1"/>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b="1" sz="1500">
              <a:solidFill>
                <a:srgbClr val="6D9EEB"/>
              </a:solidFill>
              <a:highlight>
                <a:srgbClr val="080808"/>
              </a:highlight>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solidFill>
                <a:srgbClr val="C4A000"/>
              </a:solidFill>
              <a:highlight>
                <a:srgbClr val="080808"/>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