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68" r:id="rId5"/>
    <p:sldId id="269" r:id="rId6"/>
    <p:sldId id="271" r:id="rId7"/>
    <p:sldId id="270" r:id="rId8"/>
    <p:sldId id="272" r:id="rId9"/>
    <p:sldId id="260" r:id="rId10"/>
    <p:sldId id="259" r:id="rId11"/>
    <p:sldId id="261" r:id="rId12"/>
    <p:sldId id="258" r:id="rId13"/>
    <p:sldId id="262" r:id="rId14"/>
    <p:sldId id="263" r:id="rId15"/>
    <p:sldId id="264" r:id="rId16"/>
    <p:sldId id="265" r:id="rId17"/>
    <p:sldId id="266" r:id="rId18"/>
    <p:sldId id="267" r:id="rId19"/>
    <p:sldId id="276" r:id="rId20"/>
    <p:sldId id="280" r:id="rId21"/>
    <p:sldId id="274" r:id="rId22"/>
    <p:sldId id="275" r:id="rId23"/>
    <p:sldId id="277" r:id="rId24"/>
    <p:sldId id="27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25" autoAdjust="0"/>
  </p:normalViewPr>
  <p:slideViewPr>
    <p:cSldViewPr snapToGrid="0">
      <p:cViewPr varScale="1">
        <p:scale>
          <a:sx n="86" d="100"/>
          <a:sy n="86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-18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D4A4-9458-439E-94DC-E91CEE883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generation and your target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7526-43B9-4C76-9F89-7BB2334CB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</a:t>
            </a:r>
          </a:p>
        </p:txBody>
      </p:sp>
    </p:spTree>
    <p:extLst>
      <p:ext uri="{BB962C8B-B14F-4D97-AF65-F5344CB8AC3E}">
        <p14:creationId xmlns:p14="http://schemas.microsoft.com/office/powerpoint/2010/main" val="10385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4"/>
    </mc:Choice>
    <mc:Fallback xmlns="">
      <p:transition spd="slow" advTm="83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1A4E-0DB5-4C75-81D2-3407226B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increment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8A1A5-8F51-447B-A0F7-9DA4125D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Prologue establishes new frame pointer:</a:t>
            </a:r>
          </a:p>
          <a:p>
            <a:pPr marL="530352" lvl="1" indent="0">
              <a:buNone/>
            </a:pPr>
            <a:r>
              <a:rPr lang="en-US" dirty="0"/>
              <a:t>PUSH</a:t>
            </a:r>
            <a:r>
              <a:rPr lang="en-US" baseline="0" dirty="0"/>
              <a:t> EBP            ; save current frame pointer (calling code)</a:t>
            </a:r>
          </a:p>
          <a:p>
            <a:pPr marL="530352" lvl="1" indent="0">
              <a:buNone/>
            </a:pPr>
            <a:r>
              <a:rPr lang="en-US" baseline="0" dirty="0"/>
              <a:t>MOVE EBP, ESP   ; establish new frame pointer</a:t>
            </a:r>
          </a:p>
          <a:p>
            <a:pPr marL="530352" lvl="1" indent="0">
              <a:buNone/>
            </a:pPr>
            <a:r>
              <a:rPr lang="en-US" baseline="0" dirty="0"/>
              <a:t>SUB ESP, x           ; make room for</a:t>
            </a:r>
            <a:r>
              <a:rPr lang="en-US" dirty="0"/>
              <a:t> locals (x = 4 * number of locals)</a:t>
            </a:r>
          </a:p>
          <a:p>
            <a:r>
              <a:rPr lang="en-US" dirty="0"/>
              <a:t>In function</a:t>
            </a:r>
          </a:p>
          <a:p>
            <a:pPr lvl="1"/>
            <a:r>
              <a:rPr lang="en-US" dirty="0"/>
              <a:t>[EBP] is the old EBP</a:t>
            </a:r>
          </a:p>
          <a:p>
            <a:pPr lvl="1"/>
            <a:r>
              <a:rPr lang="en-US" dirty="0"/>
              <a:t>[EBP+4] is return address</a:t>
            </a:r>
          </a:p>
          <a:p>
            <a:pPr lvl="1"/>
            <a:r>
              <a:rPr lang="en-US" dirty="0"/>
              <a:t>[EBP+8] is first parameter, [EBP+12] second and so on</a:t>
            </a:r>
          </a:p>
          <a:p>
            <a:pPr lvl="1"/>
            <a:r>
              <a:rPr lang="en-US" dirty="0"/>
              <a:t>[EBP-4] is first local</a:t>
            </a:r>
          </a:p>
          <a:p>
            <a:r>
              <a:rPr lang="en-US" dirty="0"/>
              <a:t>Epilogue:</a:t>
            </a:r>
          </a:p>
          <a:p>
            <a:pPr marL="530352" lvl="1" indent="0">
              <a:buNone/>
            </a:pPr>
            <a:r>
              <a:rPr lang="en-US" dirty="0"/>
              <a:t>POP EBP              ; restore old frame pointer (of calling code)</a:t>
            </a:r>
          </a:p>
          <a:p>
            <a:pPr marL="530352" lvl="1" indent="0">
              <a:buNone/>
            </a:pPr>
            <a:r>
              <a:rPr lang="en-US" dirty="0"/>
              <a:t>RET                      ; pick up execution where we were called from</a:t>
            </a:r>
          </a:p>
        </p:txBody>
      </p:sp>
    </p:spTree>
    <p:extLst>
      <p:ext uri="{BB962C8B-B14F-4D97-AF65-F5344CB8AC3E}">
        <p14:creationId xmlns:p14="http://schemas.microsoft.com/office/powerpoint/2010/main" val="10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00"/>
    </mc:Choice>
    <mc:Fallback xmlns="">
      <p:transition spd="slow" advTm="492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C5-E824-4F48-8FBE-FF04A108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increment function: 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841A-7900-44ED-A67A-E66A204E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352" lvl="1" indent="0">
              <a:buNone/>
            </a:pPr>
            <a:r>
              <a:rPr lang="en-US" dirty="0"/>
              <a:t>increment:</a:t>
            </a:r>
          </a:p>
          <a:p>
            <a:pPr marL="530352" lvl="1" indent="0">
              <a:buNone/>
            </a:pPr>
            <a:r>
              <a:rPr lang="en-US" dirty="0"/>
              <a:t>PUSH EBP            	; save current frame pointer (calling code)</a:t>
            </a:r>
          </a:p>
          <a:p>
            <a:pPr marL="530352" lvl="1" indent="0">
              <a:buNone/>
            </a:pPr>
            <a:r>
              <a:rPr lang="en-US" dirty="0"/>
              <a:t>MOVE EBP, ESP  	; establish new frame pointer</a:t>
            </a:r>
          </a:p>
          <a:p>
            <a:pPr marL="530352" lvl="1" indent="0">
              <a:buNone/>
            </a:pPr>
            <a:r>
              <a:rPr lang="en-US" dirty="0"/>
              <a:t>			; no locals -&gt; no SUB ESP, x</a:t>
            </a:r>
          </a:p>
          <a:p>
            <a:pPr marL="530352" lvl="1" indent="0">
              <a:buNone/>
            </a:pPr>
            <a:r>
              <a:rPr lang="en-US" dirty="0"/>
              <a:t>MOV EAX, [EBP+8]	; load first parameter</a:t>
            </a:r>
          </a:p>
          <a:p>
            <a:pPr marL="530352" lvl="1" indent="0">
              <a:buNone/>
            </a:pPr>
            <a:r>
              <a:rPr lang="en-US" dirty="0"/>
              <a:t>ADD EAX, 1		; add 1, is now in EAX as proper return value</a:t>
            </a:r>
          </a:p>
          <a:p>
            <a:pPr marL="530352" lvl="1" indent="0">
              <a:buNone/>
            </a:pPr>
            <a:r>
              <a:rPr lang="en-US" dirty="0"/>
              <a:t>POP EBP              	; restore old frame pointer (of calling code)</a:t>
            </a:r>
          </a:p>
          <a:p>
            <a:pPr marL="530352" lvl="1" indent="0">
              <a:buNone/>
            </a:pPr>
            <a:r>
              <a:rPr lang="en-US" dirty="0"/>
              <a:t>RET 4                     	; pick up execution where we were called from, erase one parameter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8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62"/>
    </mc:Choice>
    <mc:Fallback xmlns="">
      <p:transition spd="slow" advTm="8436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A8CA-DBDA-43AA-B790-97BAA19B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increment function: caller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CBDA-B892-41C9-81DD-0AA02AA7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calling code:</a:t>
            </a:r>
          </a:p>
          <a:p>
            <a:pPr lvl="1"/>
            <a:r>
              <a:rPr lang="en-US" dirty="0"/>
              <a:t>Push parameter, then call function</a:t>
            </a:r>
          </a:p>
          <a:p>
            <a:pPr lvl="1"/>
            <a:r>
              <a:rPr lang="en-US" dirty="0"/>
              <a:t>Result will be in EAX</a:t>
            </a:r>
          </a:p>
          <a:p>
            <a:pPr lvl="1"/>
            <a:r>
              <a:rPr lang="en-US" dirty="0"/>
              <a:t>No need to clean up stack after calling (ret statement does it)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dirty="0"/>
              <a:t>calling code:</a:t>
            </a:r>
          </a:p>
          <a:p>
            <a:pPr marL="530352" lvl="1" indent="0">
              <a:buNone/>
            </a:pPr>
            <a:r>
              <a:rPr lang="en-US" dirty="0"/>
              <a:t>PUSH [A]		; push contents of mem location for var A, if global</a:t>
            </a:r>
          </a:p>
          <a:p>
            <a:pPr marL="530352" lvl="1" indent="0">
              <a:buNone/>
            </a:pPr>
            <a:r>
              <a:rPr lang="en-US" dirty="0"/>
              <a:t>			; different if local: PUSH [EBP-4] for first local</a:t>
            </a:r>
          </a:p>
          <a:p>
            <a:pPr marL="530352" lvl="1" indent="0">
              <a:buNone/>
            </a:pPr>
            <a:r>
              <a:rPr lang="en-US" dirty="0"/>
              <a:t>CALL increment	; call function</a:t>
            </a:r>
          </a:p>
          <a:p>
            <a:pPr marL="530352" lvl="1" indent="0">
              <a:buNone/>
            </a:pPr>
            <a:r>
              <a:rPr lang="en-US" dirty="0"/>
              <a:t>…			; result is now in EAX</a:t>
            </a:r>
          </a:p>
        </p:txBody>
      </p:sp>
    </p:spTree>
    <p:extLst>
      <p:ext uri="{BB962C8B-B14F-4D97-AF65-F5344CB8AC3E}">
        <p14:creationId xmlns:p14="http://schemas.microsoft.com/office/powerpoint/2010/main" val="161547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53"/>
    </mc:Choice>
    <mc:Fallback xmlns="">
      <p:transition spd="slow" advTm="262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2A4B-DBDD-4CF1-8BC0-77ABA705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CA21-B5D2-43A4-ADA8-D5390E24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43129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 factorial (int n) {</a:t>
            </a:r>
          </a:p>
          <a:p>
            <a:pPr marL="0" indent="0">
              <a:buNone/>
            </a:pPr>
            <a:r>
              <a:rPr lang="en-US" dirty="0"/>
              <a:t> 	if (n == 1) {</a:t>
            </a:r>
          </a:p>
          <a:p>
            <a:pPr marL="0" indent="0">
              <a:buNone/>
            </a:pPr>
            <a:r>
              <a:rPr lang="en-US" dirty="0"/>
              <a:t>		return 1;</a:t>
            </a:r>
          </a:p>
          <a:p>
            <a:pPr marL="0" indent="0">
              <a:buNone/>
            </a:pPr>
            <a:r>
              <a:rPr lang="en-US" dirty="0"/>
              <a:t>	} else [</a:t>
            </a:r>
          </a:p>
          <a:p>
            <a:pPr marL="0" indent="0">
              <a:buNone/>
            </a:pPr>
            <a:r>
              <a:rPr lang="en-US" dirty="0"/>
              <a:t>		return n*factorial (n-1);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duz</a:t>
            </a:r>
            <a:r>
              <a:rPr lang="en-US" dirty="0"/>
              <a:t> I factorial </a:t>
            </a:r>
            <a:r>
              <a:rPr lang="en-US" dirty="0" err="1"/>
              <a:t>yr</a:t>
            </a:r>
            <a:r>
              <a:rPr lang="en-US" dirty="0"/>
              <a:t> n</a:t>
            </a:r>
          </a:p>
          <a:p>
            <a:pPr marL="0" indent="0">
              <a:buNone/>
            </a:pPr>
            <a:r>
              <a:rPr lang="en-US" dirty="0"/>
              <a:t>	both </a:t>
            </a:r>
            <a:r>
              <a:rPr lang="en-US" dirty="0" err="1"/>
              <a:t>saem</a:t>
            </a:r>
            <a:r>
              <a:rPr lang="en-US" dirty="0"/>
              <a:t> n an 1, o rly?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ya</a:t>
            </a:r>
            <a:r>
              <a:rPr lang="en-US" dirty="0"/>
              <a:t> rly found </a:t>
            </a:r>
            <a:r>
              <a:rPr lang="en-US" dirty="0" err="1"/>
              <a:t>yr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/>
              <a:t>		no </a:t>
            </a:r>
            <a:r>
              <a:rPr lang="en-US" dirty="0" err="1"/>
              <a:t>wai</a:t>
            </a:r>
            <a:r>
              <a:rPr lang="en-US" dirty="0"/>
              <a:t> found </a:t>
            </a:r>
            <a:r>
              <a:rPr lang="en-US" dirty="0" err="1"/>
              <a:t>yr</a:t>
            </a:r>
            <a:r>
              <a:rPr lang="en-US" dirty="0"/>
              <a:t> </a:t>
            </a:r>
            <a:r>
              <a:rPr lang="en-US" dirty="0" err="1"/>
              <a:t>produkt</a:t>
            </a:r>
            <a:r>
              <a:rPr lang="en-US" dirty="0"/>
              <a:t> of n an factorial </a:t>
            </a:r>
            <a:r>
              <a:rPr lang="en-US" dirty="0" err="1"/>
              <a:t>yr</a:t>
            </a:r>
            <a:r>
              <a:rPr lang="en-US" dirty="0"/>
              <a:t> diff of n an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u say so</a:t>
            </a:r>
          </a:p>
        </p:txBody>
      </p:sp>
    </p:spTree>
    <p:extLst>
      <p:ext uri="{BB962C8B-B14F-4D97-AF65-F5344CB8AC3E}">
        <p14:creationId xmlns:p14="http://schemas.microsoft.com/office/powerpoint/2010/main" val="41910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58"/>
    </mc:Choice>
    <mc:Fallback xmlns="">
      <p:transition spd="slow" advTm="275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5910-6DB1-43CE-B121-15740DC6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BD46-E35D-47D0-A794-5CAF5544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6347460" cy="54025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factorial:</a:t>
            </a:r>
          </a:p>
          <a:p>
            <a:pPr marL="0" indent="0">
              <a:buNone/>
            </a:pPr>
            <a:r>
              <a:rPr lang="en-US" dirty="0"/>
              <a:t>	PUSH EBP		; frame pointer</a:t>
            </a:r>
          </a:p>
          <a:p>
            <a:pPr marL="0" indent="0">
              <a:buNone/>
            </a:pPr>
            <a:r>
              <a:rPr lang="en-US" dirty="0"/>
              <a:t>	MOV EBP, ESP	;</a:t>
            </a:r>
          </a:p>
          <a:p>
            <a:pPr marL="0" indent="0">
              <a:buNone/>
            </a:pPr>
            <a:r>
              <a:rPr lang="en-US" dirty="0"/>
              <a:t>	MOV EAX, [EBP+8]	; load parameter</a:t>
            </a:r>
          </a:p>
          <a:p>
            <a:pPr marL="0" indent="0">
              <a:buNone/>
            </a:pPr>
            <a:r>
              <a:rPr lang="en-US" dirty="0"/>
              <a:t>	CMP EAX, 1	; is it 1?</a:t>
            </a:r>
          </a:p>
          <a:p>
            <a:pPr marL="0" indent="0">
              <a:buNone/>
            </a:pPr>
            <a:r>
              <a:rPr lang="en-US" dirty="0"/>
              <a:t>	JNE $else		; if not, go to else-case</a:t>
            </a:r>
          </a:p>
          <a:p>
            <a:pPr marL="0" indent="0">
              <a:buNone/>
            </a:pPr>
            <a:r>
              <a:rPr lang="en-US" dirty="0"/>
              <a:t>	MOV EAX, 1		; if yes, put ret </a:t>
            </a:r>
            <a:r>
              <a:rPr lang="en-US" dirty="0" err="1"/>
              <a:t>val</a:t>
            </a:r>
            <a:r>
              <a:rPr lang="en-US" dirty="0"/>
              <a:t> 1 in EAX</a:t>
            </a:r>
          </a:p>
          <a:p>
            <a:pPr marL="0" indent="0">
              <a:buNone/>
            </a:pPr>
            <a:r>
              <a:rPr lang="en-US" dirty="0"/>
              <a:t>	JMP $ret		; and go to common return point</a:t>
            </a:r>
          </a:p>
          <a:p>
            <a:pPr marL="0" indent="0">
              <a:buNone/>
            </a:pPr>
            <a:r>
              <a:rPr lang="en-US" dirty="0"/>
              <a:t>$else:</a:t>
            </a:r>
          </a:p>
          <a:p>
            <a:pPr marL="0" indent="0">
              <a:buNone/>
            </a:pPr>
            <a:r>
              <a:rPr lang="en-US" dirty="0"/>
              <a:t>	MOV EAX, [EBP+8]	; load parameter</a:t>
            </a:r>
          </a:p>
          <a:p>
            <a:pPr marL="0" indent="0">
              <a:buNone/>
            </a:pPr>
            <a:r>
              <a:rPr lang="en-US" dirty="0"/>
              <a:t>	SUB EAX, 1		; minus 1</a:t>
            </a:r>
          </a:p>
          <a:p>
            <a:pPr marL="0" indent="0">
              <a:buNone/>
            </a:pPr>
            <a:r>
              <a:rPr lang="en-US" dirty="0"/>
              <a:t>	PUSH EAX		; push it</a:t>
            </a:r>
          </a:p>
          <a:p>
            <a:pPr marL="0" indent="0">
              <a:buNone/>
            </a:pPr>
            <a:r>
              <a:rPr lang="en-US" dirty="0"/>
              <a:t>	CALL factorial	; factorial it</a:t>
            </a:r>
          </a:p>
          <a:p>
            <a:pPr marL="0" indent="0">
              <a:buNone/>
            </a:pPr>
            <a:r>
              <a:rPr lang="en-US" dirty="0"/>
              <a:t>	MUL EAX, [EBP+8]	; multiply with parameter</a:t>
            </a:r>
          </a:p>
          <a:p>
            <a:pPr marL="0" indent="0">
              <a:buNone/>
            </a:pPr>
            <a:r>
              <a:rPr lang="en-US" dirty="0"/>
              <a:t>$ret:</a:t>
            </a:r>
          </a:p>
          <a:p>
            <a:pPr marL="0" indent="0">
              <a:buNone/>
            </a:pPr>
            <a:r>
              <a:rPr lang="en-US" dirty="0"/>
              <a:t>	POP EBP		; frame pointer</a:t>
            </a:r>
          </a:p>
          <a:p>
            <a:pPr marL="0" indent="0">
              <a:buNone/>
            </a:pPr>
            <a:r>
              <a:rPr lang="en-US" dirty="0"/>
              <a:t>	RET 4		; return and erase 4 bytes of parameters</a:t>
            </a:r>
          </a:p>
        </p:txBody>
      </p:sp>
    </p:spTree>
    <p:extLst>
      <p:ext uri="{BB962C8B-B14F-4D97-AF65-F5344CB8AC3E}">
        <p14:creationId xmlns:p14="http://schemas.microsoft.com/office/powerpoint/2010/main" val="27890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254"/>
    </mc:Choice>
    <mc:Fallback xmlns="">
      <p:transition spd="slow" advTm="10025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2A4B-DBDD-4CF1-8BC0-77ABA705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factorial_better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CA21-B5D2-43A4-ADA8-D5390E24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4480"/>
            <a:ext cx="4114800" cy="431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factorial_better</a:t>
            </a:r>
            <a:r>
              <a:rPr lang="en-US" dirty="0"/>
              <a:t> (int n) {</a:t>
            </a:r>
          </a:p>
          <a:p>
            <a:pPr marL="0" indent="0">
              <a:buNone/>
            </a:pPr>
            <a:r>
              <a:rPr lang="en-US" dirty="0"/>
              <a:t>	int result = 1;</a:t>
            </a:r>
          </a:p>
          <a:p>
            <a:pPr marL="0" indent="0">
              <a:buNone/>
            </a:pPr>
            <a:r>
              <a:rPr lang="en-US" dirty="0"/>
              <a:t> 	while(n !=1) {</a:t>
            </a:r>
          </a:p>
          <a:p>
            <a:pPr marL="0" indent="0">
              <a:buNone/>
            </a:pPr>
            <a:r>
              <a:rPr lang="en-US" dirty="0"/>
              <a:t>		result = result * n;</a:t>
            </a:r>
          </a:p>
          <a:p>
            <a:pPr marL="0" indent="0">
              <a:buNone/>
            </a:pPr>
            <a:r>
              <a:rPr lang="en-US" dirty="0"/>
              <a:t>		n--;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result;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CD06C-C34F-4DCE-97A8-CFB8FD8B9AD4}"/>
              </a:ext>
            </a:extLst>
          </p:cNvPr>
          <p:cNvSpPr txBox="1">
            <a:spLocks/>
          </p:cNvSpPr>
          <p:nvPr/>
        </p:nvSpPr>
        <p:spPr>
          <a:xfrm>
            <a:off x="5798820" y="1554480"/>
            <a:ext cx="6477000" cy="431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how </a:t>
            </a:r>
            <a:r>
              <a:rPr lang="en-US" dirty="0" err="1"/>
              <a:t>duz</a:t>
            </a:r>
            <a:r>
              <a:rPr lang="en-US" dirty="0"/>
              <a:t> I </a:t>
            </a:r>
            <a:r>
              <a:rPr lang="en-US" dirty="0" err="1"/>
              <a:t>factorial_better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n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I </a:t>
            </a:r>
            <a:r>
              <a:rPr lang="en-US" dirty="0" err="1"/>
              <a:t>haz</a:t>
            </a:r>
            <a:r>
              <a:rPr lang="en-US" dirty="0"/>
              <a:t> a result </a:t>
            </a:r>
            <a:r>
              <a:rPr lang="en-US" dirty="0" err="1"/>
              <a:t>itz</a:t>
            </a:r>
            <a:r>
              <a:rPr lang="en-US" dirty="0"/>
              <a:t> 1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I’m in </a:t>
            </a:r>
            <a:r>
              <a:rPr lang="en-US" dirty="0" err="1"/>
              <a:t>yr</a:t>
            </a:r>
            <a:r>
              <a:rPr lang="en-US" dirty="0"/>
              <a:t> loop </a:t>
            </a:r>
            <a:r>
              <a:rPr lang="en-US" dirty="0" err="1"/>
              <a:t>nerfin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n </a:t>
            </a:r>
            <a:r>
              <a:rPr lang="en-US" dirty="0" err="1"/>
              <a:t>til</a:t>
            </a:r>
            <a:r>
              <a:rPr lang="en-US" dirty="0"/>
              <a:t> both </a:t>
            </a:r>
            <a:r>
              <a:rPr lang="en-US" dirty="0" err="1"/>
              <a:t>saem</a:t>
            </a:r>
            <a:r>
              <a:rPr lang="en-US" dirty="0"/>
              <a:t> n an 1		result r </a:t>
            </a:r>
            <a:r>
              <a:rPr lang="en-US" dirty="0" err="1"/>
              <a:t>produkt</a:t>
            </a:r>
            <a:r>
              <a:rPr lang="en-US" dirty="0"/>
              <a:t> of result an n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I’m </a:t>
            </a:r>
            <a:r>
              <a:rPr lang="en-US" dirty="0" err="1"/>
              <a:t>outta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loop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found </a:t>
            </a:r>
            <a:r>
              <a:rPr lang="en-US" dirty="0" err="1"/>
              <a:t>yr</a:t>
            </a:r>
            <a:r>
              <a:rPr lang="en-US" dirty="0"/>
              <a:t> result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if u say so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23"/>
    </mc:Choice>
    <mc:Fallback xmlns="">
      <p:transition spd="slow" advTm="2802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5910-6DB1-43CE-B121-15740DC6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factorial_better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BD46-E35D-47D0-A794-5CAF5544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5074920" cy="50673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factorial_better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PUSH EBP	; frame pointer</a:t>
            </a:r>
          </a:p>
          <a:p>
            <a:pPr marL="0" indent="0">
              <a:buNone/>
            </a:pPr>
            <a:r>
              <a:rPr lang="en-US" sz="1800" dirty="0"/>
              <a:t>	MOV EBP, ESP	;</a:t>
            </a:r>
          </a:p>
          <a:p>
            <a:pPr marL="0" indent="0">
              <a:buNone/>
            </a:pPr>
            <a:r>
              <a:rPr lang="en-US" sz="1800" dirty="0"/>
              <a:t>	SUB ESP, 4	; var result</a:t>
            </a:r>
          </a:p>
          <a:p>
            <a:pPr marL="0" indent="0">
              <a:buNone/>
            </a:pPr>
            <a:r>
              <a:rPr lang="en-US" sz="1800" dirty="0"/>
              <a:t>	MOV [EBP-4], 1	; is 1</a:t>
            </a:r>
          </a:p>
          <a:p>
            <a:pPr marL="0" indent="0">
              <a:buNone/>
            </a:pPr>
            <a:r>
              <a:rPr lang="en-US" sz="1800" dirty="0"/>
              <a:t>$loop:</a:t>
            </a:r>
          </a:p>
          <a:p>
            <a:pPr marL="0" indent="0">
              <a:buNone/>
            </a:pPr>
            <a:r>
              <a:rPr lang="en-US" sz="1800" dirty="0"/>
              <a:t>	MOV EAX, [EBP+8] ; load parameter</a:t>
            </a:r>
          </a:p>
          <a:p>
            <a:pPr marL="0" indent="0">
              <a:buNone/>
            </a:pPr>
            <a:r>
              <a:rPr lang="en-US" sz="1800" dirty="0"/>
              <a:t>	CMP EAX, 1	; is it 1?</a:t>
            </a:r>
          </a:p>
          <a:p>
            <a:pPr marL="0" indent="0">
              <a:buNone/>
            </a:pPr>
            <a:r>
              <a:rPr lang="en-US" sz="1800" dirty="0"/>
              <a:t>	JE $</a:t>
            </a:r>
            <a:r>
              <a:rPr lang="en-US" sz="1800" dirty="0" err="1"/>
              <a:t>end_loop</a:t>
            </a:r>
            <a:r>
              <a:rPr lang="en-US" sz="1800" dirty="0"/>
              <a:t>	; if yes, done with loop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8C464-CACD-410F-9F9F-35CCE016A56A}"/>
              </a:ext>
            </a:extLst>
          </p:cNvPr>
          <p:cNvSpPr txBox="1">
            <a:spLocks/>
          </p:cNvSpPr>
          <p:nvPr/>
        </p:nvSpPr>
        <p:spPr>
          <a:xfrm>
            <a:off x="6385560" y="1638300"/>
            <a:ext cx="6164580" cy="506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	MOV EAX, [EBP-4]	; load result</a:t>
            </a:r>
          </a:p>
          <a:p>
            <a:pPr marL="0" indent="0">
              <a:buNone/>
            </a:pPr>
            <a:r>
              <a:rPr lang="en-US" sz="1800" dirty="0"/>
              <a:t>	MUL EAX, [EBP-8]	; multiply by parameter</a:t>
            </a:r>
          </a:p>
          <a:p>
            <a:pPr marL="0" indent="0">
              <a:buNone/>
            </a:pPr>
            <a:r>
              <a:rPr lang="en-US" sz="1800" dirty="0"/>
              <a:t>	MOV [EBP-4], EAX	; store in result</a:t>
            </a:r>
          </a:p>
          <a:p>
            <a:pPr marL="0" indent="0">
              <a:buNone/>
            </a:pPr>
            <a:r>
              <a:rPr lang="en-US" sz="1800" dirty="0"/>
              <a:t>	MOV EAX, [EBP-8]	; load parameter</a:t>
            </a:r>
          </a:p>
          <a:p>
            <a:pPr marL="0" indent="0">
              <a:buNone/>
            </a:pPr>
            <a:r>
              <a:rPr lang="en-US" sz="1800" dirty="0"/>
              <a:t>	SUB EAX, 1	; decrement</a:t>
            </a:r>
          </a:p>
          <a:p>
            <a:pPr marL="0" indent="0">
              <a:buNone/>
            </a:pPr>
            <a:r>
              <a:rPr lang="en-US" sz="1800" dirty="0"/>
              <a:t>	MOV  [EBP-8], EAX	; store in parameter</a:t>
            </a:r>
          </a:p>
          <a:p>
            <a:pPr marL="0" indent="0">
              <a:buNone/>
            </a:pPr>
            <a:r>
              <a:rPr lang="en-US" sz="1800" dirty="0"/>
              <a:t>	JMP $loop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800" dirty="0"/>
              <a:t>$</a:t>
            </a:r>
            <a:r>
              <a:rPr lang="en-US" sz="1800" dirty="0" err="1"/>
              <a:t>end_loop</a:t>
            </a:r>
            <a:r>
              <a:rPr lang="en-US" sz="1800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800" dirty="0"/>
              <a:t>	MOV EAX, [EBP-4]	; load result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800" dirty="0"/>
              <a:t>$ret: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800" dirty="0"/>
              <a:t>	POP EBP		; frame pointer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800" dirty="0"/>
              <a:t>	RET 4		; return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z="18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630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28"/>
    </mc:Choice>
    <mc:Fallback xmlns="">
      <p:transition spd="slow" advTm="928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5910-6DB1-43CE-B121-15740DC6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</a:t>
            </a:r>
            <a:r>
              <a:rPr lang="en-US" sz="4000" dirty="0" err="1"/>
              <a:t>factorial_better</a:t>
            </a:r>
            <a:r>
              <a:rPr lang="en-US" sz="4000" dirty="0"/>
              <a:t> (good optimizer)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BD46-E35D-47D0-A794-5CAF5544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5074920" cy="50673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/>
              <a:t>factorial_better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PUSH EBP	; frame pointer</a:t>
            </a:r>
          </a:p>
          <a:p>
            <a:pPr marL="0" indent="0">
              <a:buNone/>
            </a:pPr>
            <a:r>
              <a:rPr lang="en-US" sz="1800" dirty="0"/>
              <a:t>	MOV EBP, ESP	;</a:t>
            </a:r>
          </a:p>
          <a:p>
            <a:pPr marL="0" indent="0">
              <a:buNone/>
            </a:pPr>
            <a:r>
              <a:rPr lang="en-US" sz="1800" dirty="0"/>
              <a:t>	MOV EBX, 1	; var result</a:t>
            </a:r>
          </a:p>
          <a:p>
            <a:pPr marL="0" indent="0">
              <a:buNone/>
            </a:pPr>
            <a:r>
              <a:rPr lang="en-US" sz="1800" dirty="0"/>
              <a:t>	MOV EAX, [EBP+8] ; load parameter</a:t>
            </a:r>
          </a:p>
          <a:p>
            <a:pPr marL="0" indent="0">
              <a:buNone/>
            </a:pPr>
            <a:r>
              <a:rPr lang="en-US" sz="1800" dirty="0"/>
              <a:t>$loop:</a:t>
            </a:r>
          </a:p>
          <a:p>
            <a:pPr marL="0" indent="0">
              <a:buNone/>
            </a:pPr>
            <a:r>
              <a:rPr lang="en-US" sz="1800" dirty="0"/>
              <a:t>	CMP EAX, 1	; is it 1?</a:t>
            </a:r>
          </a:p>
          <a:p>
            <a:pPr marL="0" indent="0">
              <a:buNone/>
            </a:pPr>
            <a:r>
              <a:rPr lang="en-US" sz="1800" dirty="0"/>
              <a:t>	JE $</a:t>
            </a:r>
            <a:r>
              <a:rPr lang="en-US" sz="1800" dirty="0" err="1"/>
              <a:t>end_loop</a:t>
            </a:r>
            <a:r>
              <a:rPr lang="en-US" sz="1800" dirty="0"/>
              <a:t>	; if yes, done with loop</a:t>
            </a:r>
          </a:p>
          <a:p>
            <a:pPr marL="0" indent="0">
              <a:buNone/>
            </a:pPr>
            <a:r>
              <a:rPr lang="en-US" sz="1800" dirty="0"/>
              <a:t>	MUL EBX, EAX</a:t>
            </a:r>
          </a:p>
          <a:p>
            <a:pPr marL="0" indent="0">
              <a:buNone/>
            </a:pPr>
            <a:r>
              <a:rPr lang="en-US" sz="1800" dirty="0"/>
              <a:t>	DEC EAX</a:t>
            </a:r>
          </a:p>
          <a:p>
            <a:pPr marL="0" indent="0">
              <a:buNone/>
            </a:pPr>
            <a:r>
              <a:rPr lang="en-US" sz="1800" dirty="0"/>
              <a:t>	JMP $loop</a:t>
            </a:r>
          </a:p>
          <a:p>
            <a:pPr marL="0" indent="0">
              <a:buNone/>
            </a:pPr>
            <a:r>
              <a:rPr lang="en-US" sz="1800" dirty="0"/>
              <a:t>$ret:</a:t>
            </a:r>
          </a:p>
          <a:p>
            <a:pPr marL="0" indent="0">
              <a:buNone/>
            </a:pPr>
            <a:r>
              <a:rPr lang="en-US" sz="1800" dirty="0"/>
              <a:t>	POP EBP</a:t>
            </a:r>
          </a:p>
          <a:p>
            <a:pPr marL="0" indent="0">
              <a:buNone/>
            </a:pPr>
            <a:r>
              <a:rPr lang="en-US" sz="1800" dirty="0"/>
              <a:t>	RET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B93EA-E506-4CFE-BC5E-30EFD3E7B6BB}"/>
              </a:ext>
            </a:extLst>
          </p:cNvPr>
          <p:cNvSpPr txBox="1"/>
          <p:nvPr/>
        </p:nvSpPr>
        <p:spPr>
          <a:xfrm>
            <a:off x="7299960" y="2583180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variables in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dec</a:t>
            </a:r>
            <a:r>
              <a:rPr lang="en-US" dirty="0"/>
              <a:t> instead of sub</a:t>
            </a:r>
          </a:p>
        </p:txBody>
      </p:sp>
    </p:spTree>
    <p:extLst>
      <p:ext uri="{BB962C8B-B14F-4D97-AF65-F5344CB8AC3E}">
        <p14:creationId xmlns:p14="http://schemas.microsoft.com/office/powerpoint/2010/main" val="39534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25"/>
    </mc:Choice>
    <mc:Fallback xmlns="">
      <p:transition spd="slow" advTm="5312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5910-6DB1-43CE-B121-15740DC6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</a:t>
            </a:r>
            <a:r>
              <a:rPr lang="en-US" sz="4000" dirty="0" err="1"/>
              <a:t>factorial_better</a:t>
            </a:r>
            <a:r>
              <a:rPr lang="en-US" sz="4000" dirty="0"/>
              <a:t> (hand-optimized)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BD46-E35D-47D0-A794-5CAF5544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5074920" cy="50673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factorial_better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MOV EBX, 1	; var result</a:t>
            </a:r>
          </a:p>
          <a:p>
            <a:pPr marL="0" indent="0">
              <a:buNone/>
            </a:pPr>
            <a:r>
              <a:rPr lang="en-US" sz="1800" dirty="0"/>
              <a:t>	MOV EAX, [ESP+4] ; load parameter</a:t>
            </a:r>
          </a:p>
          <a:p>
            <a:pPr marL="0" indent="0">
              <a:buNone/>
            </a:pPr>
            <a:r>
              <a:rPr lang="en-US" sz="1800" dirty="0"/>
              <a:t>$loop:</a:t>
            </a:r>
          </a:p>
          <a:p>
            <a:pPr marL="0" indent="0">
              <a:buNone/>
            </a:pPr>
            <a:r>
              <a:rPr lang="en-US" sz="1800" dirty="0"/>
              <a:t>	CMP EAX, 1	; is it 1?</a:t>
            </a:r>
          </a:p>
          <a:p>
            <a:pPr marL="0" indent="0">
              <a:buNone/>
            </a:pPr>
            <a:r>
              <a:rPr lang="en-US" sz="1800" dirty="0"/>
              <a:t>	JE $</a:t>
            </a:r>
            <a:r>
              <a:rPr lang="en-US" sz="1800" dirty="0" err="1"/>
              <a:t>end_loop</a:t>
            </a:r>
            <a:r>
              <a:rPr lang="en-US" sz="1800" dirty="0"/>
              <a:t>	; if yes, done with loop</a:t>
            </a:r>
          </a:p>
          <a:p>
            <a:pPr marL="0" indent="0">
              <a:buNone/>
            </a:pPr>
            <a:r>
              <a:rPr lang="en-US" sz="1800" dirty="0"/>
              <a:t>	MUL EBX, EAX</a:t>
            </a:r>
          </a:p>
          <a:p>
            <a:pPr marL="0" indent="0">
              <a:buNone/>
            </a:pPr>
            <a:r>
              <a:rPr lang="en-US" sz="1800" dirty="0"/>
              <a:t>	DEC EAX</a:t>
            </a:r>
          </a:p>
          <a:p>
            <a:pPr marL="0" indent="0">
              <a:buNone/>
            </a:pPr>
            <a:r>
              <a:rPr lang="en-US" sz="1800" dirty="0"/>
              <a:t>	JMP $loop</a:t>
            </a:r>
          </a:p>
          <a:p>
            <a:pPr marL="0" indent="0">
              <a:buNone/>
            </a:pPr>
            <a:r>
              <a:rPr lang="en-US" sz="1800" dirty="0"/>
              <a:t>$ret:</a:t>
            </a:r>
          </a:p>
          <a:p>
            <a:pPr marL="0" indent="0">
              <a:buNone/>
            </a:pPr>
            <a:r>
              <a:rPr lang="en-US" sz="1800" dirty="0"/>
              <a:t>	RET 4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FAB82-F25C-431B-AE51-0D12A92174BB}"/>
              </a:ext>
            </a:extLst>
          </p:cNvPr>
          <p:cNvSpPr txBox="1"/>
          <p:nvPr/>
        </p:nvSpPr>
        <p:spPr>
          <a:xfrm>
            <a:off x="7299960" y="2583180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/>
              <a:t>frame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But </a:t>
            </a:r>
            <a:r>
              <a:rPr lang="en-US" dirty="0"/>
              <a:t>debuggers benefit from one</a:t>
            </a:r>
          </a:p>
        </p:txBody>
      </p:sp>
    </p:spTree>
    <p:extLst>
      <p:ext uri="{BB962C8B-B14F-4D97-AF65-F5344CB8AC3E}">
        <p14:creationId xmlns:p14="http://schemas.microsoft.com/office/powerpoint/2010/main" val="11685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93"/>
    </mc:Choice>
    <mc:Fallback xmlns="">
      <p:transition spd="slow" advTm="6559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5AE-A46F-4164-B943-28F4DE7C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63F0-8A5C-4A91-9B24-D21DDA0C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113" y="1428749"/>
            <a:ext cx="9601200" cy="4838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JMPs and conditional jumps in VM go to immediate relative addresses</a:t>
            </a:r>
          </a:p>
          <a:p>
            <a:pPr lvl="1"/>
            <a:r>
              <a:rPr lang="en-US" dirty="0"/>
              <a:t>0 = next statement, -1 = endless loop, 1 = skip next statement etc.</a:t>
            </a:r>
          </a:p>
          <a:p>
            <a:r>
              <a:rPr lang="en-US" dirty="0"/>
              <a:t>How do you know how far to go forward when skipping code?</a:t>
            </a:r>
          </a:p>
          <a:p>
            <a:pPr lvl="1"/>
            <a:r>
              <a:rPr lang="en-US" dirty="0"/>
              <a:t>Jump over function declaration</a:t>
            </a:r>
          </a:p>
          <a:p>
            <a:pPr lvl="1"/>
            <a:r>
              <a:rPr lang="en-US" dirty="0"/>
              <a:t>Jump to “else” case</a:t>
            </a:r>
          </a:p>
          <a:p>
            <a:pPr lvl="1"/>
            <a:r>
              <a:rPr lang="en-US" dirty="0"/>
              <a:t>Jump to end of loop</a:t>
            </a:r>
          </a:p>
          <a:p>
            <a:r>
              <a:rPr lang="en-US" dirty="0"/>
              <a:t>Labels: Symbolic markers for code locations</a:t>
            </a:r>
          </a:p>
          <a:p>
            <a:pPr lvl="1"/>
            <a:r>
              <a:rPr lang="en-US" dirty="0" err="1"/>
              <a:t>p.defLabel</a:t>
            </a:r>
            <a:r>
              <a:rPr lang="en-US" dirty="0"/>
              <a:t> defines label at current end of program</a:t>
            </a:r>
          </a:p>
          <a:p>
            <a:pPr lvl="1"/>
            <a:r>
              <a:rPr lang="en-US" dirty="0" err="1"/>
              <a:t>p.refLabel</a:t>
            </a:r>
            <a:r>
              <a:rPr lang="en-US" dirty="0"/>
              <a:t> defines a reference to a label in immediate </a:t>
            </a:r>
            <a:r>
              <a:rPr lang="en-US" dirty="0" err="1"/>
              <a:t>arg</a:t>
            </a:r>
            <a:r>
              <a:rPr lang="en-US" dirty="0"/>
              <a:t> of the current inst.</a:t>
            </a:r>
          </a:p>
          <a:p>
            <a:pPr lvl="1"/>
            <a:r>
              <a:rPr lang="en-US" dirty="0" err="1"/>
              <a:t>p.resolveLabels</a:t>
            </a:r>
            <a:r>
              <a:rPr lang="en-US" dirty="0"/>
              <a:t> (done by compiler function) fixes up everything </a:t>
            </a:r>
          </a:p>
          <a:p>
            <a:r>
              <a:rPr lang="en-US" dirty="0"/>
              <a:t>Temporary labels:</a:t>
            </a:r>
          </a:p>
          <a:p>
            <a:pPr lvl="1"/>
            <a:r>
              <a:rPr lang="en-US" dirty="0"/>
              <a:t>For small jumps not worthy of permanent labels</a:t>
            </a:r>
          </a:p>
          <a:p>
            <a:pPr lvl="1"/>
            <a:r>
              <a:rPr lang="en-US" dirty="0"/>
              <a:t>You supply number (1, 2, 3)</a:t>
            </a:r>
          </a:p>
          <a:p>
            <a:pPr lvl="1"/>
            <a:r>
              <a:rPr lang="en-US" dirty="0"/>
              <a:t>When done, </a:t>
            </a:r>
            <a:r>
              <a:rPr lang="en-US" dirty="0" err="1"/>
              <a:t>p.resetTempLabels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Now can reuse same numbers next time, no conflict</a:t>
            </a:r>
          </a:p>
        </p:txBody>
      </p:sp>
    </p:spTree>
    <p:extLst>
      <p:ext uri="{BB962C8B-B14F-4D97-AF65-F5344CB8AC3E}">
        <p14:creationId xmlns:p14="http://schemas.microsoft.com/office/powerpoint/2010/main" val="24166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445"/>
    </mc:Choice>
    <mc:Fallback xmlns="">
      <p:transition spd="slow" advTm="1304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C259-AE1D-4367-905C-9169206F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target processor: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0692-6693-4734-B3A6-32FB22A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Vx86: I made you a subset of an x86 processor</a:t>
            </a:r>
          </a:p>
          <a:p>
            <a:pPr lvl="1"/>
            <a:r>
              <a:rPr lang="en-US" dirty="0"/>
              <a:t>32 bit registers:</a:t>
            </a:r>
          </a:p>
          <a:p>
            <a:pPr lvl="2"/>
            <a:r>
              <a:rPr lang="en-US" dirty="0"/>
              <a:t>1 Instruction pointer (EIP, not usable as reg)</a:t>
            </a:r>
          </a:p>
          <a:p>
            <a:pPr lvl="2"/>
            <a:r>
              <a:rPr lang="en-US" dirty="0"/>
              <a:t>4 general purpose register (EAX, EBX, ECX, EDX)</a:t>
            </a:r>
          </a:p>
          <a:p>
            <a:pPr lvl="2"/>
            <a:r>
              <a:rPr lang="en-US" dirty="0"/>
              <a:t>1 Stack pointer (ESP, has address of top of stack, grows downward)</a:t>
            </a:r>
          </a:p>
          <a:p>
            <a:pPr lvl="2"/>
            <a:r>
              <a:rPr lang="en-US" dirty="0"/>
              <a:t>1 Frame pointer (EBP, “base pointer”, to address your locals and params)</a:t>
            </a:r>
          </a:p>
          <a:p>
            <a:pPr lvl="2"/>
            <a:r>
              <a:rPr lang="en-US" dirty="0"/>
              <a:t>CF, ZF (carry and zero flags, affected by arithmetic and comparison)</a:t>
            </a:r>
          </a:p>
          <a:p>
            <a:pPr lvl="1"/>
            <a:r>
              <a:rPr lang="en-US" dirty="0"/>
              <a:t>One-address-machine</a:t>
            </a:r>
          </a:p>
          <a:p>
            <a:pPr lvl="2"/>
            <a:r>
              <a:rPr lang="en-US" dirty="0"/>
              <a:t>Cannot move data from mem to mem</a:t>
            </a:r>
          </a:p>
          <a:p>
            <a:pPr lvl="2"/>
            <a:r>
              <a:rPr lang="en-US" dirty="0"/>
              <a:t>Cannot move data from instruction to mem</a:t>
            </a:r>
          </a:p>
          <a:p>
            <a:pPr lvl="0"/>
            <a:r>
              <a:rPr lang="en-US" dirty="0"/>
              <a:t>See examples at the end of this slide deck and in Vx86.java</a:t>
            </a:r>
          </a:p>
        </p:txBody>
      </p:sp>
    </p:spTree>
    <p:extLst>
      <p:ext uri="{BB962C8B-B14F-4D97-AF65-F5344CB8AC3E}">
        <p14:creationId xmlns:p14="http://schemas.microsoft.com/office/powerpoint/2010/main" val="175346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29"/>
    </mc:Choice>
    <mc:Fallback xmlns="">
      <p:transition spd="slow" advTm="11532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47E2-99E4-4C50-A609-7FAC22AD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708A-16EA-480F-9A94-35B13073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375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Codegen</a:t>
            </a:r>
            <a:r>
              <a:rPr lang="en-US" dirty="0"/>
              <a:t> phase should not produce errors</a:t>
            </a:r>
          </a:p>
          <a:p>
            <a:pPr lvl="1"/>
            <a:r>
              <a:rPr lang="en-US" dirty="0"/>
              <a:t>Add semantic checks to static analysis phase if needed</a:t>
            </a:r>
          </a:p>
          <a:p>
            <a:pPr lvl="1"/>
            <a:r>
              <a:rPr lang="en-US" dirty="0"/>
              <a:t>Add a whole other analysis phase if needed</a:t>
            </a:r>
          </a:p>
          <a:p>
            <a:r>
              <a:rPr lang="en-US" dirty="0"/>
              <a:t>Static phase can prepare certain things for </a:t>
            </a:r>
            <a:r>
              <a:rPr lang="en-US" dirty="0" err="1"/>
              <a:t>codegen</a:t>
            </a:r>
            <a:r>
              <a:rPr lang="en-US" dirty="0"/>
              <a:t> (see loop example)</a:t>
            </a:r>
          </a:p>
          <a:p>
            <a:r>
              <a:rPr lang="en-US" dirty="0"/>
              <a:t>Every parser rule generates code for itself</a:t>
            </a:r>
          </a:p>
          <a:p>
            <a:pPr lvl="1"/>
            <a:r>
              <a:rPr lang="en-US" dirty="0"/>
              <a:t>Not: function call generating code to push 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Instead: the </a:t>
            </a:r>
            <a:r>
              <a:rPr lang="en-US" dirty="0" err="1"/>
              <a:t>arg</a:t>
            </a:r>
            <a:r>
              <a:rPr lang="en-US" dirty="0"/>
              <a:t> rules will push themselves</a:t>
            </a:r>
          </a:p>
          <a:p>
            <a:pPr lvl="1"/>
            <a:r>
              <a:rPr lang="en-US" dirty="0"/>
              <a:t>If you need code generated for SOMETHING, make a parser rule for SOMETHING</a:t>
            </a:r>
          </a:p>
          <a:p>
            <a:r>
              <a:rPr lang="en-US" dirty="0"/>
              <a:t>Using Listener, little code can get generated on enter, most of it on exit</a:t>
            </a:r>
          </a:p>
          <a:p>
            <a:pPr lvl="1"/>
            <a:r>
              <a:rPr lang="en-US" dirty="0"/>
              <a:t>Because on way back up, code for things contained -&gt; already generated</a:t>
            </a:r>
          </a:p>
          <a:p>
            <a:r>
              <a:rPr lang="en-US" dirty="0"/>
              <a:t>Expressions generate code to evaluate themselves and leave result in EAX</a:t>
            </a:r>
          </a:p>
          <a:p>
            <a:r>
              <a:rPr lang="en-US" dirty="0"/>
              <a:t>Argument rules (</a:t>
            </a:r>
            <a:r>
              <a:rPr lang="en-US" dirty="0" err="1"/>
              <a:t>naked_arg</a:t>
            </a:r>
            <a:r>
              <a:rPr lang="en-US" dirty="0"/>
              <a:t>) have their expressions, and simply push EAX</a:t>
            </a:r>
          </a:p>
          <a:p>
            <a:r>
              <a:rPr lang="en-US" dirty="0"/>
              <a:t>Some statements update “it”: Those statements correct the type of “it” in the declaring scope, and generate mov [it], </a:t>
            </a:r>
            <a:r>
              <a:rPr lang="en-US" dirty="0" err="1"/>
              <a:t>eax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40"/>
    </mc:Choice>
    <mc:Fallback xmlns="">
      <p:transition spd="slow" advTm="11654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819E-A243-4985-A237-AE156CA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Anatomy of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E3C5-0C6E-4C95-8765-5095E85D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36634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I’m in </a:t>
            </a:r>
            <a:r>
              <a:rPr lang="en-US" dirty="0" err="1"/>
              <a:t>yr</a:t>
            </a:r>
            <a:r>
              <a:rPr lang="en-US" dirty="0"/>
              <a:t> loop </a:t>
            </a:r>
            <a:r>
              <a:rPr lang="en-US" dirty="0" err="1"/>
              <a:t>nerfin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n </a:t>
            </a:r>
            <a:r>
              <a:rPr lang="en-US" dirty="0" err="1"/>
              <a:t>til</a:t>
            </a:r>
            <a:r>
              <a:rPr lang="en-US" dirty="0"/>
              <a:t> both same n an 1</a:t>
            </a:r>
          </a:p>
          <a:p>
            <a:pPr marL="0" indent="0">
              <a:buNone/>
            </a:pPr>
            <a:r>
              <a:rPr lang="en-US" dirty="0"/>
              <a:t>I’m </a:t>
            </a:r>
            <a:r>
              <a:rPr lang="en-US" dirty="0" err="1"/>
              <a:t>outta</a:t>
            </a:r>
            <a:r>
              <a:rPr lang="en-US" dirty="0"/>
              <a:t> </a:t>
            </a:r>
            <a:r>
              <a:rPr lang="en-US" dirty="0" err="1"/>
              <a:t>yr</a:t>
            </a:r>
            <a:r>
              <a:rPr lang="en-US" dirty="0"/>
              <a:t>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things to observe:</a:t>
            </a:r>
          </a:p>
          <a:p>
            <a:r>
              <a:rPr lang="en-US" dirty="0"/>
              <a:t>Like while loop, checks condition at top (regardless of </a:t>
            </a:r>
            <a:r>
              <a:rPr lang="en-US" dirty="0" err="1"/>
              <a:t>til</a:t>
            </a:r>
            <a:r>
              <a:rPr lang="en-US" dirty="0"/>
              <a:t>/wile)</a:t>
            </a:r>
          </a:p>
          <a:p>
            <a:r>
              <a:rPr lang="en-US" dirty="0"/>
              <a:t>Action (</a:t>
            </a:r>
            <a:r>
              <a:rPr lang="en-US" dirty="0" err="1"/>
              <a:t>nerfin</a:t>
            </a:r>
            <a:r>
              <a:rPr lang="en-US" dirty="0"/>
              <a:t>/</a:t>
            </a:r>
            <a:r>
              <a:rPr lang="en-US" dirty="0" err="1"/>
              <a:t>uppin</a:t>
            </a:r>
            <a:r>
              <a:rPr lang="en-US" dirty="0"/>
              <a:t>) happens at bottom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A6EDD-01E1-430B-8EC3-BA18AE4B09A3}"/>
              </a:ext>
            </a:extLst>
          </p:cNvPr>
          <p:cNvSpPr txBox="1">
            <a:spLocks/>
          </p:cNvSpPr>
          <p:nvPr/>
        </p:nvSpPr>
        <p:spPr>
          <a:xfrm>
            <a:off x="6460273" y="2286000"/>
            <a:ext cx="5036634" cy="35814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loop$start</a:t>
            </a:r>
            <a:r>
              <a:rPr lang="en-US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&lt;evaluate condition expr&gt;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je $</a:t>
            </a:r>
            <a:r>
              <a:rPr lang="en-US" dirty="0" err="1"/>
              <a:t>loop$end</a:t>
            </a:r>
            <a:r>
              <a:rPr lang="en-US" dirty="0"/>
              <a:t>	; get out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loop$body</a:t>
            </a:r>
            <a:r>
              <a:rPr lang="en-US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…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loop$action</a:t>
            </a:r>
            <a:r>
              <a:rPr lang="en-US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 [</a:t>
            </a:r>
            <a:r>
              <a:rPr lang="en-US" dirty="0" err="1"/>
              <a:t>ebp</a:t>
            </a:r>
            <a:r>
              <a:rPr lang="en-US" dirty="0"/>
              <a:t>-(offset of n)]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$</a:t>
            </a:r>
            <a:r>
              <a:rPr lang="en-US" dirty="0" err="1"/>
              <a:t>loop$start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loop$end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76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59"/>
    </mc:Choice>
    <mc:Fallback xmlns="">
      <p:transition spd="slow" advTm="4855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819E-A243-4985-A237-AE156CA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loop – code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A6EDD-01E1-430B-8EC3-BA18AE4B09A3}"/>
              </a:ext>
            </a:extLst>
          </p:cNvPr>
          <p:cNvSpPr txBox="1">
            <a:spLocks/>
          </p:cNvSpPr>
          <p:nvPr/>
        </p:nvSpPr>
        <p:spPr>
          <a:xfrm>
            <a:off x="1371600" y="1859280"/>
            <a:ext cx="5036634" cy="35814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loop$start</a:t>
            </a:r>
            <a:r>
              <a:rPr lang="en-US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&lt;evaluate condition expr&gt;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je $</a:t>
            </a:r>
            <a:r>
              <a:rPr lang="en-US" dirty="0" err="1"/>
              <a:t>loop$end</a:t>
            </a:r>
            <a:r>
              <a:rPr lang="en-US" dirty="0"/>
              <a:t>	; get out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loop$body</a:t>
            </a:r>
            <a:r>
              <a:rPr lang="en-US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…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loop$action</a:t>
            </a:r>
            <a:r>
              <a:rPr lang="en-US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inc</a:t>
            </a:r>
            <a:r>
              <a:rPr lang="en-US" dirty="0"/>
              <a:t> [</a:t>
            </a:r>
            <a:r>
              <a:rPr lang="en-US" dirty="0" err="1"/>
              <a:t>ebp</a:t>
            </a:r>
            <a:r>
              <a:rPr lang="en-US" dirty="0"/>
              <a:t>-(offset of n)]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$</a:t>
            </a:r>
            <a:r>
              <a:rPr lang="en-US" dirty="0" err="1"/>
              <a:t>loop$start</a:t>
            </a: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loop$end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4C872-3EC0-476E-9308-0DD081A5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608" y="1859280"/>
            <a:ext cx="4921963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Expression generates own code</a:t>
            </a:r>
          </a:p>
          <a:p>
            <a:r>
              <a:rPr lang="en-US" dirty="0" err="1"/>
              <a:t>exitLoop_condition</a:t>
            </a:r>
            <a:r>
              <a:rPr lang="en-US" dirty="0"/>
              <a:t> can generate </a:t>
            </a:r>
            <a:r>
              <a:rPr lang="en-US" dirty="0" err="1"/>
              <a:t>cmp</a:t>
            </a:r>
            <a:r>
              <a:rPr lang="en-US" dirty="0"/>
              <a:t> and je</a:t>
            </a:r>
          </a:p>
          <a:p>
            <a:r>
              <a:rPr lang="en-US" dirty="0"/>
              <a:t>Use labels!!</a:t>
            </a:r>
          </a:p>
          <a:p>
            <a:r>
              <a:rPr lang="en-US" dirty="0"/>
              <a:t>Action needs special treatment</a:t>
            </a:r>
          </a:p>
          <a:p>
            <a:pPr lvl="1"/>
            <a:r>
              <a:rPr lang="en-US" dirty="0"/>
              <a:t>Need to generate action code AFTER loop body</a:t>
            </a:r>
          </a:p>
          <a:p>
            <a:pPr lvl="1"/>
            <a:r>
              <a:rPr lang="en-US" dirty="0"/>
              <a:t>Parser rule node for action comes BEFORE loop body</a:t>
            </a:r>
          </a:p>
          <a:p>
            <a:pPr lvl="1"/>
            <a:r>
              <a:rPr lang="en-US" dirty="0"/>
              <a:t>Prep in static analysis in </a:t>
            </a:r>
            <a:r>
              <a:rPr lang="en-US" dirty="0" err="1"/>
              <a:t>enterLoop_action</a:t>
            </a:r>
            <a:endParaRPr lang="en-US" dirty="0"/>
          </a:p>
          <a:p>
            <a:pPr lvl="1"/>
            <a:r>
              <a:rPr lang="en-US" dirty="0"/>
              <a:t>Generate code in </a:t>
            </a:r>
            <a:r>
              <a:rPr lang="en-US" dirty="0" err="1"/>
              <a:t>exitLoop_end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77"/>
    </mc:Choice>
    <mc:Fallback xmlns="">
      <p:transition spd="slow" advTm="7007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819E-A243-4985-A237-AE156CA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Anatomy of if/then/else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E3C5-0C6E-4C95-8765-5095E85D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05532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 rly?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ya</a:t>
            </a:r>
            <a:r>
              <a:rPr lang="en-US" dirty="0"/>
              <a:t> rly,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mebbe</a:t>
            </a:r>
            <a:r>
              <a:rPr lang="en-US" dirty="0"/>
              <a:t> &lt;condition1&gt;,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mebbe</a:t>
            </a:r>
            <a:r>
              <a:rPr lang="en-US" dirty="0"/>
              <a:t> &lt;condition2&gt;, …</a:t>
            </a:r>
          </a:p>
          <a:p>
            <a:pPr marL="0" indent="0">
              <a:buNone/>
            </a:pPr>
            <a:r>
              <a:rPr lang="en-US" dirty="0"/>
              <a:t>	no </a:t>
            </a:r>
            <a:r>
              <a:rPr lang="en-US" dirty="0" err="1"/>
              <a:t>wai</a:t>
            </a:r>
            <a:r>
              <a:rPr lang="en-US" dirty="0"/>
              <a:t> …</a:t>
            </a:r>
          </a:p>
          <a:p>
            <a:pPr marL="0" indent="0">
              <a:buNone/>
            </a:pPr>
            <a:r>
              <a:rPr lang="en-US" dirty="0" err="1"/>
              <a:t>oic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DCCA5-29BB-47B0-9683-638E59A77569}"/>
              </a:ext>
            </a:extLst>
          </p:cNvPr>
          <p:cNvSpPr txBox="1"/>
          <p:nvPr/>
        </p:nvSpPr>
        <p:spPr>
          <a:xfrm>
            <a:off x="6519746" y="2468137"/>
            <a:ext cx="4378713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Static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Had better check that type of “it” is </a:t>
            </a:r>
            <a:r>
              <a:rPr lang="en-US" dirty="0" err="1"/>
              <a:t>boolean</a:t>
            </a:r>
            <a:r>
              <a:rPr lang="en-US" dirty="0"/>
              <a:t> at this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for all MEBBE conditions</a:t>
            </a:r>
          </a:p>
        </p:txBody>
      </p:sp>
    </p:spTree>
    <p:extLst>
      <p:ext uri="{BB962C8B-B14F-4D97-AF65-F5344CB8AC3E}">
        <p14:creationId xmlns:p14="http://schemas.microsoft.com/office/powerpoint/2010/main" val="16298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32"/>
    </mc:Choice>
    <mc:Fallback xmlns="">
      <p:transition spd="slow" advTm="449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819E-A243-4985-A237-AE156CA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Anatomy of if/then/else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E3C5-0C6E-4C95-8765-5095E85D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0366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 rly?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ya</a:t>
            </a:r>
            <a:r>
              <a:rPr lang="en-US" dirty="0"/>
              <a:t> rly,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mebbe</a:t>
            </a:r>
            <a:r>
              <a:rPr lang="en-US" dirty="0"/>
              <a:t> &lt;condition1&gt;,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mebbe</a:t>
            </a:r>
            <a:r>
              <a:rPr lang="en-US" dirty="0"/>
              <a:t> &lt;condition2&gt;, …</a:t>
            </a:r>
          </a:p>
          <a:p>
            <a:pPr marL="0" indent="0">
              <a:buNone/>
            </a:pPr>
            <a:r>
              <a:rPr lang="en-US" dirty="0"/>
              <a:t>	no </a:t>
            </a:r>
            <a:r>
              <a:rPr lang="en-US" dirty="0" err="1"/>
              <a:t>wai</a:t>
            </a:r>
            <a:r>
              <a:rPr lang="en-US" dirty="0"/>
              <a:t> …</a:t>
            </a:r>
          </a:p>
          <a:p>
            <a:pPr marL="0" indent="0">
              <a:buNone/>
            </a:pPr>
            <a:r>
              <a:rPr lang="en-US" dirty="0" err="1"/>
              <a:t>oic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A6EDD-01E1-430B-8EC3-BA18AE4B09A3}"/>
              </a:ext>
            </a:extLst>
          </p:cNvPr>
          <p:cNvSpPr txBox="1">
            <a:spLocks/>
          </p:cNvSpPr>
          <p:nvPr/>
        </p:nvSpPr>
        <p:spPr>
          <a:xfrm>
            <a:off x="6408234" y="1417598"/>
            <a:ext cx="5036634" cy="5206225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mov </a:t>
            </a:r>
            <a:r>
              <a:rPr lang="en-US" dirty="0" err="1"/>
              <a:t>eax</a:t>
            </a:r>
            <a:r>
              <a:rPr lang="en-US" dirty="0"/>
              <a:t>, [it] 	; load global “it”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je $temp$elseif1	; do elseif # 1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… code for </a:t>
            </a:r>
            <a:r>
              <a:rPr lang="en-US" dirty="0" err="1"/>
              <a:t>ya</a:t>
            </a:r>
            <a:r>
              <a:rPr lang="en-US" dirty="0"/>
              <a:t> rly …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$</a:t>
            </a:r>
            <a:r>
              <a:rPr lang="en-US" dirty="0" err="1"/>
              <a:t>temp$endif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$temp$elseif1: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&lt;evaluate expr: condition1&gt;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je $temp$elseif2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… code for </a:t>
            </a:r>
            <a:r>
              <a:rPr lang="en-US" dirty="0" err="1"/>
              <a:t>mebbe</a:t>
            </a:r>
            <a:r>
              <a:rPr lang="en-US" dirty="0"/>
              <a:t> 1…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$</a:t>
            </a:r>
            <a:r>
              <a:rPr lang="en-US" dirty="0" err="1"/>
              <a:t>temp$endif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$temp$elseif2: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&lt;evaluate expr: condition2&gt;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0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je $temp$elseif2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… code for </a:t>
            </a:r>
            <a:r>
              <a:rPr lang="en-US" dirty="0" err="1"/>
              <a:t>mebbe</a:t>
            </a:r>
            <a:r>
              <a:rPr lang="en-US" dirty="0"/>
              <a:t> 2 …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$</a:t>
            </a:r>
            <a:r>
              <a:rPr lang="en-US" dirty="0" err="1"/>
              <a:t>temp$endif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temp$else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… code for no </a:t>
            </a:r>
            <a:r>
              <a:rPr lang="en-US" dirty="0" err="1"/>
              <a:t>wai</a:t>
            </a:r>
            <a:r>
              <a:rPr lang="en-US" dirty="0"/>
              <a:t> …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dirty="0"/>
              <a:t>$</a:t>
            </a:r>
            <a:r>
              <a:rPr lang="en-US" dirty="0" err="1"/>
              <a:t>temp$endif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66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71"/>
    </mc:Choice>
    <mc:Fallback xmlns="">
      <p:transition spd="slow" advTm="5617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FDA-41B5-4032-B451-32A3BAAF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Instruction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8756-2A18-4B89-9F56-140559B2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536606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 r product of r an 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exitProduct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LOLcodeParser.ProductContext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(new Instruction(Vx86.Inx.POP, Vx86.Mode.REGISTER, Vx86.Reg.EBX, Vx86.Mode.NONE, Vx86.Reg.NONE, 0, “prod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1"));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(new Instruction(Vx86.Inx.POP, Vx86.Mode.REGISTER, Vx86.Reg.EAX, Vx86.Mode.NONE, Vx86.Reg.NONE, 0, “prod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2"));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p.add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(new Instruction(Vx86.Inx.MUL, Vx86.Mode.REGISTER, Vx86.Reg.EAX, Vx86.Mode.REGISTER, Vx86.Reg.EBX, 0));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ASM: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74: MOV  EAX,[EBP-4]         ; load "result“	expr and its subtree did this –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exitVar_ref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this case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75: PUSH EAX                 ; push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exitNaked_arg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did this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76: MOV  EAX,[EBP+8]         ; load "n“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exitVar_ref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77: PUSH EAX                 ; push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exitNaked_arg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78: POP  EAX                 ; prod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79: POP  EBX                 ; prod </a:t>
            </a:r>
            <a:r>
              <a:rPr lang="en-US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80: MUL  EAX,EBX  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81: MOV  [EBP-4],EAX         ; store "result“	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exitVar_assignment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cs typeface="Courier New" panose="02070309020205020404" pitchFamily="49" charset="0"/>
              </a:rPr>
              <a:t>Why so complicated? Why not optimized?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cs typeface="Courier New" panose="02070309020205020404" pitchFamily="49" charset="0"/>
              </a:rPr>
              <a:t>Because it is tractable with little code.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cs typeface="Courier New" panose="02070309020205020404" pitchFamily="49" charset="0"/>
              </a:rPr>
              <a:t>77,78 will be removed by peephole optimizer.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cs typeface="Courier New" panose="02070309020205020404" pitchFamily="49" charset="0"/>
              </a:rPr>
              <a:t>Then it gets complicated – perhaps we can build peephole rules to make 75,79 into mov </a:t>
            </a:r>
            <a:r>
              <a:rPr lang="en-US" sz="1200" dirty="0" err="1">
                <a:cs typeface="Courier New" panose="02070309020205020404" pitchFamily="49" charset="0"/>
              </a:rPr>
              <a:t>ebx</a:t>
            </a:r>
            <a:r>
              <a:rPr lang="en-US" sz="1200" dirty="0">
                <a:cs typeface="Courier New" panose="02070309020205020404" pitchFamily="49" charset="0"/>
              </a:rPr>
              <a:t>, </a:t>
            </a:r>
            <a:r>
              <a:rPr lang="en-US" sz="1200" dirty="0" err="1">
                <a:cs typeface="Courier New" panose="02070309020205020404" pitchFamily="49" charset="0"/>
              </a:rPr>
              <a:t>eax</a:t>
            </a:r>
            <a:r>
              <a:rPr lang="en-US" sz="1200" dirty="0">
                <a:cs typeface="Courier New" panose="02070309020205020404" pitchFamily="49" charset="0"/>
              </a:rPr>
              <a:t>, and then in a further iteration we can load both registers straight from the variables on the stack.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cs typeface="Courier New" panose="02070309020205020404" pitchFamily="49" charset="0"/>
              </a:rPr>
              <a:t>But in the end game, one has to build a register-allocation scheme for expressions (we won’t do this).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796"/>
    </mc:Choice>
    <mc:Fallback xmlns="">
      <p:transition spd="slow" advTm="3767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E4EF-98E3-4B3B-99E9-080A14DE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of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F9CA-312B-4757-BD0A-80455A93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expediency, not realism</a:t>
            </a:r>
          </a:p>
          <a:p>
            <a:r>
              <a:rPr lang="en-US" dirty="0"/>
              <a:t>Code space – separate array</a:t>
            </a:r>
          </a:p>
          <a:p>
            <a:r>
              <a:rPr lang="en-US" dirty="0"/>
              <a:t>Main address space:</a:t>
            </a:r>
          </a:p>
          <a:p>
            <a:pPr lvl="1"/>
            <a:r>
              <a:rPr lang="en-US" dirty="0"/>
              <a:t>Global variables: Grow from bottom</a:t>
            </a:r>
          </a:p>
          <a:p>
            <a:pPr lvl="1"/>
            <a:r>
              <a:rPr lang="en-US" dirty="0"/>
              <a:t>Stack: Grows from top</a:t>
            </a:r>
          </a:p>
          <a:p>
            <a:r>
              <a:rPr lang="en-US" dirty="0"/>
              <a:t>Separate string space:</a:t>
            </a:r>
          </a:p>
          <a:p>
            <a:pPr lvl="1"/>
            <a:r>
              <a:rPr lang="en-US" dirty="0"/>
              <a:t>Immutable strings, marked by integer ids</a:t>
            </a:r>
          </a:p>
          <a:p>
            <a:pPr lvl="1"/>
            <a:r>
              <a:rPr lang="en-US" dirty="0"/>
              <a:t>VM contains map</a:t>
            </a:r>
          </a:p>
          <a:p>
            <a:pPr lvl="1"/>
            <a:r>
              <a:rPr lang="en-US" dirty="0"/>
              <a:t>Because I did not want to build an allocator </a:t>
            </a:r>
          </a:p>
        </p:txBody>
      </p:sp>
    </p:spTree>
    <p:extLst>
      <p:ext uri="{BB962C8B-B14F-4D97-AF65-F5344CB8AC3E}">
        <p14:creationId xmlns:p14="http://schemas.microsoft.com/office/powerpoint/2010/main" val="8615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54"/>
    </mc:Choice>
    <mc:Fallback xmlns="">
      <p:transition spd="slow" advTm="4695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F871-A9E0-4636-A0AA-F831F85D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Operands and Mode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8F77-9FEC-42C6-88CE-26F37454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4040"/>
            <a:ext cx="9601200" cy="4724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Most instructions have operands, up to two: </a:t>
            </a:r>
            <a:r>
              <a:rPr lang="en-US" dirty="0" err="1"/>
              <a:t>dest</a:t>
            </a:r>
            <a:r>
              <a:rPr lang="en-US" dirty="0"/>
              <a:t>(</a:t>
            </a:r>
            <a:r>
              <a:rPr lang="en-US" dirty="0" err="1"/>
              <a:t>ination</a:t>
            </a:r>
            <a:r>
              <a:rPr lang="en-US" dirty="0"/>
              <a:t>) and </a:t>
            </a:r>
            <a:r>
              <a:rPr lang="en-US" dirty="0" err="1"/>
              <a:t>src</a:t>
            </a:r>
            <a:r>
              <a:rPr lang="en-US" dirty="0"/>
              <a:t>(source):</a:t>
            </a:r>
          </a:p>
          <a:p>
            <a:pPr marL="530352" lvl="1" indent="0">
              <a:buNone/>
            </a:pPr>
            <a:r>
              <a:rPr lang="en-US" dirty="0" err="1"/>
              <a:t>inst</a:t>
            </a:r>
            <a:r>
              <a:rPr lang="en-US" dirty="0"/>
              <a:t> </a:t>
            </a:r>
            <a:r>
              <a:rPr lang="en-US" dirty="0" err="1"/>
              <a:t>dest</a:t>
            </a:r>
            <a:r>
              <a:rPr lang="en-US" dirty="0"/>
              <a:t>,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I know this is backwards, but convention / history prevails</a:t>
            </a:r>
          </a:p>
          <a:p>
            <a:r>
              <a:rPr lang="en-US" dirty="0"/>
              <a:t>4 Operand modes (Mode </a:t>
            </a:r>
            <a:r>
              <a:rPr lang="en-US" dirty="0" err="1"/>
              <a:t>enum</a:t>
            </a:r>
            <a:r>
              <a:rPr lang="en-US" dirty="0"/>
              <a:t>) for each operand</a:t>
            </a:r>
          </a:p>
          <a:p>
            <a:pPr lvl="1"/>
            <a:r>
              <a:rPr lang="en-US" dirty="0"/>
              <a:t>REGISTER – operand is one of the registers</a:t>
            </a:r>
          </a:p>
          <a:p>
            <a:pPr lvl="1"/>
            <a:r>
              <a:rPr lang="en-US" dirty="0"/>
              <a:t>IMMEDIATE – operand is a constant, in the code (like 5  or 3.1 or “example”)</a:t>
            </a:r>
          </a:p>
          <a:p>
            <a:pPr lvl="1"/>
            <a:r>
              <a:rPr lang="en-US" dirty="0"/>
              <a:t>MEMORY – operand is the current content of a memory location like [1000]</a:t>
            </a:r>
          </a:p>
          <a:p>
            <a:pPr lvl="1"/>
            <a:r>
              <a:rPr lang="en-US" dirty="0"/>
              <a:t>INDIRECT – register holds memory location, optional offset: [EBX+4]</a:t>
            </a:r>
          </a:p>
          <a:p>
            <a:r>
              <a:rPr lang="en-US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MOV EAX, [EBP+8]	; fill EAX with contents of memory with address by (EBP+8)</a:t>
            </a:r>
          </a:p>
          <a:p>
            <a:pPr marL="530352" lvl="1" indent="0">
              <a:buNone/>
            </a:pPr>
            <a:r>
              <a:rPr lang="en-US" dirty="0"/>
              <a:t>			; </a:t>
            </a:r>
            <a:r>
              <a:rPr lang="en-US" dirty="0" err="1"/>
              <a:t>Dest</a:t>
            </a:r>
            <a:r>
              <a:rPr lang="en-US" dirty="0"/>
              <a:t>: Register, </a:t>
            </a:r>
            <a:r>
              <a:rPr lang="en-US" dirty="0" err="1"/>
              <a:t>Src</a:t>
            </a:r>
            <a:r>
              <a:rPr lang="en-US" dirty="0"/>
              <a:t>: Indirect</a:t>
            </a:r>
          </a:p>
          <a:p>
            <a:pPr marL="530352" lvl="1" indent="0">
              <a:buNone/>
            </a:pPr>
            <a:r>
              <a:rPr lang="en-US" dirty="0"/>
              <a:t>SUB EAX, 5		; </a:t>
            </a:r>
            <a:r>
              <a:rPr lang="en-US" dirty="0" err="1"/>
              <a:t>Dest</a:t>
            </a:r>
            <a:r>
              <a:rPr lang="en-US" dirty="0"/>
              <a:t>: Register, </a:t>
            </a:r>
            <a:r>
              <a:rPr lang="en-US" dirty="0" err="1"/>
              <a:t>Src</a:t>
            </a:r>
            <a:r>
              <a:rPr lang="en-US" dirty="0"/>
              <a:t>: Immediate</a:t>
            </a:r>
          </a:p>
          <a:p>
            <a:pPr marL="384048" lvl="0" indent="-384048"/>
            <a:r>
              <a:rPr lang="en-US" dirty="0"/>
              <a:t>Important: Only one of </a:t>
            </a:r>
            <a:r>
              <a:rPr lang="en-US" dirty="0" err="1"/>
              <a:t>Src</a:t>
            </a:r>
            <a:r>
              <a:rPr lang="en-US" dirty="0"/>
              <a:t> and </a:t>
            </a:r>
            <a:r>
              <a:rPr lang="en-US" dirty="0" err="1"/>
              <a:t>Dest</a:t>
            </a:r>
            <a:r>
              <a:rPr lang="en-US" dirty="0"/>
              <a:t> can be memory or indirect (loading or storing to memory)</a:t>
            </a:r>
          </a:p>
          <a:p>
            <a:r>
              <a:rPr lang="en-US" dirty="0"/>
              <a:t>Also, no combining memory access with immediate ops. Because I said so.</a:t>
            </a:r>
          </a:p>
          <a:p>
            <a:r>
              <a:rPr lang="en-US" dirty="0"/>
              <a:t>Instructions with only one operand need to have the operand in DEST, regardless of semantics</a:t>
            </a:r>
          </a:p>
        </p:txBody>
      </p:sp>
    </p:spTree>
    <p:extLst>
      <p:ext uri="{BB962C8B-B14F-4D97-AF65-F5344CB8AC3E}">
        <p14:creationId xmlns:p14="http://schemas.microsoft.com/office/powerpoint/2010/main" val="1580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52"/>
    </mc:Choice>
    <mc:Fallback xmlns="">
      <p:transition spd="slow" advTm="872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81F3-9D66-4A51-8355-911286D9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(Inx 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D1DC-C8A2-4F14-9603-03569393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MOV</a:t>
            </a:r>
          </a:p>
          <a:p>
            <a:r>
              <a:rPr lang="en-US" dirty="0"/>
              <a:t>ADD, SUB, MUL, DIV, INC, DEC, CMP – </a:t>
            </a:r>
            <a:r>
              <a:rPr lang="en-US" dirty="0" err="1"/>
              <a:t>ints</a:t>
            </a:r>
            <a:r>
              <a:rPr lang="en-US" dirty="0"/>
              <a:t> (NUMBRs)</a:t>
            </a:r>
          </a:p>
          <a:p>
            <a:pPr lvl="1"/>
            <a:r>
              <a:rPr lang="en-US" dirty="0"/>
              <a:t>Note: CMP is SUB without storing the result</a:t>
            </a:r>
          </a:p>
          <a:p>
            <a:r>
              <a:rPr lang="en-US" dirty="0"/>
              <a:t>FADD, FSUB, FMUL, FDIV, FCMP – floats (NUMBARs) – not working</a:t>
            </a:r>
          </a:p>
          <a:p>
            <a:r>
              <a:rPr lang="en-US" dirty="0"/>
              <a:t>JMP, JE, JNE, JZ, JNZ, JC, JNC, JG, JGE, JL, JLE</a:t>
            </a:r>
          </a:p>
          <a:p>
            <a:pPr lvl="1"/>
            <a:r>
              <a:rPr lang="en-US" dirty="0"/>
              <a:t>JMP and conditional jumps, react to arithmetic and comparison (FLAGS)</a:t>
            </a:r>
          </a:p>
          <a:p>
            <a:pPr lvl="1"/>
            <a:r>
              <a:rPr lang="en-US" dirty="0"/>
              <a:t>C: carry flag (result overflowed/underflowed), Z: zero flag (result was zero)</a:t>
            </a:r>
          </a:p>
          <a:p>
            <a:pPr lvl="1"/>
            <a:r>
              <a:rPr lang="en-US" dirty="0"/>
              <a:t>All jumps are relative to next instruction – e.g. JMP 0 no jump, JMP -1 endless loop</a:t>
            </a:r>
          </a:p>
          <a:p>
            <a:pPr lvl="1"/>
            <a:r>
              <a:rPr lang="en-US" dirty="0"/>
              <a:t>Example code show labels, but you won’t have that to aid you.</a:t>
            </a:r>
          </a:p>
          <a:p>
            <a:r>
              <a:rPr lang="en-US" dirty="0"/>
              <a:t>CALL, RET, PUSH, POP – subroutines and stack</a:t>
            </a:r>
          </a:p>
          <a:p>
            <a:pPr lvl="1"/>
            <a:r>
              <a:rPr lang="en-US" dirty="0"/>
              <a:t>Note: CALL x is like (PUSH EIP, JMP x), x is relative like for JMP</a:t>
            </a:r>
          </a:p>
          <a:p>
            <a:pPr lvl="1"/>
            <a:r>
              <a:rPr lang="en-US" dirty="0"/>
              <a:t>Note: RET x is like (POP EIP, ADD ESP, x)</a:t>
            </a:r>
          </a:p>
          <a:p>
            <a:pPr lvl="1"/>
            <a:r>
              <a:rPr lang="en-US" dirty="0"/>
              <a:t>Stack grows downward</a:t>
            </a:r>
          </a:p>
        </p:txBody>
      </p:sp>
    </p:spTree>
    <p:extLst>
      <p:ext uri="{BB962C8B-B14F-4D97-AF65-F5344CB8AC3E}">
        <p14:creationId xmlns:p14="http://schemas.microsoft.com/office/powerpoint/2010/main" val="6322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888"/>
    </mc:Choice>
    <mc:Fallback xmlns="">
      <p:transition spd="slow" advTm="1428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C063-53E2-417B-A3D9-F93C9FC4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76DA-39DC-4CF8-ACC8-0E3CE200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Instruction is an object (with operands and </a:t>
            </a:r>
            <a:r>
              <a:rPr lang="en-US" dirty="0" err="1"/>
              <a:t>opmodes</a:t>
            </a:r>
            <a:r>
              <a:rPr lang="en-US" dirty="0"/>
              <a:t> and values)</a:t>
            </a:r>
          </a:p>
          <a:p>
            <a:pPr lvl="1"/>
            <a:r>
              <a:rPr lang="en-US" dirty="0"/>
              <a:t>Optional comments for printouts</a:t>
            </a:r>
          </a:p>
          <a:p>
            <a:r>
              <a:rPr lang="en-US" dirty="0"/>
              <a:t>A program is a List&lt;&gt; of instructions</a:t>
            </a:r>
          </a:p>
          <a:p>
            <a:pPr lvl="1"/>
            <a:r>
              <a:rPr lang="en-US" dirty="0"/>
              <a:t>Also has labels that can be resolved later, see examples</a:t>
            </a:r>
          </a:p>
          <a:p>
            <a:pPr lvl="1"/>
            <a:r>
              <a:rPr lang="en-US" dirty="0"/>
              <a:t>Also has string literal map, see examples</a:t>
            </a:r>
          </a:p>
          <a:p>
            <a:pPr lvl="1"/>
            <a:r>
              <a:rPr lang="en-US" dirty="0"/>
              <a:t>Also stores reference to a “runtime” with support routines</a:t>
            </a:r>
          </a:p>
        </p:txBody>
      </p:sp>
    </p:spTree>
    <p:extLst>
      <p:ext uri="{BB962C8B-B14F-4D97-AF65-F5344CB8AC3E}">
        <p14:creationId xmlns:p14="http://schemas.microsoft.com/office/powerpoint/2010/main" val="30583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87"/>
    </mc:Choice>
    <mc:Fallback xmlns="">
      <p:transition spd="slow" advTm="641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8C9E-2F09-474A-94D6-3FF7B145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support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8AC5-622D-4BFF-ADA4-2DF678D4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routines you can call: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concat</a:t>
            </a:r>
            <a:r>
              <a:rPr lang="en-US" dirty="0"/>
              <a:t>: smoosh. </a:t>
            </a:r>
          </a:p>
          <a:p>
            <a:pPr lvl="2"/>
            <a:r>
              <a:rPr lang="en-US" dirty="0"/>
              <a:t>All </a:t>
            </a:r>
            <a:r>
              <a:rPr lang="en-US" dirty="0" err="1"/>
              <a:t>args</a:t>
            </a:r>
            <a:r>
              <a:rPr lang="en-US" dirty="0"/>
              <a:t> on stack, must be strings, first </a:t>
            </a:r>
            <a:r>
              <a:rPr lang="en-US" dirty="0" err="1"/>
              <a:t>arg</a:t>
            </a:r>
            <a:r>
              <a:rPr lang="en-US" dirty="0"/>
              <a:t> on top except:</a:t>
            </a:r>
          </a:p>
          <a:p>
            <a:pPr lvl="2"/>
            <a:r>
              <a:rPr lang="en-US" dirty="0"/>
              <a:t>top of stack must have number of </a:t>
            </a:r>
            <a:r>
              <a:rPr lang="en-US" dirty="0" err="1"/>
              <a:t>args</a:t>
            </a:r>
            <a:endParaRPr lang="en-US" dirty="0"/>
          </a:p>
          <a:p>
            <a:pPr lvl="3"/>
            <a:r>
              <a:rPr lang="en-US" dirty="0"/>
              <a:t>(</a:t>
            </a:r>
            <a:r>
              <a:rPr lang="en-US" dirty="0" err="1"/>
              <a:t>vararg</a:t>
            </a:r>
            <a:r>
              <a:rPr lang="en-US" dirty="0"/>
              <a:t> is a b$^$%$)</a:t>
            </a:r>
          </a:p>
          <a:p>
            <a:pPr lvl="2"/>
            <a:r>
              <a:rPr lang="en-US" dirty="0"/>
              <a:t>All regs presumed clobbered, returns yarn </a:t>
            </a:r>
            <a:r>
              <a:rPr lang="en-US" dirty="0" err="1"/>
              <a:t>ptr</a:t>
            </a:r>
            <a:r>
              <a:rPr lang="en-US" dirty="0"/>
              <a:t> in EAX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intToString</a:t>
            </a:r>
            <a:r>
              <a:rPr lang="en-US" dirty="0"/>
              <a:t>, $</a:t>
            </a:r>
            <a:r>
              <a:rPr lang="en-US" dirty="0" err="1"/>
              <a:t>intToFloat</a:t>
            </a:r>
            <a:r>
              <a:rPr lang="en-US" dirty="0"/>
              <a:t>, $</a:t>
            </a:r>
            <a:r>
              <a:rPr lang="en-US" dirty="0" err="1"/>
              <a:t>floatToInt</a:t>
            </a:r>
            <a:r>
              <a:rPr lang="en-US" dirty="0"/>
              <a:t>, $</a:t>
            </a:r>
            <a:r>
              <a:rPr lang="en-US" dirty="0" err="1"/>
              <a:t>floatToString</a:t>
            </a:r>
            <a:r>
              <a:rPr lang="en-US" dirty="0"/>
              <a:t>, $</a:t>
            </a:r>
            <a:r>
              <a:rPr lang="en-US" dirty="0" err="1"/>
              <a:t>stringToInt</a:t>
            </a:r>
            <a:r>
              <a:rPr lang="en-US" dirty="0"/>
              <a:t>, $</a:t>
            </a:r>
            <a:r>
              <a:rPr lang="en-US" dirty="0" err="1"/>
              <a:t>stringToFloat</a:t>
            </a:r>
            <a:endParaRPr lang="en-US" dirty="0"/>
          </a:p>
          <a:p>
            <a:pPr lvl="2"/>
            <a:r>
              <a:rPr lang="en-US" dirty="0"/>
              <a:t>Operate on top of stack, return in EAX. Will clobber EBX, ECX, EDX.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strcmp</a:t>
            </a:r>
            <a:r>
              <a:rPr lang="en-US" dirty="0"/>
              <a:t> – like CMP, for yarn. 2 params on stack. Clobbers registers, sets FLAGS.</a:t>
            </a:r>
          </a:p>
          <a:p>
            <a:pPr lvl="2"/>
            <a:r>
              <a:rPr lang="en-US" dirty="0"/>
              <a:t>Comparison is of text (like JS), not references (like Java)</a:t>
            </a:r>
          </a:p>
          <a:p>
            <a:pPr lvl="1"/>
            <a:r>
              <a:rPr lang="en-US" dirty="0"/>
              <a:t>$output: visible. One string argument only, use </a:t>
            </a:r>
            <a:r>
              <a:rPr lang="en-US" dirty="0" err="1"/>
              <a:t>concat</a:t>
            </a:r>
            <a:r>
              <a:rPr lang="en-US" dirty="0"/>
              <a:t> to help</a:t>
            </a:r>
          </a:p>
          <a:p>
            <a:pPr lvl="1"/>
            <a:r>
              <a:rPr lang="en-US" dirty="0"/>
              <a:t>$input: waits for one line (enter) of text from console. Returns yarn </a:t>
            </a:r>
            <a:r>
              <a:rPr lang="en-US" dirty="0" err="1"/>
              <a:t>ptr</a:t>
            </a:r>
            <a:r>
              <a:rPr lang="en-US" dirty="0"/>
              <a:t> in EAX</a:t>
            </a:r>
          </a:p>
          <a:p>
            <a:r>
              <a:rPr lang="en-US" dirty="0"/>
              <a:t>Use Vx86.getRuntimeRouting(String name) to get relative address of routines, will be large number</a:t>
            </a:r>
          </a:p>
        </p:txBody>
      </p:sp>
    </p:spTree>
    <p:extLst>
      <p:ext uri="{BB962C8B-B14F-4D97-AF65-F5344CB8AC3E}">
        <p14:creationId xmlns:p14="http://schemas.microsoft.com/office/powerpoint/2010/main" val="37609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94"/>
    </mc:Choice>
    <mc:Fallback xmlns="">
      <p:transition spd="slow" advTm="1152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C98F-625B-4975-97C9-002F47D0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layout of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42A3E-5729-491F-BE53-927D93714F35}"/>
              </a:ext>
            </a:extLst>
          </p:cNvPr>
          <p:cNvSpPr txBox="1"/>
          <p:nvPr/>
        </p:nvSpPr>
        <p:spPr>
          <a:xfrm>
            <a:off x="1230351" y="1557506"/>
            <a:ext cx="35237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Calling stack – grows from above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A55F3-4DA0-4275-A94A-2FEB94F83DE7}"/>
              </a:ext>
            </a:extLst>
          </p:cNvPr>
          <p:cNvSpPr txBox="1"/>
          <p:nvPr/>
        </p:nvSpPr>
        <p:spPr>
          <a:xfrm>
            <a:off x="1230351" y="1955698"/>
            <a:ext cx="35237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Calling stack – grows from above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B2A43-EF5B-46BC-916E-5A627DAD511A}"/>
              </a:ext>
            </a:extLst>
          </p:cNvPr>
          <p:cNvSpPr txBox="1"/>
          <p:nvPr/>
        </p:nvSpPr>
        <p:spPr>
          <a:xfrm>
            <a:off x="1230351" y="2336495"/>
            <a:ext cx="352378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Calling stack – grows from above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5D831-1730-4299-98CF-E6836388A28F}"/>
              </a:ext>
            </a:extLst>
          </p:cNvPr>
          <p:cNvSpPr txBox="1"/>
          <p:nvPr/>
        </p:nvSpPr>
        <p:spPr>
          <a:xfrm>
            <a:off x="1230351" y="2717292"/>
            <a:ext cx="35237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Parameter 1 – “this is a test”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601E7-947D-4534-B164-9FE95095B4BD}"/>
              </a:ext>
            </a:extLst>
          </p:cNvPr>
          <p:cNvSpPr txBox="1"/>
          <p:nvPr/>
        </p:nvSpPr>
        <p:spPr>
          <a:xfrm>
            <a:off x="1230351" y="3100730"/>
            <a:ext cx="35237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Parameter 2 –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A704A8-940A-4D44-8B4B-D924F1E5A089}"/>
              </a:ext>
            </a:extLst>
          </p:cNvPr>
          <p:cNvSpPr txBox="1"/>
          <p:nvPr/>
        </p:nvSpPr>
        <p:spPr>
          <a:xfrm>
            <a:off x="1230351" y="3497352"/>
            <a:ext cx="35237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Parameter 3 – 3.1415927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634D5-6E98-4F65-B9DC-3D11750CB4A5}"/>
              </a:ext>
            </a:extLst>
          </p:cNvPr>
          <p:cNvSpPr txBox="1"/>
          <p:nvPr/>
        </p:nvSpPr>
        <p:spPr>
          <a:xfrm>
            <a:off x="6096000" y="1635512"/>
            <a:ext cx="6177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</a:t>
            </a:r>
            <a:r>
              <a:rPr lang="en-US" dirty="0" err="1"/>
              <a:t>duz</a:t>
            </a:r>
            <a:r>
              <a:rPr lang="en-US" dirty="0"/>
              <a:t> I test </a:t>
            </a:r>
            <a:r>
              <a:rPr lang="en-US" dirty="0" err="1"/>
              <a:t>yr</a:t>
            </a:r>
            <a:r>
              <a:rPr lang="en-US" dirty="0"/>
              <a:t> yarn words an </a:t>
            </a:r>
            <a:r>
              <a:rPr lang="en-US" dirty="0" err="1"/>
              <a:t>yr</a:t>
            </a:r>
            <a:r>
              <a:rPr lang="en-US" dirty="0"/>
              <a:t> </a:t>
            </a:r>
            <a:r>
              <a:rPr lang="en-US" dirty="0" err="1"/>
              <a:t>numbr</a:t>
            </a:r>
            <a:r>
              <a:rPr lang="en-US" dirty="0"/>
              <a:t> age an </a:t>
            </a:r>
            <a:r>
              <a:rPr lang="en-US" dirty="0" err="1"/>
              <a:t>yr</a:t>
            </a:r>
            <a:r>
              <a:rPr lang="en-US" dirty="0"/>
              <a:t> </a:t>
            </a:r>
            <a:r>
              <a:rPr lang="en-US" dirty="0" err="1"/>
              <a:t>numbar</a:t>
            </a:r>
            <a:r>
              <a:rPr lang="en-US" dirty="0"/>
              <a:t> x</a:t>
            </a:r>
          </a:p>
          <a:p>
            <a:r>
              <a:rPr lang="en-US" dirty="0"/>
              <a:t>	I has a number foo </a:t>
            </a:r>
            <a:r>
              <a:rPr lang="en-US" dirty="0" err="1"/>
              <a:t>itz</a:t>
            </a:r>
            <a:r>
              <a:rPr lang="en-US" dirty="0"/>
              <a:t> 6</a:t>
            </a:r>
          </a:p>
          <a:p>
            <a:r>
              <a:rPr lang="en-US" dirty="0"/>
              <a:t>	I has a yarn bar </a:t>
            </a:r>
            <a:r>
              <a:rPr lang="en-US" dirty="0" err="1"/>
              <a:t>itz</a:t>
            </a:r>
            <a:r>
              <a:rPr lang="en-US" dirty="0"/>
              <a:t> “lol”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if u say so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I </a:t>
            </a:r>
            <a:r>
              <a:rPr lang="en-US" dirty="0" err="1"/>
              <a:t>duz</a:t>
            </a:r>
            <a:r>
              <a:rPr lang="en-US" dirty="0"/>
              <a:t> test </a:t>
            </a:r>
            <a:r>
              <a:rPr lang="en-US" dirty="0" err="1"/>
              <a:t>yr</a:t>
            </a:r>
            <a:r>
              <a:rPr lang="en-US" dirty="0"/>
              <a:t> “this is a test” and </a:t>
            </a:r>
            <a:r>
              <a:rPr lang="en-US" dirty="0" err="1"/>
              <a:t>yr</a:t>
            </a:r>
            <a:r>
              <a:rPr lang="en-US" dirty="0"/>
              <a:t> 5 an </a:t>
            </a:r>
            <a:r>
              <a:rPr lang="en-US" dirty="0" err="1"/>
              <a:t>yr</a:t>
            </a:r>
            <a:r>
              <a:rPr lang="en-US" dirty="0"/>
              <a:t> 3.1415927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286B2-87A3-487A-852B-1EC60E59110F}"/>
              </a:ext>
            </a:extLst>
          </p:cNvPr>
          <p:cNvSpPr txBox="1"/>
          <p:nvPr/>
        </p:nvSpPr>
        <p:spPr>
          <a:xfrm>
            <a:off x="1230351" y="3893974"/>
            <a:ext cx="35237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 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B52C4-C692-4169-B724-D5C6E42C0D17}"/>
              </a:ext>
            </a:extLst>
          </p:cNvPr>
          <p:cNvSpPr txBox="1"/>
          <p:nvPr/>
        </p:nvSpPr>
        <p:spPr>
          <a:xfrm>
            <a:off x="1230351" y="4275487"/>
            <a:ext cx="35237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Saved EBP (calling frame)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AB1B7F-D365-4DD6-B0C6-F51B3EE5FAB0}"/>
              </a:ext>
            </a:extLst>
          </p:cNvPr>
          <p:cNvSpPr txBox="1"/>
          <p:nvPr/>
        </p:nvSpPr>
        <p:spPr>
          <a:xfrm>
            <a:off x="1230351" y="4686300"/>
            <a:ext cx="35237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 - 6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72F8-A3DB-4E4F-8DE7-0F0FE0D4C648}"/>
              </a:ext>
            </a:extLst>
          </p:cNvPr>
          <p:cNvSpPr txBox="1"/>
          <p:nvPr/>
        </p:nvSpPr>
        <p:spPr>
          <a:xfrm>
            <a:off x="1230351" y="5075223"/>
            <a:ext cx="35237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 – “lol”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89856-28CE-4356-B04C-D69D042D3E7A}"/>
              </a:ext>
            </a:extLst>
          </p:cNvPr>
          <p:cNvSpPr txBox="1"/>
          <p:nvPr/>
        </p:nvSpPr>
        <p:spPr>
          <a:xfrm>
            <a:off x="8690518" y="4078640"/>
            <a:ext cx="3070302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[EBP+16*]: Parameter 1</a:t>
            </a:r>
          </a:p>
          <a:p>
            <a:r>
              <a:rPr lang="en-US" dirty="0"/>
              <a:t>[EBP+12]: Parameter 2</a:t>
            </a:r>
          </a:p>
          <a:p>
            <a:r>
              <a:rPr lang="en-US" dirty="0"/>
              <a:t>[EBP+8]: Parameter 3</a:t>
            </a:r>
          </a:p>
          <a:p>
            <a:r>
              <a:rPr lang="en-US" dirty="0"/>
              <a:t>[EBP-4]: foo</a:t>
            </a:r>
          </a:p>
          <a:p>
            <a:r>
              <a:rPr lang="en-US" dirty="0"/>
              <a:t>[EBP-8]: bar</a:t>
            </a:r>
          </a:p>
          <a:p>
            <a:endParaRPr lang="en-US" dirty="0"/>
          </a:p>
          <a:p>
            <a:r>
              <a:rPr lang="en-US" dirty="0"/>
              <a:t>[EPB]: Saved EBP from caller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5EBBD-FF06-4A45-A1A8-50A7BF852116}"/>
              </a:ext>
            </a:extLst>
          </p:cNvPr>
          <p:cNvSpPr txBox="1"/>
          <p:nvPr/>
        </p:nvSpPr>
        <p:spPr>
          <a:xfrm>
            <a:off x="1230351" y="5468276"/>
            <a:ext cx="35237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stack for expressions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A8343-AE1C-4EAC-9BBD-02D776E12AB5}"/>
              </a:ext>
            </a:extLst>
          </p:cNvPr>
          <p:cNvSpPr txBox="1"/>
          <p:nvPr/>
        </p:nvSpPr>
        <p:spPr>
          <a:xfrm>
            <a:off x="1230351" y="5848033"/>
            <a:ext cx="352378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 to call other functions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CBCF64F4-5ADC-44B4-A6A6-CCD2C3ED0D3F}"/>
              </a:ext>
            </a:extLst>
          </p:cNvPr>
          <p:cNvSpPr/>
          <p:nvPr/>
        </p:nvSpPr>
        <p:spPr>
          <a:xfrm>
            <a:off x="4754137" y="2717292"/>
            <a:ext cx="412595" cy="27272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E90965-F442-4791-A4D4-14885A57946B}"/>
              </a:ext>
            </a:extLst>
          </p:cNvPr>
          <p:cNvSpPr txBox="1"/>
          <p:nvPr/>
        </p:nvSpPr>
        <p:spPr>
          <a:xfrm>
            <a:off x="5166732" y="3866684"/>
            <a:ext cx="2743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“Frame” of function “test”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4CBDAD-1DD4-462E-8539-F086CCC4FB32}"/>
              </a:ext>
            </a:extLst>
          </p:cNvPr>
          <p:cNvSpPr txBox="1"/>
          <p:nvPr/>
        </p:nvSpPr>
        <p:spPr>
          <a:xfrm>
            <a:off x="5356303" y="5468276"/>
            <a:ext cx="2687443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EBP: “Frame pointer”</a:t>
            </a:r>
          </a:p>
          <a:p>
            <a:r>
              <a:rPr lang="en-US" dirty="0"/>
              <a:t>Used to address all parameters and locals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3EB6F-8516-42B8-B34A-639258BC262E}"/>
              </a:ext>
            </a:extLst>
          </p:cNvPr>
          <p:cNvSpPr txBox="1"/>
          <p:nvPr/>
        </p:nvSpPr>
        <p:spPr>
          <a:xfrm>
            <a:off x="5557025" y="4455459"/>
            <a:ext cx="176560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EBP points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E42366-6F07-494B-BB73-5EEFDC514F71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4754137" y="4460153"/>
            <a:ext cx="78058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C7DBD4-BDC9-475A-A5CD-9E8D74F4A766}"/>
              </a:ext>
            </a:extLst>
          </p:cNvPr>
          <p:cNvSpPr txBox="1"/>
          <p:nvPr/>
        </p:nvSpPr>
        <p:spPr>
          <a:xfrm>
            <a:off x="8229599" y="6299273"/>
            <a:ext cx="307030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*Variables are 4 bytes each</a:t>
            </a:r>
          </a:p>
        </p:txBody>
      </p:sp>
    </p:spTree>
    <p:extLst>
      <p:ext uri="{BB962C8B-B14F-4D97-AF65-F5344CB8AC3E}">
        <p14:creationId xmlns:p14="http://schemas.microsoft.com/office/powerpoint/2010/main" val="11048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56"/>
    </mc:Choice>
    <mc:Fallback xmlns="">
      <p:transition spd="slow" advTm="1630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B3C5-5601-42C1-A6F2-1F87C8D9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increment</a:t>
            </a:r>
            <a:r>
              <a:rPr lang="en-US" baseline="0" dirty="0"/>
              <a:t>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58B9-877F-4A39-9DAF-B96FFCFE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increment (int a) {</a:t>
            </a:r>
          </a:p>
          <a:p>
            <a:pPr marL="0" indent="0">
              <a:buNone/>
            </a:pPr>
            <a:r>
              <a:rPr lang="en-US" dirty="0"/>
              <a:t>     return a+1;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duz</a:t>
            </a:r>
            <a:r>
              <a:rPr lang="en-US" dirty="0"/>
              <a:t> I increment </a:t>
            </a:r>
            <a:r>
              <a:rPr lang="en-US" dirty="0" err="1"/>
              <a:t>yr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	found </a:t>
            </a:r>
            <a:r>
              <a:rPr lang="en-US" dirty="0" err="1"/>
              <a:t>yr</a:t>
            </a:r>
            <a:r>
              <a:rPr lang="en-US" dirty="0"/>
              <a:t> a+1</a:t>
            </a:r>
          </a:p>
          <a:p>
            <a:pPr marL="0" indent="0">
              <a:buNone/>
            </a:pPr>
            <a:r>
              <a:rPr lang="en-US" dirty="0"/>
              <a:t>if u say so</a:t>
            </a:r>
          </a:p>
        </p:txBody>
      </p:sp>
    </p:spTree>
    <p:extLst>
      <p:ext uri="{BB962C8B-B14F-4D97-AF65-F5344CB8AC3E}">
        <p14:creationId xmlns:p14="http://schemas.microsoft.com/office/powerpoint/2010/main" val="23669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81"/>
    </mc:Choice>
    <mc:Fallback xmlns="">
      <p:transition spd="slow" advTm="19481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1913</TotalTime>
  <Words>1778</Words>
  <Application>Microsoft Office PowerPoint</Application>
  <PresentationFormat>Widescreen</PresentationFormat>
  <Paragraphs>383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Franklin Gothic Book</vt:lpstr>
      <vt:lpstr>Crop</vt:lpstr>
      <vt:lpstr>Code generation and your target </vt:lpstr>
      <vt:lpstr>Your target processor:</vt:lpstr>
      <vt:lpstr>Memory layout of virtual machine</vt:lpstr>
      <vt:lpstr>Operands and Mode enum</vt:lpstr>
      <vt:lpstr>Instructions (Inx enum)</vt:lpstr>
      <vt:lpstr>Assembling your program</vt:lpstr>
      <vt:lpstr>Runtime support routines</vt:lpstr>
      <vt:lpstr>Stack layout of functions</vt:lpstr>
      <vt:lpstr>Example: increment function</vt:lpstr>
      <vt:lpstr>Example: increment function</vt:lpstr>
      <vt:lpstr>Example: increment function: ASM</vt:lpstr>
      <vt:lpstr>Example: increment function: caller</vt:lpstr>
      <vt:lpstr>Example: factorial</vt:lpstr>
      <vt:lpstr>Example: factorial</vt:lpstr>
      <vt:lpstr>Example: factorial_better</vt:lpstr>
      <vt:lpstr>Example: factorial_better</vt:lpstr>
      <vt:lpstr>Example: factorial_better (good optimizer)</vt:lpstr>
      <vt:lpstr>Example: factorial_better (hand-optimized)</vt:lpstr>
      <vt:lpstr>Labels</vt:lpstr>
      <vt:lpstr>Guiding ideas</vt:lpstr>
      <vt:lpstr>Example: Anatomy of a loop</vt:lpstr>
      <vt:lpstr>Anatomy of a loop – code generation</vt:lpstr>
      <vt:lpstr>Example 2: Anatomy of if/then/else</vt:lpstr>
      <vt:lpstr>Example 2: Anatomy of if/then/else</vt:lpstr>
      <vt:lpstr>Using the Instruction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and your target</dc:title>
  <dc:creator>Gunnar Mein</dc:creator>
  <cp:lastModifiedBy>Gunnar Mein</cp:lastModifiedBy>
  <cp:revision>44</cp:revision>
  <dcterms:created xsi:type="dcterms:W3CDTF">2019-02-08T22:40:11Z</dcterms:created>
  <dcterms:modified xsi:type="dcterms:W3CDTF">2019-04-27T16:57:48Z</dcterms:modified>
</cp:coreProperties>
</file>