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0" r:id="rId6"/>
    <p:sldId id="261" r:id="rId7"/>
    <p:sldId id="268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/>
    <p:restoredTop sz="86378"/>
  </p:normalViewPr>
  <p:slideViewPr>
    <p:cSldViewPr snapToGrid="0" snapToObjects="1">
      <p:cViewPr varScale="1">
        <p:scale>
          <a:sx n="86" d="100"/>
          <a:sy n="86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-97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4A0D-337A-5544-9A41-1259D77117CE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9F1B-C1DF-EC44-B075-0C8E2940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6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96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8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9F1B-C1DF-EC44-B075-0C8E2940E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3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sMcgIK95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7D43-8CE8-FC45-A1D9-41FBE7219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DDF91-73D7-4949-8FD7-C2439D583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</a:t>
            </a:r>
            <a:r>
              <a:rPr lang="en-US" baseline="0" dirty="0"/>
              <a:t> introduction</a:t>
            </a:r>
            <a:endParaRPr lang="en-US" dirty="0"/>
          </a:p>
          <a:p>
            <a:r>
              <a:rPr lang="en-US" dirty="0"/>
              <a:t>Winter 2018-19</a:t>
            </a:r>
          </a:p>
          <a:p>
            <a:r>
              <a:rPr lang="en-US" dirty="0"/>
              <a:t>Gunnar</a:t>
            </a:r>
            <a:r>
              <a:rPr lang="en-US" baseline="0" dirty="0"/>
              <a:t> Mein</a:t>
            </a:r>
          </a:p>
        </p:txBody>
      </p:sp>
    </p:spTree>
    <p:extLst>
      <p:ext uri="{BB962C8B-B14F-4D97-AF65-F5344CB8AC3E}">
        <p14:creationId xmlns:p14="http://schemas.microsoft.com/office/powerpoint/2010/main" val="2616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B1FA-C3DB-D747-8671-97ADB60B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</a:t>
            </a:r>
            <a:r>
              <a:rPr lang="en-US" baseline="0" dirty="0"/>
              <a:t>-Descent Parser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FE23-0964-F846-BDE1-D82693BCE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To match a rule to the stream, top-down:</a:t>
            </a:r>
          </a:p>
          <a:p>
            <a:r>
              <a:rPr lang="en-US" dirty="0"/>
              <a:t>Save the tokenizer state</a:t>
            </a:r>
          </a:p>
          <a:p>
            <a:r>
              <a:rPr lang="en-US" dirty="0"/>
              <a:t>Try to match known tokens and sub-rules to the next token(s)</a:t>
            </a:r>
          </a:p>
          <a:p>
            <a:pPr lvl="1"/>
            <a:r>
              <a:rPr lang="en-US" dirty="0" err="1"/>
              <a:t>Recursing</a:t>
            </a:r>
            <a:r>
              <a:rPr lang="en-US" dirty="0"/>
              <a:t> to the sub-rules</a:t>
            </a:r>
          </a:p>
          <a:p>
            <a:r>
              <a:rPr lang="en-US" dirty="0"/>
              <a:t>If you succeed, construct tree node and return it</a:t>
            </a:r>
          </a:p>
          <a:p>
            <a:r>
              <a:rPr lang="en-US" dirty="0"/>
              <a:t>If you fail, restore state and return null</a:t>
            </a:r>
          </a:p>
          <a:p>
            <a:endParaRPr lang="en-US" dirty="0"/>
          </a:p>
          <a:p>
            <a:r>
              <a:rPr lang="en-US" dirty="0"/>
              <a:t>To parse a program, match the top-level rule to the </a:t>
            </a:r>
            <a:r>
              <a:rPr lang="en-US"/>
              <a:t>token 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play with that (see CW)</a:t>
            </a:r>
          </a:p>
        </p:txBody>
      </p:sp>
    </p:spTree>
    <p:extLst>
      <p:ext uri="{BB962C8B-B14F-4D97-AF65-F5344CB8AC3E}">
        <p14:creationId xmlns:p14="http://schemas.microsoft.com/office/powerpoint/2010/main" val="86637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3839-CFB9-42F9-9DCA-BF29C98A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 rule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FFAF-24AC-4E50-9119-2D2EF4A3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0F2-607E-864E-8819-D3C188E0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6349"/>
            <a:ext cx="9601200" cy="1485900"/>
          </a:xfrm>
        </p:spPr>
        <p:txBody>
          <a:bodyPr/>
          <a:lstStyle/>
          <a:p>
            <a:r>
              <a:rPr lang="en-US" dirty="0"/>
              <a:t>Parsing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375A0-AE3A-2D41-8870-4A8B37E7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8868"/>
            <a:ext cx="9601200" cy="50989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expr: operand | operand ‘+’ expr | operand ‘-’ expr</a:t>
            </a:r>
          </a:p>
          <a:p>
            <a:pPr marL="0" indent="0">
              <a:buNone/>
            </a:pPr>
            <a:r>
              <a:rPr lang="en-US" dirty="0"/>
              <a:t>operand: ‘#’ | identifier | ‘(‘ expr ‘)’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HW: Write the RD matching code for at least these. You will need to make Node sub-classes (and kind </a:t>
            </a:r>
            <a:r>
              <a:rPr lang="en-US" dirty="0" err="1"/>
              <a:t>enums</a:t>
            </a:r>
            <a:r>
              <a:rPr lang="en-US" dirty="0"/>
              <a:t>) for Expr and Operand. </a:t>
            </a:r>
          </a:p>
          <a:p>
            <a:pPr marL="0" indent="0">
              <a:buNone/>
            </a:pPr>
            <a:r>
              <a:rPr lang="en-US" dirty="0"/>
              <a:t>More complete grammar: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expr: term | term + expr | term – expr</a:t>
            </a:r>
          </a:p>
          <a:p>
            <a:pPr marL="0" indent="0">
              <a:buNone/>
            </a:pPr>
            <a:r>
              <a:rPr lang="en-US" dirty="0"/>
              <a:t>term: operand | operand * operand | operand / operand</a:t>
            </a:r>
          </a:p>
          <a:p>
            <a:pPr marL="0" indent="0">
              <a:buNone/>
            </a:pPr>
            <a:r>
              <a:rPr lang="en-US" dirty="0"/>
              <a:t>operand: ‘#’ | identifier </a:t>
            </a:r>
            <a:r>
              <a:rPr lang="en-US" dirty="0" err="1"/>
              <a:t>arglist</a:t>
            </a:r>
            <a:r>
              <a:rPr lang="en-US" dirty="0"/>
              <a:t> | identifier | ‘(‘ expr ‘)’</a:t>
            </a:r>
          </a:p>
          <a:p>
            <a:pPr marL="0" indent="0">
              <a:buNone/>
            </a:pPr>
            <a:r>
              <a:rPr lang="en-US" dirty="0" err="1"/>
              <a:t>arglist</a:t>
            </a:r>
            <a:r>
              <a:rPr lang="en-US" dirty="0"/>
              <a:t>: ‘(‘ ‘)’ | ‘(‘ </a:t>
            </a:r>
            <a:r>
              <a:rPr lang="en-US" dirty="0" err="1"/>
              <a:t>args</a:t>
            </a:r>
            <a:r>
              <a:rPr lang="en-US" dirty="0"/>
              <a:t> ‘)’</a:t>
            </a:r>
          </a:p>
          <a:p>
            <a:pPr marL="0" indent="0">
              <a:buNone/>
            </a:pPr>
            <a:r>
              <a:rPr lang="en-US" dirty="0" err="1"/>
              <a:t>args</a:t>
            </a:r>
            <a:r>
              <a:rPr lang="en-US" dirty="0"/>
              <a:t>: expr | expr ‘,’ </a:t>
            </a:r>
            <a:r>
              <a:rPr lang="en-US" dirty="0" err="1"/>
              <a:t>args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(without function calls) is enough to solve the </a:t>
            </a:r>
            <a:r>
              <a:rPr lang="en-US" dirty="0" err="1"/>
              <a:t>Codewars</a:t>
            </a:r>
            <a:r>
              <a:rPr lang="en-US" dirty="0"/>
              <a:t> kata mentioned in the HW. And then this can still be beefed up to include other binary ops, and upward to include equations and inequalities, and conjunctions and disjunctions.</a:t>
            </a:r>
          </a:p>
          <a:p>
            <a:pPr marL="0" indent="0">
              <a:buNone/>
            </a:pPr>
            <a:r>
              <a:rPr lang="en-US" dirty="0"/>
              <a:t>Ask yourself: Why is addition/subtraction the top level rule, not multiplication/division? Would it matter if it were the other way around?</a:t>
            </a:r>
          </a:p>
        </p:txBody>
      </p:sp>
    </p:spTree>
    <p:extLst>
      <p:ext uri="{BB962C8B-B14F-4D97-AF65-F5344CB8AC3E}">
        <p14:creationId xmlns:p14="http://schemas.microsoft.com/office/powerpoint/2010/main" val="284444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DEE-648E-624F-85A4-12F5EC5A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DCB6-4CD8-C745-94E3-D1282C0B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were once as important in CS as AI is today.</a:t>
            </a:r>
          </a:p>
          <a:p>
            <a:r>
              <a:rPr lang="en-US" dirty="0"/>
              <a:t>Today, mostly a solved problem.</a:t>
            </a:r>
          </a:p>
          <a:p>
            <a:pPr lvl="1"/>
            <a:r>
              <a:rPr lang="en-US" dirty="0"/>
              <a:t>Partially because computers</a:t>
            </a:r>
            <a:r>
              <a:rPr lang="en-US" baseline="0" dirty="0"/>
              <a:t> are so much faster</a:t>
            </a:r>
          </a:p>
          <a:p>
            <a:pPr lvl="1"/>
            <a:r>
              <a:rPr lang="en-US" baseline="0" dirty="0"/>
              <a:t>Imagine compiling all of Windows on a 16MB RAM 386 processor</a:t>
            </a:r>
          </a:p>
          <a:p>
            <a:pPr lvl="0"/>
            <a:r>
              <a:rPr lang="en-US" dirty="0"/>
              <a:t>Still work</a:t>
            </a:r>
            <a:r>
              <a:rPr lang="en-US" baseline="0" dirty="0"/>
              <a:t> for professionals. </a:t>
            </a:r>
          </a:p>
          <a:p>
            <a:pPr lvl="1"/>
            <a:r>
              <a:rPr lang="en-US" dirty="0"/>
              <a:t>See how fast NetBeans recompiles your code, and what level</a:t>
            </a:r>
            <a:r>
              <a:rPr lang="en-US" baseline="0" dirty="0"/>
              <a:t> of feedback it gives you?</a:t>
            </a:r>
          </a:p>
          <a:p>
            <a:pPr lvl="0"/>
            <a:r>
              <a:rPr lang="en-US" baseline="0" dirty="0"/>
              <a:t>Compilation has a few sub-problems. Each of them is a vault of dragons.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9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BB0A-D02B-EF45-86D4-5AA1ABCD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and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C98C-8A57-BF4B-8CA2-0EEDB894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3649"/>
            <a:ext cx="9601200" cy="46281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muddle your way through parsing (bad idea)</a:t>
            </a:r>
          </a:p>
          <a:p>
            <a:r>
              <a:rPr lang="en-US" dirty="0"/>
              <a:t>Or you can at least learn about grammars</a:t>
            </a:r>
          </a:p>
          <a:p>
            <a:pPr lvl="1"/>
            <a:r>
              <a:rPr lang="en-US" dirty="0"/>
              <a:t>Regular languages, CFGs, LL(1), LALR(1), LL(*)</a:t>
            </a:r>
          </a:p>
          <a:p>
            <a:pPr lvl="1"/>
            <a:r>
              <a:rPr lang="en-US" dirty="0"/>
              <a:t>Ties into automata and decidability</a:t>
            </a:r>
          </a:p>
          <a:p>
            <a:pPr lvl="1"/>
            <a:r>
              <a:rPr lang="en-US" dirty="0"/>
              <a:t>Thar be MANY dragons</a:t>
            </a:r>
          </a:p>
          <a:p>
            <a:pPr lvl="1"/>
            <a:r>
              <a:rPr lang="en-US" dirty="0">
                <a:hlinkClick r:id="rId3"/>
              </a:rPr>
              <a:t>https://www.youtube.com/watch?v=TOsMcgIK95k</a:t>
            </a:r>
            <a:r>
              <a:rPr lang="en-US" dirty="0"/>
              <a:t>, 65 lessons</a:t>
            </a:r>
          </a:p>
          <a:p>
            <a:r>
              <a:rPr lang="en-US" dirty="0"/>
              <a:t>Learn about tokens, EBNF, formalize your language</a:t>
            </a:r>
          </a:p>
          <a:p>
            <a:r>
              <a:rPr lang="en-US" dirty="0"/>
              <a:t>If you are an amateur, you build a top-down, recursive-descent parser.  </a:t>
            </a:r>
            <a:r>
              <a:rPr lang="en-US" dirty="0">
                <a:solidFill>
                  <a:srgbClr val="FF0000"/>
                </a:solidFill>
              </a:rPr>
              <a:t>(This means you, this week)</a:t>
            </a:r>
          </a:p>
          <a:p>
            <a:pPr lvl="1"/>
            <a:r>
              <a:rPr lang="en-US" dirty="0"/>
              <a:t>See whether the token stream matches certain top-down patterns</a:t>
            </a:r>
          </a:p>
          <a:p>
            <a:r>
              <a:rPr lang="en-US" dirty="0"/>
              <a:t>If you are a professional, you build a bottom</a:t>
            </a:r>
            <a:r>
              <a:rPr lang="en-US" baseline="0" dirty="0"/>
              <a:t>-up, probably LALR parser</a:t>
            </a:r>
          </a:p>
          <a:p>
            <a:pPr lvl="1"/>
            <a:r>
              <a:rPr lang="en-US" dirty="0"/>
              <a:t>Deduce the applicable patterns from the token stream</a:t>
            </a:r>
            <a:endParaRPr lang="en-US" baseline="0" dirty="0"/>
          </a:p>
          <a:p>
            <a:r>
              <a:rPr lang="en-US" dirty="0"/>
              <a:t>Dragons:</a:t>
            </a:r>
          </a:p>
          <a:p>
            <a:pPr lvl="1"/>
            <a:r>
              <a:rPr lang="en-US" dirty="0"/>
              <a:t>Meaningful parsing errors, recovery</a:t>
            </a:r>
          </a:p>
          <a:p>
            <a:r>
              <a:rPr lang="en-US" baseline="0" dirty="0"/>
              <a:t>If you want to get work done, you build neither</a:t>
            </a:r>
          </a:p>
          <a:p>
            <a:pPr lvl="1"/>
            <a:r>
              <a:rPr lang="en-US" dirty="0"/>
              <a:t>&gt;LEX, YACC,</a:t>
            </a:r>
            <a:r>
              <a:rPr lang="en-US" baseline="0" dirty="0"/>
              <a:t> BISON -&gt; ANTLR</a:t>
            </a:r>
          </a:p>
          <a:p>
            <a:pPr lvl="1"/>
            <a:r>
              <a:rPr lang="en-US" dirty="0" err="1"/>
              <a:t>LEXicographic</a:t>
            </a:r>
            <a:r>
              <a:rPr lang="en-US" dirty="0"/>
              <a:t> analyzer, Yet Another Compiler Compiler </a:t>
            </a:r>
          </a:p>
          <a:p>
            <a:pPr lvl="1"/>
            <a:r>
              <a:rPr lang="en-US" dirty="0" err="1"/>
              <a:t>ANother</a:t>
            </a:r>
            <a:r>
              <a:rPr lang="en-US" dirty="0"/>
              <a:t> Tool for Language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07037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783D-7850-C84C-B77E-1AADE33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413-2B03-9843-B435-5256518E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288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named</a:t>
            </a:r>
            <a:r>
              <a:rPr lang="en-US" baseline="0" dirty="0"/>
              <a:t> “abstract syntax trees” (AST)</a:t>
            </a:r>
          </a:p>
          <a:p>
            <a:r>
              <a:rPr lang="en-US" baseline="0" dirty="0"/>
              <a:t>Hierarchical, recursive representation of concepts</a:t>
            </a:r>
          </a:p>
          <a:p>
            <a:r>
              <a:rPr lang="en-US" dirty="0"/>
              <a:t>Can walk tree</a:t>
            </a:r>
          </a:p>
          <a:p>
            <a:r>
              <a:rPr lang="en-US" dirty="0"/>
              <a:t>Can visit nodes</a:t>
            </a:r>
          </a:p>
          <a:p>
            <a:r>
              <a:rPr lang="en-US" dirty="0"/>
              <a:t>Can transform tree</a:t>
            </a:r>
          </a:p>
          <a:p>
            <a:r>
              <a:rPr lang="en-US" dirty="0"/>
              <a:t>In ANTLRs case, tree points to:</a:t>
            </a:r>
          </a:p>
          <a:p>
            <a:pPr lvl="1"/>
            <a:r>
              <a:rPr lang="en-US" dirty="0"/>
              <a:t>original tokens</a:t>
            </a:r>
          </a:p>
          <a:p>
            <a:pPr lvl="1"/>
            <a:r>
              <a:rPr lang="en-US" dirty="0"/>
              <a:t>original characters</a:t>
            </a:r>
          </a:p>
          <a:p>
            <a:pPr lvl="1"/>
            <a:endParaRPr lang="en-US" dirty="0"/>
          </a:p>
          <a:p>
            <a:r>
              <a:rPr lang="en-US" dirty="0"/>
              <a:t>We will subclass ANTLRs tree walker (enter and exit events)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08411-AC84-9241-8694-0FAA92FD3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3" y="2286000"/>
            <a:ext cx="3873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BAB-A36B-0445-A872-3704B2BB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4322"/>
            <a:ext cx="9601200" cy="1485900"/>
          </a:xfrm>
        </p:spPr>
        <p:txBody>
          <a:bodyPr/>
          <a:lstStyle/>
          <a:p>
            <a:r>
              <a:rPr lang="en-US" dirty="0"/>
              <a:t>Decorating and analyzing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01FE-0FA3-BC41-95D4-4CE769C6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6583"/>
            <a:ext cx="9601200" cy="5091193"/>
          </a:xfrm>
        </p:spPr>
        <p:txBody>
          <a:bodyPr>
            <a:normAutofit fontScale="62500" lnSpcReduction="20000"/>
          </a:bodyPr>
          <a:lstStyle/>
          <a:p>
            <a:r>
              <a:rPr lang="en-US" sz="2500" dirty="0"/>
              <a:t>Parsing isn’t everything. Semantic analysis follows.</a:t>
            </a:r>
          </a:p>
          <a:p>
            <a:pPr lvl="1"/>
            <a:r>
              <a:rPr lang="en-US" sz="2500" dirty="0"/>
              <a:t>Just because I can say ”The tree drove to the market” in English, doesn’t mean it makes any sense.</a:t>
            </a:r>
          </a:p>
          <a:p>
            <a:pPr lvl="1"/>
            <a:r>
              <a:rPr lang="en-US" sz="2500" dirty="0"/>
              <a:t>Is that identifier valid? What does it refer to? -&gt; “Binding”, “Scope”</a:t>
            </a:r>
          </a:p>
          <a:p>
            <a:pPr lvl="1"/>
            <a:r>
              <a:rPr lang="en-US" sz="2500" dirty="0"/>
              <a:t>Are those types compatible?</a:t>
            </a:r>
          </a:p>
          <a:p>
            <a:pPr lvl="1"/>
            <a:r>
              <a:rPr lang="en-US" sz="2500" dirty="0"/>
              <a:t>Can you do that right here in the code? (“break;”)</a:t>
            </a:r>
          </a:p>
          <a:p>
            <a:pPr lvl="1"/>
            <a:endParaRPr lang="en-US" sz="2500" dirty="0"/>
          </a:p>
          <a:p>
            <a:r>
              <a:rPr lang="en-US" sz="2500" dirty="0"/>
              <a:t>Other semantic rules that need to be enforced</a:t>
            </a:r>
          </a:p>
          <a:p>
            <a:pPr lvl="1"/>
            <a:r>
              <a:rPr lang="en-US" sz="2500" dirty="0"/>
              <a:t> E.g. This method needs to return a value</a:t>
            </a:r>
          </a:p>
          <a:p>
            <a:pPr lvl="1"/>
            <a:r>
              <a:rPr lang="en-US" sz="2500" dirty="0"/>
              <a:t>E.g. Throw without try/catch or “throws” clause</a:t>
            </a:r>
          </a:p>
          <a:p>
            <a:pPr lvl="1"/>
            <a:endParaRPr lang="en-US" sz="2500" dirty="0"/>
          </a:p>
          <a:p>
            <a:r>
              <a:rPr lang="en-US" sz="2500" dirty="0"/>
              <a:t>Helpful analysis</a:t>
            </a:r>
          </a:p>
          <a:p>
            <a:pPr lvl="1"/>
            <a:r>
              <a:rPr lang="en-US" sz="2500" dirty="0"/>
              <a:t>E.g. You are never using that variable you declared</a:t>
            </a:r>
          </a:p>
          <a:p>
            <a:pPr lvl="1"/>
            <a:r>
              <a:rPr lang="en-US" sz="2500" dirty="0"/>
              <a:t>E.g. You could replace that anonymous inner class with a lambda</a:t>
            </a:r>
          </a:p>
          <a:p>
            <a:pPr lvl="1"/>
            <a:r>
              <a:rPr lang="en-US" sz="2500" dirty="0"/>
              <a:t>E.g. I know what you meant with that diamond operator</a:t>
            </a:r>
          </a:p>
          <a:p>
            <a:pPr lvl="1"/>
            <a:r>
              <a:rPr lang="en-US" sz="2500" dirty="0"/>
              <a:t>E.g. that local “</a:t>
            </a:r>
            <a:r>
              <a:rPr lang="en-US" sz="2500" dirty="0" err="1"/>
              <a:t>var</a:t>
            </a:r>
            <a:r>
              <a:rPr lang="en-US" sz="2500" dirty="0"/>
              <a:t>” you declared </a:t>
            </a:r>
            <a:r>
              <a:rPr lang="en-US" sz="2600" dirty="0"/>
              <a:t>is actually a double, because you never use it any other way.</a:t>
            </a:r>
          </a:p>
          <a:p>
            <a:r>
              <a:rPr lang="en-US" sz="2600" dirty="0"/>
              <a:t>Dragons: </a:t>
            </a:r>
          </a:p>
          <a:p>
            <a:pPr lvl="1"/>
            <a:r>
              <a:rPr lang="en-US" sz="2600" dirty="0"/>
              <a:t>Global analysis, term-rewriting engines (matching and transforming parts of trees)</a:t>
            </a:r>
          </a:p>
          <a:p>
            <a:pPr lvl="1"/>
            <a:endParaRPr lang="en-US" sz="2600" dirty="0"/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8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AF8D-073B-5F46-8A90-B0016C46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4D7A-BB19-CD45-9436-FC3C75FF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Target</a:t>
            </a:r>
            <a:r>
              <a:rPr lang="en-US" baseline="0" dirty="0"/>
              <a:t> used to be a specific processor</a:t>
            </a:r>
          </a:p>
          <a:p>
            <a:pPr lvl="1"/>
            <a:r>
              <a:rPr lang="en-US" dirty="0"/>
              <a:t>E.g. 80x86 (Intel, AMD 32 bit), x64 (AMD, Intel 64 bit), ARM</a:t>
            </a:r>
          </a:p>
          <a:p>
            <a:pPr lvl="0"/>
            <a:r>
              <a:rPr lang="en-US" dirty="0"/>
              <a:t>These days, who knows?</a:t>
            </a:r>
          </a:p>
          <a:p>
            <a:pPr lvl="1"/>
            <a:r>
              <a:rPr lang="en-US" dirty="0"/>
              <a:t>JVM, .NET CLR,</a:t>
            </a:r>
            <a:r>
              <a:rPr lang="en-US" baseline="0" dirty="0"/>
              <a:t> your own runtime, another language (</a:t>
            </a:r>
            <a:r>
              <a:rPr lang="en-US" baseline="0" dirty="0" err="1"/>
              <a:t>transpiler</a:t>
            </a:r>
            <a:r>
              <a:rPr lang="en-US" baseline="0" dirty="0"/>
              <a:t>)</a:t>
            </a:r>
          </a:p>
          <a:p>
            <a:pPr lvl="0"/>
            <a:r>
              <a:rPr lang="en-US" baseline="0" dirty="0"/>
              <a:t>Ideas: </a:t>
            </a:r>
          </a:p>
          <a:p>
            <a:pPr lvl="1"/>
            <a:r>
              <a:rPr lang="en-US" baseline="0" dirty="0"/>
              <a:t>Leaves of parse tree are simple concepts. </a:t>
            </a:r>
          </a:p>
          <a:p>
            <a:pPr lvl="1"/>
            <a:r>
              <a:rPr lang="en-US" baseline="0" dirty="0"/>
              <a:t>Generate code from bottom up</a:t>
            </a:r>
          </a:p>
          <a:p>
            <a:pPr lvl="1"/>
            <a:r>
              <a:rPr lang="en-US" dirty="0"/>
              <a:t>Use stack for computation</a:t>
            </a:r>
          </a:p>
          <a:p>
            <a:r>
              <a:rPr lang="en-US" dirty="0"/>
              <a:t>Dragons:</a:t>
            </a:r>
          </a:p>
          <a:p>
            <a:pPr lvl="1"/>
            <a:r>
              <a:rPr lang="en-US" dirty="0"/>
              <a:t>Register allocation, scheduling, parallelism</a:t>
            </a:r>
          </a:p>
        </p:txBody>
      </p:sp>
    </p:spTree>
    <p:extLst>
      <p:ext uri="{BB962C8B-B14F-4D97-AF65-F5344CB8AC3E}">
        <p14:creationId xmlns:p14="http://schemas.microsoft.com/office/powerpoint/2010/main" val="377002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DDE-BFDA-4383-82CA-9505BA96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CodeGen</a:t>
            </a:r>
            <a:r>
              <a:rPr lang="en-US" dirty="0"/>
              <a:t>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04D3-3378-452D-B964-33C360EA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src</a:t>
            </a:r>
            <a:r>
              <a:rPr lang="en-US" dirty="0"/>
              <a:t> / parse tree / assemble code </a:t>
            </a:r>
            <a:r>
              <a:rPr lang="en-US"/>
              <a:t>/ machine code?</a:t>
            </a:r>
          </a:p>
        </p:txBody>
      </p:sp>
    </p:spTree>
    <p:extLst>
      <p:ext uri="{BB962C8B-B14F-4D97-AF65-F5344CB8AC3E}">
        <p14:creationId xmlns:p14="http://schemas.microsoft.com/office/powerpoint/2010/main" val="390230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6643-8FAE-1045-A6CD-4B856A45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76FE-1F5B-A24B-BEE8-2F7D52E8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956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things we can do with the tree to generate better code:</a:t>
            </a:r>
          </a:p>
          <a:p>
            <a:pPr lvl="1"/>
            <a:r>
              <a:rPr lang="en-US" dirty="0"/>
              <a:t>Constant folding (3.14 * 2  -&gt;  6.28)</a:t>
            </a:r>
          </a:p>
          <a:p>
            <a:pPr lvl="1"/>
            <a:r>
              <a:rPr lang="en-US" dirty="0"/>
              <a:t>Variable value caching (e.g. keep “</a:t>
            </a:r>
            <a:r>
              <a:rPr lang="en-US" dirty="0" err="1"/>
              <a:t>i</a:t>
            </a:r>
            <a:r>
              <a:rPr lang="en-US" dirty="0"/>
              <a:t>” in register for whole loop)</a:t>
            </a:r>
          </a:p>
          <a:p>
            <a:pPr lvl="1"/>
            <a:r>
              <a:rPr lang="en-US" dirty="0" err="1"/>
              <a:t>Inlining</a:t>
            </a:r>
            <a:r>
              <a:rPr lang="en-US" dirty="0"/>
              <a:t> of calls to short functions (just copy the code)</a:t>
            </a:r>
          </a:p>
          <a:p>
            <a:pPr lvl="1"/>
            <a:r>
              <a:rPr lang="en-US" dirty="0"/>
              <a:t>Optimal register allocation (graph coloring)</a:t>
            </a:r>
          </a:p>
          <a:p>
            <a:pPr lvl="1"/>
            <a:r>
              <a:rPr lang="en-US" dirty="0"/>
              <a:t>Type inferencing (know type -&gt; faster ops)</a:t>
            </a:r>
          </a:p>
          <a:p>
            <a:pPr lvl="1"/>
            <a:r>
              <a:rPr lang="en-US" dirty="0"/>
              <a:t>Partial expression caching (a*</a:t>
            </a:r>
            <a:r>
              <a:rPr lang="en-US" dirty="0" err="1"/>
              <a:t>a+b</a:t>
            </a:r>
            <a:r>
              <a:rPr lang="en-US" dirty="0"/>
              <a:t>*</a:t>
            </a:r>
            <a:r>
              <a:rPr lang="en-US" dirty="0" err="1"/>
              <a:t>b+a</a:t>
            </a:r>
            <a:r>
              <a:rPr lang="en-US" dirty="0"/>
              <a:t>*a needs to calculate a*a only once)</a:t>
            </a:r>
          </a:p>
          <a:p>
            <a:r>
              <a:rPr lang="en-US" dirty="0"/>
              <a:t>There are also things we can do to the code to make it better:</a:t>
            </a:r>
          </a:p>
          <a:p>
            <a:pPr lvl="1"/>
            <a:r>
              <a:rPr lang="en-US" dirty="0"/>
              <a:t>Look for meaningless patterns, replace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20” “</a:t>
            </a:r>
            <a:r>
              <a:rPr lang="en-US" dirty="0" err="1"/>
              <a:t>mov</a:t>
            </a:r>
            <a:r>
              <a:rPr lang="en-US" dirty="0"/>
              <a:t> $a, </a:t>
            </a:r>
            <a:r>
              <a:rPr lang="en-US" dirty="0" err="1"/>
              <a:t>eax</a:t>
            </a:r>
            <a:r>
              <a:rPr lang="en-US" dirty="0"/>
              <a:t>”, ”</a:t>
            </a:r>
            <a:r>
              <a:rPr lang="en-US" dirty="0" err="1"/>
              <a:t>mov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$a”</a:t>
            </a:r>
          </a:p>
          <a:p>
            <a:pPr lvl="2"/>
            <a:r>
              <a:rPr lang="en-US" dirty="0"/>
              <a:t>“push </a:t>
            </a:r>
            <a:r>
              <a:rPr lang="en-US" dirty="0" err="1"/>
              <a:t>eax</a:t>
            </a:r>
            <a:r>
              <a:rPr lang="en-US" dirty="0"/>
              <a:t>”, “pop </a:t>
            </a:r>
            <a:r>
              <a:rPr lang="en-US" dirty="0" err="1"/>
              <a:t>eax</a:t>
            </a:r>
            <a:r>
              <a:rPr lang="en-US" dirty="0"/>
              <a:t>”, “</a:t>
            </a:r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eax</a:t>
            </a:r>
            <a:r>
              <a:rPr lang="en-US" dirty="0"/>
              <a:t>, 5”, “push </a:t>
            </a:r>
            <a:r>
              <a:rPr lang="en-US" dirty="0" err="1"/>
              <a:t>eax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“peephole optimization” – very myopic (narrow focus)</a:t>
            </a:r>
          </a:p>
          <a:p>
            <a:pPr lvl="1"/>
            <a:r>
              <a:rPr lang="en-US" dirty="0"/>
              <a:t>Instruction scheduling: It will take a while to get that data. What can we do now?</a:t>
            </a:r>
          </a:p>
          <a:p>
            <a:pPr lvl="2"/>
            <a:r>
              <a:rPr lang="en-US" dirty="0"/>
              <a:t>Try to interleave work. Less useful than 20 years ago</a:t>
            </a:r>
          </a:p>
          <a:p>
            <a:r>
              <a:rPr lang="en-US" dirty="0"/>
              <a:t>Dragons: </a:t>
            </a:r>
          </a:p>
          <a:p>
            <a:pPr lvl="1"/>
            <a:r>
              <a:rPr lang="en-US" dirty="0"/>
              <a:t>Language semantics need to be very clearly defined</a:t>
            </a:r>
          </a:p>
          <a:p>
            <a:pPr lvl="2"/>
            <a:r>
              <a:rPr lang="en-US" dirty="0"/>
              <a:t>E.g. ANSI-C allows instructions to be reordered within “fences”</a:t>
            </a:r>
          </a:p>
          <a:p>
            <a:pPr lvl="1"/>
            <a:r>
              <a:rPr lang="en-US" dirty="0"/>
              <a:t>Processor behavior changes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334-A32E-E746-A849-B091159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Lexer</a:t>
            </a:r>
            <a:r>
              <a:rPr lang="en-US" dirty="0"/>
              <a:t>/tokenizer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50D1-C1DA-7040-B57C-1A8972315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42122" cy="3581400"/>
          </a:xfrm>
        </p:spPr>
        <p:txBody>
          <a:bodyPr>
            <a:normAutofit/>
          </a:bodyPr>
          <a:lstStyle/>
          <a:p>
            <a:r>
              <a:rPr lang="en-US" dirty="0"/>
              <a:t>First phase of parsing (2 phases)</a:t>
            </a:r>
          </a:p>
          <a:p>
            <a:r>
              <a:rPr lang="en-US" dirty="0"/>
              <a:t>Take the input, make it into a stream of “atomic” bites</a:t>
            </a:r>
          </a:p>
          <a:p>
            <a:r>
              <a:rPr lang="en-US" dirty="0"/>
              <a:t>Identify things like keywords, symbols, numbers</a:t>
            </a:r>
          </a:p>
          <a:p>
            <a:r>
              <a:rPr lang="en-US" dirty="0"/>
              <a:t>Now the parser doesn’t have to do all kinds of char and String stuff</a:t>
            </a:r>
          </a:p>
          <a:p>
            <a:r>
              <a:rPr lang="en-US" dirty="0"/>
              <a:t>Better done with finite state machine</a:t>
            </a:r>
          </a:p>
          <a:p>
            <a:r>
              <a:rPr lang="en-US" dirty="0"/>
              <a:t>There is a tokenizer – not a good one – in the Compilers-Week1 project in “Files”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0A655-1919-2643-9F6D-186FFD1D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125" y="2286000"/>
            <a:ext cx="4680058" cy="21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071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108</TotalTime>
  <Words>1131</Words>
  <Application>Microsoft Office PowerPoint</Application>
  <PresentationFormat>Widescreen</PresentationFormat>
  <Paragraphs>137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Compilers</vt:lpstr>
      <vt:lpstr>Overview</vt:lpstr>
      <vt:lpstr>Language and Parsing</vt:lpstr>
      <vt:lpstr>Parse trees</vt:lpstr>
      <vt:lpstr>Decorating and analyzing</vt:lpstr>
      <vt:lpstr>Generating code</vt:lpstr>
      <vt:lpstr>CodeGen - example</vt:lpstr>
      <vt:lpstr>Optimization</vt:lpstr>
      <vt:lpstr>Lexer/tokenizer</vt:lpstr>
      <vt:lpstr>Recursive-Descent Parser</vt:lpstr>
      <vt:lpstr>RD rule - example</vt:lpstr>
      <vt:lpstr>Parsing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</dc:title>
  <dc:creator>Gunnar Mein</dc:creator>
  <cp:lastModifiedBy>Gunnar Mein</cp:lastModifiedBy>
  <cp:revision>13</cp:revision>
  <dcterms:created xsi:type="dcterms:W3CDTF">2019-01-21T22:26:31Z</dcterms:created>
  <dcterms:modified xsi:type="dcterms:W3CDTF">2019-03-07T19:26:54Z</dcterms:modified>
</cp:coreProperties>
</file>