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5" autoAdjust="0"/>
  </p:normalViewPr>
  <p:slideViewPr>
    <p:cSldViewPr snapToGrid="0">
      <p:cViewPr varScale="1">
        <p:scale>
          <a:sx n="86" d="100"/>
          <a:sy n="86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-5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meza/lolcode-spec/blob/master/v1.2/lolcode-spec-v1.2.md" TargetMode="External"/><Relationship Id="rId2" Type="http://schemas.openxmlformats.org/officeDocument/2006/relationships/hyperlink" Target="https://dev.to/crabzmatic/what-is-lolcode-25g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6627-D7A1-4283-832C-089FF5CCC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691A5-9DF9-4F76-9544-42119786F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Parsing with grammars and ANTLR</a:t>
            </a:r>
          </a:p>
        </p:txBody>
      </p:sp>
    </p:spTree>
    <p:extLst>
      <p:ext uri="{BB962C8B-B14F-4D97-AF65-F5344CB8AC3E}">
        <p14:creationId xmlns:p14="http://schemas.microsoft.com/office/powerpoint/2010/main" val="29707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E804-16FA-4D89-A3E5-8F79DF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If/then/else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6E96-931F-4AEE-9893-8B964D09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&lt;expr&gt;</a:t>
            </a:r>
          </a:p>
          <a:p>
            <a:pPr marL="0" indent="0">
              <a:buNone/>
            </a:pPr>
            <a:r>
              <a:rPr lang="en-US" dirty="0"/>
              <a:t>o rly?	// evaluates “it”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ya</a:t>
            </a:r>
            <a:r>
              <a:rPr lang="en-US" dirty="0"/>
              <a:t> rly, &lt;block of code&gt;</a:t>
            </a:r>
          </a:p>
          <a:p>
            <a:pPr marL="0" indent="0">
              <a:buNone/>
            </a:pPr>
            <a:r>
              <a:rPr lang="en-US" dirty="0"/>
              <a:t>	no </a:t>
            </a:r>
            <a:r>
              <a:rPr lang="en-US" dirty="0" err="1"/>
              <a:t>wai</a:t>
            </a:r>
            <a:r>
              <a:rPr lang="en-US" dirty="0"/>
              <a:t>, &lt;block of code&gt;</a:t>
            </a:r>
          </a:p>
          <a:p>
            <a:pPr marL="0" indent="0">
              <a:buNone/>
            </a:pPr>
            <a:r>
              <a:rPr lang="en-US" dirty="0" err="1"/>
              <a:t>oic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5219-CAE6-482B-A501-D030451F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83C8-D8B9-449C-B9C0-6728E515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in </a:t>
            </a:r>
            <a:r>
              <a:rPr lang="en-US" dirty="0" err="1"/>
              <a:t>yr</a:t>
            </a:r>
            <a:r>
              <a:rPr lang="en-US" dirty="0"/>
              <a:t> &lt;</a:t>
            </a:r>
            <a:r>
              <a:rPr lang="en-US" dirty="0" err="1"/>
              <a:t>loop_label</a:t>
            </a:r>
            <a:r>
              <a:rPr lang="en-US" dirty="0"/>
              <a:t>&gt; (</a:t>
            </a:r>
            <a:r>
              <a:rPr lang="en-US" dirty="0" err="1"/>
              <a:t>uppin|nerfin</a:t>
            </a:r>
            <a:r>
              <a:rPr lang="en-US" dirty="0"/>
              <a:t>) </a:t>
            </a:r>
            <a:r>
              <a:rPr lang="en-US" dirty="0" err="1"/>
              <a:t>yr</a:t>
            </a:r>
            <a:r>
              <a:rPr lang="en-US" dirty="0"/>
              <a:t> &lt;</a:t>
            </a:r>
            <a:r>
              <a:rPr lang="en-US" dirty="0" err="1"/>
              <a:t>varname</a:t>
            </a:r>
            <a:r>
              <a:rPr lang="en-US" dirty="0"/>
              <a:t>&gt; (</a:t>
            </a:r>
            <a:r>
              <a:rPr lang="en-US" dirty="0" err="1"/>
              <a:t>til|wile</a:t>
            </a:r>
            <a:r>
              <a:rPr lang="en-US" dirty="0"/>
              <a:t>) &lt;expr&gt;</a:t>
            </a:r>
          </a:p>
          <a:p>
            <a:pPr marL="0" indent="0">
              <a:buNone/>
            </a:pPr>
            <a:r>
              <a:rPr lang="en-US" dirty="0"/>
              <a:t>	&lt;block of code&gt;</a:t>
            </a:r>
          </a:p>
          <a:p>
            <a:pPr marL="0" indent="0">
              <a:buNone/>
            </a:pPr>
            <a:r>
              <a:rPr lang="en-US" dirty="0"/>
              <a:t>I’m </a:t>
            </a:r>
            <a:r>
              <a:rPr lang="en-US" dirty="0" err="1"/>
              <a:t>outta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&lt;</a:t>
            </a:r>
            <a:r>
              <a:rPr lang="en-US" dirty="0" err="1"/>
              <a:t>loop_label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Simple counting loop incrementing/decrementing </a:t>
            </a:r>
            <a:r>
              <a:rPr lang="en-US" dirty="0" err="1"/>
              <a:t>varname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evaluating arbitrary while/until condition</a:t>
            </a:r>
          </a:p>
        </p:txBody>
      </p:sp>
    </p:spTree>
    <p:extLst>
      <p:ext uri="{BB962C8B-B14F-4D97-AF65-F5344CB8AC3E}">
        <p14:creationId xmlns:p14="http://schemas.microsoft.com/office/powerpoint/2010/main" val="388843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7AE2-C554-4804-85C7-0F668337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Switch/case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24A0-A173-4559-8EFA-7BC0F018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&lt;expr&gt;, wtf?	// also evaluates “it”</a:t>
            </a:r>
          </a:p>
          <a:p>
            <a:pPr marL="0" indent="0">
              <a:buNone/>
            </a:pPr>
            <a:r>
              <a:rPr lang="en-US" dirty="0"/>
              <a:t>	omg &lt;expr&gt;</a:t>
            </a:r>
          </a:p>
          <a:p>
            <a:pPr marL="0" indent="0">
              <a:buNone/>
            </a:pPr>
            <a:r>
              <a:rPr lang="en-US" dirty="0"/>
              <a:t>		&lt;block of code&gt;</a:t>
            </a:r>
          </a:p>
          <a:p>
            <a:pPr marL="0" indent="0">
              <a:buNone/>
            </a:pPr>
            <a:r>
              <a:rPr lang="en-US" dirty="0"/>
              <a:t>		gtfo</a:t>
            </a:r>
          </a:p>
          <a:p>
            <a:pPr marL="0" indent="0">
              <a:buNone/>
            </a:pPr>
            <a:r>
              <a:rPr lang="en-US" dirty="0"/>
              <a:t>	omg &lt;expr2&gt;</a:t>
            </a:r>
          </a:p>
          <a:p>
            <a:pPr marL="0" indent="0">
              <a:buNone/>
            </a:pPr>
            <a:r>
              <a:rPr lang="en-US" dirty="0"/>
              <a:t>		&lt;block of code&gt;</a:t>
            </a:r>
          </a:p>
          <a:p>
            <a:pPr marL="0" indent="0">
              <a:buNone/>
            </a:pPr>
            <a:r>
              <a:rPr lang="en-US" dirty="0"/>
              <a:t>		gtfo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omgwtf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&lt;block of code&gt;</a:t>
            </a:r>
          </a:p>
          <a:p>
            <a:pPr marL="0" indent="0">
              <a:buNone/>
            </a:pPr>
            <a:r>
              <a:rPr lang="en-US" dirty="0" err="1"/>
              <a:t>oic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Includes c-style fall-through</a:t>
            </a:r>
          </a:p>
        </p:txBody>
      </p:sp>
    </p:spTree>
    <p:extLst>
      <p:ext uri="{BB962C8B-B14F-4D97-AF65-F5344CB8AC3E}">
        <p14:creationId xmlns:p14="http://schemas.microsoft.com/office/powerpoint/2010/main" val="396748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B6D2-B0A7-4C9E-A978-895844A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3732-55DD-494C-9A11-1F6D1A93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(</a:t>
            </a:r>
            <a:r>
              <a:rPr lang="en-US" dirty="0" err="1"/>
              <a:t>iz|duz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function_name</a:t>
            </a:r>
            <a:r>
              <a:rPr lang="en-US" dirty="0"/>
              <a:t>&gt; [</a:t>
            </a:r>
            <a:r>
              <a:rPr lang="en-US" dirty="0" err="1"/>
              <a:t>yr</a:t>
            </a:r>
            <a:r>
              <a:rPr lang="en-US" dirty="0"/>
              <a:t> &lt;varname1&gt; [ an &lt;varname2&gt;…]]</a:t>
            </a:r>
          </a:p>
          <a:p>
            <a:pPr marL="0" indent="0">
              <a:buNone/>
            </a:pPr>
            <a:r>
              <a:rPr lang="en-US" dirty="0"/>
              <a:t>	&lt;block of code&gt;</a:t>
            </a:r>
          </a:p>
          <a:p>
            <a:pPr marL="0" indent="0">
              <a:buNone/>
            </a:pPr>
            <a:r>
              <a:rPr lang="en-US" dirty="0"/>
              <a:t>	found </a:t>
            </a:r>
            <a:r>
              <a:rPr lang="en-US" dirty="0" err="1"/>
              <a:t>yr</a:t>
            </a:r>
            <a:r>
              <a:rPr lang="en-US" dirty="0"/>
              <a:t> &lt;expr&gt; // return value</a:t>
            </a:r>
          </a:p>
          <a:p>
            <a:pPr marL="0" indent="0">
              <a:buNone/>
            </a:pPr>
            <a:r>
              <a:rPr lang="en-US" dirty="0"/>
              <a:t>if u say 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calling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iz|duz</a:t>
            </a:r>
            <a:r>
              <a:rPr lang="en-US" dirty="0"/>
              <a:t>) &lt;</a:t>
            </a:r>
            <a:r>
              <a:rPr lang="en-US" dirty="0" err="1"/>
              <a:t>function_name</a:t>
            </a:r>
            <a:r>
              <a:rPr lang="en-US" dirty="0"/>
              <a:t>&gt; [</a:t>
            </a:r>
            <a:r>
              <a:rPr lang="en-US" dirty="0" err="1"/>
              <a:t>yr</a:t>
            </a:r>
            <a:r>
              <a:rPr lang="en-US" dirty="0"/>
              <a:t> &lt;expr1&gt; [an </a:t>
            </a:r>
            <a:r>
              <a:rPr lang="en-US" dirty="0" err="1"/>
              <a:t>yr</a:t>
            </a:r>
            <a:r>
              <a:rPr lang="en-US" dirty="0"/>
              <a:t> &lt;expr2&gt; …] </a:t>
            </a:r>
            <a:r>
              <a:rPr lang="en-US" dirty="0" err="1"/>
              <a:t>mkay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stores result in “it”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1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FFDD-4BE1-40E5-947B-569A279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EEDA-3B94-4527-AE81-76CF2D8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sum of &lt;expr1&gt; an &lt;expr2&gt;</a:t>
            </a:r>
          </a:p>
          <a:p>
            <a:pPr marL="0" indent="0">
              <a:buNone/>
            </a:pPr>
            <a:r>
              <a:rPr lang="en-US" dirty="0" err="1"/>
              <a:t>produkt</a:t>
            </a:r>
            <a:r>
              <a:rPr lang="en-US" dirty="0"/>
              <a:t> of &lt;expr1&gt; an &lt;expr2&gt;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both same &lt;expr1&gt; and &lt;expr2&gt;</a:t>
            </a:r>
          </a:p>
          <a:p>
            <a:pPr marL="0" indent="0">
              <a:buNone/>
            </a:pPr>
            <a:r>
              <a:rPr lang="en-US" dirty="0" err="1"/>
              <a:t>diffrint</a:t>
            </a:r>
            <a:r>
              <a:rPr lang="en-US" dirty="0"/>
              <a:t> &lt;expr1&gt; and &lt;expr2&gt;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smoosh &lt;expr1&gt; [[an] &lt;expr2&gt; [[an] &lt;expr3&gt; …]] </a:t>
            </a:r>
            <a:r>
              <a:rPr lang="en-US" dirty="0" err="1"/>
              <a:t>mkay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concatenates strings and numbers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5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CB44-D1EE-4989-9C0F-43007CDD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D870-E3B4-45A2-B383-4516FDB7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	btw true</a:t>
            </a:r>
          </a:p>
          <a:p>
            <a:pPr marL="0" indent="0">
              <a:buNone/>
            </a:pPr>
            <a:r>
              <a:rPr lang="en-US" dirty="0"/>
              <a:t>fail	btw false</a:t>
            </a:r>
          </a:p>
          <a:p>
            <a:pPr marL="0" indent="0">
              <a:buNone/>
            </a:pPr>
            <a:r>
              <a:rPr lang="en-US" dirty="0"/>
              <a:t>both of &lt;expr1 &gt; an &lt;expr2&gt; 	btw &amp;&amp; (and)</a:t>
            </a:r>
          </a:p>
          <a:p>
            <a:pPr marL="0" indent="0">
              <a:buNone/>
            </a:pPr>
            <a:r>
              <a:rPr lang="en-US" dirty="0"/>
              <a:t>either of &lt;expr1&gt; an &lt;expr2&gt;	btw || (or)</a:t>
            </a:r>
          </a:p>
          <a:p>
            <a:pPr marL="0" indent="0">
              <a:buNone/>
            </a:pPr>
            <a:r>
              <a:rPr lang="en-US" dirty="0"/>
              <a:t>won of &lt;expr1&gt; an &lt;expr2&gt;	btw </a:t>
            </a:r>
            <a:r>
              <a:rPr lang="en-US" dirty="0" err="1"/>
              <a:t>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0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914D-0E3F-4849-AD89-AFE3B446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7B1-8E0C-4E73-B0FC-EB7C14B9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grammar for selected aspects of LOLCODE</a:t>
            </a:r>
          </a:p>
          <a:p>
            <a:r>
              <a:rPr lang="en-US" dirty="0"/>
              <a:t>Use the Compilers-Week2 project as </a:t>
            </a:r>
            <a:r>
              <a:rPr lang="en-US"/>
              <a:t>a framework</a:t>
            </a:r>
          </a:p>
        </p:txBody>
      </p:sp>
    </p:spTree>
    <p:extLst>
      <p:ext uri="{BB962C8B-B14F-4D97-AF65-F5344CB8AC3E}">
        <p14:creationId xmlns:p14="http://schemas.microsoft.com/office/powerpoint/2010/main" val="37831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0BF5-24E0-4D5D-B9D1-399DB490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06F0-EC13-4F8C-AE34-9E44AC9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“Extended Backus-Naur Form”</a:t>
            </a:r>
          </a:p>
          <a:p>
            <a:r>
              <a:rPr lang="en-US" dirty="0"/>
              <a:t>Language for (context-free) language grammars</a:t>
            </a:r>
          </a:p>
          <a:p>
            <a:r>
              <a:rPr lang="en-US" dirty="0"/>
              <a:t>Terminals (tokens)</a:t>
            </a:r>
          </a:p>
          <a:p>
            <a:pPr lvl="1"/>
            <a:r>
              <a:rPr lang="en-US" dirty="0"/>
              <a:t>One = “1”</a:t>
            </a:r>
          </a:p>
          <a:p>
            <a:pPr lvl="1"/>
            <a:r>
              <a:rPr lang="en-US" dirty="0" err="1"/>
              <a:t>Digit_no_zero</a:t>
            </a:r>
            <a:r>
              <a:rPr lang="en-US" dirty="0"/>
              <a:t> = “1” | “2” | “3” | “4” | “5” | “6” | “7” | “8” | “9”</a:t>
            </a:r>
          </a:p>
          <a:p>
            <a:r>
              <a:rPr lang="en-US" dirty="0"/>
              <a:t>Non-terminal production rules (translate to other things)</a:t>
            </a:r>
          </a:p>
          <a:p>
            <a:pPr lvl="1"/>
            <a:r>
              <a:rPr lang="en-US" dirty="0"/>
              <a:t>Digit = </a:t>
            </a:r>
            <a:r>
              <a:rPr lang="en-US" dirty="0" err="1"/>
              <a:t>digit_no_zero</a:t>
            </a:r>
            <a:r>
              <a:rPr lang="en-US" dirty="0"/>
              <a:t> | “0”</a:t>
            </a:r>
          </a:p>
          <a:p>
            <a:pPr lvl="1"/>
            <a:r>
              <a:rPr lang="en-US" dirty="0" err="1"/>
              <a:t>Natural_number</a:t>
            </a:r>
            <a:r>
              <a:rPr lang="en-US" dirty="0"/>
              <a:t> = </a:t>
            </a:r>
            <a:r>
              <a:rPr lang="en-US" dirty="0" err="1"/>
              <a:t>Digit_no_zero</a:t>
            </a:r>
            <a:r>
              <a:rPr lang="en-US" dirty="0"/>
              <a:t>, { Digit }</a:t>
            </a:r>
          </a:p>
          <a:p>
            <a:pPr lvl="1"/>
            <a:r>
              <a:rPr lang="en-US" dirty="0"/>
              <a:t>Integer = “0” | [“-”] </a:t>
            </a:r>
            <a:r>
              <a:rPr lang="en-US" dirty="0" err="1"/>
              <a:t>Natural_number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D50A-6820-4E68-8B38-3D928E09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89E0-648E-4749-8807-042B5AC3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compiler-compiler – really, a parser generator</a:t>
            </a:r>
          </a:p>
          <a:p>
            <a:r>
              <a:rPr lang="en-US" dirty="0"/>
              <a:t>Takes grammar in format similar to EBNF (g4)</a:t>
            </a:r>
          </a:p>
          <a:p>
            <a:r>
              <a:rPr lang="en-US" dirty="0"/>
              <a:t>Generates </a:t>
            </a:r>
            <a:r>
              <a:rPr lang="en-US" dirty="0" err="1"/>
              <a:t>Lexer</a:t>
            </a:r>
            <a:r>
              <a:rPr lang="en-US" dirty="0"/>
              <a:t> and Parser -&gt; new source code for your project</a:t>
            </a:r>
          </a:p>
          <a:p>
            <a:r>
              <a:rPr lang="en-US" dirty="0"/>
              <a:t>Parser uses </a:t>
            </a:r>
            <a:r>
              <a:rPr lang="en-US" dirty="0" err="1"/>
              <a:t>Lexer</a:t>
            </a:r>
            <a:r>
              <a:rPr lang="en-US" dirty="0"/>
              <a:t>, together generate </a:t>
            </a:r>
            <a:r>
              <a:rPr lang="en-US" dirty="0" err="1"/>
              <a:t>ParseTree</a:t>
            </a:r>
            <a:r>
              <a:rPr lang="en-US" dirty="0"/>
              <a:t> from input</a:t>
            </a:r>
          </a:p>
          <a:p>
            <a:r>
              <a:rPr lang="en-US" dirty="0"/>
              <a:t>Also creates tree enter/exit</a:t>
            </a:r>
            <a:r>
              <a:rPr lang="en-US" baseline="0" dirty="0"/>
              <a:t> classes, visitor classes</a:t>
            </a:r>
          </a:p>
          <a:p>
            <a:r>
              <a:rPr lang="en-US" baseline="0" dirty="0"/>
              <a:t>You subclass these to make the parser do stuff</a:t>
            </a:r>
          </a:p>
        </p:txBody>
      </p:sp>
    </p:spTree>
    <p:extLst>
      <p:ext uri="{BB962C8B-B14F-4D97-AF65-F5344CB8AC3E}">
        <p14:creationId xmlns:p14="http://schemas.microsoft.com/office/powerpoint/2010/main" val="30286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1326-0984-44CC-8C02-F996344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grammar</a:t>
            </a:r>
            <a:r>
              <a:rPr lang="en-US" baseline="0" dirty="0"/>
              <a:t> </a:t>
            </a:r>
            <a:r>
              <a:rPr lang="en-US" dirty="0"/>
              <a:t>example (.g4)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0846-C712-4C1F-945C-8CE00265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Fragments (</a:t>
            </a:r>
            <a:r>
              <a:rPr lang="en-US" dirty="0" err="1"/>
              <a:t>Lexer</a:t>
            </a:r>
            <a:r>
              <a:rPr lang="en-US" dirty="0"/>
              <a:t> rules that will not produces real tokens):</a:t>
            </a:r>
          </a:p>
          <a:p>
            <a:pPr marL="530352" lvl="1" indent="0">
              <a:buNone/>
            </a:pPr>
            <a:r>
              <a:rPr lang="en-US" dirty="0"/>
              <a:t>fragment DIGIT_NO_ZERO: ‘1’ | ‘2’ | ‘3’ | ‘4’ | ‘5’ | ‘6’ | ‘7’ | ‘8’ | ‘9’;</a:t>
            </a:r>
          </a:p>
          <a:p>
            <a:pPr marL="530352" lvl="1" indent="0">
              <a:buNone/>
            </a:pPr>
            <a:r>
              <a:rPr lang="en-US" dirty="0"/>
              <a:t>fragment DIGIT: DIGIT_NO_ZERO | ‘0’;</a:t>
            </a:r>
          </a:p>
          <a:p>
            <a:r>
              <a:rPr lang="en-US" dirty="0" err="1"/>
              <a:t>Lexer</a:t>
            </a:r>
            <a:r>
              <a:rPr lang="en-US" dirty="0"/>
              <a:t> token rules (upper case convention):</a:t>
            </a:r>
          </a:p>
          <a:p>
            <a:pPr marL="530352" lvl="1" indent="0">
              <a:buNone/>
            </a:pPr>
            <a:r>
              <a:rPr lang="en-US" dirty="0"/>
              <a:t>NATURAL_NUMBER: DIGIT_NO_ZERO DIGIT*;</a:t>
            </a:r>
          </a:p>
          <a:p>
            <a:pPr marL="530352" lvl="1" indent="0">
              <a:buNone/>
            </a:pPr>
            <a:r>
              <a:rPr lang="en-US" dirty="0"/>
              <a:t>PRINT: ‘print’;</a:t>
            </a:r>
          </a:p>
          <a:p>
            <a:pPr marL="530352" lvl="1" indent="0">
              <a:buNone/>
            </a:pPr>
            <a:r>
              <a:rPr lang="en-US" dirty="0"/>
              <a:t>PLUS: ‘+’;</a:t>
            </a:r>
          </a:p>
          <a:p>
            <a:pPr marL="384048" lvl="0" indent="-384048"/>
            <a:r>
              <a:rPr lang="en-US" dirty="0"/>
              <a:t>Production</a:t>
            </a:r>
            <a:r>
              <a:rPr lang="en-US" baseline="0" dirty="0"/>
              <a:t> rules (lower case convention):</a:t>
            </a:r>
          </a:p>
          <a:p>
            <a:pPr marL="530352" lvl="1" indent="0">
              <a:buNone/>
            </a:pPr>
            <a:r>
              <a:rPr lang="en-US" dirty="0"/>
              <a:t>integer: ‘0’ | (‘-’) NATURAL_NUMBER | NATURAL_NUMBER;</a:t>
            </a:r>
          </a:p>
          <a:p>
            <a:pPr marL="530352" lvl="1" indent="0">
              <a:buNone/>
            </a:pPr>
            <a:r>
              <a:rPr lang="en-US" dirty="0"/>
              <a:t>sum: INTEGER (PLUS INTEGER)*;</a:t>
            </a:r>
          </a:p>
          <a:p>
            <a:pPr marL="530352" lvl="1" indent="0">
              <a:buNone/>
            </a:pPr>
            <a:r>
              <a:rPr lang="en-US" dirty="0" err="1"/>
              <a:t>print_sum</a:t>
            </a:r>
            <a:r>
              <a:rPr lang="en-US" dirty="0"/>
              <a:t>: PRINT sum;</a:t>
            </a:r>
          </a:p>
          <a:p>
            <a:r>
              <a:rPr lang="en-US" dirty="0"/>
              <a:t>rule : stuff | stuff ;</a:t>
            </a:r>
          </a:p>
          <a:p>
            <a:r>
              <a:rPr lang="en-US" dirty="0"/>
              <a:t>*: zero or more +: one or more</a:t>
            </a:r>
          </a:p>
        </p:txBody>
      </p:sp>
    </p:spTree>
    <p:extLst>
      <p:ext uri="{BB962C8B-B14F-4D97-AF65-F5344CB8AC3E}">
        <p14:creationId xmlns:p14="http://schemas.microsoft.com/office/powerpoint/2010/main" val="16389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FAA-52AE-47B0-8B42-4C58D778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are we going to parse?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E1387-49DE-479B-A54B-C1D75A0F8161}"/>
              </a:ext>
            </a:extLst>
          </p:cNvPr>
          <p:cNvSpPr txBox="1"/>
          <p:nvPr/>
        </p:nvSpPr>
        <p:spPr>
          <a:xfrm>
            <a:off x="5590478" y="2460702"/>
            <a:ext cx="1642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E4F02-9443-433D-A8E0-7B51074E8A83}"/>
              </a:ext>
            </a:extLst>
          </p:cNvPr>
          <p:cNvSpPr txBox="1"/>
          <p:nvPr/>
        </p:nvSpPr>
        <p:spPr>
          <a:xfrm>
            <a:off x="4889809" y="1609379"/>
            <a:ext cx="24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High-brow, </a:t>
            </a:r>
            <a:r>
              <a:rPr lang="en-US" dirty="0" err="1"/>
              <a:t>researchy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25BEA-873B-4242-B7EF-EACBB7979699}"/>
              </a:ext>
            </a:extLst>
          </p:cNvPr>
          <p:cNvSpPr txBox="1"/>
          <p:nvPr/>
        </p:nvSpPr>
        <p:spPr>
          <a:xfrm>
            <a:off x="2745058" y="2182714"/>
            <a:ext cx="195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verbose than C/Java/JS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9ADD3-4696-44D5-B2BB-6B207EF5D28A}"/>
              </a:ext>
            </a:extLst>
          </p:cNvPr>
          <p:cNvSpPr txBox="1"/>
          <p:nvPr/>
        </p:nvSpPr>
        <p:spPr>
          <a:xfrm>
            <a:off x="1371600" y="4356878"/>
            <a:ext cx="195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E7D7D-1B73-46A3-A3D4-5C4F15D530F3}"/>
              </a:ext>
            </a:extLst>
          </p:cNvPr>
          <p:cNvSpPr txBox="1"/>
          <p:nvPr/>
        </p:nvSpPr>
        <p:spPr>
          <a:xfrm>
            <a:off x="9422780" y="3513615"/>
            <a:ext cx="195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cowbell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A974C-55D7-459F-9648-653F1D9D3B13}"/>
              </a:ext>
            </a:extLst>
          </p:cNvPr>
          <p:cNvSpPr txBox="1"/>
          <p:nvPr/>
        </p:nvSpPr>
        <p:spPr>
          <a:xfrm>
            <a:off x="1371599" y="3269796"/>
            <a:ext cx="195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Definitely not Python or Ruby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88E0C-5805-4913-ACD3-C2DCA1F94111}"/>
              </a:ext>
            </a:extLst>
          </p:cNvPr>
          <p:cNvSpPr txBox="1"/>
          <p:nvPr/>
        </p:nvSpPr>
        <p:spPr>
          <a:xfrm>
            <a:off x="4917687" y="5594194"/>
            <a:ext cx="278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academia</a:t>
            </a:r>
          </a:p>
          <a:p>
            <a:r>
              <a:rPr lang="en-US" dirty="0"/>
              <a:t>(University of Lancaster)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14AAF-1E39-4E0D-B847-28F3D3C35C87}"/>
              </a:ext>
            </a:extLst>
          </p:cNvPr>
          <p:cNvSpPr txBox="1"/>
          <p:nvPr/>
        </p:nvSpPr>
        <p:spPr>
          <a:xfrm>
            <a:off x="7835590" y="2248054"/>
            <a:ext cx="195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Turing-complete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32322-1657-4DC7-9B69-CCA5F856B6E4}"/>
              </a:ext>
            </a:extLst>
          </p:cNvPr>
          <p:cNvSpPr txBox="1"/>
          <p:nvPr/>
        </p:nvSpPr>
        <p:spPr>
          <a:xfrm>
            <a:off x="8049320" y="4861359"/>
            <a:ext cx="25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on .NET 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FFBDA-1881-44CD-8B68-0571BCD382A9}"/>
              </a:ext>
            </a:extLst>
          </p:cNvPr>
          <p:cNvSpPr txBox="1"/>
          <p:nvPr/>
        </p:nvSpPr>
        <p:spPr>
          <a:xfrm>
            <a:off x="1994211" y="5078039"/>
            <a:ext cx="324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highly concurrent, distributed version</a:t>
            </a:r>
          </a:p>
        </p:txBody>
      </p:sp>
    </p:spTree>
    <p:extLst>
      <p:ext uri="{BB962C8B-B14F-4D97-AF65-F5344CB8AC3E}">
        <p14:creationId xmlns:p14="http://schemas.microsoft.com/office/powerpoint/2010/main" val="16615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FAA-52AE-47B0-8B42-4C58D778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hope you like cats. And corny memes.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E1B84-98F8-4D6D-9D56-F070F7B4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397" y="2021205"/>
            <a:ext cx="3791903" cy="3791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6024B-B4D4-45B1-9A33-FF5980B2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757" y="2021205"/>
            <a:ext cx="2600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D9E5-5BA2-4A08-BDD5-773CA50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1FE9-20CA-43C3-BDF4-2B073869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42460"/>
            <a:ext cx="9601200" cy="3581400"/>
          </a:xfrm>
        </p:spPr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introdukshn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https://dev.to/crabzmatic/what-is-lolcode-25g9</a:t>
            </a:r>
            <a:endParaRPr lang="en-US" dirty="0"/>
          </a:p>
          <a:p>
            <a:r>
              <a:rPr lang="en-US" dirty="0" err="1"/>
              <a:t>Offshl</a:t>
            </a:r>
            <a:r>
              <a:rPr lang="en-US" dirty="0"/>
              <a:t> </a:t>
            </a:r>
            <a:r>
              <a:rPr lang="en-US" dirty="0" err="1"/>
              <a:t>spaeck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https://github.com/justinmeza/lolcode-spec/blob/master/v1.2/lolcode-spec-v1.2.md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76413-0DC2-490C-A48A-67DCAB0E3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32"/>
          <a:stretch/>
        </p:blipFill>
        <p:spPr>
          <a:xfrm>
            <a:off x="4632960" y="94297"/>
            <a:ext cx="741426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4A68-1C33-4C40-A464-9C2F1E87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E17A-4D2C-42B9-9100-046657B8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has a 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Declares </a:t>
            </a:r>
            <a:r>
              <a:rPr lang="en-US" dirty="0" err="1"/>
              <a:t>varname</a:t>
            </a:r>
            <a:r>
              <a:rPr lang="en-US" dirty="0"/>
              <a:t> as variable</a:t>
            </a:r>
          </a:p>
          <a:p>
            <a:r>
              <a:rPr lang="en-US" dirty="0"/>
              <a:t>I has a &lt;</a:t>
            </a:r>
            <a:r>
              <a:rPr lang="en-US" dirty="0" err="1"/>
              <a:t>varname</a:t>
            </a:r>
            <a:r>
              <a:rPr lang="en-US" dirty="0"/>
              <a:t>&gt; </a:t>
            </a:r>
            <a:r>
              <a:rPr lang="en-US" dirty="0" err="1"/>
              <a:t>itz</a:t>
            </a:r>
            <a:r>
              <a:rPr lang="en-US" dirty="0"/>
              <a:t> &lt;expr&gt;</a:t>
            </a:r>
          </a:p>
          <a:p>
            <a:pPr lvl="1"/>
            <a:r>
              <a:rPr lang="en-US" dirty="0"/>
              <a:t>Declares </a:t>
            </a:r>
            <a:r>
              <a:rPr lang="en-US" dirty="0" err="1"/>
              <a:t>varname</a:t>
            </a:r>
            <a:r>
              <a:rPr lang="en-US" dirty="0"/>
              <a:t> as variable and assigns value of expr</a:t>
            </a:r>
          </a:p>
          <a:p>
            <a:r>
              <a:rPr lang="en-US" dirty="0"/>
              <a:t>&lt;</a:t>
            </a:r>
            <a:r>
              <a:rPr lang="en-US" dirty="0" err="1"/>
              <a:t>varname</a:t>
            </a:r>
            <a:r>
              <a:rPr lang="en-US" dirty="0"/>
              <a:t>&gt; r &lt;expr&gt;</a:t>
            </a:r>
          </a:p>
          <a:p>
            <a:pPr lvl="1"/>
            <a:r>
              <a:rPr lang="en-US" dirty="0"/>
              <a:t>Assigns the value of expr to </a:t>
            </a:r>
            <a:r>
              <a:rPr lang="en-US" dirty="0" err="1"/>
              <a:t>varname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9468-BA31-4037-A4D3-3BF27067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“it” pseudo-variable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1B76-42CB-4942-935C-095639A1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has the value of the last evaluated expression</a:t>
            </a:r>
          </a:p>
          <a:p>
            <a:r>
              <a:rPr lang="en-US" dirty="0"/>
              <a:t>Also implicitly used in some statements</a:t>
            </a:r>
          </a:p>
          <a:p>
            <a:r>
              <a:rPr lang="en-US" dirty="0"/>
              <a:t>Needed for if/then/else</a:t>
            </a:r>
          </a:p>
        </p:txBody>
      </p:sp>
    </p:spTree>
    <p:extLst>
      <p:ext uri="{BB962C8B-B14F-4D97-AF65-F5344CB8AC3E}">
        <p14:creationId xmlns:p14="http://schemas.microsoft.com/office/powerpoint/2010/main" val="39349495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860</TotalTime>
  <Words>635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Lesson 2</vt:lpstr>
      <vt:lpstr>EBNF</vt:lpstr>
      <vt:lpstr>ANTLR</vt:lpstr>
      <vt:lpstr>ANTLR grammar example (.g4)</vt:lpstr>
      <vt:lpstr>But what are we going to parse?</vt:lpstr>
      <vt:lpstr>I hope you like cats. And corny memes.</vt:lpstr>
      <vt:lpstr>LOLCODE</vt:lpstr>
      <vt:lpstr>Variable declaration and assignment</vt:lpstr>
      <vt:lpstr>“it” pseudo-variable</vt:lpstr>
      <vt:lpstr>If/then/else</vt:lpstr>
      <vt:lpstr>Loops</vt:lpstr>
      <vt:lpstr>Switch/case</vt:lpstr>
      <vt:lpstr>Functions</vt:lpstr>
      <vt:lpstr>Arithmetic and such</vt:lpstr>
      <vt:lpstr>Troof</vt:lpstr>
      <vt:lpstr>Your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Gunnar Mein</dc:creator>
  <cp:lastModifiedBy>Gunnar Mein</cp:lastModifiedBy>
  <cp:revision>18</cp:revision>
  <dcterms:created xsi:type="dcterms:W3CDTF">2019-01-28T22:41:33Z</dcterms:created>
  <dcterms:modified xsi:type="dcterms:W3CDTF">2019-02-25T21:45:33Z</dcterms:modified>
</cp:coreProperties>
</file>