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5" autoAdjust="0"/>
    <p:restoredTop sz="86425" autoAdjust="0"/>
  </p:normalViewPr>
  <p:slideViewPr>
    <p:cSldViewPr snapToGrid="0">
      <p:cViewPr varScale="1">
        <p:scale>
          <a:sx n="86" d="100"/>
          <a:sy n="86" d="100"/>
        </p:scale>
        <p:origin x="116" y="64"/>
      </p:cViewPr>
      <p:guideLst/>
    </p:cSldViewPr>
  </p:slideViewPr>
  <p:outlineViewPr>
    <p:cViewPr>
      <p:scale>
        <a:sx n="33" d="100"/>
        <a:sy n="33" d="100"/>
      </p:scale>
      <p:origin x="0" y="-183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D4A4-9458-439E-94DC-E91CEE883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7526-43B9-4C76-9F89-7BB2334CB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6</a:t>
            </a:r>
          </a:p>
        </p:txBody>
      </p:sp>
    </p:spTree>
    <p:extLst>
      <p:ext uri="{BB962C8B-B14F-4D97-AF65-F5344CB8AC3E}">
        <p14:creationId xmlns:p14="http://schemas.microsoft.com/office/powerpoint/2010/main" val="10385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4"/>
    </mc:Choice>
    <mc:Fallback xmlns="">
      <p:transition spd="slow" advTm="83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14B-DAFB-4F3D-A227-2DD7ED494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own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F64-9ABF-402D-959D-AC0AE7FD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truth, the world does not need another programming language</a:t>
            </a:r>
          </a:p>
          <a:p>
            <a:pPr lvl="1"/>
            <a:r>
              <a:rPr lang="en-US" dirty="0"/>
              <a:t>The last 20 were not needed, either</a:t>
            </a:r>
          </a:p>
          <a:p>
            <a:r>
              <a:rPr lang="en-US" dirty="0"/>
              <a:t>Go ahead and do it anyway – but be original</a:t>
            </a:r>
          </a:p>
          <a:p>
            <a:pPr lvl="1"/>
            <a:r>
              <a:rPr lang="en-US" dirty="0"/>
              <a:t>Bring a unique feature or behavior to the table</a:t>
            </a:r>
          </a:p>
          <a:p>
            <a:pPr lvl="1"/>
            <a:r>
              <a:rPr lang="en-US" dirty="0"/>
              <a:t>Contribute to another open source language project</a:t>
            </a:r>
          </a:p>
        </p:txBody>
      </p:sp>
    </p:spTree>
    <p:extLst>
      <p:ext uri="{BB962C8B-B14F-4D97-AF65-F5344CB8AC3E}">
        <p14:creationId xmlns:p14="http://schemas.microsoft.com/office/powerpoint/2010/main" val="395196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3541-4BC4-428A-AB0F-1B89B3A6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thoughts on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31051-6500-40EC-BCCE-CC801578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Languages are all the same</a:t>
            </a:r>
          </a:p>
          <a:p>
            <a:pPr lvl="1"/>
            <a:r>
              <a:rPr lang="en-US" dirty="0"/>
              <a:t>How they implement features</a:t>
            </a:r>
          </a:p>
          <a:p>
            <a:pPr lvl="1"/>
            <a:r>
              <a:rPr lang="en-US" dirty="0"/>
              <a:t>How all the syntactical sugar boils away in compilation</a:t>
            </a:r>
          </a:p>
          <a:p>
            <a:pPr lvl="1"/>
            <a:r>
              <a:rPr lang="en-US" dirty="0"/>
              <a:t>How tempting it is to add more to evolve the language</a:t>
            </a:r>
          </a:p>
          <a:p>
            <a:pPr lvl="1"/>
            <a:r>
              <a:rPr lang="en-US" dirty="0"/>
              <a:t>How much of a body of code there will be to maintain if successful and complete</a:t>
            </a:r>
          </a:p>
          <a:p>
            <a:r>
              <a:rPr lang="en-US" dirty="0"/>
              <a:t>A little compilation is easy, a complete compiler is hard</a:t>
            </a:r>
          </a:p>
          <a:p>
            <a:pPr lvl="1"/>
            <a:r>
              <a:rPr lang="en-US" dirty="0"/>
              <a:t>Especially the backend – replicating lots of work that others have done before</a:t>
            </a:r>
          </a:p>
          <a:p>
            <a:pPr lvl="1"/>
            <a:r>
              <a:rPr lang="en-US" dirty="0"/>
              <a:t>Consider compiling to C and using GCC (free, mature, e.g. Arduino)</a:t>
            </a:r>
          </a:p>
          <a:p>
            <a:pPr lvl="1"/>
            <a:r>
              <a:rPr lang="en-US" dirty="0"/>
              <a:t>Or to a VM like .NET CLR (IL) or JVM (Java bytecode)</a:t>
            </a:r>
          </a:p>
        </p:txBody>
      </p:sp>
    </p:spTree>
    <p:extLst>
      <p:ext uri="{BB962C8B-B14F-4D97-AF65-F5344CB8AC3E}">
        <p14:creationId xmlns:p14="http://schemas.microsoft.com/office/powerpoint/2010/main" val="94194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CA4-C39C-4DC7-A6C3-699D6499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78C1-0E14-4193-B28C-C2761451E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of overhead to get started, but:</a:t>
            </a:r>
          </a:p>
          <a:p>
            <a:r>
              <a:rPr lang="en-US" dirty="0"/>
              <a:t>Also a lot of easy power and flexibility in ANTLR (and others)</a:t>
            </a:r>
          </a:p>
          <a:p>
            <a:r>
              <a:rPr lang="en-US" dirty="0"/>
              <a:t>Every time you think about implementing something “language-like”</a:t>
            </a:r>
          </a:p>
          <a:p>
            <a:pPr lvl="1"/>
            <a:r>
              <a:rPr lang="en-US" dirty="0"/>
              <a:t>A data format that might need to check for errors</a:t>
            </a:r>
          </a:p>
          <a:p>
            <a:pPr lvl="1"/>
            <a:r>
              <a:rPr lang="en-US" dirty="0"/>
              <a:t>Something that is not just data, but more polymorphic (commands etc.)</a:t>
            </a:r>
          </a:p>
          <a:p>
            <a:pPr lvl="1"/>
            <a:r>
              <a:rPr lang="en-US" dirty="0"/>
              <a:t>Either go with something existing (JSON, XML)</a:t>
            </a:r>
          </a:p>
          <a:p>
            <a:pPr lvl="1"/>
            <a:r>
              <a:rPr lang="en-US" dirty="0"/>
              <a:t>Or write a formalized grammar and use ANTLR</a:t>
            </a:r>
          </a:p>
        </p:txBody>
      </p:sp>
    </p:spTree>
    <p:extLst>
      <p:ext uri="{BB962C8B-B14F-4D97-AF65-F5344CB8AC3E}">
        <p14:creationId xmlns:p14="http://schemas.microsoft.com/office/powerpoint/2010/main" val="375010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D587-9759-46CF-8645-E7D4FEAB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542B-1F02-4774-990D-A17A18A4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Worth memorizing the different ways to walk trees</a:t>
            </a:r>
          </a:p>
          <a:p>
            <a:pPr lvl="1"/>
            <a:r>
              <a:rPr lang="en-US" dirty="0"/>
              <a:t>Visitor</a:t>
            </a:r>
          </a:p>
          <a:p>
            <a:pPr lvl="1"/>
            <a:r>
              <a:rPr lang="en-US" dirty="0"/>
              <a:t>Listener</a:t>
            </a:r>
          </a:p>
          <a:p>
            <a:r>
              <a:rPr lang="en-US" dirty="0"/>
              <a:t>And what you can do with them</a:t>
            </a:r>
          </a:p>
          <a:p>
            <a:r>
              <a:rPr lang="en-US" dirty="0"/>
              <a:t>Trees are everywhere in CS</a:t>
            </a:r>
          </a:p>
        </p:txBody>
      </p:sp>
    </p:spTree>
    <p:extLst>
      <p:ext uri="{BB962C8B-B14F-4D97-AF65-F5344CB8AC3E}">
        <p14:creationId xmlns:p14="http://schemas.microsoft.com/office/powerpoint/2010/main" val="148522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E2F-A05E-4CC2-85AA-DF9B5575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and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1446-3327-4766-8425-F9E294C1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just fun</a:t>
            </a:r>
          </a:p>
          <a:p>
            <a:r>
              <a:rPr lang="en-US" dirty="0"/>
              <a:t>Programming close to hardware brings much control (Arduino)</a:t>
            </a:r>
          </a:p>
          <a:p>
            <a:r>
              <a:rPr lang="en-US" dirty="0"/>
              <a:t>Good skill to be able to read assembler code and make sense of it</a:t>
            </a:r>
          </a:p>
        </p:txBody>
      </p:sp>
    </p:spTree>
    <p:extLst>
      <p:ext uri="{BB962C8B-B14F-4D97-AF65-F5344CB8AC3E}">
        <p14:creationId xmlns:p14="http://schemas.microsoft.com/office/powerpoint/2010/main" val="87640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EC5A-B619-45F6-833D-2A24557A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FEF7-4EEC-4E46-8ABF-E1A59432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was very specialized</a:t>
            </a:r>
          </a:p>
          <a:p>
            <a:r>
              <a:rPr lang="en-US" dirty="0"/>
              <a:t>But the techniques are applicable to many problems</a:t>
            </a:r>
          </a:p>
          <a:p>
            <a:pPr lvl="1"/>
            <a:r>
              <a:rPr lang="en-US" dirty="0"/>
              <a:t>Peephole patterns</a:t>
            </a:r>
          </a:p>
          <a:p>
            <a:pPr lvl="1"/>
            <a:r>
              <a:rPr lang="en-US" dirty="0"/>
              <a:t>Dataflow analysis</a:t>
            </a:r>
          </a:p>
          <a:p>
            <a:pPr lvl="1"/>
            <a:r>
              <a:rPr lang="en-US" dirty="0"/>
              <a:t>Working on simplifying trees</a:t>
            </a:r>
          </a:p>
        </p:txBody>
      </p:sp>
    </p:spTree>
    <p:extLst>
      <p:ext uri="{BB962C8B-B14F-4D97-AF65-F5344CB8AC3E}">
        <p14:creationId xmlns:p14="http://schemas.microsoft.com/office/powerpoint/2010/main" val="3390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2427-C769-4051-B750-9338BA6B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4B88-2B16-4C50-9D48-0F94D71D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analysis: Observing the program in action</a:t>
            </a:r>
          </a:p>
          <a:p>
            <a:pPr lvl="1"/>
            <a:r>
              <a:rPr lang="en-US" dirty="0"/>
              <a:t>Profiling: Understanding which parts take how much time</a:t>
            </a:r>
          </a:p>
          <a:p>
            <a:pPr lvl="2"/>
            <a:r>
              <a:rPr lang="en-US" dirty="0"/>
              <a:t>Instrumented: Splicing little calls into the entry and exit of methods, to log time</a:t>
            </a:r>
          </a:p>
          <a:p>
            <a:pPr lvl="3"/>
            <a:r>
              <a:rPr lang="en-US" dirty="0"/>
              <a:t>Compiler helps by generating the instrumentation code</a:t>
            </a:r>
          </a:p>
          <a:p>
            <a:pPr lvl="3"/>
            <a:r>
              <a:rPr lang="en-US" dirty="0"/>
              <a:t>Will generate understanding of call stacks </a:t>
            </a:r>
          </a:p>
          <a:p>
            <a:pPr lvl="3"/>
            <a:r>
              <a:rPr lang="en-US" dirty="0"/>
              <a:t>Some overhead, messes with data, but comprehensive</a:t>
            </a:r>
          </a:p>
          <a:p>
            <a:pPr lvl="2"/>
            <a:r>
              <a:rPr lang="en-US" dirty="0"/>
              <a:t>Sampling: Stopping the program cold and seeing where IP is</a:t>
            </a:r>
          </a:p>
          <a:p>
            <a:pPr lvl="3"/>
            <a:r>
              <a:rPr lang="en-US" dirty="0"/>
              <a:t>Lower overhead</a:t>
            </a:r>
          </a:p>
          <a:p>
            <a:pPr lvl="3"/>
            <a:r>
              <a:rPr lang="en-US" dirty="0"/>
              <a:t>No </a:t>
            </a:r>
            <a:r>
              <a:rPr lang="en-US" dirty="0" err="1"/>
              <a:t>callstack</a:t>
            </a:r>
            <a:r>
              <a:rPr lang="en-US" dirty="0"/>
              <a:t> data (usually)</a:t>
            </a:r>
          </a:p>
        </p:txBody>
      </p:sp>
    </p:spTree>
    <p:extLst>
      <p:ext uri="{BB962C8B-B14F-4D97-AF65-F5344CB8AC3E}">
        <p14:creationId xmlns:p14="http://schemas.microsoft.com/office/powerpoint/2010/main" val="20984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A7BC-870C-4E6B-9657-BE2BBDE5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Static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A3B1-85FE-40F2-AA3E-DC600E62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Basic-Block-Tooling:</a:t>
            </a:r>
          </a:p>
          <a:p>
            <a:pPr lvl="1"/>
            <a:r>
              <a:rPr lang="en-US" dirty="0"/>
              <a:t>Instrument code *at every branch (jump)*</a:t>
            </a:r>
          </a:p>
          <a:p>
            <a:pPr lvl="1"/>
            <a:r>
              <a:rPr lang="en-US" dirty="0"/>
              <a:t>Understand which conditional branches are taken most often</a:t>
            </a:r>
          </a:p>
          <a:p>
            <a:pPr lvl="1"/>
            <a:r>
              <a:rPr lang="en-US" dirty="0"/>
              <a:t>Rearrange all code between branches (“basic blocks”) to have all the most frequently executed code be close together, and no branching required</a:t>
            </a:r>
          </a:p>
          <a:p>
            <a:r>
              <a:rPr lang="en-US" dirty="0"/>
              <a:t>Windows NT 3.1 -&gt; 3.5: 30% reduction in “working set”</a:t>
            </a:r>
          </a:p>
          <a:p>
            <a:pPr lvl="1"/>
            <a:r>
              <a:rPr lang="en-US" dirty="0"/>
              <a:t>Working set: Amount of code + data pages actively used by program</a:t>
            </a:r>
          </a:p>
          <a:p>
            <a:r>
              <a:rPr lang="en-US" dirty="0"/>
              <a:t>Now standard part of MS tool chain</a:t>
            </a:r>
          </a:p>
        </p:txBody>
      </p:sp>
    </p:spTree>
    <p:extLst>
      <p:ext uri="{BB962C8B-B14F-4D97-AF65-F5344CB8AC3E}">
        <p14:creationId xmlns:p14="http://schemas.microsoft.com/office/powerpoint/2010/main" val="408139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618-ED17-48A9-A651-7C18D3AC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static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6A8C-5CC3-4CC3-B4D4-D38A3917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9735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Where is performance really lost?</a:t>
            </a:r>
          </a:p>
          <a:p>
            <a:pPr lvl="1"/>
            <a:r>
              <a:rPr lang="en-US" dirty="0"/>
              <a:t>Data access. Every indirection hurts.</a:t>
            </a:r>
          </a:p>
          <a:p>
            <a:pPr lvl="1"/>
            <a:r>
              <a:rPr lang="en-US" dirty="0"/>
              <a:t>Keep data together if it belongs together</a:t>
            </a:r>
          </a:p>
          <a:p>
            <a:pPr lvl="1"/>
            <a:r>
              <a:rPr lang="en-US" dirty="0"/>
              <a:t>Don’t make things into classes if they can easily be primitive types</a:t>
            </a:r>
          </a:p>
          <a:p>
            <a:r>
              <a:rPr lang="en-US" dirty="0"/>
              <a:t>Managed memory brings its own challenges (generational garbage collectors)</a:t>
            </a:r>
          </a:p>
          <a:p>
            <a:pPr lvl="1"/>
            <a:r>
              <a:rPr lang="en-US" dirty="0"/>
              <a:t>It’s fine to hang on to objects to a long time (except memory impact)</a:t>
            </a:r>
          </a:p>
          <a:p>
            <a:pPr lvl="1"/>
            <a:r>
              <a:rPr lang="en-US" dirty="0"/>
              <a:t>It’s fine to use them only briefly and let them go</a:t>
            </a:r>
          </a:p>
          <a:p>
            <a:pPr lvl="1"/>
            <a:r>
              <a:rPr lang="en-US" dirty="0"/>
              <a:t>It’s WORST to hang on to them for a medium amount of time</a:t>
            </a:r>
          </a:p>
          <a:p>
            <a:pPr lvl="2"/>
            <a:r>
              <a:rPr lang="en-US" dirty="0"/>
              <a:t>Aging through generations only to be recycled in the end</a:t>
            </a:r>
          </a:p>
          <a:p>
            <a:pPr lvl="1"/>
            <a:r>
              <a:rPr lang="en-US" dirty="0"/>
              <a:t>Specialized memory profilers</a:t>
            </a:r>
          </a:p>
          <a:p>
            <a:r>
              <a:rPr lang="en-US" dirty="0"/>
              <a:t>Cloud, distributed computing: Entirely different challenges</a:t>
            </a:r>
          </a:p>
          <a:p>
            <a:pPr lvl="1"/>
            <a:r>
              <a:rPr lang="en-US" dirty="0"/>
              <a:t>Algorithms dominate performance questions</a:t>
            </a:r>
          </a:p>
          <a:p>
            <a:pPr lvl="1"/>
            <a:r>
              <a:rPr lang="en-US" dirty="0"/>
              <a:t>Network, storage etc. also more important than in-memory performance</a:t>
            </a:r>
          </a:p>
        </p:txBody>
      </p:sp>
    </p:spTree>
    <p:extLst>
      <p:ext uri="{BB962C8B-B14F-4D97-AF65-F5344CB8AC3E}">
        <p14:creationId xmlns:p14="http://schemas.microsoft.com/office/powerpoint/2010/main" val="19364253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7542</TotalTime>
  <Words>601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Conclusion </vt:lpstr>
      <vt:lpstr>Last thoughts on compilers</vt:lpstr>
      <vt:lpstr>Parsers</vt:lpstr>
      <vt:lpstr>Working on trees</vt:lpstr>
      <vt:lpstr>Code generation and VMs</vt:lpstr>
      <vt:lpstr>Optimization</vt:lpstr>
      <vt:lpstr>Beyond static analysis</vt:lpstr>
      <vt:lpstr>Beyond Static Analysis (cont.)</vt:lpstr>
      <vt:lpstr>Beyond static analysis (cont.)</vt:lpstr>
      <vt:lpstr>Your own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and your target</dc:title>
  <dc:creator>Gunnar Mein</dc:creator>
  <cp:lastModifiedBy>Gunnar Mein</cp:lastModifiedBy>
  <cp:revision>63</cp:revision>
  <dcterms:created xsi:type="dcterms:W3CDTF">2019-02-08T22:40:11Z</dcterms:created>
  <dcterms:modified xsi:type="dcterms:W3CDTF">2019-03-01T18:06:29Z</dcterms:modified>
</cp:coreProperties>
</file>