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58" r:id="rId10"/>
    <p:sldId id="271" r:id="rId11"/>
    <p:sldId id="272" r:id="rId12"/>
    <p:sldId id="273" r:id="rId13"/>
    <p:sldId id="274" r:id="rId14"/>
    <p:sldId id="275" r:id="rId15"/>
    <p:sldId id="259" r:id="rId16"/>
    <p:sldId id="276" r:id="rId17"/>
    <p:sldId id="277" r:id="rId18"/>
    <p:sldId id="278" r:id="rId19"/>
    <p:sldId id="279" r:id="rId20"/>
    <p:sldId id="260" r:id="rId21"/>
    <p:sldId id="261" r:id="rId22"/>
    <p:sldId id="262" r:id="rId23"/>
    <p:sldId id="263" r:id="rId24"/>
    <p:sldId id="2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829F-16E5-402C-908F-37907631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469DFA-FEC0-412C-A3A8-DCB1A16A2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E166E-430C-477E-8463-F06E1479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ADDFD-5450-4FF2-953B-8AC65572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5CC1C-918A-4BCB-AFD8-A57B69B4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4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938C2-C3DA-4639-8018-AFF63850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C77AAF-F0E2-4405-9E65-B2545A010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B0369-55D8-4E68-A497-5C07A94C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12031-9038-47EF-87AF-B9C2B848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7A27C-772F-4A8E-BF2D-F91EF2BB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1024FD-0E66-4B8A-8C15-F498795BC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5A09A-3BD7-42DF-9C4C-9A8972B6C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63B32-7807-4EB7-BC4D-CF60C59B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98329-74A4-427C-B487-F00CB2ED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47DB8-FA6C-4F77-95FA-2C1CEF41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6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EC020-B63E-4457-9652-E9D08725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9F987-47C4-4907-9B3D-7E5F10CF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FDEA7-3A95-4B81-BEC8-CE5B90B1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02D96-70C6-4624-9EA2-B6AA036A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06A77-022D-4710-912B-5FF8100B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7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EFD31-9536-4D5E-9EE9-49878CFD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26EF9-A7C6-49CD-AEAB-2A88109E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A99C9-A6A7-43D7-84AD-49375167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71662-3470-497E-902A-664B9F4F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B15E1-981D-45A0-B3F9-B1C458E0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0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8B7A8-FBE2-4B8C-800C-20221D57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2A3B8-62AA-42DE-A812-A04C9589B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AF1C27-086E-426E-BC0D-B6BC7DC12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52A3F-DFAE-426E-B06D-C6B5B5DE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552308-F0E9-4298-90B3-6C31EE9B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3B161-7C4A-4EDF-BBB6-E60E3D61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7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E90F2-7685-47FC-B764-4D979D0E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106E2-D4B9-4ECC-A3AD-F5FAF141D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E442A5-749C-42B7-BA95-F0E1DA34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27092F-21AC-4D3F-AC92-33AFBC6DD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CAE956-F047-4012-B00D-D86264CE2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6E551C-E3F6-4C17-9D8B-71B9D94C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0FE413-6D60-43D5-92AD-0A3BF60B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A41DC0-60E4-4279-9E6F-FB902DA7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0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192A7-2DD0-4382-B780-87257063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C4A232-0435-465F-9EFA-62C811D5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A22325-F036-4A63-A8C9-0B585412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243C7-1E0F-4F45-8A0D-E019647E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2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F0DD4-A4EA-412F-A043-3A7784BB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E238F8-C3EF-47A3-8B7D-19015F2F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938A20-2AC6-40C1-A428-69404E04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4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A2275-3A66-4CF6-9325-E1EC6DA2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E9695-901D-4237-9F7B-E249CE0F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59537-D14F-4157-B85D-EEF9B8E59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3C078-9C50-4CAE-A8E1-AB1ACFB6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CE958-6BA3-4CAC-9BA6-B83D1551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871A0-C216-4D73-89E7-E735B439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3EB08-DC38-4092-89D7-708356AD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65844-0FE4-460C-9649-AD6C183F9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734BE-1BA1-4DAB-B292-D3E12521D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4E5E9-7E07-4A6C-A09C-55D49093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D34F2-583B-4292-97A2-4F532644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7A987-9360-4334-A9BD-B7D2E799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2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5BF5F0-F534-42BA-A428-13AA570F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3D154-2693-41F9-9D8D-5121D1C70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123C8-F366-45D7-8B5C-4FF46EE62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EABC-7DBA-4CBD-A42A-C7DD3E8A3307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324BD-9757-426C-9CDE-41AFD15C3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3DBC3-A68D-4596-B1E3-8C7D62CF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D92F-B0FD-416C-9337-1991CD516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5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44B7D-C94C-4F0A-B8F5-2C34C002B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게임개발 기초과정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43FE89-B653-47F2-B5F2-C8D9FC84E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중학생 대상 프로그램</a:t>
            </a:r>
          </a:p>
        </p:txBody>
      </p:sp>
    </p:spTree>
    <p:extLst>
      <p:ext uri="{BB962C8B-B14F-4D97-AF65-F5344CB8AC3E}">
        <p14:creationId xmlns:p14="http://schemas.microsoft.com/office/powerpoint/2010/main" val="120187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48ECEA1-9809-4E2F-A6EE-56348AAE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308271"/>
            <a:ext cx="10515600" cy="1325563"/>
          </a:xfrm>
        </p:spPr>
        <p:txBody>
          <a:bodyPr/>
          <a:lstStyle/>
          <a:p>
            <a:r>
              <a:rPr lang="ko-KR" altLang="en-US" dirty="0" err="1"/>
              <a:t>파이썬이란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E2614CE-9D3E-4C08-B92F-DE3FA0F01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61483"/>
              </p:ext>
            </p:extLst>
          </p:nvPr>
        </p:nvGraphicFramePr>
        <p:xfrm>
          <a:off x="430306" y="1741411"/>
          <a:ext cx="6499415" cy="4417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41">
                  <a:extLst>
                    <a:ext uri="{9D8B030D-6E8A-4147-A177-3AD203B41FA5}">
                      <a16:colId xmlns:a16="http://schemas.microsoft.com/office/drawing/2014/main" val="2905016211"/>
                    </a:ext>
                  </a:extLst>
                </a:gridCol>
                <a:gridCol w="1111623">
                  <a:extLst>
                    <a:ext uri="{9D8B030D-6E8A-4147-A177-3AD203B41FA5}">
                      <a16:colId xmlns:a16="http://schemas.microsoft.com/office/drawing/2014/main" val="2546814631"/>
                    </a:ext>
                  </a:extLst>
                </a:gridCol>
                <a:gridCol w="2274797">
                  <a:extLst>
                    <a:ext uri="{9D8B030D-6E8A-4147-A177-3AD203B41FA5}">
                      <a16:colId xmlns:a16="http://schemas.microsoft.com/office/drawing/2014/main" val="1192081486"/>
                    </a:ext>
                  </a:extLst>
                </a:gridCol>
                <a:gridCol w="1624854">
                  <a:extLst>
                    <a:ext uri="{9D8B030D-6E8A-4147-A177-3AD203B41FA5}">
                      <a16:colId xmlns:a16="http://schemas.microsoft.com/office/drawing/2014/main" val="2692648491"/>
                    </a:ext>
                  </a:extLst>
                </a:gridCol>
              </a:tblGrid>
              <a:tr h="736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검색량</a:t>
                      </a:r>
                      <a:r>
                        <a:rPr lang="ko-KR" altLang="en-US" dirty="0"/>
                        <a:t> 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분야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초보자 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77348"/>
                  </a:ext>
                </a:extLst>
              </a:tr>
              <a:tr h="736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임베디드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29068"/>
                  </a:ext>
                </a:extLst>
              </a:tr>
              <a:tr h="736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프로그래밍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모바일 앱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29319"/>
                  </a:ext>
                </a:extLst>
              </a:tr>
              <a:tr h="736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Python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모바일 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빅데이터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12159"/>
                  </a:ext>
                </a:extLst>
              </a:tr>
              <a:tr h="736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고사양</a:t>
                      </a:r>
                      <a:r>
                        <a:rPr lang="ko-KR" altLang="en-US" dirty="0"/>
                        <a:t> 게임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서버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비추천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15248"/>
                  </a:ext>
                </a:extLst>
              </a:tr>
              <a:tr h="736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C#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게임프로그래밍</a:t>
                      </a:r>
                      <a:r>
                        <a:rPr lang="en-US" altLang="ko-KR" dirty="0"/>
                        <a:t>, VR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비추천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4056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80EBCC9-9BB9-48BC-9AA7-C3826BD7E69B}"/>
              </a:ext>
            </a:extLst>
          </p:cNvPr>
          <p:cNvSpPr txBox="1"/>
          <p:nvPr/>
        </p:nvSpPr>
        <p:spPr>
          <a:xfrm>
            <a:off x="7297271" y="1891552"/>
            <a:ext cx="45993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언어들 중 </a:t>
            </a:r>
            <a:r>
              <a:rPr lang="ko-KR" altLang="en-US" dirty="0" err="1"/>
              <a:t>파이썬은</a:t>
            </a:r>
            <a:r>
              <a:rPr lang="ko-KR" altLang="en-US" dirty="0"/>
              <a:t> 작성 방법이</a:t>
            </a:r>
            <a:endParaRPr lang="en-US" altLang="ko-KR" dirty="0"/>
          </a:p>
          <a:p>
            <a:r>
              <a:rPr lang="ko-KR" altLang="en-US" dirty="0"/>
              <a:t>간단해 비교적 학습이 쉽다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코드를 작성한 후 즉시 실행해서 </a:t>
            </a:r>
            <a:endParaRPr lang="en-US" altLang="ko-KR" dirty="0"/>
          </a:p>
          <a:p>
            <a:r>
              <a:rPr lang="ko-KR" altLang="en-US" dirty="0"/>
              <a:t>그 동작을 확인할 수 있기 때문에</a:t>
            </a:r>
            <a:endParaRPr lang="en-US" altLang="ko-KR" dirty="0"/>
          </a:p>
          <a:p>
            <a:r>
              <a:rPr lang="ko-KR" altLang="en-US" dirty="0"/>
              <a:t>학습하기 좋은 프로그래밍 언어라고 </a:t>
            </a:r>
            <a:endParaRPr lang="en-US" altLang="ko-KR" dirty="0"/>
          </a:p>
          <a:p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1CE6C-793F-4DAB-A910-3F91D7517CC4}"/>
              </a:ext>
            </a:extLst>
          </p:cNvPr>
          <p:cNvSpPr txBox="1"/>
          <p:nvPr/>
        </p:nvSpPr>
        <p:spPr>
          <a:xfrm>
            <a:off x="7297271" y="4127430"/>
            <a:ext cx="48301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다양한 분야의 프로그램을 개발할</a:t>
            </a:r>
            <a:endParaRPr lang="en-US" altLang="ko-KR" dirty="0"/>
          </a:p>
          <a:p>
            <a:r>
              <a:rPr lang="ko-KR" altLang="en-US" dirty="0"/>
              <a:t>수 있는 기능을 제공한다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예를들어</a:t>
            </a:r>
            <a:r>
              <a:rPr lang="en-US" altLang="ko-KR" dirty="0"/>
              <a:t>, </a:t>
            </a:r>
            <a:r>
              <a:rPr lang="ko-KR" altLang="en-US" dirty="0"/>
              <a:t>캘린더 모듈</a:t>
            </a:r>
            <a:r>
              <a:rPr lang="en-US" altLang="ko-KR" dirty="0"/>
              <a:t>, GUI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수학계산</a:t>
            </a:r>
            <a:endParaRPr lang="en-US" altLang="ko-KR" dirty="0"/>
          </a:p>
          <a:p>
            <a:r>
              <a:rPr lang="ko-KR" altLang="en-US" dirty="0"/>
              <a:t>모듈이 그것이다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외에도 수많은 기능을 가진 모듈이 </a:t>
            </a:r>
            <a:r>
              <a:rPr lang="ko-KR" altLang="en-US" dirty="0" err="1"/>
              <a:t>개발되</a:t>
            </a:r>
            <a:endParaRPr lang="en-US" altLang="ko-KR" dirty="0"/>
          </a:p>
          <a:p>
            <a:r>
              <a:rPr lang="ko-KR" altLang="en-US" dirty="0"/>
              <a:t>고 있으며 이를 확장해서 이용할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08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34513-CAA4-4B69-92C5-DDA8D67D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EACA2C-48A8-429B-B4C4-AAF85F206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9400"/>
            <a:ext cx="8341528" cy="44748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5926A0-6B72-4E14-8FB8-D609F5ACD83E}"/>
              </a:ext>
            </a:extLst>
          </p:cNvPr>
          <p:cNvSpPr/>
          <p:nvPr/>
        </p:nvSpPr>
        <p:spPr>
          <a:xfrm>
            <a:off x="3043516" y="2839104"/>
            <a:ext cx="721659" cy="316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E8D0E-FD9C-489A-962F-C9F75A94C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52" t="6031" r="34707" b="23243"/>
          <a:stretch/>
        </p:blipFill>
        <p:spPr>
          <a:xfrm>
            <a:off x="5970491" y="94970"/>
            <a:ext cx="4873742" cy="319143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0998474-9AB6-4193-BE5E-87B4A5531E50}"/>
              </a:ext>
            </a:extLst>
          </p:cNvPr>
          <p:cNvSpPr/>
          <p:nvPr/>
        </p:nvSpPr>
        <p:spPr>
          <a:xfrm>
            <a:off x="8606759" y="2059733"/>
            <a:ext cx="567084" cy="195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39E6EE-F743-4EE3-A0BD-7AACAC648C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18" t="16350" r="40809" b="29943"/>
          <a:stretch/>
        </p:blipFill>
        <p:spPr>
          <a:xfrm>
            <a:off x="6490080" y="3672494"/>
            <a:ext cx="5095275" cy="26655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34CC93-D534-471B-A01D-ACE203133546}"/>
              </a:ext>
            </a:extLst>
          </p:cNvPr>
          <p:cNvSpPr/>
          <p:nvPr/>
        </p:nvSpPr>
        <p:spPr>
          <a:xfrm>
            <a:off x="7088775" y="5691653"/>
            <a:ext cx="1759390" cy="216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5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592E4-CAA4-4848-870B-F8E19AC8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CB3475-FC5E-451A-8227-67170527D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6" t="15595" r="8125" b="4843"/>
          <a:stretch/>
        </p:blipFill>
        <p:spPr>
          <a:xfrm>
            <a:off x="838200" y="1851625"/>
            <a:ext cx="9744076" cy="4641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BE2F5-C7DF-4B01-AE09-6BC0349B92BD}"/>
              </a:ext>
            </a:extLst>
          </p:cNvPr>
          <p:cNvSpPr/>
          <p:nvPr/>
        </p:nvSpPr>
        <p:spPr>
          <a:xfrm>
            <a:off x="1704975" y="5803057"/>
            <a:ext cx="4563743" cy="226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7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2FCE7-88C2-450E-8783-58954517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489FF8-73E4-4463-8F39-EBD97915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275"/>
            <a:ext cx="6206728" cy="38195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0CACEB-AC10-4C81-BAB9-66B31F339B60}"/>
              </a:ext>
            </a:extLst>
          </p:cNvPr>
          <p:cNvSpPr/>
          <p:nvPr/>
        </p:nvSpPr>
        <p:spPr>
          <a:xfrm>
            <a:off x="2266950" y="5298232"/>
            <a:ext cx="2152650" cy="245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C2EE15-690C-477C-9F0C-433814E6E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1690688"/>
            <a:ext cx="5200650" cy="3200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9E27AB-BA11-4FC4-A600-413B500ED43F}"/>
              </a:ext>
            </a:extLst>
          </p:cNvPr>
          <p:cNvSpPr/>
          <p:nvPr/>
        </p:nvSpPr>
        <p:spPr>
          <a:xfrm>
            <a:off x="10344149" y="4507656"/>
            <a:ext cx="1304925" cy="383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1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DE2BD-BED3-4CCB-83B9-94E3D08D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368E89-F33A-463B-85B5-C57B3F9AC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817"/>
          <a:stretch/>
        </p:blipFill>
        <p:spPr>
          <a:xfrm>
            <a:off x="1151964" y="1476375"/>
            <a:ext cx="2781861" cy="5295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C0DC0A-E52A-407B-BD60-01F2FCB45BD4}"/>
              </a:ext>
            </a:extLst>
          </p:cNvPr>
          <p:cNvSpPr/>
          <p:nvPr/>
        </p:nvSpPr>
        <p:spPr>
          <a:xfrm>
            <a:off x="1323975" y="1770434"/>
            <a:ext cx="2523845" cy="383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E444D0-942D-487E-AD8C-905C5700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61" y="1310470"/>
            <a:ext cx="4834832" cy="47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2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1702A56-76D2-439C-9DC6-6FF269B9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시작하기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A559BC-4A04-48FF-B540-81314C9E3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파이썬 프로그래밍을 시작해 본다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IDLE</a:t>
            </a:r>
            <a:r>
              <a:rPr lang="ko-KR" altLang="en-US" dirty="0"/>
              <a:t>에 직접 계산식이나 명령을 입력해 컴퓨터에 간단한 처리를 해본다</a:t>
            </a:r>
            <a:r>
              <a:rPr lang="en-US" altLang="ko-KR" dirty="0"/>
              <a:t>. </a:t>
            </a:r>
            <a:r>
              <a:rPr lang="ko-KR" altLang="en-US" dirty="0"/>
              <a:t>기본적인 조작이 익숙해 진 이후에는 프로그램 파일을 만들어보고 그 파일에 프로그램을 입력해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40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E03ED99-1AB7-456D-81EC-B2E81E48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59740B-9F69-45C2-939D-8922F0064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306"/>
          <a:stretch/>
        </p:blipFill>
        <p:spPr>
          <a:xfrm>
            <a:off x="956368" y="1690688"/>
            <a:ext cx="7040764" cy="2447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090CB1-88FB-4764-84D9-12D5708F35B2}"/>
              </a:ext>
            </a:extLst>
          </p:cNvPr>
          <p:cNvSpPr txBox="1"/>
          <p:nvPr/>
        </p:nvSpPr>
        <p:spPr>
          <a:xfrm>
            <a:off x="8534400" y="137160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&gt;&gt;&gt; 7 * 8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71C07-6AE5-4752-9F55-394F9A63C310}"/>
              </a:ext>
            </a:extLst>
          </p:cNvPr>
          <p:cNvSpPr txBox="1"/>
          <p:nvPr/>
        </p:nvSpPr>
        <p:spPr>
          <a:xfrm>
            <a:off x="8534399" y="209550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&gt;&gt;&gt; 10 /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71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7E1E1-D89D-4C98-8389-C810B060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D79B3-33C0-4537-9961-464DA11A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출력하기 위해서 </a:t>
            </a:r>
            <a:r>
              <a:rPr lang="en-US" altLang="ko-KR" dirty="0"/>
              <a:t>print()</a:t>
            </a:r>
            <a:r>
              <a:rPr lang="ko-KR" altLang="en-US" dirty="0"/>
              <a:t>라는 명령어를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55CEEE-BBB4-471E-A133-EDC265ED3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694"/>
          <a:stretch/>
        </p:blipFill>
        <p:spPr>
          <a:xfrm>
            <a:off x="1228724" y="2609850"/>
            <a:ext cx="9056463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6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13012-A2D3-4717-8472-2ADDB23A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작성하기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165AF-99A0-4205-A4D0-A5EF3EEFF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6140"/>
          </a:xfrm>
        </p:spPr>
        <p:txBody>
          <a:bodyPr/>
          <a:lstStyle/>
          <a:p>
            <a:r>
              <a:rPr lang="ko-KR" altLang="en-US" dirty="0"/>
              <a:t>소스코드 신규 작성 및 저장</a:t>
            </a:r>
            <a:endParaRPr lang="en-US" altLang="ko-KR" dirty="0"/>
          </a:p>
          <a:p>
            <a:pPr lvl="1"/>
            <a:r>
              <a:rPr lang="en-US" altLang="ko-KR" dirty="0"/>
              <a:t>IDLE</a:t>
            </a:r>
            <a:r>
              <a:rPr lang="ko-KR" altLang="en-US" dirty="0"/>
              <a:t>의 셸 윈도우 메뉴에 있는 </a:t>
            </a:r>
            <a:r>
              <a:rPr lang="en-US" altLang="ko-KR" dirty="0"/>
              <a:t>FILE-New File</a:t>
            </a:r>
            <a:r>
              <a:rPr lang="ko-KR" altLang="en-US" dirty="0"/>
              <a:t>을 선택하면 편집창이 열린다</a:t>
            </a:r>
            <a:r>
              <a:rPr lang="en-US" altLang="ko-KR" dirty="0"/>
              <a:t>. </a:t>
            </a:r>
            <a:r>
              <a:rPr lang="ko-KR" altLang="en-US" dirty="0"/>
              <a:t>이 곳이 프로그램을 입력하는 텍스트 에디터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A46B83-43B9-497C-B04C-C60850C0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9840"/>
            <a:ext cx="8024813" cy="2737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C887D-ED91-4B4A-8CD2-8910BEFC4D3E}"/>
              </a:ext>
            </a:extLst>
          </p:cNvPr>
          <p:cNvSpPr txBox="1"/>
          <p:nvPr/>
        </p:nvSpPr>
        <p:spPr>
          <a:xfrm>
            <a:off x="9182100" y="3657600"/>
            <a:ext cx="2738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실행은</a:t>
            </a:r>
            <a:endParaRPr lang="en-US" altLang="ko-KR" dirty="0"/>
          </a:p>
          <a:p>
            <a:r>
              <a:rPr lang="ko-KR" altLang="en-US" dirty="0"/>
              <a:t>에디터 윈도우 메뉴 바의</a:t>
            </a:r>
            <a:endParaRPr lang="en-US" altLang="ko-KR" dirty="0"/>
          </a:p>
          <a:p>
            <a:r>
              <a:rPr lang="en-US" altLang="ko-KR" dirty="0"/>
              <a:t>Run-Run Module</a:t>
            </a:r>
            <a:r>
              <a:rPr lang="ko-KR" altLang="en-US" dirty="0"/>
              <a:t> </a:t>
            </a:r>
            <a:r>
              <a:rPr lang="en-US" altLang="ko-KR" dirty="0"/>
              <a:t>F5</a:t>
            </a:r>
          </a:p>
          <a:p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028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1866E-4355-49A0-86C5-929BF679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0AD02-57BD-4D2C-AE59-BA48DCF99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출력을 수행하는 </a:t>
            </a:r>
            <a:r>
              <a:rPr lang="en-US" altLang="ko-KR" dirty="0"/>
              <a:t>print()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입력을 수행하는 </a:t>
            </a:r>
            <a:r>
              <a:rPr lang="en-US" altLang="ko-KR" dirty="0"/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324071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1702A56-76D2-439C-9DC6-6FF269B9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게임업계와 게임 크리에이터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A559BC-4A04-48FF-B540-81314C9E3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크리에이터의</a:t>
            </a:r>
            <a:r>
              <a:rPr lang="ko-KR" altLang="en-US" dirty="0"/>
              <a:t> 종류</a:t>
            </a:r>
            <a:r>
              <a:rPr lang="en-US" altLang="ko-KR" dirty="0"/>
              <a:t>, </a:t>
            </a:r>
            <a:r>
              <a:rPr lang="ko-KR" altLang="en-US" dirty="0"/>
              <a:t>게임 프로그래머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549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1702A56-76D2-439C-9DC6-6FF269B9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기초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A559BC-4A04-48FF-B540-81314C9E3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개발에 앞서 프로그래밍 기초를 학습한다</a:t>
            </a:r>
            <a:r>
              <a:rPr lang="en-US" altLang="ko-KR" dirty="0"/>
              <a:t>. </a:t>
            </a:r>
            <a:r>
              <a:rPr lang="ko-KR" altLang="en-US" dirty="0"/>
              <a:t>여기에서는 변수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(C/C++, </a:t>
            </a:r>
            <a:r>
              <a:rPr lang="ko-KR" altLang="en-US" dirty="0"/>
              <a:t>자바에서 배열과 </a:t>
            </a:r>
            <a:r>
              <a:rPr lang="ko-KR" altLang="en-US" dirty="0" err="1"/>
              <a:t>비슷</a:t>
            </a:r>
            <a:r>
              <a:rPr lang="en-US" altLang="ko-KR" dirty="0"/>
              <a:t>), </a:t>
            </a:r>
            <a:r>
              <a:rPr lang="ko-KR" altLang="en-US" dirty="0"/>
              <a:t>조건 분기</a:t>
            </a:r>
            <a:r>
              <a:rPr lang="en-US" altLang="ko-KR" dirty="0"/>
              <a:t>, </a:t>
            </a:r>
            <a:r>
              <a:rPr lang="ko-KR" altLang="en-US" dirty="0"/>
              <a:t>반복</a:t>
            </a:r>
            <a:r>
              <a:rPr lang="en-US" altLang="ko-KR" dirty="0"/>
              <a:t>, </a:t>
            </a:r>
            <a:r>
              <a:rPr lang="ko-KR" altLang="en-US" dirty="0"/>
              <a:t>그리고 함수에 대해 공부한다</a:t>
            </a:r>
            <a:r>
              <a:rPr lang="en-US" altLang="ko-KR" dirty="0"/>
              <a:t>. </a:t>
            </a:r>
            <a:r>
              <a:rPr lang="ko-KR" altLang="en-US" dirty="0"/>
              <a:t>이번 강의에서 공부하는 내용은 게임 프로그램은 물론 모든 프로그램에서 매우 중요한 부분이므로 기초를 확실히 잡고 가자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50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BA649-1ACB-4ADD-93E0-44BB47A5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CUI</a:t>
            </a:r>
            <a:r>
              <a:rPr lang="ko-KR" altLang="en-US" dirty="0"/>
              <a:t>로 미니 게임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6602A-7015-479E-9D70-0C0CB241B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제일 먼저 문자열 입출력 명령을 이용해서 간단한 게임을 만들고 게임 개발 기초를 학습한다</a:t>
            </a:r>
            <a:r>
              <a:rPr lang="en-US" altLang="ko-KR" dirty="0"/>
              <a:t>. </a:t>
            </a:r>
            <a:r>
              <a:rPr lang="ko-KR" altLang="en-US" dirty="0"/>
              <a:t>이미지를 표시하는 본격적인 게임 만들기에 앞서 무엇보다 중요한 기초이다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456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2987C-7F10-4ECE-96E8-898A4177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기초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429BF-343D-4DA6-89B0-78DBE6F70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본격적인 소프트웨어를 개발하기 위해서 </a:t>
            </a:r>
            <a:r>
              <a:rPr lang="en-US" altLang="ko-KR" dirty="0"/>
              <a:t>GUI(Graphic User Interface)</a:t>
            </a:r>
            <a:r>
              <a:rPr lang="ko-KR" altLang="en-US" dirty="0"/>
              <a:t>에 대해 반드시 알고 있어야 한다</a:t>
            </a:r>
            <a:r>
              <a:rPr lang="en-US" altLang="ko-KR" dirty="0"/>
              <a:t>. </a:t>
            </a:r>
            <a:r>
              <a:rPr lang="ko-KR" altLang="en-US" dirty="0"/>
              <a:t>이번 강의에서 </a:t>
            </a:r>
            <a:r>
              <a:rPr lang="en-US" altLang="ko-KR" dirty="0"/>
              <a:t>GUI</a:t>
            </a:r>
            <a:r>
              <a:rPr lang="ko-KR" altLang="en-US" dirty="0"/>
              <a:t>나 그래픽을 사용한 프로그램을 만들면서 프로그래밍 지식을 늘려간다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484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BD4B2-8B17-47A2-8E69-139A20B2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기초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D863E-2508-4F41-8291-36C7A05B6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공부한 텍스트 입력 필드 등 </a:t>
            </a:r>
            <a:r>
              <a:rPr lang="en-US" altLang="ko-KR" dirty="0"/>
              <a:t>GUI</a:t>
            </a:r>
            <a:r>
              <a:rPr lang="ko-KR" altLang="en-US" dirty="0"/>
              <a:t> 사용 방법에 대해 설명한다</a:t>
            </a:r>
            <a:r>
              <a:rPr lang="en-US" altLang="ko-KR" dirty="0"/>
              <a:t>. GUI</a:t>
            </a:r>
            <a:r>
              <a:rPr lang="ko-KR" altLang="en-US" dirty="0"/>
              <a:t>를 통해 진단 게임을 만들면서 게임개발 기초지식을 익힌다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12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EC036-C414-4E37-AFD3-A8F00E17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게임 개발 기술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14B70-9911-49DA-973A-10F632089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게임소프트웨어는 항상 키 입력을 받아 화면을 계속해서 변경하며 움직인다</a:t>
            </a:r>
            <a:r>
              <a:rPr lang="en-US" altLang="ko-KR" dirty="0"/>
              <a:t>. </a:t>
            </a:r>
            <a:r>
              <a:rPr lang="ko-KR" altLang="en-US" dirty="0"/>
              <a:t>이를 실시간 처리라고 하는데 </a:t>
            </a:r>
            <a:r>
              <a:rPr lang="ko-KR" altLang="en-US" dirty="0" err="1"/>
              <a:t>파이썬에서</a:t>
            </a:r>
            <a:r>
              <a:rPr lang="ko-KR" altLang="en-US" dirty="0"/>
              <a:t> 실시간 처리를 수행하는 방법을 학습하고 캐릭터를 움직여 미로를 탈출하는 게임을 만들어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48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화살표: 아래로 구부러짐 29">
            <a:extLst>
              <a:ext uri="{FF2B5EF4-FFF2-40B4-BE49-F238E27FC236}">
                <a16:creationId xmlns:a16="http://schemas.microsoft.com/office/drawing/2014/main" id="{9311CEED-9511-41A2-88BD-A7A8FF9F9655}"/>
              </a:ext>
            </a:extLst>
          </p:cNvPr>
          <p:cNvSpPr/>
          <p:nvPr/>
        </p:nvSpPr>
        <p:spPr>
          <a:xfrm rot="10800000">
            <a:off x="4152432" y="3892363"/>
            <a:ext cx="3935506" cy="7413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아래로 구부러짐 27">
            <a:extLst>
              <a:ext uri="{FF2B5EF4-FFF2-40B4-BE49-F238E27FC236}">
                <a16:creationId xmlns:a16="http://schemas.microsoft.com/office/drawing/2014/main" id="{47A877AF-F223-4A6D-BE56-30738376DA61}"/>
              </a:ext>
            </a:extLst>
          </p:cNvPr>
          <p:cNvSpPr/>
          <p:nvPr/>
        </p:nvSpPr>
        <p:spPr>
          <a:xfrm>
            <a:off x="4258235" y="2311214"/>
            <a:ext cx="3935506" cy="7413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726D124-BFCA-4118-8C1F-73BDA339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산업의 구조</a:t>
            </a:r>
          </a:p>
        </p:txBody>
      </p:sp>
      <p:pic>
        <p:nvPicPr>
          <p:cNvPr id="9" name="내용 개체 틀 8" descr="도시 블록">
            <a:extLst>
              <a:ext uri="{FF2B5EF4-FFF2-40B4-BE49-F238E27FC236}">
                <a16:creationId xmlns:a16="http://schemas.microsoft.com/office/drawing/2014/main" id="{1D32C959-6A99-4552-BD30-20204A1F3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9425" y="2212788"/>
            <a:ext cx="2593975" cy="2593975"/>
          </a:xfrm>
        </p:spPr>
      </p:pic>
      <p:pic>
        <p:nvPicPr>
          <p:cNvPr id="11" name="그래픽 10" descr="게임 컨트롤러 단색으로 채워진">
            <a:extLst>
              <a:ext uri="{FF2B5EF4-FFF2-40B4-BE49-F238E27FC236}">
                <a16:creationId xmlns:a16="http://schemas.microsoft.com/office/drawing/2014/main" id="{73B48244-14C4-474C-B3FC-94C25627D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6644" y="2049276"/>
            <a:ext cx="914400" cy="914400"/>
          </a:xfrm>
          <a:prstGeom prst="rect">
            <a:avLst/>
          </a:prstGeom>
        </p:spPr>
      </p:pic>
      <p:pic>
        <p:nvPicPr>
          <p:cNvPr id="13" name="그래픽 12" descr="화폐 윤곽선">
            <a:extLst>
              <a:ext uri="{FF2B5EF4-FFF2-40B4-BE49-F238E27FC236}">
                <a16:creationId xmlns:a16="http://schemas.microsoft.com/office/drawing/2014/main" id="{4F9FA805-708F-4D14-93F5-CC7F2C4B7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8197" y="3892363"/>
            <a:ext cx="914400" cy="914400"/>
          </a:xfrm>
          <a:prstGeom prst="rect">
            <a:avLst/>
          </a:prstGeom>
        </p:spPr>
      </p:pic>
      <p:pic>
        <p:nvPicPr>
          <p:cNvPr id="15" name="그래픽 14" descr="동전 단색으로 채워진">
            <a:extLst>
              <a:ext uri="{FF2B5EF4-FFF2-40B4-BE49-F238E27FC236}">
                <a16:creationId xmlns:a16="http://schemas.microsoft.com/office/drawing/2014/main" id="{BAC4CF5D-AE91-487E-B716-3E5D5267FA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50997" y="4154301"/>
            <a:ext cx="914400" cy="914400"/>
          </a:xfrm>
          <a:prstGeom prst="rect">
            <a:avLst/>
          </a:prstGeom>
        </p:spPr>
      </p:pic>
      <p:pic>
        <p:nvPicPr>
          <p:cNvPr id="17" name="그래픽 16" descr="목표 대상 그룹 윤곽선">
            <a:extLst>
              <a:ext uri="{FF2B5EF4-FFF2-40B4-BE49-F238E27FC236}">
                <a16:creationId xmlns:a16="http://schemas.microsoft.com/office/drawing/2014/main" id="{E9AB0867-71A1-4114-BFC7-E117EAFCDE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8475" y="3052575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DDCDAF3-68B9-411A-94FD-BA387ED8CCE5}"/>
              </a:ext>
            </a:extLst>
          </p:cNvPr>
          <p:cNvSpPr txBox="1"/>
          <p:nvPr/>
        </p:nvSpPr>
        <p:spPr>
          <a:xfrm>
            <a:off x="3379694" y="41543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014ECC-8D14-40E8-9F4A-474C3745B42E}"/>
              </a:ext>
            </a:extLst>
          </p:cNvPr>
          <p:cNvSpPr txBox="1"/>
          <p:nvPr/>
        </p:nvSpPr>
        <p:spPr>
          <a:xfrm>
            <a:off x="5943600" y="2963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A6CFCA-BDF0-453F-9324-04CD9A687B24}"/>
              </a:ext>
            </a:extLst>
          </p:cNvPr>
          <p:cNvSpPr txBox="1"/>
          <p:nvPr/>
        </p:nvSpPr>
        <p:spPr>
          <a:xfrm>
            <a:off x="8512875" y="3779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소비자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6CE39F-6518-463A-BEA0-6D9EE3D06E4F}"/>
              </a:ext>
            </a:extLst>
          </p:cNvPr>
          <p:cNvSpPr txBox="1"/>
          <p:nvPr/>
        </p:nvSpPr>
        <p:spPr>
          <a:xfrm>
            <a:off x="5907356" y="51995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돈</a:t>
            </a:r>
          </a:p>
        </p:txBody>
      </p:sp>
    </p:spTree>
    <p:extLst>
      <p:ext uri="{BB962C8B-B14F-4D97-AF65-F5344CB8AC3E}">
        <p14:creationId xmlns:p14="http://schemas.microsoft.com/office/powerpoint/2010/main" val="34232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27BC6-19CF-4AE3-87CC-E0B6B3CC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게임시장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B49AF-A454-484A-BE40-35AD6D998566}"/>
              </a:ext>
            </a:extLst>
          </p:cNvPr>
          <p:cNvSpPr txBox="1"/>
          <p:nvPr/>
        </p:nvSpPr>
        <p:spPr>
          <a:xfrm>
            <a:off x="1335741" y="1837765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게임업계 시장 </a:t>
            </a:r>
            <a:r>
              <a:rPr lang="en-US" altLang="ko-KR" dirty="0"/>
              <a:t>– </a:t>
            </a:r>
            <a:r>
              <a:rPr lang="ko-KR" altLang="en-US" dirty="0"/>
              <a:t>업소용</a:t>
            </a:r>
            <a:r>
              <a:rPr lang="en-US" altLang="ko-KR" dirty="0"/>
              <a:t>, </a:t>
            </a:r>
            <a:r>
              <a:rPr lang="ko-KR" altLang="en-US" dirty="0"/>
              <a:t>가정용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A6115-9734-46CD-8836-E6954F867602}"/>
              </a:ext>
            </a:extLst>
          </p:cNvPr>
          <p:cNvSpPr txBox="1"/>
          <p:nvPr/>
        </p:nvSpPr>
        <p:spPr>
          <a:xfrm>
            <a:off x="926960" y="257431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가정용 게임 시장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7B07A-2DBC-4954-971E-956E973E1A60}"/>
              </a:ext>
            </a:extLst>
          </p:cNvPr>
          <p:cNvSpPr txBox="1"/>
          <p:nvPr/>
        </p:nvSpPr>
        <p:spPr>
          <a:xfrm>
            <a:off x="1246094" y="2983383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하드웨어 </a:t>
            </a:r>
            <a:r>
              <a:rPr lang="en-US" altLang="ko-KR" dirty="0"/>
              <a:t>: </a:t>
            </a:r>
            <a:r>
              <a:rPr lang="ko-KR" altLang="en-US" dirty="0"/>
              <a:t>가정용 게임기</a:t>
            </a:r>
            <a:r>
              <a:rPr lang="en-US" altLang="ko-KR" dirty="0"/>
              <a:t>, </a:t>
            </a:r>
            <a:r>
              <a:rPr lang="ko-KR" altLang="en-US" dirty="0"/>
              <a:t>스마트폰</a:t>
            </a:r>
            <a:r>
              <a:rPr lang="en-US" altLang="ko-KR" dirty="0"/>
              <a:t>, PC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9B77C-BF4E-46D2-840E-7BA2A5118EF8}"/>
              </a:ext>
            </a:extLst>
          </p:cNvPr>
          <p:cNvSpPr txBox="1"/>
          <p:nvPr/>
        </p:nvSpPr>
        <p:spPr>
          <a:xfrm>
            <a:off x="2106706" y="3675529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가정용 게임기 </a:t>
            </a:r>
            <a:r>
              <a:rPr lang="en-US" altLang="ko-KR" dirty="0"/>
              <a:t>: </a:t>
            </a:r>
            <a:r>
              <a:rPr lang="ko-KR" altLang="en-US" dirty="0"/>
              <a:t>닌텐도</a:t>
            </a:r>
            <a:r>
              <a:rPr lang="en-US" altLang="ko-KR" dirty="0"/>
              <a:t>, </a:t>
            </a:r>
            <a:r>
              <a:rPr lang="ko-KR" altLang="en-US" dirty="0"/>
              <a:t>소니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30414-B7A9-481B-BA01-A66B26C6E23A}"/>
              </a:ext>
            </a:extLst>
          </p:cNvPr>
          <p:cNvSpPr txBox="1"/>
          <p:nvPr/>
        </p:nvSpPr>
        <p:spPr>
          <a:xfrm>
            <a:off x="2106706" y="4129001"/>
            <a:ext cx="864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스마트폰 </a:t>
            </a:r>
            <a:r>
              <a:rPr lang="en-US" altLang="ko-KR" dirty="0"/>
              <a:t>: 2010</a:t>
            </a:r>
            <a:r>
              <a:rPr lang="ko-KR" altLang="en-US" dirty="0"/>
              <a:t>년 이후 스마트폰 게임 앱 시장이 가정용 게임기 시장을 뛰어 넘음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B01A2-CF76-42C5-AE4E-E72B5BEAF45C}"/>
              </a:ext>
            </a:extLst>
          </p:cNvPr>
          <p:cNvSpPr txBox="1"/>
          <p:nvPr/>
        </p:nvSpPr>
        <p:spPr>
          <a:xfrm>
            <a:off x="1246094" y="494428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가정용 게임 상품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9568F-CC8F-412D-A341-F2F58642BE80}"/>
              </a:ext>
            </a:extLst>
          </p:cNvPr>
          <p:cNvSpPr txBox="1"/>
          <p:nvPr/>
        </p:nvSpPr>
        <p:spPr>
          <a:xfrm>
            <a:off x="2074885" y="5421696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게임기 혹은 패키징 된 게임 소프트웨어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DDB68-F481-4685-87C8-08B4D2A05B53}"/>
              </a:ext>
            </a:extLst>
          </p:cNvPr>
          <p:cNvSpPr txBox="1"/>
          <p:nvPr/>
        </p:nvSpPr>
        <p:spPr>
          <a:xfrm>
            <a:off x="2074885" y="589910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디지털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612267-C818-46A2-A555-FF63A3AAC076}"/>
              </a:ext>
            </a:extLst>
          </p:cNvPr>
          <p:cNvSpPr txBox="1"/>
          <p:nvPr/>
        </p:nvSpPr>
        <p:spPr>
          <a:xfrm>
            <a:off x="7064189" y="542169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패키징 소프트웨어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801EF-D29C-47A9-9FB9-B2A452C919E1}"/>
              </a:ext>
            </a:extLst>
          </p:cNvPr>
          <p:cNvSpPr txBox="1"/>
          <p:nvPr/>
        </p:nvSpPr>
        <p:spPr>
          <a:xfrm>
            <a:off x="7064188" y="5899107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다운로드형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337485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4ECA-A787-46AD-A3B7-C58440D4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크리에이터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57606E-FE7E-4B84-8BF0-63D2BF7FD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512569"/>
              </p:ext>
            </p:extLst>
          </p:nvPr>
        </p:nvGraphicFramePr>
        <p:xfrm>
          <a:off x="838200" y="1825623"/>
          <a:ext cx="10515600" cy="447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5494">
                  <a:extLst>
                    <a:ext uri="{9D8B030D-6E8A-4147-A177-3AD203B41FA5}">
                      <a16:colId xmlns:a16="http://schemas.microsoft.com/office/drawing/2014/main" val="795825845"/>
                    </a:ext>
                  </a:extLst>
                </a:gridCol>
                <a:gridCol w="6450106">
                  <a:extLst>
                    <a:ext uri="{9D8B030D-6E8A-4147-A177-3AD203B41FA5}">
                      <a16:colId xmlns:a16="http://schemas.microsoft.com/office/drawing/2014/main" val="139614312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주요 업무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5673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프로듀서</a:t>
                      </a:r>
                      <a:r>
                        <a:rPr lang="en-US" altLang="ko-KR" dirty="0"/>
                        <a:t>(producer)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전반 지휘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537817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디렉터</a:t>
                      </a:r>
                      <a:r>
                        <a:rPr lang="en-US" altLang="ko-KR" dirty="0"/>
                        <a:t>(director)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등 개발 진척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1637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기획자</a:t>
                      </a:r>
                      <a:r>
                        <a:rPr lang="en-US" altLang="ko-KR" dirty="0"/>
                        <a:t>(planner)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내용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사양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14277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프로그래머</a:t>
                      </a:r>
                      <a:r>
                        <a:rPr lang="en-US" altLang="ko-KR" dirty="0"/>
                        <a:t>(game programmer)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프로그램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게임이 움직이도록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66096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그래픽 디자이너</a:t>
                      </a:r>
                      <a:r>
                        <a:rPr lang="en-US" altLang="ko-KR" dirty="0"/>
                        <a:t>(graphic designer)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그래픽 데이터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760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크리에이터</a:t>
                      </a:r>
                      <a:r>
                        <a:rPr lang="en-US" altLang="ko-KR" dirty="0"/>
                        <a:t>(sound creator)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BGM, </a:t>
                      </a:r>
                      <a:r>
                        <a:rPr lang="ko-KR" altLang="en-US" dirty="0"/>
                        <a:t>효과음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42819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디버거</a:t>
                      </a:r>
                      <a:r>
                        <a:rPr lang="en-US" altLang="ko-KR" dirty="0"/>
                        <a:t>(debugger)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중인 게임 오류 탐색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난이도 의견 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15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56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5F88B-FD41-4EAE-BFF2-24D71043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프로그래머란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75A90-9D5D-4062-8F5E-C4FAA28D2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4799"/>
          </a:xfrm>
        </p:spPr>
        <p:txBody>
          <a:bodyPr/>
          <a:lstStyle/>
          <a:p>
            <a:r>
              <a:rPr lang="ko-KR" altLang="en-US" dirty="0"/>
              <a:t>게임 프로그래머는 기획자 등이 고안한 사양을 바탕으로 프로그램을 작성하고</a:t>
            </a:r>
            <a:r>
              <a:rPr lang="en-US" altLang="ko-KR" dirty="0"/>
              <a:t>, </a:t>
            </a:r>
            <a:r>
              <a:rPr lang="ko-KR" altLang="en-US" dirty="0"/>
              <a:t>게임이 실제로 움직이도록 하는 역할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7C41389-17B1-44CB-8775-C409E581F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4948"/>
              </p:ext>
            </p:extLst>
          </p:nvPr>
        </p:nvGraphicFramePr>
        <p:xfrm>
          <a:off x="759010" y="2779059"/>
          <a:ext cx="10321366" cy="29093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92402">
                  <a:extLst>
                    <a:ext uri="{9D8B030D-6E8A-4147-A177-3AD203B41FA5}">
                      <a16:colId xmlns:a16="http://schemas.microsoft.com/office/drawing/2014/main" val="4097005879"/>
                    </a:ext>
                  </a:extLst>
                </a:gridCol>
                <a:gridCol w="7628964">
                  <a:extLst>
                    <a:ext uri="{9D8B030D-6E8A-4147-A177-3AD203B41FA5}">
                      <a16:colId xmlns:a16="http://schemas.microsoft.com/office/drawing/2014/main" val="525334282"/>
                    </a:ext>
                  </a:extLst>
                </a:gridCol>
              </a:tblGrid>
              <a:tr h="55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업무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226454"/>
                  </a:ext>
                </a:extLst>
              </a:tr>
              <a:tr h="5578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 프로그래머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제작의 기반이 되는 시스템 프로그램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108197"/>
                  </a:ext>
                </a:extLst>
              </a:tr>
              <a:tr h="1055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프로그래머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게임의 주요 부분 개발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예를 들어 액션 게임이라면 게임 전체 흐름과 주인공을 움직이는 처리를 제작하는 기술을 가진 사람이 메인 프로그래머 역할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01573"/>
                  </a:ext>
                </a:extLst>
              </a:tr>
              <a:tr h="7385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서브 프로그래머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게임의 부수적인 부분 개발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액션 게임이라면 적의 움직임이나 메뉴화면 등을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133366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013F14F-A649-4873-9666-4AC239CE0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57330"/>
              </p:ext>
            </p:extLst>
          </p:nvPr>
        </p:nvGraphicFramePr>
        <p:xfrm>
          <a:off x="759009" y="5932319"/>
          <a:ext cx="10321366" cy="5605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92403">
                  <a:extLst>
                    <a:ext uri="{9D8B030D-6E8A-4147-A177-3AD203B41FA5}">
                      <a16:colId xmlns:a16="http://schemas.microsoft.com/office/drawing/2014/main" val="219876164"/>
                    </a:ext>
                  </a:extLst>
                </a:gridCol>
                <a:gridCol w="7628963">
                  <a:extLst>
                    <a:ext uri="{9D8B030D-6E8A-4147-A177-3AD203B41FA5}">
                      <a16:colId xmlns:a16="http://schemas.microsoft.com/office/drawing/2014/main" val="1550921856"/>
                    </a:ext>
                  </a:extLst>
                </a:gridCol>
              </a:tblGrid>
              <a:tr h="560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프로그래머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네트워크를 통해 데이터를 전달하는 서버측 프로그래머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5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8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243C2-A133-4273-8B45-51A312F8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회사에서는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13AB0-C11E-416A-9B1D-A4CE14EE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회사에서 일한다고 하면 대부분 프로그래밍을 하거나 이미지를 그려서 게임을 만들어가는 모습을 상상한다</a:t>
            </a:r>
            <a:r>
              <a:rPr lang="en-US" altLang="ko-KR" dirty="0"/>
              <a:t>. </a:t>
            </a:r>
            <a:r>
              <a:rPr lang="ko-KR" altLang="en-US" dirty="0"/>
              <a:t>물론 맞는 말이지만 게임 업계에서는 </a:t>
            </a:r>
            <a:r>
              <a:rPr lang="ko-KR" altLang="en-US" dirty="0" err="1"/>
              <a:t>크리에이터들만</a:t>
            </a:r>
            <a:r>
              <a:rPr lang="ko-KR" altLang="en-US" dirty="0"/>
              <a:t> 있는 것은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영업이나 판매 부분에서는 게임을 판매하기 위해 일하는 사람들이 있고</a:t>
            </a:r>
            <a:r>
              <a:rPr lang="en-US" altLang="ko-KR" dirty="0"/>
              <a:t>, </a:t>
            </a:r>
            <a:r>
              <a:rPr lang="ko-KR" altLang="en-US" dirty="0"/>
              <a:t>어느 정도 큰 규모라면 사무</a:t>
            </a:r>
            <a:r>
              <a:rPr lang="en-US" altLang="ko-KR" dirty="0"/>
              <a:t>, </a:t>
            </a:r>
            <a:r>
              <a:rPr lang="ko-KR" altLang="en-US" dirty="0"/>
              <a:t>회계</a:t>
            </a:r>
            <a:r>
              <a:rPr lang="en-US" altLang="ko-KR" dirty="0"/>
              <a:t>, </a:t>
            </a:r>
            <a:r>
              <a:rPr lang="ko-KR" altLang="en-US" dirty="0"/>
              <a:t>인력관리 등을 수행하는 부서에도 사람들이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남코</a:t>
            </a:r>
            <a:r>
              <a:rPr lang="en-US" altLang="ko-KR" dirty="0"/>
              <a:t>, </a:t>
            </a:r>
            <a:r>
              <a:rPr lang="ko-KR" altLang="en-US" dirty="0"/>
              <a:t>세가</a:t>
            </a:r>
            <a:r>
              <a:rPr lang="en-US" altLang="ko-KR" dirty="0"/>
              <a:t>, </a:t>
            </a:r>
            <a:r>
              <a:rPr lang="ko-KR" altLang="en-US" dirty="0" err="1"/>
              <a:t>타이토</a:t>
            </a:r>
            <a:r>
              <a:rPr lang="ko-KR" altLang="en-US" dirty="0"/>
              <a:t> 등의 게임회사에는 전국 각지의 게임센터에 정규직 직원이나 파트타임 직원이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8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F958D-A9A6-476D-AE4B-14661ABD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프로그래머가 되려면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92F25-3587-4569-9D82-B9FF934A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전업 프로그래머 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게임 제작 회사에 취업해야 한다</a:t>
            </a:r>
            <a:r>
              <a:rPr lang="en-US" altLang="ko-KR" dirty="0"/>
              <a:t>. </a:t>
            </a:r>
            <a:r>
              <a:rPr lang="ko-KR" altLang="en-US" dirty="0"/>
              <a:t>게임 제작회사는 입사 시점에 이미 게임을 만들 수 있는 사람을 프로그래머로 채용한다</a:t>
            </a:r>
            <a:r>
              <a:rPr lang="en-US" altLang="ko-KR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회사 입사 지원 시 제출하는 포트폴리오는 </a:t>
            </a:r>
            <a:r>
              <a:rPr lang="en-US" altLang="ko-KR" dirty="0"/>
              <a:t>C</a:t>
            </a:r>
            <a:r>
              <a:rPr lang="ko-KR" altLang="en-US" dirty="0"/>
              <a:t>계열 언어나 자바로 만든 것을 조건으로 하는 경우도 있으나 어떤 언어도 응용할 수 있으므로 다양하게 만들어 본다</a:t>
            </a:r>
            <a:r>
              <a:rPr lang="en-US" altLang="ko-KR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게임이 멈추는 중대한 버그가 있거나 처리 내용을 알기 어렵게 작성한 프로그램을 제출했다면 채용되지 않을 가능성이 높다</a:t>
            </a:r>
            <a:r>
              <a:rPr lang="en-US" altLang="ko-KR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불필요한 내용이 많은 프로그램일 수록 버그가 발생하기 쉽다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취미 프로그래머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게임 산업과 관련 없는 일을 하며 혼자 혹은 소모임에서 게임을 개발하는 분들이며 이런 분들은 게임개발 기술을 스스로 익혀 게임을 개발하고 인터넷을 통해 배포한다</a:t>
            </a:r>
            <a:r>
              <a:rPr lang="en-US" altLang="ko-KR" dirty="0"/>
              <a:t>. </a:t>
            </a:r>
            <a:r>
              <a:rPr lang="ko-KR" altLang="en-US" dirty="0"/>
              <a:t>이런 활동을 통해 게임 프로그래머로 시작하기도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33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1702A56-76D2-439C-9DC6-6FF269B9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설치하기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A559BC-4A04-48FF-B540-81314C9E3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강의에서 파이썬 프로그래밍 언어에 대해 설명하고 여러분이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err="1"/>
              <a:t>파이썬을</a:t>
            </a:r>
            <a:r>
              <a:rPr lang="ko-KR" altLang="en-US" dirty="0"/>
              <a:t> 직접 설치한다</a:t>
            </a:r>
            <a:r>
              <a:rPr lang="en-US" altLang="ko-KR" dirty="0"/>
              <a:t>. </a:t>
            </a:r>
            <a:r>
              <a:rPr lang="ko-KR" altLang="en-US" dirty="0"/>
              <a:t>설치나 설정이 어려운 프로그래밍 언어들도 있으나 </a:t>
            </a:r>
            <a:r>
              <a:rPr lang="ko-KR" altLang="en-US" dirty="0" err="1"/>
              <a:t>파이썬은</a:t>
            </a:r>
            <a:r>
              <a:rPr lang="ko-KR" altLang="en-US" dirty="0"/>
              <a:t> 매우 쉽게 설치할 수 있다</a:t>
            </a:r>
            <a:r>
              <a:rPr lang="en-US" altLang="ko-KR" dirty="0"/>
              <a:t>. </a:t>
            </a:r>
            <a:r>
              <a:rPr lang="ko-KR" altLang="en-US" dirty="0"/>
              <a:t>그리고 바로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39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CA8FB90-376F-442A-AEAA-3155C8610014}">
  <we:reference id="wa104380862" version="1.5.0.0" store="ko-KR" storeType="OMEX"/>
  <we:alternateReferences>
    <we:reference id="wa104380862" version="1.5.0.0" store="ko-KR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839</Words>
  <Application>Microsoft Office PowerPoint</Application>
  <PresentationFormat>와이드스크린</PresentationFormat>
  <Paragraphs>136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게임개발 기초과정</vt:lpstr>
      <vt:lpstr>게임업계와 게임 크리에이터</vt:lpstr>
      <vt:lpstr>게임 산업의 구조</vt:lpstr>
      <vt:lpstr>게임시장</vt:lpstr>
      <vt:lpstr>게임 크리에이터</vt:lpstr>
      <vt:lpstr>게임 프로그래머란?</vt:lpstr>
      <vt:lpstr>게임 회사에서는…</vt:lpstr>
      <vt:lpstr>게임 프로그래머가 되려면…</vt:lpstr>
      <vt:lpstr>파이썬 설치하기</vt:lpstr>
      <vt:lpstr>파이썬이란?</vt:lpstr>
      <vt:lpstr>파이썬 설치하기</vt:lpstr>
      <vt:lpstr>파이썬 설치하기</vt:lpstr>
      <vt:lpstr>파이썬 설치</vt:lpstr>
      <vt:lpstr>파이썬 실행</vt:lpstr>
      <vt:lpstr>파이썬 시작하기</vt:lpstr>
      <vt:lpstr>계산하기</vt:lpstr>
      <vt:lpstr>문자열 출력하기</vt:lpstr>
      <vt:lpstr>프로그램 작성하기</vt:lpstr>
      <vt:lpstr>입출력 명령</vt:lpstr>
      <vt:lpstr>프로그래밍 기초</vt:lpstr>
      <vt:lpstr>CUI로 미니 게임 만들기</vt:lpstr>
      <vt:lpstr>GUI기초1</vt:lpstr>
      <vt:lpstr>GUI기초2</vt:lpstr>
      <vt:lpstr>기본적인 게임 개발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게임개발 기초과정</dc:title>
  <dc:creator>유승찬</dc:creator>
  <cp:lastModifiedBy>유승찬</cp:lastModifiedBy>
  <cp:revision>5</cp:revision>
  <dcterms:created xsi:type="dcterms:W3CDTF">2021-07-27T00:55:25Z</dcterms:created>
  <dcterms:modified xsi:type="dcterms:W3CDTF">2021-07-27T05:14:31Z</dcterms:modified>
</cp:coreProperties>
</file>