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6829F-16E5-402C-908F-37907631F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469DFA-FEC0-412C-A3A8-DCB1A16A2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BE166E-430C-477E-8463-F06E1479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EABC-7DBA-4CBD-A42A-C7DD3E8A3307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ADDFD-5450-4FF2-953B-8AC65572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95CC1C-918A-4BCB-AFD8-A57B69B4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92F-B0FD-416C-9337-1991CD516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64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938C2-C3DA-4639-8018-AFF63850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C77AAF-F0E2-4405-9E65-B2545A010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AB0369-55D8-4E68-A497-5C07A94C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EABC-7DBA-4CBD-A42A-C7DD3E8A3307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912031-9038-47EF-87AF-B9C2B848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A7A27C-772F-4A8E-BF2D-F91EF2BB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92F-B0FD-416C-9337-1991CD516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44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1024FD-0E66-4B8A-8C15-F498795BC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75A09A-3BD7-42DF-9C4C-9A8972B6C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463B32-7807-4EB7-BC4D-CF60C59BB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EABC-7DBA-4CBD-A42A-C7DD3E8A3307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98329-74A4-427C-B487-F00CB2ED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47DB8-FA6C-4F77-95FA-2C1CEF41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92F-B0FD-416C-9337-1991CD516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6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EC020-B63E-4457-9652-E9D08725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89F987-47C4-4907-9B3D-7E5F10CF4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FDEA7-3A95-4B81-BEC8-CE5B90B1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EABC-7DBA-4CBD-A42A-C7DD3E8A3307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02D96-70C6-4624-9EA2-B6AA036A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F06A77-022D-4710-912B-5FF8100B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92F-B0FD-416C-9337-1991CD516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77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EFD31-9536-4D5E-9EE9-49878CFDC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E26EF9-A7C6-49CD-AEAB-2A88109EB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6A99C9-A6A7-43D7-84AD-493751675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EABC-7DBA-4CBD-A42A-C7DD3E8A3307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71662-3470-497E-902A-664B9F4F2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B15E1-981D-45A0-B3F9-B1C458E0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92F-B0FD-416C-9337-1991CD516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0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8B7A8-FBE2-4B8C-800C-20221D57D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2A3B8-62AA-42DE-A812-A04C9589B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AF1C27-086E-426E-BC0D-B6BC7DC12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C52A3F-DFAE-426E-B06D-C6B5B5DE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EABC-7DBA-4CBD-A42A-C7DD3E8A3307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552308-F0E9-4298-90B3-6C31EE9B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13B161-7C4A-4EDF-BBB6-E60E3D61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92F-B0FD-416C-9337-1991CD516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7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E90F2-7685-47FC-B764-4D979D0E2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7106E2-D4B9-4ECC-A3AD-F5FAF141D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E442A5-749C-42B7-BA95-F0E1DA341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27092F-21AC-4D3F-AC92-33AFBC6DD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CAE956-F047-4012-B00D-D86264CE2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6E551C-E3F6-4C17-9D8B-71B9D94C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EABC-7DBA-4CBD-A42A-C7DD3E8A3307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0FE413-6D60-43D5-92AD-0A3BF60BE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A41DC0-60E4-4279-9E6F-FB902DA7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92F-B0FD-416C-9337-1991CD516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606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192A7-2DD0-4382-B780-87257063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C4A232-0435-465F-9EFA-62C811D5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EABC-7DBA-4CBD-A42A-C7DD3E8A3307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A22325-F036-4A63-A8C9-0B585412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0243C7-1E0F-4F45-8A0D-E019647E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92F-B0FD-416C-9337-1991CD516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82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FF0DD4-A4EA-412F-A043-3A7784BB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EABC-7DBA-4CBD-A42A-C7DD3E8A3307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E238F8-C3EF-47A3-8B7D-19015F2F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938A20-2AC6-40C1-A428-69404E04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92F-B0FD-416C-9337-1991CD516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44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A2275-3A66-4CF6-9325-E1EC6DA2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E9695-901D-4237-9F7B-E249CE0FB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E59537-D14F-4157-B85D-EEF9B8E59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E3C078-9C50-4CAE-A8E1-AB1ACFB6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EABC-7DBA-4CBD-A42A-C7DD3E8A3307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CCE958-6BA3-4CAC-9BA6-B83D1551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9871A0-C216-4D73-89E7-E735B439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92F-B0FD-416C-9337-1991CD516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23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3EB08-DC38-4092-89D7-708356AD7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365844-0FE4-460C-9649-AD6C183F9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3734BE-1BA1-4DAB-B292-D3E12521D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54E5E9-7E07-4A6C-A09C-55D49093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EABC-7DBA-4CBD-A42A-C7DD3E8A3307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ED34F2-583B-4292-97A2-4F532644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C7A987-9360-4334-A9BD-B7D2E799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92F-B0FD-416C-9337-1991CD516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523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5BF5F0-F534-42BA-A428-13AA570F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C3D154-2693-41F9-9D8D-5121D1C70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6123C8-F366-45D7-8B5C-4FF46EE62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2EABC-7DBA-4CBD-A42A-C7DD3E8A3307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324BD-9757-426C-9CDE-41AFD15C3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23DBC3-A68D-4596-B1E3-8C7D62CFC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7D92F-B0FD-416C-9337-1991CD516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35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44B7D-C94C-4F0A-B8F5-2C34C002B5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게임개발 기초과정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43FE89-B653-47F2-B5F2-C8D9FC84EB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중학생 대상 프로그램</a:t>
            </a:r>
          </a:p>
        </p:txBody>
      </p:sp>
    </p:spTree>
    <p:extLst>
      <p:ext uri="{BB962C8B-B14F-4D97-AF65-F5344CB8AC3E}">
        <p14:creationId xmlns:p14="http://schemas.microsoft.com/office/powerpoint/2010/main" val="1201875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2987C-7F10-4ECE-96E8-898A41770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</a:t>
            </a:r>
            <a:r>
              <a:rPr lang="ko-KR" altLang="en-US" dirty="0"/>
              <a:t>기초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8429BF-343D-4DA6-89B0-78DBE6F70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본격적인 소프트웨어를 개발하기 위해서 </a:t>
            </a:r>
            <a:r>
              <a:rPr lang="en-US" altLang="ko-KR" dirty="0"/>
              <a:t>GUI(Graphic User Interface)</a:t>
            </a:r>
            <a:r>
              <a:rPr lang="ko-KR" altLang="en-US" dirty="0"/>
              <a:t>에 대해 반드시 알고 있어야 한다</a:t>
            </a:r>
            <a:r>
              <a:rPr lang="en-US" altLang="ko-KR" dirty="0"/>
              <a:t>. </a:t>
            </a:r>
            <a:r>
              <a:rPr lang="ko-KR" altLang="en-US" dirty="0"/>
              <a:t>이번 강의에서 </a:t>
            </a:r>
            <a:r>
              <a:rPr lang="en-US" altLang="ko-KR" dirty="0"/>
              <a:t>GUI</a:t>
            </a:r>
            <a:r>
              <a:rPr lang="ko-KR" altLang="en-US" dirty="0"/>
              <a:t>나 그래픽을 사용한 프로그램을 만들면서 프로그래밍 지식을 늘려간다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484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BD4B2-8B17-47A2-8E69-139A20B2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</a:t>
            </a:r>
            <a:r>
              <a:rPr lang="ko-KR" altLang="en-US" dirty="0"/>
              <a:t>기초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2D863E-2508-4F41-8291-36C7A05B6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공부한 텍스트 입력 필드 등 </a:t>
            </a:r>
            <a:r>
              <a:rPr lang="en-US" altLang="ko-KR" dirty="0"/>
              <a:t>GUI</a:t>
            </a:r>
            <a:r>
              <a:rPr lang="ko-KR" altLang="en-US" dirty="0"/>
              <a:t> 사용 방법에 대해 설명한다</a:t>
            </a:r>
            <a:r>
              <a:rPr lang="en-US" altLang="ko-KR" dirty="0"/>
              <a:t>. GUI</a:t>
            </a:r>
            <a:r>
              <a:rPr lang="ko-KR" altLang="en-US" dirty="0"/>
              <a:t>를 통해 진단 게임을 만들면서 게임개발 기초지식을 익힌다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01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EC036-C414-4E37-AFD3-A8F00E17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기본적인 게임 개발 기술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E14B70-9911-49DA-973A-10F632089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게임소프트웨어는 항상 키 입력을 받아 화면을 계속해서 변경하며 움직인다</a:t>
            </a:r>
            <a:r>
              <a:rPr lang="en-US" altLang="ko-KR" dirty="0"/>
              <a:t>. </a:t>
            </a:r>
            <a:r>
              <a:rPr lang="ko-KR" altLang="en-US" dirty="0"/>
              <a:t>이를 실시간 처리라고 하는데 </a:t>
            </a:r>
            <a:r>
              <a:rPr lang="ko-KR" altLang="en-US" dirty="0" err="1"/>
              <a:t>파이썬에서</a:t>
            </a:r>
            <a:r>
              <a:rPr lang="ko-KR" altLang="en-US" dirty="0"/>
              <a:t> 실시간 처리를 수행하는 방법을 학습하고 캐릭터를 움직여 미로를 탈출하는 게임을 만들어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248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1702A56-76D2-439C-9DC6-6FF269B9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게임업계와 게임 크리에이터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A559BC-4A04-48FF-B540-81314C9E35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 </a:t>
            </a:r>
            <a:r>
              <a:rPr lang="ko-KR" altLang="en-US" dirty="0" err="1"/>
              <a:t>크리에이터의</a:t>
            </a:r>
            <a:r>
              <a:rPr lang="ko-KR" altLang="en-US" dirty="0"/>
              <a:t> 종류</a:t>
            </a:r>
            <a:r>
              <a:rPr lang="en-US" altLang="ko-KR" dirty="0"/>
              <a:t>, </a:t>
            </a:r>
            <a:r>
              <a:rPr lang="ko-KR" altLang="en-US" dirty="0"/>
              <a:t>게임 프로그래머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54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화살표: 아래로 구부러짐 29">
            <a:extLst>
              <a:ext uri="{FF2B5EF4-FFF2-40B4-BE49-F238E27FC236}">
                <a16:creationId xmlns:a16="http://schemas.microsoft.com/office/drawing/2014/main" id="{9311CEED-9511-41A2-88BD-A7A8FF9F9655}"/>
              </a:ext>
            </a:extLst>
          </p:cNvPr>
          <p:cNvSpPr/>
          <p:nvPr/>
        </p:nvSpPr>
        <p:spPr>
          <a:xfrm rot="10800000">
            <a:off x="2296738" y="3533775"/>
            <a:ext cx="3935506" cy="74136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화살표: 아래로 구부러짐 27">
            <a:extLst>
              <a:ext uri="{FF2B5EF4-FFF2-40B4-BE49-F238E27FC236}">
                <a16:creationId xmlns:a16="http://schemas.microsoft.com/office/drawing/2014/main" id="{47A877AF-F223-4A6D-BE56-30738376DA61}"/>
              </a:ext>
            </a:extLst>
          </p:cNvPr>
          <p:cNvSpPr/>
          <p:nvPr/>
        </p:nvSpPr>
        <p:spPr>
          <a:xfrm>
            <a:off x="2402541" y="1952626"/>
            <a:ext cx="3935506" cy="74136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726D124-BFCA-4118-8C1F-73BDA339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산업의 구조</a:t>
            </a:r>
          </a:p>
        </p:txBody>
      </p:sp>
      <p:pic>
        <p:nvPicPr>
          <p:cNvPr id="9" name="내용 개체 틀 8" descr="도시 블록">
            <a:extLst>
              <a:ext uri="{FF2B5EF4-FFF2-40B4-BE49-F238E27FC236}">
                <a16:creationId xmlns:a16="http://schemas.microsoft.com/office/drawing/2014/main" id="{1D32C959-6A99-4552-BD30-20204A1F3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731" y="1854200"/>
            <a:ext cx="2593975" cy="2593975"/>
          </a:xfrm>
        </p:spPr>
      </p:pic>
      <p:pic>
        <p:nvPicPr>
          <p:cNvPr id="11" name="그래픽 10" descr="게임 컨트롤러 단색으로 채워진">
            <a:extLst>
              <a:ext uri="{FF2B5EF4-FFF2-40B4-BE49-F238E27FC236}">
                <a16:creationId xmlns:a16="http://schemas.microsoft.com/office/drawing/2014/main" id="{73B48244-14C4-474C-B3FC-94C25627D1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0950" y="1690688"/>
            <a:ext cx="914400" cy="914400"/>
          </a:xfrm>
          <a:prstGeom prst="rect">
            <a:avLst/>
          </a:prstGeom>
        </p:spPr>
      </p:pic>
      <p:pic>
        <p:nvPicPr>
          <p:cNvPr id="13" name="그래픽 12" descr="화폐 윤곽선">
            <a:extLst>
              <a:ext uri="{FF2B5EF4-FFF2-40B4-BE49-F238E27FC236}">
                <a16:creationId xmlns:a16="http://schemas.microsoft.com/office/drawing/2014/main" id="{4F9FA805-708F-4D14-93F5-CC7F2C4B7E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52503" y="3533775"/>
            <a:ext cx="914400" cy="914400"/>
          </a:xfrm>
          <a:prstGeom prst="rect">
            <a:avLst/>
          </a:prstGeom>
        </p:spPr>
      </p:pic>
      <p:pic>
        <p:nvPicPr>
          <p:cNvPr id="15" name="그래픽 14" descr="동전 단색으로 채워진">
            <a:extLst>
              <a:ext uri="{FF2B5EF4-FFF2-40B4-BE49-F238E27FC236}">
                <a16:creationId xmlns:a16="http://schemas.microsoft.com/office/drawing/2014/main" id="{BAC4CF5D-AE91-487E-B716-3E5D5267FA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95303" y="3795713"/>
            <a:ext cx="914400" cy="914400"/>
          </a:xfrm>
          <a:prstGeom prst="rect">
            <a:avLst/>
          </a:prstGeom>
        </p:spPr>
      </p:pic>
      <p:pic>
        <p:nvPicPr>
          <p:cNvPr id="17" name="그래픽 16" descr="목표 대상 그룹 윤곽선">
            <a:extLst>
              <a:ext uri="{FF2B5EF4-FFF2-40B4-BE49-F238E27FC236}">
                <a16:creationId xmlns:a16="http://schemas.microsoft.com/office/drawing/2014/main" id="{E9AB0867-71A1-4114-BFC7-E117EAFCDE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42781" y="2693987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DDCDAF3-68B9-411A-94FD-BA387ED8CCE5}"/>
              </a:ext>
            </a:extLst>
          </p:cNvPr>
          <p:cNvSpPr txBox="1"/>
          <p:nvPr/>
        </p:nvSpPr>
        <p:spPr>
          <a:xfrm>
            <a:off x="1524000" y="37957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기업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014ECC-8D14-40E8-9F4A-474C3745B42E}"/>
              </a:ext>
            </a:extLst>
          </p:cNvPr>
          <p:cNvSpPr txBox="1"/>
          <p:nvPr/>
        </p:nvSpPr>
        <p:spPr>
          <a:xfrm>
            <a:off x="4087906" y="26050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A6CFCA-BDF0-453F-9324-04CD9A687B24}"/>
              </a:ext>
            </a:extLst>
          </p:cNvPr>
          <p:cNvSpPr txBox="1"/>
          <p:nvPr/>
        </p:nvSpPr>
        <p:spPr>
          <a:xfrm>
            <a:off x="6657181" y="34210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소비자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6CE39F-6518-463A-BEA0-6D9EE3D06E4F}"/>
              </a:ext>
            </a:extLst>
          </p:cNvPr>
          <p:cNvSpPr txBox="1"/>
          <p:nvPr/>
        </p:nvSpPr>
        <p:spPr>
          <a:xfrm>
            <a:off x="4051662" y="48409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돈</a:t>
            </a:r>
          </a:p>
        </p:txBody>
      </p:sp>
    </p:spTree>
    <p:extLst>
      <p:ext uri="{BB962C8B-B14F-4D97-AF65-F5344CB8AC3E}">
        <p14:creationId xmlns:p14="http://schemas.microsoft.com/office/powerpoint/2010/main" val="342321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27BC6-19CF-4AE3-87CC-E0B6B3CC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게임시장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DB49AF-A454-484A-BE40-35AD6D998566}"/>
              </a:ext>
            </a:extLst>
          </p:cNvPr>
          <p:cNvSpPr txBox="1"/>
          <p:nvPr/>
        </p:nvSpPr>
        <p:spPr>
          <a:xfrm>
            <a:off x="1335741" y="1837765"/>
            <a:ext cx="345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게임업계 시장 </a:t>
            </a:r>
            <a:r>
              <a:rPr lang="en-US" altLang="ko-KR" dirty="0"/>
              <a:t>– </a:t>
            </a:r>
            <a:r>
              <a:rPr lang="ko-KR" altLang="en-US" dirty="0"/>
              <a:t>업소용</a:t>
            </a:r>
            <a:r>
              <a:rPr lang="en-US" altLang="ko-KR" dirty="0"/>
              <a:t>, </a:t>
            </a:r>
            <a:r>
              <a:rPr lang="ko-KR" altLang="en-US" dirty="0"/>
              <a:t>가정용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A6115-9734-46CD-8836-E6954F867602}"/>
              </a:ext>
            </a:extLst>
          </p:cNvPr>
          <p:cNvSpPr txBox="1"/>
          <p:nvPr/>
        </p:nvSpPr>
        <p:spPr>
          <a:xfrm>
            <a:off x="926960" y="257431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가정용 게임 시장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37B07A-2DBC-4954-971E-956E973E1A60}"/>
              </a:ext>
            </a:extLst>
          </p:cNvPr>
          <p:cNvSpPr txBox="1"/>
          <p:nvPr/>
        </p:nvSpPr>
        <p:spPr>
          <a:xfrm>
            <a:off x="1246094" y="2983383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하드웨어 </a:t>
            </a:r>
            <a:r>
              <a:rPr lang="en-US" altLang="ko-KR" dirty="0"/>
              <a:t>: </a:t>
            </a:r>
            <a:r>
              <a:rPr lang="ko-KR" altLang="en-US" dirty="0"/>
              <a:t>가정용 게임기</a:t>
            </a:r>
            <a:r>
              <a:rPr lang="en-US" altLang="ko-KR" dirty="0"/>
              <a:t>, </a:t>
            </a:r>
            <a:r>
              <a:rPr lang="ko-KR" altLang="en-US" dirty="0"/>
              <a:t>스마트폰</a:t>
            </a:r>
            <a:r>
              <a:rPr lang="en-US" altLang="ko-KR" dirty="0"/>
              <a:t>, PC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9B77C-BF4E-46D2-840E-7BA2A5118EF8}"/>
              </a:ext>
            </a:extLst>
          </p:cNvPr>
          <p:cNvSpPr txBox="1"/>
          <p:nvPr/>
        </p:nvSpPr>
        <p:spPr>
          <a:xfrm>
            <a:off x="2106706" y="3675529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가정용 게임기 </a:t>
            </a:r>
            <a:r>
              <a:rPr lang="en-US" altLang="ko-KR" dirty="0"/>
              <a:t>: </a:t>
            </a:r>
            <a:r>
              <a:rPr lang="ko-KR" altLang="en-US" dirty="0"/>
              <a:t>닌텐도</a:t>
            </a:r>
            <a:r>
              <a:rPr lang="en-US" altLang="ko-KR" dirty="0"/>
              <a:t>, </a:t>
            </a:r>
            <a:r>
              <a:rPr lang="ko-KR" altLang="en-US" dirty="0"/>
              <a:t>소니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930414-B7A9-481B-BA01-A66B26C6E23A}"/>
              </a:ext>
            </a:extLst>
          </p:cNvPr>
          <p:cNvSpPr txBox="1"/>
          <p:nvPr/>
        </p:nvSpPr>
        <p:spPr>
          <a:xfrm>
            <a:off x="2106706" y="4129001"/>
            <a:ext cx="8648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스마트폰 </a:t>
            </a:r>
            <a:r>
              <a:rPr lang="en-US" altLang="ko-KR" dirty="0"/>
              <a:t>: 2010</a:t>
            </a:r>
            <a:r>
              <a:rPr lang="ko-KR" altLang="en-US" dirty="0"/>
              <a:t>년 이후 스마트폰 게임 앱 시장이 가정용 게임기 시장을 뛰어 넘음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2B01A2-CF76-42C5-AE4E-E72B5BEAF45C}"/>
              </a:ext>
            </a:extLst>
          </p:cNvPr>
          <p:cNvSpPr txBox="1"/>
          <p:nvPr/>
        </p:nvSpPr>
        <p:spPr>
          <a:xfrm>
            <a:off x="1246094" y="494428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가정용 게임 상품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19568F-CC8F-412D-A341-F2F58642BE80}"/>
              </a:ext>
            </a:extLst>
          </p:cNvPr>
          <p:cNvSpPr txBox="1"/>
          <p:nvPr/>
        </p:nvSpPr>
        <p:spPr>
          <a:xfrm>
            <a:off x="2074885" y="5421696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게임기 혹은 패키징 된 게임 소프트웨어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6DDB68-F481-4685-87C8-08B4D2A05B53}"/>
              </a:ext>
            </a:extLst>
          </p:cNvPr>
          <p:cNvSpPr txBox="1"/>
          <p:nvPr/>
        </p:nvSpPr>
        <p:spPr>
          <a:xfrm>
            <a:off x="2074885" y="589910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디지털 데이터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612267-C818-46A2-A555-FF63A3AAC076}"/>
              </a:ext>
            </a:extLst>
          </p:cNvPr>
          <p:cNvSpPr txBox="1"/>
          <p:nvPr/>
        </p:nvSpPr>
        <p:spPr>
          <a:xfrm>
            <a:off x="7064189" y="5421696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패키징 소프트웨어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F801EF-D29C-47A9-9FB9-B2A452C919E1}"/>
              </a:ext>
            </a:extLst>
          </p:cNvPr>
          <p:cNvSpPr txBox="1"/>
          <p:nvPr/>
        </p:nvSpPr>
        <p:spPr>
          <a:xfrm>
            <a:off x="7064188" y="5899107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다운로드형 소프트웨어</a:t>
            </a:r>
          </a:p>
        </p:txBody>
      </p:sp>
    </p:spTree>
    <p:extLst>
      <p:ext uri="{BB962C8B-B14F-4D97-AF65-F5344CB8AC3E}">
        <p14:creationId xmlns:p14="http://schemas.microsoft.com/office/powerpoint/2010/main" val="3374850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44ECA-A787-46AD-A3B7-C58440D4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크리에이터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357606E-FE7E-4B84-8BF0-63D2BF7FDB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512569"/>
              </p:ext>
            </p:extLst>
          </p:nvPr>
        </p:nvGraphicFramePr>
        <p:xfrm>
          <a:off x="838200" y="1825623"/>
          <a:ext cx="10515600" cy="4470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5494">
                  <a:extLst>
                    <a:ext uri="{9D8B030D-6E8A-4147-A177-3AD203B41FA5}">
                      <a16:colId xmlns:a16="http://schemas.microsoft.com/office/drawing/2014/main" val="795825845"/>
                    </a:ext>
                  </a:extLst>
                </a:gridCol>
                <a:gridCol w="6450106">
                  <a:extLst>
                    <a:ext uri="{9D8B030D-6E8A-4147-A177-3AD203B41FA5}">
                      <a16:colId xmlns:a16="http://schemas.microsoft.com/office/drawing/2014/main" val="1396143121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직종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주요 업무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856731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프로듀서</a:t>
                      </a:r>
                      <a:r>
                        <a:rPr lang="en-US" altLang="ko-KR" dirty="0"/>
                        <a:t>(producer)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전반 지휘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537817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디렉터</a:t>
                      </a:r>
                      <a:r>
                        <a:rPr lang="en-US" altLang="ko-KR" dirty="0"/>
                        <a:t>(director)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일정 등 개발 진척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16375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기획자</a:t>
                      </a:r>
                      <a:r>
                        <a:rPr lang="en-US" altLang="ko-KR" dirty="0"/>
                        <a:t>(planner)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내용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사양 설계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914277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프로그래머</a:t>
                      </a:r>
                      <a:r>
                        <a:rPr lang="en-US" altLang="ko-KR" dirty="0"/>
                        <a:t>(game programmer)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프로그램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게임이 움직이도록 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66096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그래픽 디자이너</a:t>
                      </a:r>
                      <a:r>
                        <a:rPr lang="en-US" altLang="ko-KR" dirty="0"/>
                        <a:t>(graphic designer)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그래픽 데이터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77605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 크리에이터</a:t>
                      </a:r>
                      <a:r>
                        <a:rPr lang="en-US" altLang="ko-KR" dirty="0"/>
                        <a:t>(sound creator)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BGM, </a:t>
                      </a:r>
                      <a:r>
                        <a:rPr lang="ko-KR" altLang="en-US" dirty="0"/>
                        <a:t>효과음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242819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디버거</a:t>
                      </a:r>
                      <a:r>
                        <a:rPr lang="en-US" altLang="ko-KR" dirty="0"/>
                        <a:t>(debugger)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중인 게임 오류 탐색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 난이도 의견 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415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56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1702A56-76D2-439C-9DC6-6FF269B9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설치하기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A559BC-4A04-48FF-B540-81314C9E35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강의에서 파이썬 프로그래밍 언어에 대해 설명하고 여러분이 </a:t>
            </a:r>
            <a:r>
              <a:rPr lang="en-US" altLang="ko-KR" dirty="0"/>
              <a:t>PC</a:t>
            </a:r>
            <a:r>
              <a:rPr lang="ko-KR" altLang="en-US" dirty="0"/>
              <a:t>에 </a:t>
            </a:r>
            <a:r>
              <a:rPr lang="ko-KR" altLang="en-US" dirty="0" err="1"/>
              <a:t>파이썬을</a:t>
            </a:r>
            <a:r>
              <a:rPr lang="ko-KR" altLang="en-US" dirty="0"/>
              <a:t> 직접 설치한다</a:t>
            </a:r>
            <a:r>
              <a:rPr lang="en-US" altLang="ko-KR" dirty="0"/>
              <a:t>. </a:t>
            </a:r>
            <a:r>
              <a:rPr lang="ko-KR" altLang="en-US" dirty="0"/>
              <a:t>설치나 설정이 어려운 프로그래밍 언어들도 있으나 </a:t>
            </a:r>
            <a:r>
              <a:rPr lang="ko-KR" altLang="en-US" dirty="0" err="1"/>
              <a:t>파이썬은</a:t>
            </a:r>
            <a:r>
              <a:rPr lang="ko-KR" altLang="en-US" dirty="0"/>
              <a:t> 매우 쉽게 설치할 수 있다</a:t>
            </a:r>
            <a:r>
              <a:rPr lang="en-US" altLang="ko-KR" dirty="0"/>
              <a:t>. </a:t>
            </a:r>
            <a:r>
              <a:rPr lang="ko-KR" altLang="en-US" dirty="0"/>
              <a:t>그리고 바로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39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1702A56-76D2-439C-9DC6-6FF269B9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시작하기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A559BC-4A04-48FF-B540-81314C9E35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파이썬 프로그래밍을 시작해 본다</a:t>
            </a:r>
            <a:r>
              <a:rPr lang="en-US" altLang="ko-KR" dirty="0"/>
              <a:t>. </a:t>
            </a:r>
            <a:r>
              <a:rPr lang="ko-KR" altLang="en-US" dirty="0"/>
              <a:t>먼저 </a:t>
            </a:r>
            <a:r>
              <a:rPr lang="en-US" altLang="ko-KR" dirty="0"/>
              <a:t>IDLE</a:t>
            </a:r>
            <a:r>
              <a:rPr lang="ko-KR" altLang="en-US" dirty="0"/>
              <a:t>에 직접 계산식이나 명령을 입력해 컴퓨터에 간단한 처리를 해본다</a:t>
            </a:r>
            <a:r>
              <a:rPr lang="en-US" altLang="ko-KR" dirty="0"/>
              <a:t>. </a:t>
            </a:r>
            <a:r>
              <a:rPr lang="ko-KR" altLang="en-US" dirty="0"/>
              <a:t>기본적인 조작이 익숙해 진 이후에는 프로그램 파일을 만들어보고 그 파일에 프로그램을 입력해 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7403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1702A56-76D2-439C-9DC6-6FF269B9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기초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A559BC-4A04-48FF-B540-81314C9E35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 개발에 앞서 프로그래밍 기초를 학습한다</a:t>
            </a:r>
            <a:r>
              <a:rPr lang="en-US" altLang="ko-KR" dirty="0"/>
              <a:t>. </a:t>
            </a:r>
            <a:r>
              <a:rPr lang="ko-KR" altLang="en-US" dirty="0"/>
              <a:t>여기에서는 변수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  <a:r>
              <a:rPr lang="en-US" altLang="ko-KR" dirty="0"/>
              <a:t>(C/C++, </a:t>
            </a:r>
            <a:r>
              <a:rPr lang="ko-KR" altLang="en-US" dirty="0"/>
              <a:t>자바에서 배열과 </a:t>
            </a:r>
            <a:r>
              <a:rPr lang="ko-KR" altLang="en-US" dirty="0" err="1"/>
              <a:t>비슷</a:t>
            </a:r>
            <a:r>
              <a:rPr lang="en-US" altLang="ko-KR" dirty="0"/>
              <a:t>), </a:t>
            </a:r>
            <a:r>
              <a:rPr lang="ko-KR" altLang="en-US" dirty="0"/>
              <a:t>조건 분기</a:t>
            </a:r>
            <a:r>
              <a:rPr lang="en-US" altLang="ko-KR" dirty="0"/>
              <a:t>, </a:t>
            </a:r>
            <a:r>
              <a:rPr lang="ko-KR" altLang="en-US" dirty="0"/>
              <a:t>반복</a:t>
            </a:r>
            <a:r>
              <a:rPr lang="en-US" altLang="ko-KR" dirty="0"/>
              <a:t>, </a:t>
            </a:r>
            <a:r>
              <a:rPr lang="ko-KR" altLang="en-US" dirty="0"/>
              <a:t>그리고 함수에 대해 공부한다</a:t>
            </a:r>
            <a:r>
              <a:rPr lang="en-US" altLang="ko-KR" dirty="0"/>
              <a:t>. </a:t>
            </a:r>
            <a:r>
              <a:rPr lang="ko-KR" altLang="en-US" dirty="0"/>
              <a:t>이번 강의에서 공부하는 내용은 게임 프로그램은 물론 모든 프로그램에서 매우 중요한 부분이므로 기초를 확실히 잡고 가자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50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BA649-1ACB-4ADD-93E0-44BB47A53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CUI</a:t>
            </a:r>
            <a:r>
              <a:rPr lang="ko-KR" altLang="en-US" dirty="0"/>
              <a:t>로 미니 게임 만들기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16602A-7015-479E-9D70-0C0CB241B5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제일 먼저 문자열 입출력 명령을 이용해서 간단한 게임을 만들고 게임 개발 기초를 학습한다</a:t>
            </a:r>
            <a:r>
              <a:rPr lang="en-US" altLang="ko-KR" dirty="0"/>
              <a:t>. </a:t>
            </a:r>
            <a:r>
              <a:rPr lang="ko-KR" altLang="en-US" dirty="0"/>
              <a:t>이미지를 표시하는 본격적인 게임 만들기에 앞서 무엇보다 중요한 기초이다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9456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385</Words>
  <Application>Microsoft Office PowerPoint</Application>
  <PresentationFormat>와이드스크린</PresentationFormat>
  <Paragraphs>51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게임개발 기초과정</vt:lpstr>
      <vt:lpstr>게임업계와 게임 크리에이터</vt:lpstr>
      <vt:lpstr>게임 산업의 구조</vt:lpstr>
      <vt:lpstr>게임시장</vt:lpstr>
      <vt:lpstr>게임 크리에이터</vt:lpstr>
      <vt:lpstr>파이썬 설치하기</vt:lpstr>
      <vt:lpstr>파이썬 시작하기</vt:lpstr>
      <vt:lpstr>프로그래밍 기초</vt:lpstr>
      <vt:lpstr>CUI로 미니 게임 만들기</vt:lpstr>
      <vt:lpstr>GUI기초1</vt:lpstr>
      <vt:lpstr>GUI기초2</vt:lpstr>
      <vt:lpstr>기본적인 게임 개발 기술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게임개발 기초과정</dc:title>
  <dc:creator>유승찬</dc:creator>
  <cp:lastModifiedBy>유승찬</cp:lastModifiedBy>
  <cp:revision>2</cp:revision>
  <dcterms:created xsi:type="dcterms:W3CDTF">2021-07-27T00:55:25Z</dcterms:created>
  <dcterms:modified xsi:type="dcterms:W3CDTF">2021-07-27T02:13:30Z</dcterms:modified>
</cp:coreProperties>
</file>