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60" r:id="rId4"/>
    <p:sldId id="283" r:id="rId5"/>
    <p:sldId id="258" r:id="rId6"/>
    <p:sldId id="263" r:id="rId7"/>
    <p:sldId id="264" r:id="rId8"/>
    <p:sldId id="284" r:id="rId9"/>
    <p:sldId id="266" r:id="rId10"/>
    <p:sldId id="275" r:id="rId11"/>
    <p:sldId id="276" r:id="rId12"/>
    <p:sldId id="279" r:id="rId13"/>
    <p:sldId id="281" r:id="rId14"/>
    <p:sldId id="282" r:id="rId15"/>
    <p:sldId id="267" r:id="rId16"/>
    <p:sldId id="277" r:id="rId17"/>
    <p:sldId id="268" r:id="rId18"/>
    <p:sldId id="278" r:id="rId19"/>
    <p:sldId id="269" r:id="rId20"/>
    <p:sldId id="271" r:id="rId21"/>
    <p:sldId id="272" r:id="rId22"/>
    <p:sldId id="274"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ASWER ALU" initials="EA" lastIdx="1" clrIdx="0">
    <p:extLst>
      <p:ext uri="{19B8F6BF-5375-455C-9EA6-DF929625EA0E}">
        <p15:presenceInfo xmlns:p15="http://schemas.microsoft.com/office/powerpoint/2012/main" userId="8ecebdb504200a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7AAD9C-9DDF-48B4-ABF7-FCAF8C04F572}" type="datetimeFigureOut">
              <a:rPr lang="en-US" smtClean="0"/>
              <a:pPr/>
              <a:t>7/20/2021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165371-1901-4567-A76B-85830054988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C200336E-73F8-430A-8B45-18ECFA608B54}" type="datetime1">
              <a:rPr lang="en-US" smtClean="0"/>
              <a:pPr/>
              <a:t>7/20/2021</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734055C-2B1D-4A5C-928F-A45DAA0A05D2}" type="datetime1">
              <a:rPr lang="en-US" smtClean="0"/>
              <a:pPr/>
              <a:t>7/20/2021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83A4D08-7CC6-40BC-A291-21DAE0F36945}" type="datetime1">
              <a:rPr lang="en-US" smtClean="0"/>
              <a:pPr/>
              <a:t>7/20/2021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1356598-0696-4407-9BB4-05D9C81E90C3}" type="datetime1">
              <a:rPr lang="en-US" smtClean="0"/>
              <a:pPr/>
              <a:t>7/20/2021</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C4F2B70-17BA-44E4-9244-27A36DB1B0F1}" type="datetime1">
              <a:rPr lang="en-US" smtClean="0"/>
              <a:pPr/>
              <a:t>7/20/2021</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5A71C28-A4F1-4DC1-9B01-F9EA2C56F5C1}" type="datetime1">
              <a:rPr lang="en-US" smtClean="0"/>
              <a:pPr/>
              <a:t>7/20/2021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8F4A2B3-312F-41A5-945B-1E124B15A312}" type="datetime1">
              <a:rPr lang="en-US" smtClean="0"/>
              <a:pPr/>
              <a:t>7/20/2021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91A1543-0E0D-4D5D-A22D-12238C61E279}" type="datetime1">
              <a:rPr lang="en-US" smtClean="0"/>
              <a:pPr/>
              <a:t>7/20/2021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272FD-8479-4688-AD68-53E82E38B5D8}" type="datetime1">
              <a:rPr lang="en-US" smtClean="0"/>
              <a:pPr/>
              <a:t>7/20/2021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24A03B5-A167-4480-BCD9-ED86A221F8A5}" type="datetime1">
              <a:rPr lang="en-US" smtClean="0"/>
              <a:pPr/>
              <a:t>7/20/2021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11CDFD0-093C-4BF7-A124-A6DBF259E0FD}" type="datetime1">
              <a:rPr lang="en-US" smtClean="0"/>
              <a:pPr/>
              <a:t>7/20/2021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8AC8CFF-E862-4F7E-83B0-E11040CB47E9}" type="datetime1">
              <a:rPr lang="en-US" smtClean="0"/>
              <a:pPr/>
              <a:t>7/20/2021</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5852" y="785794"/>
            <a:ext cx="6958556" cy="1275054"/>
          </a:xfrm>
        </p:spPr>
        <p:txBody>
          <a:bodyPr>
            <a:normAutofit fontScale="90000"/>
          </a:bodyPr>
          <a:lstStyle/>
          <a:p>
            <a:pPr algn="ctr"/>
            <a:r>
              <a:rPr lang="en-IN" sz="2700" dirty="0">
                <a:solidFill>
                  <a:srgbClr val="FF0000"/>
                </a:solidFill>
              </a:rPr>
              <a:t>Global Warming Info/Eco-Friendly products shopping site</a:t>
            </a:r>
            <a:br>
              <a:rPr lang="en-IN" sz="3600" dirty="0"/>
            </a:br>
            <a:r>
              <a:rPr lang="en-IN" sz="3600" dirty="0">
                <a:solidFill>
                  <a:srgbClr val="00602B"/>
                </a:solidFill>
              </a:rPr>
              <a:t>GREEN WORLD</a:t>
            </a:r>
          </a:p>
        </p:txBody>
      </p:sp>
      <p:sp>
        <p:nvSpPr>
          <p:cNvPr id="3" name="Subtitle 2"/>
          <p:cNvSpPr>
            <a:spLocks noGrp="1"/>
          </p:cNvSpPr>
          <p:nvPr>
            <p:ph type="subTitle" idx="1"/>
          </p:nvPr>
        </p:nvSpPr>
        <p:spPr>
          <a:xfrm>
            <a:off x="1214462" y="3773268"/>
            <a:ext cx="6858000" cy="533400"/>
          </a:xfrm>
        </p:spPr>
        <p:txBody>
          <a:bodyPr>
            <a:noAutofit/>
          </a:bodyPr>
          <a:lstStyle/>
          <a:p>
            <a:pPr algn="ctr"/>
            <a:r>
              <a:rPr lang="en-IN" sz="2800" dirty="0"/>
              <a:t>Easwer ALU </a:t>
            </a:r>
          </a:p>
          <a:p>
            <a:pPr algn="ctr"/>
            <a:r>
              <a:rPr lang="en-IN" sz="2800" dirty="0"/>
              <a:t>Sailesh R</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a:t>
            </a:fld>
            <a:endParaRPr kumimoji="0" lang="en-US" dirty="0"/>
          </a:p>
        </p:txBody>
      </p:sp>
      <p:sp>
        <p:nvSpPr>
          <p:cNvPr id="5" name="TextBox 4"/>
          <p:cNvSpPr txBox="1"/>
          <p:nvPr/>
        </p:nvSpPr>
        <p:spPr>
          <a:xfrm>
            <a:off x="1428728" y="5214950"/>
            <a:ext cx="6643734" cy="369332"/>
          </a:xfrm>
          <a:prstGeom prst="rect">
            <a:avLst/>
          </a:prstGeom>
          <a:noFill/>
        </p:spPr>
        <p:txBody>
          <a:bodyPr wrap="square" rtlCol="0">
            <a:spAutoFit/>
          </a:bodyPr>
          <a:lstStyle/>
          <a:p>
            <a:r>
              <a:rPr lang="en-IN" dirty="0"/>
              <a:t>Department of Computer Technology,  Anna University, MIT Campus</a:t>
            </a:r>
          </a:p>
        </p:txBody>
      </p:sp>
      <p:sp>
        <p:nvSpPr>
          <p:cNvPr id="6" name="TextBox 5"/>
          <p:cNvSpPr txBox="1"/>
          <p:nvPr/>
        </p:nvSpPr>
        <p:spPr>
          <a:xfrm>
            <a:off x="2123728" y="2420888"/>
            <a:ext cx="5000660" cy="707886"/>
          </a:xfrm>
          <a:prstGeom prst="rect">
            <a:avLst/>
          </a:prstGeom>
          <a:noFill/>
        </p:spPr>
        <p:txBody>
          <a:bodyPr wrap="square" rtlCol="0">
            <a:spAutoFit/>
          </a:bodyPr>
          <a:lstStyle/>
          <a:p>
            <a:r>
              <a:rPr lang="en-IN" sz="2000" dirty="0"/>
              <a:t>Sub Code: CS6103</a:t>
            </a:r>
          </a:p>
          <a:p>
            <a:r>
              <a:rPr lang="en-IN" sz="2000" dirty="0"/>
              <a:t>Sub Name: Application Development Practices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Modules </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User account /login module</a:t>
            </a:r>
          </a:p>
          <a:p>
            <a:r>
              <a:rPr lang="en-IN" dirty="0">
                <a:latin typeface="Times New Roman" pitchFamily="18" charset="0"/>
                <a:cs typeface="Times New Roman" pitchFamily="18" charset="0"/>
              </a:rPr>
              <a:t>User data management module</a:t>
            </a:r>
          </a:p>
          <a:p>
            <a:r>
              <a:rPr lang="en-IN" dirty="0">
                <a:latin typeface="Times New Roman" pitchFamily="18" charset="0"/>
                <a:cs typeface="Times New Roman" pitchFamily="18" charset="0"/>
              </a:rPr>
              <a:t>Product info module</a:t>
            </a:r>
          </a:p>
          <a:p>
            <a:r>
              <a:rPr lang="en-IN" dirty="0">
                <a:latin typeface="Times New Roman" pitchFamily="18" charset="0"/>
                <a:cs typeface="Times New Roman" pitchFamily="18" charset="0"/>
              </a:rPr>
              <a:t>Payment processing module</a:t>
            </a:r>
          </a:p>
          <a:p>
            <a:r>
              <a:rPr lang="en-IN" dirty="0">
                <a:latin typeface="Times New Roman" pitchFamily="18" charset="0"/>
                <a:cs typeface="Times New Roman" pitchFamily="18" charset="0"/>
              </a:rPr>
              <a:t>Order management module</a:t>
            </a: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10</a:t>
            </a:fld>
            <a:endParaRPr kumimoji="0"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User account/ login module</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This module will handle user login and account sign up.</a:t>
            </a:r>
          </a:p>
          <a:p>
            <a:r>
              <a:rPr lang="en-IN" dirty="0">
                <a:latin typeface="Times New Roman" pitchFamily="18" charset="0"/>
                <a:cs typeface="Times New Roman" pitchFamily="18" charset="0"/>
              </a:rPr>
              <a:t>The user data will be stored in a database</a:t>
            </a:r>
          </a:p>
          <a:p>
            <a:r>
              <a:rPr lang="en-IN" dirty="0">
                <a:latin typeface="Times New Roman" pitchFamily="18" charset="0"/>
                <a:cs typeface="Times New Roman" pitchFamily="18" charset="0"/>
              </a:rPr>
              <a:t>The module will receive and authenticate user logins</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11</a:t>
            </a:fld>
            <a:endParaRPr kumimoji="0"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User data management module</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The information regarding user’s contact, address, order details, and other information will be organized by this module.</a:t>
            </a:r>
          </a:p>
          <a:p>
            <a:r>
              <a:rPr lang="en-IN" dirty="0">
                <a:latin typeface="Times New Roman" pitchFamily="18" charset="0"/>
                <a:cs typeface="Times New Roman" pitchFamily="18" charset="0"/>
              </a:rPr>
              <a:t>The module will pull information from the stored data upon request </a:t>
            </a: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12</a:t>
            </a:fld>
            <a:endParaRPr kumimoji="0" lang="en-US" dirty="0"/>
          </a:p>
        </p:txBody>
      </p:sp>
    </p:spTree>
    <p:extLst>
      <p:ext uri="{BB962C8B-B14F-4D97-AF65-F5344CB8AC3E}">
        <p14:creationId xmlns:p14="http://schemas.microsoft.com/office/powerpoint/2010/main" val="2374788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Payment module</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This will handle the order placement and payment confirmation process</a:t>
            </a:r>
          </a:p>
          <a:p>
            <a:r>
              <a:rPr lang="en-IN" dirty="0">
                <a:latin typeface="Times New Roman" pitchFamily="18" charset="0"/>
                <a:cs typeface="Times New Roman" pitchFamily="18" charset="0"/>
              </a:rPr>
              <a:t>It will link an order to a customer’s account</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13</a:t>
            </a:fld>
            <a:endParaRPr kumimoji="0" lang="en-US" dirty="0"/>
          </a:p>
        </p:txBody>
      </p:sp>
    </p:spTree>
    <p:extLst>
      <p:ext uri="{BB962C8B-B14F-4D97-AF65-F5344CB8AC3E}">
        <p14:creationId xmlns:p14="http://schemas.microsoft.com/office/powerpoint/2010/main" val="2982415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Order management module</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This module will be responsible for handling order tracking, cancellation, and other issues</a:t>
            </a: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14</a:t>
            </a:fld>
            <a:endParaRPr kumimoji="0" lang="en-US" dirty="0"/>
          </a:p>
        </p:txBody>
      </p:sp>
    </p:spTree>
    <p:extLst>
      <p:ext uri="{BB962C8B-B14F-4D97-AF65-F5344CB8AC3E}">
        <p14:creationId xmlns:p14="http://schemas.microsoft.com/office/powerpoint/2010/main" val="179809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Front-End Code </a:t>
            </a:r>
          </a:p>
        </p:txBody>
      </p:sp>
      <p:sp>
        <p:nvSpPr>
          <p:cNvPr id="3" name="Content Placeholder 2"/>
          <p:cNvSpPr>
            <a:spLocks noGrp="1"/>
          </p:cNvSpPr>
          <p:nvPr>
            <p:ph sz="quarter" idx="1"/>
          </p:nvPr>
        </p:nvSpPr>
        <p:spPr/>
        <p:txBody>
          <a:bodyPr/>
          <a:lstStyle/>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15</a:t>
            </a:fld>
            <a:endParaRPr kumimoji="0"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Front-End Code </a:t>
            </a:r>
          </a:p>
        </p:txBody>
      </p:sp>
      <p:sp>
        <p:nvSpPr>
          <p:cNvPr id="3" name="Content Placeholder 2"/>
          <p:cNvSpPr>
            <a:spLocks noGrp="1"/>
          </p:cNvSpPr>
          <p:nvPr>
            <p:ph sz="quarter" idx="1"/>
          </p:nvPr>
        </p:nvSpPr>
        <p:spPr/>
        <p:txBody>
          <a:bodyPr/>
          <a:lstStyle/>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16</a:t>
            </a:fld>
            <a:endParaRPr kumimoji="0"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Backend/Database Code </a:t>
            </a:r>
          </a:p>
        </p:txBody>
      </p:sp>
      <p:sp>
        <p:nvSpPr>
          <p:cNvPr id="3" name="Content Placeholder 2"/>
          <p:cNvSpPr>
            <a:spLocks noGrp="1"/>
          </p:cNvSpPr>
          <p:nvPr>
            <p:ph sz="quarter" idx="1"/>
          </p:nvPr>
        </p:nvSpPr>
        <p:spPr/>
        <p:txBody>
          <a:bodyPr/>
          <a:lstStyle/>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Backend/Database Code</a:t>
            </a:r>
          </a:p>
        </p:txBody>
      </p:sp>
      <p:sp>
        <p:nvSpPr>
          <p:cNvPr id="3" name="Content Placeholder 2"/>
          <p:cNvSpPr>
            <a:spLocks noGrp="1"/>
          </p:cNvSpPr>
          <p:nvPr>
            <p:ph sz="quarter" idx="1"/>
          </p:nvPr>
        </p:nvSpPr>
        <p:spPr/>
        <p:txBody>
          <a:bodyPr/>
          <a:lstStyle/>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18</a:t>
            </a:fld>
            <a:endParaRPr kumimoji="0"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Output/Screen Shots</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Both front end and backend</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19</a:t>
            </a:fld>
            <a:endParaRPr kumimoji="0"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solidFill>
                  <a:schemeClr val="tx1"/>
                </a:solidFill>
                <a:latin typeface="Calibri" pitchFamily="34" charset="0"/>
                <a:cs typeface="Arial" pitchFamily="34" charset="0"/>
              </a:rPr>
              <a:t>Create a site that will cater to environment conscious buyers</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Will market and sell eco friendly products</a:t>
            </a:r>
          </a:p>
          <a:p>
            <a:r>
              <a:rPr lang="en-IN" dirty="0">
                <a:latin typeface="Times New Roman" pitchFamily="18" charset="0"/>
                <a:cs typeface="Times New Roman" pitchFamily="18" charset="0"/>
              </a:rPr>
              <a:t>Will also serve as an educating platform</a:t>
            </a:r>
          </a:p>
          <a:p>
            <a:pPr marL="0" indent="0">
              <a:buNone/>
            </a:pPr>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Output/Screen Shots</a:t>
            </a:r>
          </a:p>
        </p:txBody>
      </p:sp>
      <p:sp>
        <p:nvSpPr>
          <p:cNvPr id="3" name="Content Placeholder 2"/>
          <p:cNvSpPr>
            <a:spLocks noGrp="1"/>
          </p:cNvSpPr>
          <p:nvPr>
            <p:ph sz="quarter" idx="1"/>
          </p:nvPr>
        </p:nvSpPr>
        <p:spPr/>
        <p:txBody>
          <a:bodyPr/>
          <a:lstStyle/>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20</a:t>
            </a:fld>
            <a:endParaRPr kumimoji="0"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Conclusion</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Summary (font-24)</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21</a:t>
            </a:fld>
            <a:endParaRPr kumimoji="0"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728" y="2714620"/>
            <a:ext cx="6286544" cy="923330"/>
          </a:xfrm>
          <a:prstGeom prst="rect">
            <a:avLst/>
          </a:prstGeom>
          <a:noFill/>
        </p:spPr>
        <p:txBody>
          <a:bodyPr wrap="squar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Queries?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728" y="2714620"/>
            <a:ext cx="6286544" cy="923330"/>
          </a:xfrm>
          <a:prstGeom prst="rect">
            <a:avLst/>
          </a:prstGeom>
          <a:noFill/>
        </p:spPr>
        <p:txBody>
          <a:bodyPr wrap="squar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23</a:t>
            </a:fld>
            <a:endParaRPr kumimoji="0"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Abstract</a:t>
            </a:r>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This is an informative site, to educate the users regarding climate change and eco-friendly practices.</a:t>
            </a:r>
          </a:p>
          <a:p>
            <a:r>
              <a:rPr lang="en-US" dirty="0">
                <a:latin typeface="Times New Roman" pitchFamily="18" charset="0"/>
                <a:cs typeface="Times New Roman" pitchFamily="18" charset="0"/>
              </a:rPr>
              <a:t>Elaborates on climate change across past years</a:t>
            </a:r>
          </a:p>
          <a:p>
            <a:r>
              <a:rPr lang="en-US" dirty="0">
                <a:latin typeface="Times New Roman" pitchFamily="18" charset="0"/>
                <a:cs typeface="Times New Roman" pitchFamily="18" charset="0"/>
              </a:rPr>
              <a:t>Displays the info using graphs, infographics, </a:t>
            </a:r>
            <a:r>
              <a:rPr lang="en-US" dirty="0" err="1">
                <a:latin typeface="Times New Roman" pitchFamily="18" charset="0"/>
                <a:cs typeface="Times New Roman" pitchFamily="18" charset="0"/>
              </a:rPr>
              <a:t>etc</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Educates user about eco friendly practices and offers </a:t>
            </a:r>
            <a:r>
              <a:rPr lang="en-US">
                <a:latin typeface="Times New Roman" pitchFamily="18" charset="0"/>
                <a:cs typeface="Times New Roman" pitchFamily="18" charset="0"/>
              </a:rPr>
              <a:t>some alternatives too</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3</a:t>
            </a:fld>
            <a:endParaRPr kumimoji="0"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E124A-FEC3-409D-A12C-A3420F632FFE}"/>
              </a:ext>
            </a:extLst>
          </p:cNvPr>
          <p:cNvSpPr>
            <a:spLocks noGrp="1"/>
          </p:cNvSpPr>
          <p:nvPr>
            <p:ph type="title"/>
          </p:nvPr>
        </p:nvSpPr>
        <p:spPr/>
        <p:txBody>
          <a:bodyPr/>
          <a:lstStyle/>
          <a:p>
            <a:pPr algn="ctr"/>
            <a:r>
              <a:rPr lang="en-US" dirty="0"/>
              <a:t>Literary survey</a:t>
            </a:r>
            <a:endParaRPr lang="en-IN" dirty="0"/>
          </a:p>
        </p:txBody>
      </p:sp>
      <p:sp>
        <p:nvSpPr>
          <p:cNvPr id="3" name="Slide Number Placeholder 2">
            <a:extLst>
              <a:ext uri="{FF2B5EF4-FFF2-40B4-BE49-F238E27FC236}">
                <a16:creationId xmlns:a16="http://schemas.microsoft.com/office/drawing/2014/main" id="{770979CB-40FD-4B95-AC8F-F55CADAB60FC}"/>
              </a:ext>
            </a:extLst>
          </p:cNvPr>
          <p:cNvSpPr>
            <a:spLocks noGrp="1"/>
          </p:cNvSpPr>
          <p:nvPr>
            <p:ph type="sldNum" sz="quarter" idx="12"/>
          </p:nvPr>
        </p:nvSpPr>
        <p:spPr/>
        <p:txBody>
          <a:bodyPr/>
          <a:lstStyle/>
          <a:p>
            <a:fld id="{EA7C8D44-3667-46F6-9772-CC52308E2A7F}" type="slidenum">
              <a:rPr kumimoji="0" lang="en-US" smtClean="0"/>
              <a:pPr/>
              <a:t>4</a:t>
            </a:fld>
            <a:endParaRPr kumimoji="0" lang="en-US" dirty="0"/>
          </a:p>
        </p:txBody>
      </p:sp>
      <p:sp>
        <p:nvSpPr>
          <p:cNvPr id="4" name="Content Placeholder 3">
            <a:extLst>
              <a:ext uri="{FF2B5EF4-FFF2-40B4-BE49-F238E27FC236}">
                <a16:creationId xmlns:a16="http://schemas.microsoft.com/office/drawing/2014/main" id="{0682C14A-171F-47EC-9E96-8384F9C5F28C}"/>
              </a:ext>
            </a:extLst>
          </p:cNvPr>
          <p:cNvSpPr>
            <a:spLocks noGrp="1"/>
          </p:cNvSpPr>
          <p:nvPr>
            <p:ph sz="quarter" idx="1"/>
          </p:nvPr>
        </p:nvSpPr>
        <p:spPr/>
        <p:txBody>
          <a:bodyPr/>
          <a:lstStyle/>
          <a:p>
            <a:r>
              <a:rPr lang="en-US" dirty="0"/>
              <a:t>Nrdc.org</a:t>
            </a:r>
          </a:p>
          <a:p>
            <a:r>
              <a:rPr lang="en-US" dirty="0"/>
              <a:t>Joboneforhumanity.org</a:t>
            </a:r>
            <a:endParaRPr lang="en-IN" dirty="0"/>
          </a:p>
        </p:txBody>
      </p:sp>
    </p:spTree>
    <p:extLst>
      <p:ext uri="{BB962C8B-B14F-4D97-AF65-F5344CB8AC3E}">
        <p14:creationId xmlns:p14="http://schemas.microsoft.com/office/powerpoint/2010/main" val="267911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Introduction</a:t>
            </a:r>
          </a:p>
        </p:txBody>
      </p:sp>
      <p:sp>
        <p:nvSpPr>
          <p:cNvPr id="3" name="Content Placeholder 2"/>
          <p:cNvSpPr>
            <a:spLocks noGrp="1"/>
          </p:cNvSpPr>
          <p:nvPr>
            <p:ph sz="quarter" idx="1"/>
          </p:nvPr>
        </p:nvSpPr>
        <p:spPr/>
        <p:txBody>
          <a:bodyPr>
            <a:normAutofit lnSpcReduction="10000"/>
          </a:bodyPr>
          <a:lstStyle/>
          <a:p>
            <a:r>
              <a:rPr lang="en-IN" dirty="0">
                <a:latin typeface="Times New Roman" pitchFamily="18" charset="0"/>
                <a:cs typeface="Times New Roman" pitchFamily="18" charset="0"/>
              </a:rPr>
              <a:t>This is an information/awareness creating site about the Global Warming and Climatic changes around us. This mainly focuses on how we exploit our surroundings and are indirectly and directly responsible for our own ends.</a:t>
            </a:r>
          </a:p>
          <a:p>
            <a:r>
              <a:rPr lang="en-IN" dirty="0">
                <a:latin typeface="Times New Roman" pitchFamily="18" charset="0"/>
                <a:cs typeface="Times New Roman" pitchFamily="18" charset="0"/>
              </a:rPr>
              <a:t>Here we discuss about the various reasons and as well as the ways in which we can try to protect our environment by following simple methods such as using eco friendly objects and following other such practices.</a:t>
            </a:r>
          </a:p>
          <a:p>
            <a:r>
              <a:rPr lang="en-IN" dirty="0">
                <a:latin typeface="Times New Roman" pitchFamily="18" charset="0"/>
                <a:cs typeface="Times New Roman" pitchFamily="18" charset="0"/>
              </a:rPr>
              <a:t>Thus, we also sell eco friendly products like jute bags, re-usable products, products obtained by recycling, etc.</a:t>
            </a:r>
          </a:p>
          <a:p>
            <a:r>
              <a:rPr lang="en-IN" dirty="0">
                <a:latin typeface="Times New Roman" pitchFamily="18" charset="0"/>
                <a:cs typeface="Times New Roman" pitchFamily="18" charset="0"/>
              </a:rPr>
              <a:t>With this site, we try to make this place a </a:t>
            </a:r>
            <a:r>
              <a:rPr lang="en-IN">
                <a:latin typeface="Times New Roman" pitchFamily="18" charset="0"/>
                <a:cs typeface="Times New Roman" pitchFamily="18" charset="0"/>
              </a:rPr>
              <a:t>better place to live.</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Existing System</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Many websites that champion eco friendly practices, hardly give users useful alternatives.</a:t>
            </a:r>
          </a:p>
          <a:p>
            <a:r>
              <a:rPr lang="en-IN" dirty="0">
                <a:latin typeface="Times New Roman" pitchFamily="18" charset="0"/>
                <a:cs typeface="Times New Roman" pitchFamily="18" charset="0"/>
              </a:rPr>
              <a:t>The onset of climate change is not portrayed effectively </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6</a:t>
            </a:fld>
            <a:endParaRPr kumimoji="0"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Proposed System</a:t>
            </a:r>
          </a:p>
        </p:txBody>
      </p:sp>
      <p:sp>
        <p:nvSpPr>
          <p:cNvPr id="3" name="Content Placeholder 2"/>
          <p:cNvSpPr>
            <a:spLocks noGrp="1"/>
          </p:cNvSpPr>
          <p:nvPr>
            <p:ph sz="quarter" idx="1"/>
          </p:nvPr>
        </p:nvSpPr>
        <p:spPr/>
        <p:txBody>
          <a:bodyPr/>
          <a:lstStyle/>
          <a:p>
            <a:r>
              <a:rPr lang="en-IN" dirty="0">
                <a:latin typeface="Times New Roman" pitchFamily="18" charset="0"/>
                <a:cs typeface="Times New Roman" pitchFamily="18" charset="0"/>
              </a:rPr>
              <a:t>CSS and </a:t>
            </a:r>
            <a:r>
              <a:rPr lang="en-IN" dirty="0" err="1">
                <a:latin typeface="Times New Roman" pitchFamily="18" charset="0"/>
                <a:cs typeface="Times New Roman" pitchFamily="18" charset="0"/>
              </a:rPr>
              <a:t>javascript</a:t>
            </a:r>
            <a:r>
              <a:rPr lang="en-IN" dirty="0">
                <a:latin typeface="Times New Roman" pitchFamily="18" charset="0"/>
                <a:cs typeface="Times New Roman" pitchFamily="18" charset="0"/>
              </a:rPr>
              <a:t> will be utilized to create infographics and visual elements </a:t>
            </a:r>
          </a:p>
          <a:p>
            <a:r>
              <a:rPr lang="en-IN" dirty="0">
                <a:latin typeface="Times New Roman" pitchFamily="18" charset="0"/>
                <a:cs typeface="Times New Roman" pitchFamily="18" charset="0"/>
              </a:rPr>
              <a:t>Java scripting will be utilized to process frontend backend connectivity</a:t>
            </a:r>
          </a:p>
          <a:p>
            <a:r>
              <a:rPr lang="en-IN" dirty="0">
                <a:latin typeface="Times New Roman" pitchFamily="18" charset="0"/>
                <a:cs typeface="Times New Roman" pitchFamily="18" charset="0"/>
              </a:rPr>
              <a:t>SQL will be used to maintain the databases required for the project </a:t>
            </a:r>
          </a:p>
          <a:p>
            <a:r>
              <a:rPr lang="en-IN" dirty="0">
                <a:latin typeface="Times New Roman" pitchFamily="18" charset="0"/>
                <a:cs typeface="Times New Roman" pitchFamily="18" charset="0"/>
              </a:rPr>
              <a:t>The Frontend will be made with HTML and CSS </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7</a:t>
            </a:fld>
            <a:endParaRPr kumimoji="0"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757D3-AC51-4005-B083-61307A0745AC}"/>
              </a:ext>
            </a:extLst>
          </p:cNvPr>
          <p:cNvSpPr>
            <a:spLocks noGrp="1"/>
          </p:cNvSpPr>
          <p:nvPr>
            <p:ph type="title"/>
          </p:nvPr>
        </p:nvSpPr>
        <p:spPr/>
        <p:txBody>
          <a:bodyPr/>
          <a:lstStyle/>
          <a:p>
            <a:pPr algn="ctr"/>
            <a:r>
              <a:rPr lang="en-IN" dirty="0">
                <a:solidFill>
                  <a:schemeClr val="tx1"/>
                </a:solidFill>
                <a:latin typeface="Calibri" pitchFamily="34" charset="0"/>
                <a:cs typeface="Arial" pitchFamily="34" charset="0"/>
              </a:rPr>
              <a:t>System Diagram/Flow Diagram</a:t>
            </a:r>
            <a:endParaRPr lang="en-IN" dirty="0"/>
          </a:p>
        </p:txBody>
      </p:sp>
      <p:sp>
        <p:nvSpPr>
          <p:cNvPr id="3" name="Slide Number Placeholder 2">
            <a:extLst>
              <a:ext uri="{FF2B5EF4-FFF2-40B4-BE49-F238E27FC236}">
                <a16:creationId xmlns:a16="http://schemas.microsoft.com/office/drawing/2014/main" id="{1F46673C-F82A-4CDB-A957-90085471FD93}"/>
              </a:ext>
            </a:extLst>
          </p:cNvPr>
          <p:cNvSpPr>
            <a:spLocks noGrp="1"/>
          </p:cNvSpPr>
          <p:nvPr>
            <p:ph type="sldNum" sz="quarter" idx="12"/>
          </p:nvPr>
        </p:nvSpPr>
        <p:spPr/>
        <p:txBody>
          <a:bodyPr/>
          <a:lstStyle/>
          <a:p>
            <a:fld id="{EA7C8D44-3667-46F6-9772-CC52308E2A7F}" type="slidenum">
              <a:rPr kumimoji="0" lang="en-US" smtClean="0"/>
              <a:pPr/>
              <a:t>8</a:t>
            </a:fld>
            <a:endParaRPr kumimoji="0" lang="en-US" dirty="0"/>
          </a:p>
        </p:txBody>
      </p:sp>
      <p:pic>
        <p:nvPicPr>
          <p:cNvPr id="8" name="Content Placeholder 7">
            <a:extLst>
              <a:ext uri="{FF2B5EF4-FFF2-40B4-BE49-F238E27FC236}">
                <a16:creationId xmlns:a16="http://schemas.microsoft.com/office/drawing/2014/main" id="{E5E66CDD-9880-4980-A17D-BAE7C5F129AA}"/>
              </a:ext>
            </a:extLst>
          </p:cNvPr>
          <p:cNvPicPr>
            <a:picLocks noGrp="1" noChangeAspect="1"/>
          </p:cNvPicPr>
          <p:nvPr>
            <p:ph sz="quarter" idx="1"/>
          </p:nvPr>
        </p:nvPicPr>
        <p:blipFill>
          <a:blip r:embed="rId2"/>
          <a:stretch>
            <a:fillRect/>
          </a:stretch>
        </p:blipFill>
        <p:spPr>
          <a:xfrm>
            <a:off x="3347864" y="1901122"/>
            <a:ext cx="2103302" cy="883997"/>
          </a:xfrm>
          <a:prstGeom prst="rect">
            <a:avLst/>
          </a:prstGeom>
        </p:spPr>
      </p:pic>
      <p:sp>
        <p:nvSpPr>
          <p:cNvPr id="5" name="Rectangle 4">
            <a:extLst>
              <a:ext uri="{FF2B5EF4-FFF2-40B4-BE49-F238E27FC236}">
                <a16:creationId xmlns:a16="http://schemas.microsoft.com/office/drawing/2014/main" id="{3165A47E-3B6A-41ED-B7A3-7DD3456D67E6}"/>
              </a:ext>
            </a:extLst>
          </p:cNvPr>
          <p:cNvSpPr/>
          <p:nvPr/>
        </p:nvSpPr>
        <p:spPr>
          <a:xfrm>
            <a:off x="457200" y="1921023"/>
            <a:ext cx="208823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endParaRPr lang="en-IN" dirty="0"/>
          </a:p>
        </p:txBody>
      </p:sp>
      <p:pic>
        <p:nvPicPr>
          <p:cNvPr id="9" name="Picture 8">
            <a:extLst>
              <a:ext uri="{FF2B5EF4-FFF2-40B4-BE49-F238E27FC236}">
                <a16:creationId xmlns:a16="http://schemas.microsoft.com/office/drawing/2014/main" id="{B2F97739-F5C9-41FA-B381-8517BCFAE68F}"/>
              </a:ext>
            </a:extLst>
          </p:cNvPr>
          <p:cNvPicPr>
            <a:picLocks noChangeAspect="1"/>
          </p:cNvPicPr>
          <p:nvPr/>
        </p:nvPicPr>
        <p:blipFill>
          <a:blip r:embed="rId2"/>
          <a:stretch>
            <a:fillRect/>
          </a:stretch>
        </p:blipFill>
        <p:spPr>
          <a:xfrm>
            <a:off x="6300192" y="1901121"/>
            <a:ext cx="2103302" cy="883997"/>
          </a:xfrm>
          <a:prstGeom prst="rect">
            <a:avLst/>
          </a:prstGeom>
        </p:spPr>
      </p:pic>
      <p:sp>
        <p:nvSpPr>
          <p:cNvPr id="10" name="TextBox 9">
            <a:extLst>
              <a:ext uri="{FF2B5EF4-FFF2-40B4-BE49-F238E27FC236}">
                <a16:creationId xmlns:a16="http://schemas.microsoft.com/office/drawing/2014/main" id="{BF9C75C8-25A0-4729-8863-2547A9FABCCE}"/>
              </a:ext>
            </a:extLst>
          </p:cNvPr>
          <p:cNvSpPr txBox="1"/>
          <p:nvPr/>
        </p:nvSpPr>
        <p:spPr>
          <a:xfrm>
            <a:off x="3635896" y="2158453"/>
            <a:ext cx="1678665" cy="369332"/>
          </a:xfrm>
          <a:prstGeom prst="rect">
            <a:avLst/>
          </a:prstGeom>
          <a:noFill/>
        </p:spPr>
        <p:txBody>
          <a:bodyPr wrap="none" rtlCol="0">
            <a:spAutoFit/>
          </a:bodyPr>
          <a:lstStyle/>
          <a:p>
            <a:r>
              <a:rPr lang="en-US" dirty="0">
                <a:solidFill>
                  <a:schemeClr val="bg1"/>
                </a:solidFill>
              </a:rPr>
              <a:t>Climate Change</a:t>
            </a:r>
            <a:endParaRPr lang="en-IN" dirty="0">
              <a:solidFill>
                <a:schemeClr val="bg1"/>
              </a:solidFill>
            </a:endParaRPr>
          </a:p>
        </p:txBody>
      </p:sp>
      <p:sp>
        <p:nvSpPr>
          <p:cNvPr id="11" name="TextBox 10">
            <a:extLst>
              <a:ext uri="{FF2B5EF4-FFF2-40B4-BE49-F238E27FC236}">
                <a16:creationId xmlns:a16="http://schemas.microsoft.com/office/drawing/2014/main" id="{12C5B634-1CC5-41BE-95CF-7505679EF5B9}"/>
              </a:ext>
            </a:extLst>
          </p:cNvPr>
          <p:cNvSpPr txBox="1"/>
          <p:nvPr/>
        </p:nvSpPr>
        <p:spPr>
          <a:xfrm>
            <a:off x="6460541" y="2158453"/>
            <a:ext cx="1782604" cy="369332"/>
          </a:xfrm>
          <a:prstGeom prst="rect">
            <a:avLst/>
          </a:prstGeom>
          <a:noFill/>
        </p:spPr>
        <p:txBody>
          <a:bodyPr wrap="none" rtlCol="0">
            <a:spAutoFit/>
          </a:bodyPr>
          <a:lstStyle/>
          <a:p>
            <a:r>
              <a:rPr lang="en-US" dirty="0">
                <a:solidFill>
                  <a:schemeClr val="bg1"/>
                </a:solidFill>
              </a:rPr>
              <a:t>Measures to take</a:t>
            </a:r>
            <a:endParaRPr lang="en-IN" dirty="0">
              <a:solidFill>
                <a:schemeClr val="bg1"/>
              </a:solidFill>
            </a:endParaRPr>
          </a:p>
        </p:txBody>
      </p:sp>
      <p:cxnSp>
        <p:nvCxnSpPr>
          <p:cNvPr id="17" name="Straight Arrow Connector 16">
            <a:extLst>
              <a:ext uri="{FF2B5EF4-FFF2-40B4-BE49-F238E27FC236}">
                <a16:creationId xmlns:a16="http://schemas.microsoft.com/office/drawing/2014/main" id="{DAF8B7AF-B98C-4A91-8C49-F250172DD9CC}"/>
              </a:ext>
            </a:extLst>
          </p:cNvPr>
          <p:cNvCxnSpPr>
            <a:stCxn id="5" idx="3"/>
            <a:endCxn id="8" idx="1"/>
          </p:cNvCxnSpPr>
          <p:nvPr/>
        </p:nvCxnSpPr>
        <p:spPr>
          <a:xfrm flipV="1">
            <a:off x="2545432" y="2343121"/>
            <a:ext cx="802432" cy="995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207148AF-7388-4D3A-AAFC-29AC6C7537CA}"/>
              </a:ext>
            </a:extLst>
          </p:cNvPr>
          <p:cNvCxnSpPr>
            <a:stCxn id="8" idx="3"/>
            <a:endCxn id="9" idx="1"/>
          </p:cNvCxnSpPr>
          <p:nvPr/>
        </p:nvCxnSpPr>
        <p:spPr>
          <a:xfrm flipV="1">
            <a:off x="5451166" y="2343120"/>
            <a:ext cx="849026" cy="1"/>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pic>
        <p:nvPicPr>
          <p:cNvPr id="21" name="Picture 20">
            <a:extLst>
              <a:ext uri="{FF2B5EF4-FFF2-40B4-BE49-F238E27FC236}">
                <a16:creationId xmlns:a16="http://schemas.microsoft.com/office/drawing/2014/main" id="{C274B7F2-5EE8-430E-A1B2-2CEDB130B522}"/>
              </a:ext>
            </a:extLst>
          </p:cNvPr>
          <p:cNvPicPr>
            <a:picLocks noChangeAspect="1"/>
          </p:cNvPicPr>
          <p:nvPr/>
        </p:nvPicPr>
        <p:blipFill>
          <a:blip r:embed="rId3"/>
          <a:stretch>
            <a:fillRect/>
          </a:stretch>
        </p:blipFill>
        <p:spPr>
          <a:xfrm>
            <a:off x="6378890" y="3428999"/>
            <a:ext cx="2109399" cy="883997"/>
          </a:xfrm>
          <a:prstGeom prst="rect">
            <a:avLst/>
          </a:prstGeom>
        </p:spPr>
      </p:pic>
      <p:sp>
        <p:nvSpPr>
          <p:cNvPr id="22" name="TextBox 21">
            <a:extLst>
              <a:ext uri="{FF2B5EF4-FFF2-40B4-BE49-F238E27FC236}">
                <a16:creationId xmlns:a16="http://schemas.microsoft.com/office/drawing/2014/main" id="{3FF83FAC-698E-4DE8-89B1-C7F9F008E989}"/>
              </a:ext>
            </a:extLst>
          </p:cNvPr>
          <p:cNvSpPr txBox="1"/>
          <p:nvPr/>
        </p:nvSpPr>
        <p:spPr>
          <a:xfrm>
            <a:off x="6824992" y="3543239"/>
            <a:ext cx="1217193" cy="646331"/>
          </a:xfrm>
          <a:prstGeom prst="rect">
            <a:avLst/>
          </a:prstGeom>
          <a:noFill/>
        </p:spPr>
        <p:txBody>
          <a:bodyPr wrap="none" rtlCol="0">
            <a:spAutoFit/>
          </a:bodyPr>
          <a:lstStyle/>
          <a:p>
            <a:r>
              <a:rPr lang="en-US" dirty="0">
                <a:solidFill>
                  <a:schemeClr val="bg1"/>
                </a:solidFill>
              </a:rPr>
              <a:t>Alternative</a:t>
            </a:r>
          </a:p>
          <a:p>
            <a:r>
              <a:rPr lang="en-US" dirty="0">
                <a:solidFill>
                  <a:schemeClr val="bg1"/>
                </a:solidFill>
              </a:rPr>
              <a:t> products</a:t>
            </a:r>
            <a:endParaRPr lang="en-IN" dirty="0">
              <a:solidFill>
                <a:schemeClr val="bg1"/>
              </a:solidFill>
            </a:endParaRPr>
          </a:p>
        </p:txBody>
      </p:sp>
      <p:cxnSp>
        <p:nvCxnSpPr>
          <p:cNvPr id="24" name="Straight Arrow Connector 23">
            <a:extLst>
              <a:ext uri="{FF2B5EF4-FFF2-40B4-BE49-F238E27FC236}">
                <a16:creationId xmlns:a16="http://schemas.microsoft.com/office/drawing/2014/main" id="{85361DFD-B31A-48AD-8C10-0DE83BEB6BEE}"/>
              </a:ext>
            </a:extLst>
          </p:cNvPr>
          <p:cNvCxnSpPr>
            <a:stCxn id="9" idx="2"/>
            <a:endCxn id="21" idx="0"/>
          </p:cNvCxnSpPr>
          <p:nvPr/>
        </p:nvCxnSpPr>
        <p:spPr>
          <a:xfrm>
            <a:off x="7351843" y="2785118"/>
            <a:ext cx="81747" cy="643881"/>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pic>
        <p:nvPicPr>
          <p:cNvPr id="25" name="Picture 24">
            <a:extLst>
              <a:ext uri="{FF2B5EF4-FFF2-40B4-BE49-F238E27FC236}">
                <a16:creationId xmlns:a16="http://schemas.microsoft.com/office/drawing/2014/main" id="{42317591-1667-4A85-AA06-7C063941941C}"/>
              </a:ext>
            </a:extLst>
          </p:cNvPr>
          <p:cNvPicPr>
            <a:picLocks noChangeAspect="1"/>
          </p:cNvPicPr>
          <p:nvPr/>
        </p:nvPicPr>
        <p:blipFill>
          <a:blip r:embed="rId4"/>
          <a:stretch>
            <a:fillRect/>
          </a:stretch>
        </p:blipFill>
        <p:spPr>
          <a:xfrm>
            <a:off x="3222747" y="3428999"/>
            <a:ext cx="2109399" cy="883997"/>
          </a:xfrm>
          <a:prstGeom prst="rect">
            <a:avLst/>
          </a:prstGeom>
        </p:spPr>
      </p:pic>
      <p:pic>
        <p:nvPicPr>
          <p:cNvPr id="26" name="Picture 25">
            <a:extLst>
              <a:ext uri="{FF2B5EF4-FFF2-40B4-BE49-F238E27FC236}">
                <a16:creationId xmlns:a16="http://schemas.microsoft.com/office/drawing/2014/main" id="{6A42D44B-0623-46EA-BA56-CCAB1695E26A}"/>
              </a:ext>
            </a:extLst>
          </p:cNvPr>
          <p:cNvPicPr>
            <a:picLocks noChangeAspect="1"/>
          </p:cNvPicPr>
          <p:nvPr/>
        </p:nvPicPr>
        <p:blipFill>
          <a:blip r:embed="rId4"/>
          <a:stretch>
            <a:fillRect/>
          </a:stretch>
        </p:blipFill>
        <p:spPr>
          <a:xfrm>
            <a:off x="548548" y="3428999"/>
            <a:ext cx="2109399" cy="883997"/>
          </a:xfrm>
          <a:prstGeom prst="rect">
            <a:avLst/>
          </a:prstGeom>
        </p:spPr>
      </p:pic>
      <p:pic>
        <p:nvPicPr>
          <p:cNvPr id="27" name="Picture 26">
            <a:extLst>
              <a:ext uri="{FF2B5EF4-FFF2-40B4-BE49-F238E27FC236}">
                <a16:creationId xmlns:a16="http://schemas.microsoft.com/office/drawing/2014/main" id="{F92BE22D-6C9C-4AA0-BB41-D55F5491DE45}"/>
              </a:ext>
            </a:extLst>
          </p:cNvPr>
          <p:cNvPicPr>
            <a:picLocks noChangeAspect="1"/>
          </p:cNvPicPr>
          <p:nvPr/>
        </p:nvPicPr>
        <p:blipFill>
          <a:blip r:embed="rId4"/>
          <a:stretch>
            <a:fillRect/>
          </a:stretch>
        </p:blipFill>
        <p:spPr>
          <a:xfrm>
            <a:off x="3222747" y="4869160"/>
            <a:ext cx="2109399" cy="883997"/>
          </a:xfrm>
          <a:prstGeom prst="rect">
            <a:avLst/>
          </a:prstGeom>
        </p:spPr>
      </p:pic>
      <p:sp>
        <p:nvSpPr>
          <p:cNvPr id="28" name="TextBox 27">
            <a:extLst>
              <a:ext uri="{FF2B5EF4-FFF2-40B4-BE49-F238E27FC236}">
                <a16:creationId xmlns:a16="http://schemas.microsoft.com/office/drawing/2014/main" id="{9DA969E5-3CD3-4367-B7D3-E64E98A41A39}"/>
              </a:ext>
            </a:extLst>
          </p:cNvPr>
          <p:cNvSpPr txBox="1"/>
          <p:nvPr/>
        </p:nvSpPr>
        <p:spPr>
          <a:xfrm>
            <a:off x="3572445" y="3723911"/>
            <a:ext cx="1410001" cy="369332"/>
          </a:xfrm>
          <a:prstGeom prst="rect">
            <a:avLst/>
          </a:prstGeom>
          <a:noFill/>
        </p:spPr>
        <p:txBody>
          <a:bodyPr wrap="none" rtlCol="0">
            <a:spAutoFit/>
          </a:bodyPr>
          <a:lstStyle/>
          <a:p>
            <a:r>
              <a:rPr lang="en-US" dirty="0">
                <a:solidFill>
                  <a:schemeClr val="bg1"/>
                </a:solidFill>
              </a:rPr>
              <a:t>Product page</a:t>
            </a:r>
            <a:endParaRPr lang="en-IN" dirty="0">
              <a:solidFill>
                <a:schemeClr val="bg1"/>
              </a:solidFill>
            </a:endParaRPr>
          </a:p>
        </p:txBody>
      </p:sp>
      <p:sp>
        <p:nvSpPr>
          <p:cNvPr id="29" name="TextBox 28">
            <a:extLst>
              <a:ext uri="{FF2B5EF4-FFF2-40B4-BE49-F238E27FC236}">
                <a16:creationId xmlns:a16="http://schemas.microsoft.com/office/drawing/2014/main" id="{0FE7849A-B769-4C6D-A3C0-43FE2D7A4642}"/>
              </a:ext>
            </a:extLst>
          </p:cNvPr>
          <p:cNvSpPr txBox="1"/>
          <p:nvPr/>
        </p:nvSpPr>
        <p:spPr>
          <a:xfrm>
            <a:off x="3240611" y="5126492"/>
            <a:ext cx="2091535" cy="369332"/>
          </a:xfrm>
          <a:prstGeom prst="rect">
            <a:avLst/>
          </a:prstGeom>
          <a:noFill/>
        </p:spPr>
        <p:txBody>
          <a:bodyPr wrap="none" rtlCol="0">
            <a:spAutoFit/>
          </a:bodyPr>
          <a:lstStyle/>
          <a:p>
            <a:r>
              <a:rPr lang="en-US" dirty="0">
                <a:solidFill>
                  <a:schemeClr val="bg1"/>
                </a:solidFill>
              </a:rPr>
              <a:t>Order and checkout</a:t>
            </a:r>
            <a:endParaRPr lang="en-IN" dirty="0">
              <a:solidFill>
                <a:schemeClr val="bg1"/>
              </a:solidFill>
            </a:endParaRPr>
          </a:p>
        </p:txBody>
      </p:sp>
      <p:sp>
        <p:nvSpPr>
          <p:cNvPr id="30" name="TextBox 29">
            <a:extLst>
              <a:ext uri="{FF2B5EF4-FFF2-40B4-BE49-F238E27FC236}">
                <a16:creationId xmlns:a16="http://schemas.microsoft.com/office/drawing/2014/main" id="{5929EA80-C1D4-4A23-BFCB-D73351E0A95C}"/>
              </a:ext>
            </a:extLst>
          </p:cNvPr>
          <p:cNvSpPr txBox="1"/>
          <p:nvPr/>
        </p:nvSpPr>
        <p:spPr>
          <a:xfrm>
            <a:off x="655711" y="3585411"/>
            <a:ext cx="1895071" cy="646331"/>
          </a:xfrm>
          <a:prstGeom prst="rect">
            <a:avLst/>
          </a:prstGeom>
          <a:noFill/>
        </p:spPr>
        <p:txBody>
          <a:bodyPr wrap="none" rtlCol="0">
            <a:spAutoFit/>
          </a:bodyPr>
          <a:lstStyle/>
          <a:p>
            <a:r>
              <a:rPr lang="en-US" dirty="0">
                <a:solidFill>
                  <a:schemeClr val="bg1"/>
                </a:solidFill>
              </a:rPr>
              <a:t>User account and </a:t>
            </a:r>
          </a:p>
          <a:p>
            <a:r>
              <a:rPr lang="en-US" dirty="0">
                <a:solidFill>
                  <a:schemeClr val="bg1"/>
                </a:solidFill>
              </a:rPr>
              <a:t>details</a:t>
            </a:r>
            <a:endParaRPr lang="en-IN" dirty="0">
              <a:solidFill>
                <a:schemeClr val="bg1"/>
              </a:solidFill>
            </a:endParaRPr>
          </a:p>
        </p:txBody>
      </p:sp>
      <p:cxnSp>
        <p:nvCxnSpPr>
          <p:cNvPr id="32" name="Straight Arrow Connector 31">
            <a:extLst>
              <a:ext uri="{FF2B5EF4-FFF2-40B4-BE49-F238E27FC236}">
                <a16:creationId xmlns:a16="http://schemas.microsoft.com/office/drawing/2014/main" id="{F9CDF9A3-2FA6-4FD0-9607-D859F2F78D7F}"/>
              </a:ext>
            </a:extLst>
          </p:cNvPr>
          <p:cNvCxnSpPr>
            <a:stCxn id="25" idx="3"/>
            <a:endCxn id="21" idx="1"/>
          </p:cNvCxnSpPr>
          <p:nvPr/>
        </p:nvCxnSpPr>
        <p:spPr>
          <a:xfrm>
            <a:off x="5332146" y="3870998"/>
            <a:ext cx="1046744"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00A7C66B-83A6-4D09-A5FB-1F835AC8B223}"/>
              </a:ext>
            </a:extLst>
          </p:cNvPr>
          <p:cNvCxnSpPr>
            <a:stCxn id="5" idx="2"/>
            <a:endCxn id="26" idx="0"/>
          </p:cNvCxnSpPr>
          <p:nvPr/>
        </p:nvCxnSpPr>
        <p:spPr>
          <a:xfrm>
            <a:off x="1501316" y="2785119"/>
            <a:ext cx="101932" cy="64388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7A613C90-EDA7-44D3-B3E6-49E969817A55}"/>
              </a:ext>
            </a:extLst>
          </p:cNvPr>
          <p:cNvCxnSpPr>
            <a:stCxn id="25" idx="2"/>
            <a:endCxn id="27" idx="0"/>
          </p:cNvCxnSpPr>
          <p:nvPr/>
        </p:nvCxnSpPr>
        <p:spPr>
          <a:xfrm>
            <a:off x="4277447" y="4312996"/>
            <a:ext cx="0" cy="556164"/>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1" name="Connector: Curved 40">
            <a:extLst>
              <a:ext uri="{FF2B5EF4-FFF2-40B4-BE49-F238E27FC236}">
                <a16:creationId xmlns:a16="http://schemas.microsoft.com/office/drawing/2014/main" id="{79EF694C-FEEB-479A-A906-C728E474D8EF}"/>
              </a:ext>
            </a:extLst>
          </p:cNvPr>
          <p:cNvCxnSpPr>
            <a:cxnSpLocks/>
            <a:stCxn id="29" idx="1"/>
            <a:endCxn id="26" idx="2"/>
          </p:cNvCxnSpPr>
          <p:nvPr/>
        </p:nvCxnSpPr>
        <p:spPr>
          <a:xfrm rot="10800000">
            <a:off x="1603249" y="4312996"/>
            <a:ext cx="1637363" cy="99816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941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latin typeface="Calibri" pitchFamily="34" charset="0"/>
                <a:cs typeface="Arial" pitchFamily="34" charset="0"/>
              </a:rPr>
              <a:t>System Requirements</a:t>
            </a:r>
          </a:p>
        </p:txBody>
      </p:sp>
      <p:sp>
        <p:nvSpPr>
          <p:cNvPr id="3" name="Content Placeholder 2"/>
          <p:cNvSpPr>
            <a:spLocks noGrp="1"/>
          </p:cNvSpPr>
          <p:nvPr>
            <p:ph sz="quarter" idx="1"/>
          </p:nvPr>
        </p:nvSpPr>
        <p:spPr/>
        <p:txBody>
          <a:bodyPr/>
          <a:lstStyle/>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Hardware: Any system that can run a browser</a:t>
            </a:r>
          </a:p>
          <a:p>
            <a:r>
              <a:rPr lang="en-IN" dirty="0">
                <a:latin typeface="Times New Roman" pitchFamily="18" charset="0"/>
                <a:cs typeface="Times New Roman" pitchFamily="18" charset="0"/>
              </a:rPr>
              <a:t>Software : Any 	browser</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9</a:t>
            </a:fld>
            <a:endParaRPr kumimoji="0"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963</TotalTime>
  <Words>520</Words>
  <Application>Microsoft Office PowerPoint</Application>
  <PresentationFormat>On-screen Show (4:3)</PresentationFormat>
  <Paragraphs>97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Bookman Old Style</vt:lpstr>
      <vt:lpstr>Calibri</vt:lpstr>
      <vt:lpstr>Gill Sans MT</vt:lpstr>
      <vt:lpstr>Times New Roman</vt:lpstr>
      <vt:lpstr>Wingdings</vt:lpstr>
      <vt:lpstr>Wingdings 3</vt:lpstr>
      <vt:lpstr>Origin</vt:lpstr>
      <vt:lpstr>Global Warming Info/Eco-Friendly products shopping site GREEN WORLD</vt:lpstr>
      <vt:lpstr>Create a site that will cater to environment conscious buyers</vt:lpstr>
      <vt:lpstr>Abstract</vt:lpstr>
      <vt:lpstr>Literary survey</vt:lpstr>
      <vt:lpstr>Introduction</vt:lpstr>
      <vt:lpstr>Existing System</vt:lpstr>
      <vt:lpstr>Proposed System</vt:lpstr>
      <vt:lpstr>System Diagram/Flow Diagram</vt:lpstr>
      <vt:lpstr>System Requirements</vt:lpstr>
      <vt:lpstr>Modules </vt:lpstr>
      <vt:lpstr>User account/ login module</vt:lpstr>
      <vt:lpstr>User data management module</vt:lpstr>
      <vt:lpstr>Payment module</vt:lpstr>
      <vt:lpstr>Order management module</vt:lpstr>
      <vt:lpstr>Front-End Code </vt:lpstr>
      <vt:lpstr>Front-End Code </vt:lpstr>
      <vt:lpstr>Backend/Database Code </vt:lpstr>
      <vt:lpstr>Backend/Database Code</vt:lpstr>
      <vt:lpstr>Output/Screen Shots</vt:lpstr>
      <vt:lpstr>Output/Screen Shots</vt:lpstr>
      <vt:lpstr>Conclusion</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(Font-36)</dc:title>
  <dc:creator>toshibs</dc:creator>
  <cp:lastModifiedBy>EASWER ALU</cp:lastModifiedBy>
  <cp:revision>13</cp:revision>
  <dcterms:created xsi:type="dcterms:W3CDTF">2021-07-06T03:56:23Z</dcterms:created>
  <dcterms:modified xsi:type="dcterms:W3CDTF">2021-07-20T09:52:15Z</dcterms:modified>
</cp:coreProperties>
</file>