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quickStyle4.xml" ContentType="application/vnd.openxmlformats-officedocument.drawingml.diagramStyl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1.xml" ContentType="application/vnd.openxmlformats-officedocument.drawingml.diagramLayout+xml"/>
  <Default Extension="xlsx" ContentType="application/vnd.openxmlformats-officedocument.spreadsheetml.sheet"/>
  <Override PartName="/ppt/diagrams/data2.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notesSlides/notesSlide7.xml" ContentType="application/vnd.openxmlformats-officedocument.presentationml.notesSlide+xml"/>
  <Override PartName="/ppt/diagrams/colors5.xml" ContentType="application/vnd.openxmlformats-officedocument.drawingml.diagramColor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diagrams/colors3.xml" ContentType="application/vnd.openxmlformats-officedocument.drawingml.diagramColors+xml"/>
  <Override PartName="/ppt/diagrams/colors4.xml" ContentType="application/vnd.openxmlformats-officedocument.drawingml.diagramColors+xml"/>
  <Override PartName="/ppt/charts/chart2.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65" r:id="rId6"/>
    <p:sldId id="259" r:id="rId7"/>
    <p:sldId id="257" r:id="rId8"/>
    <p:sldId id="260" r:id="rId9"/>
    <p:sldId id="258" r:id="rId10"/>
    <p:sldId id="261" r:id="rId11"/>
    <p:sldId id="262" r:id="rId12"/>
    <p:sldId id="263" r:id="rId13"/>
    <p:sldId id="264"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286" autoAdjust="0"/>
  </p:normalViewPr>
  <p:slideViewPr>
    <p:cSldViewPr>
      <p:cViewPr varScale="1">
        <p:scale>
          <a:sx n="89" d="100"/>
          <a:sy n="89" d="100"/>
        </p:scale>
        <p:origin x="-155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80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6"/>
  <c:chart>
    <c:autoTitleDeleted val="1"/>
    <c:view3D>
      <c:perspective val="30"/>
    </c:view3D>
    <c:plotArea>
      <c:layout/>
      <c:bar3DChart>
        <c:barDir val="col"/>
        <c:grouping val="standard"/>
        <c:ser>
          <c:idx val="0"/>
          <c:order val="0"/>
          <c:tx>
            <c:strRef>
              <c:f>Sheet1!$B$1</c:f>
              <c:strCache>
                <c:ptCount val="1"/>
                <c:pt idx="0">
                  <c:v>Orders</c:v>
                </c:pt>
              </c:strCache>
            </c:strRef>
          </c:tx>
          <c:dPt>
            <c:idx val="6"/>
            <c:spPr>
              <a:solidFill>
                <a:srgbClr val="000000">
                  <a:alpha val="45098"/>
                </a:srgbClr>
              </a:solidFill>
            </c:spPr>
          </c:dPt>
          <c:dPt>
            <c:idx val="7"/>
            <c:spPr>
              <a:solidFill>
                <a:srgbClr val="000000">
                  <a:alpha val="45098"/>
                </a:srgbClr>
              </a:solidFill>
            </c:spPr>
          </c:dPt>
          <c:cat>
            <c:strRef>
              <c:f>Sheet1!$A$2:$A$9</c:f>
              <c:strCache>
                <c:ptCount val="8"/>
                <c:pt idx="0">
                  <c:v>Q1 Y1</c:v>
                </c:pt>
                <c:pt idx="1">
                  <c:v>Q2 Y1</c:v>
                </c:pt>
                <c:pt idx="2">
                  <c:v>Q3 Y1</c:v>
                </c:pt>
                <c:pt idx="3">
                  <c:v>Q4 Y1</c:v>
                </c:pt>
                <c:pt idx="4">
                  <c:v>Q1 Y2</c:v>
                </c:pt>
                <c:pt idx="5">
                  <c:v>Q2 Y2</c:v>
                </c:pt>
                <c:pt idx="6">
                  <c:v>Q3 Y2*</c:v>
                </c:pt>
                <c:pt idx="7">
                  <c:v>Q4 Y2*</c:v>
                </c:pt>
              </c:strCache>
            </c:strRef>
          </c:cat>
          <c:val>
            <c:numRef>
              <c:f>Sheet1!$B$2:$B$9</c:f>
              <c:numCache>
                <c:formatCode>#,##0</c:formatCode>
                <c:ptCount val="8"/>
                <c:pt idx="0">
                  <c:v>1500</c:v>
                </c:pt>
                <c:pt idx="1">
                  <c:v>1845</c:v>
                </c:pt>
                <c:pt idx="2">
                  <c:v>2269</c:v>
                </c:pt>
                <c:pt idx="3">
                  <c:v>2791</c:v>
                </c:pt>
                <c:pt idx="4">
                  <c:v>3433</c:v>
                </c:pt>
                <c:pt idx="5">
                  <c:v>4223</c:v>
                </c:pt>
                <c:pt idx="6">
                  <c:v>5194</c:v>
                </c:pt>
                <c:pt idx="7">
                  <c:v>6389</c:v>
                </c:pt>
              </c:numCache>
            </c:numRef>
          </c:val>
        </c:ser>
        <c:ser>
          <c:idx val="1"/>
          <c:order val="1"/>
          <c:tx>
            <c:strRef>
              <c:f>Sheet1!$C$1</c:f>
              <c:strCache>
                <c:ptCount val="1"/>
                <c:pt idx="0">
                  <c:v>Capacity</c:v>
                </c:pt>
              </c:strCache>
            </c:strRef>
          </c:tx>
          <c:cat>
            <c:strRef>
              <c:f>Sheet1!$A$2:$A$9</c:f>
              <c:strCache>
                <c:ptCount val="8"/>
                <c:pt idx="0">
                  <c:v>Q1 Y1</c:v>
                </c:pt>
                <c:pt idx="1">
                  <c:v>Q2 Y1</c:v>
                </c:pt>
                <c:pt idx="2">
                  <c:v>Q3 Y1</c:v>
                </c:pt>
                <c:pt idx="3">
                  <c:v>Q4 Y1</c:v>
                </c:pt>
                <c:pt idx="4">
                  <c:v>Q1 Y2</c:v>
                </c:pt>
                <c:pt idx="5">
                  <c:v>Q2 Y2</c:v>
                </c:pt>
                <c:pt idx="6">
                  <c:v>Q3 Y2*</c:v>
                </c:pt>
                <c:pt idx="7">
                  <c:v>Q4 Y2*</c:v>
                </c:pt>
              </c:strCache>
            </c:strRef>
          </c:cat>
          <c:val>
            <c:numRef>
              <c:f>Sheet1!$C$2:$C$9</c:f>
              <c:numCache>
                <c:formatCode>#,##0</c:formatCode>
                <c:ptCount val="8"/>
                <c:pt idx="0">
                  <c:v>2300</c:v>
                </c:pt>
                <c:pt idx="1">
                  <c:v>2576</c:v>
                </c:pt>
                <c:pt idx="2">
                  <c:v>2885</c:v>
                </c:pt>
                <c:pt idx="3">
                  <c:v>3231</c:v>
                </c:pt>
                <c:pt idx="4">
                  <c:v>3619</c:v>
                </c:pt>
                <c:pt idx="5">
                  <c:v>4053</c:v>
                </c:pt>
                <c:pt idx="6">
                  <c:v>4540</c:v>
                </c:pt>
                <c:pt idx="7">
                  <c:v>5085</c:v>
                </c:pt>
              </c:numCache>
            </c:numRef>
          </c:val>
        </c:ser>
        <c:shape val="box"/>
        <c:axId val="126435328"/>
        <c:axId val="126436864"/>
        <c:axId val="124897472"/>
      </c:bar3DChart>
      <c:catAx>
        <c:axId val="126435328"/>
        <c:scaling>
          <c:orientation val="minMax"/>
        </c:scaling>
        <c:axPos val="b"/>
        <c:majorTickMark val="none"/>
        <c:tickLblPos val="nextTo"/>
        <c:txPr>
          <a:bodyPr/>
          <a:lstStyle/>
          <a:p>
            <a:pPr>
              <a:defRPr>
                <a:solidFill>
                  <a:schemeClr val="tx1">
                    <a:lumMod val="50000"/>
                    <a:lumOff val="50000"/>
                  </a:schemeClr>
                </a:solidFill>
              </a:defRPr>
            </a:pPr>
            <a:endParaRPr lang="en-US"/>
          </a:p>
        </c:txPr>
        <c:crossAx val="126436864"/>
        <c:crosses val="autoZero"/>
        <c:auto val="1"/>
        <c:lblAlgn val="ctr"/>
        <c:lblOffset val="100"/>
      </c:catAx>
      <c:valAx>
        <c:axId val="126436864"/>
        <c:scaling>
          <c:orientation val="minMax"/>
          <c:max val="6000"/>
        </c:scaling>
        <c:axPos val="l"/>
        <c:majorGridlines/>
        <c:minorGridlines/>
        <c:title>
          <c:tx>
            <c:rich>
              <a:bodyPr/>
              <a:lstStyle/>
              <a:p>
                <a:pPr>
                  <a:defRPr b="0">
                    <a:solidFill>
                      <a:schemeClr val="tx1">
                        <a:lumMod val="50000"/>
                        <a:lumOff val="50000"/>
                      </a:schemeClr>
                    </a:solidFill>
                  </a:defRPr>
                </a:pPr>
                <a:r>
                  <a:rPr lang="en-US" b="0">
                    <a:solidFill>
                      <a:schemeClr val="tx1">
                        <a:lumMod val="50000"/>
                        <a:lumOff val="50000"/>
                      </a:schemeClr>
                    </a:solidFill>
                  </a:rPr>
                  <a:t>Production Units</a:t>
                </a:r>
              </a:p>
            </c:rich>
          </c:tx>
          <c:layout/>
        </c:title>
        <c:numFmt formatCode="#,##0" sourceLinked="1"/>
        <c:majorTickMark val="none"/>
        <c:tickLblPos val="nextTo"/>
        <c:txPr>
          <a:bodyPr/>
          <a:lstStyle/>
          <a:p>
            <a:pPr>
              <a:defRPr>
                <a:solidFill>
                  <a:schemeClr val="tx1">
                    <a:lumMod val="50000"/>
                    <a:lumOff val="50000"/>
                  </a:schemeClr>
                </a:solidFill>
              </a:defRPr>
            </a:pPr>
            <a:endParaRPr lang="en-US"/>
          </a:p>
        </c:txPr>
        <c:crossAx val="126435328"/>
        <c:crosses val="autoZero"/>
        <c:crossBetween val="between"/>
      </c:valAx>
      <c:serAx>
        <c:axId val="124897472"/>
        <c:scaling>
          <c:orientation val="minMax"/>
        </c:scaling>
        <c:delete val="1"/>
        <c:axPos val="b"/>
        <c:tickLblPos val="nextTo"/>
        <c:crossAx val="126436864"/>
        <c:crosses val="autoZero"/>
      </c:serAx>
    </c:plotArea>
    <c:legend>
      <c:legendPos val="r"/>
      <c:layout/>
      <c:txPr>
        <a:bodyPr/>
        <a:lstStyle/>
        <a:p>
          <a:pPr>
            <a:defRPr>
              <a:solidFill>
                <a:schemeClr val="tx1">
                  <a:lumMod val="50000"/>
                  <a:lumOff val="50000"/>
                </a:schemeClr>
              </a:solidFill>
            </a:defRPr>
          </a:pPr>
          <a:endParaRPr lang="en-US"/>
        </a:p>
      </c:txPr>
    </c:legend>
    <c:plotVisOnly val="1"/>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perspective val="30"/>
    </c:view3D>
    <c:plotArea>
      <c:layout/>
      <c:area3DChart>
        <c:grouping val="standard"/>
        <c:ser>
          <c:idx val="0"/>
          <c:order val="0"/>
          <c:tx>
            <c:strRef>
              <c:f>Sheet1!$A$2</c:f>
              <c:strCache>
                <c:ptCount val="1"/>
                <c:pt idx="0">
                  <c:v>Consolidated Messenger</c:v>
                </c:pt>
              </c:strCache>
            </c:strRef>
          </c:tx>
          <c:cat>
            <c:strRef>
              <c:f>Sheet1!$B$1:$G$1</c:f>
              <c:strCache>
                <c:ptCount val="6"/>
                <c:pt idx="0">
                  <c:v>Planning</c:v>
                </c:pt>
                <c:pt idx="1">
                  <c:v>Systems Check</c:v>
                </c:pt>
                <c:pt idx="2">
                  <c:v>System Review</c:v>
                </c:pt>
                <c:pt idx="3">
                  <c:v>Phase 1</c:v>
                </c:pt>
                <c:pt idx="4">
                  <c:v>Phase 2</c:v>
                </c:pt>
                <c:pt idx="5">
                  <c:v>Testing</c:v>
                </c:pt>
              </c:strCache>
            </c:strRef>
          </c:cat>
          <c:val>
            <c:numRef>
              <c:f>Sheet1!$B$2:$G$2</c:f>
              <c:numCache>
                <c:formatCode>#,##0</c:formatCode>
                <c:ptCount val="6"/>
                <c:pt idx="0">
                  <c:v>4000</c:v>
                </c:pt>
                <c:pt idx="1">
                  <c:v>18000</c:v>
                </c:pt>
                <c:pt idx="2">
                  <c:v>1200</c:v>
                </c:pt>
                <c:pt idx="3">
                  <c:v>32000</c:v>
                </c:pt>
                <c:pt idx="4">
                  <c:v>4000</c:v>
                </c:pt>
                <c:pt idx="5" formatCode="General">
                  <c:v>0</c:v>
                </c:pt>
              </c:numCache>
            </c:numRef>
          </c:val>
        </c:ser>
        <c:ser>
          <c:idx val="1"/>
          <c:order val="1"/>
          <c:tx>
            <c:strRef>
              <c:f>Sheet1!$A$3</c:f>
              <c:strCache>
                <c:ptCount val="1"/>
                <c:pt idx="0">
                  <c:v>Outsourced</c:v>
                </c:pt>
              </c:strCache>
            </c:strRef>
          </c:tx>
          <c:cat>
            <c:strRef>
              <c:f>Sheet1!$B$1:$G$1</c:f>
              <c:strCache>
                <c:ptCount val="6"/>
                <c:pt idx="0">
                  <c:v>Planning</c:v>
                </c:pt>
                <c:pt idx="1">
                  <c:v>Systems Check</c:v>
                </c:pt>
                <c:pt idx="2">
                  <c:v>System Review</c:v>
                </c:pt>
                <c:pt idx="3">
                  <c:v>Phase 1</c:v>
                </c:pt>
                <c:pt idx="4">
                  <c:v>Phase 2</c:v>
                </c:pt>
                <c:pt idx="5">
                  <c:v>Testing</c:v>
                </c:pt>
              </c:strCache>
            </c:strRef>
          </c:cat>
          <c:val>
            <c:numRef>
              <c:f>Sheet1!$B$3:$G$3</c:f>
              <c:numCache>
                <c:formatCode>#,##0</c:formatCode>
                <c:ptCount val="6"/>
                <c:pt idx="0">
                  <c:v>18000</c:v>
                </c:pt>
                <c:pt idx="1">
                  <c:v>12000</c:v>
                </c:pt>
                <c:pt idx="2">
                  <c:v>8200</c:v>
                </c:pt>
                <c:pt idx="3">
                  <c:v>24000</c:v>
                </c:pt>
                <c:pt idx="4">
                  <c:v>28000</c:v>
                </c:pt>
                <c:pt idx="5">
                  <c:v>4000</c:v>
                </c:pt>
              </c:numCache>
            </c:numRef>
          </c:val>
        </c:ser>
        <c:axId val="162423552"/>
        <c:axId val="162425088"/>
        <c:axId val="162430976"/>
      </c:area3DChart>
      <c:catAx>
        <c:axId val="162423552"/>
        <c:scaling>
          <c:orientation val="minMax"/>
        </c:scaling>
        <c:axPos val="b"/>
        <c:tickLblPos val="nextTo"/>
        <c:crossAx val="162425088"/>
        <c:crosses val="autoZero"/>
        <c:auto val="1"/>
        <c:lblAlgn val="ctr"/>
        <c:lblOffset val="100"/>
      </c:catAx>
      <c:valAx>
        <c:axId val="162425088"/>
        <c:scaling>
          <c:orientation val="minMax"/>
        </c:scaling>
        <c:delete val="1"/>
        <c:axPos val="l"/>
        <c:majorGridlines/>
        <c:numFmt formatCode="#,##0" sourceLinked="1"/>
        <c:tickLblPos val="nextTo"/>
        <c:crossAx val="162423552"/>
        <c:crosses val="autoZero"/>
        <c:crossBetween val="midCat"/>
      </c:valAx>
      <c:serAx>
        <c:axId val="162430976"/>
        <c:scaling>
          <c:orientation val="minMax"/>
        </c:scaling>
        <c:delete val="1"/>
        <c:axPos val="b"/>
        <c:tickLblPos val="nextTo"/>
        <c:crossAx val="162425088"/>
        <c:crosses val="autoZero"/>
      </c:serAx>
    </c:plotArea>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3EC31-C4E8-4465-8A42-F7306B760865}" type="doc">
      <dgm:prSet loTypeId="urn:microsoft.com/office/officeart/2005/8/layout/matrix3" loCatId="matrix" qsTypeId="urn:microsoft.com/office/officeart/2005/8/quickstyle/3d7" qsCatId="3D" csTypeId="urn:microsoft.com/office/officeart/2005/8/colors/colorful1" csCatId="colorful" phldr="1"/>
      <dgm:spPr/>
      <dgm:t>
        <a:bodyPr/>
        <a:lstStyle/>
        <a:p>
          <a:endParaRPr lang="en-US"/>
        </a:p>
      </dgm:t>
    </dgm:pt>
    <dgm:pt modelId="{A8B3D2E0-FC6E-428B-90CD-0AAAA02E4067}">
      <dgm:prSet phldrT="[Text]"/>
      <dgm:spPr/>
      <dgm:t>
        <a:bodyPr/>
        <a:lstStyle/>
        <a:p>
          <a:r>
            <a:rPr lang="en-US" dirty="0" smtClean="0"/>
            <a:t>Strengths</a:t>
          </a:r>
          <a:endParaRPr lang="en-US" dirty="0"/>
        </a:p>
      </dgm:t>
    </dgm:pt>
    <dgm:pt modelId="{AB0D5ABF-7116-4FB2-B30E-B13A4C4D5792}" type="parTrans" cxnId="{68CEB453-8691-4DB9-B411-CCCCFAC7DF1E}">
      <dgm:prSet/>
      <dgm:spPr/>
      <dgm:t>
        <a:bodyPr/>
        <a:lstStyle/>
        <a:p>
          <a:endParaRPr lang="en-US"/>
        </a:p>
      </dgm:t>
    </dgm:pt>
    <dgm:pt modelId="{B629E8F6-749A-4360-B90C-D814DC861C34}" type="sibTrans" cxnId="{68CEB453-8691-4DB9-B411-CCCCFAC7DF1E}">
      <dgm:prSet/>
      <dgm:spPr/>
      <dgm:t>
        <a:bodyPr/>
        <a:lstStyle/>
        <a:p>
          <a:endParaRPr lang="en-US"/>
        </a:p>
      </dgm:t>
    </dgm:pt>
    <dgm:pt modelId="{5724B3C2-5B9E-414B-B542-F9A0D7959E8B}">
      <dgm:prSet phldrT="[Text]"/>
      <dgm:spPr>
        <a:solidFill>
          <a:schemeClr val="tx1">
            <a:lumMod val="85000"/>
          </a:schemeClr>
        </a:solidFill>
      </dgm:spPr>
      <dgm:t>
        <a:bodyPr/>
        <a:lstStyle/>
        <a:p>
          <a:r>
            <a:rPr lang="en-US" dirty="0" smtClean="0"/>
            <a:t>Weaknesses</a:t>
          </a:r>
          <a:endParaRPr lang="en-US" dirty="0"/>
        </a:p>
      </dgm:t>
    </dgm:pt>
    <dgm:pt modelId="{A1FD7158-E717-41D2-9D18-13F336C2DF44}" type="parTrans" cxnId="{0EC3B982-AF3B-4D1E-8D77-70D58DFD55E1}">
      <dgm:prSet/>
      <dgm:spPr/>
      <dgm:t>
        <a:bodyPr/>
        <a:lstStyle/>
        <a:p>
          <a:endParaRPr lang="en-US"/>
        </a:p>
      </dgm:t>
    </dgm:pt>
    <dgm:pt modelId="{EDABC58E-70E4-462B-A5F3-BAEA05159505}" type="sibTrans" cxnId="{0EC3B982-AF3B-4D1E-8D77-70D58DFD55E1}">
      <dgm:prSet/>
      <dgm:spPr/>
      <dgm:t>
        <a:bodyPr/>
        <a:lstStyle/>
        <a:p>
          <a:endParaRPr lang="en-US"/>
        </a:p>
      </dgm:t>
    </dgm:pt>
    <dgm:pt modelId="{3A571AF0-43EF-4DBA-8DEE-FED6B1E7C338}">
      <dgm:prSet phldrT="[Text]"/>
      <dgm:spPr>
        <a:solidFill>
          <a:schemeClr val="tx1">
            <a:lumMod val="85000"/>
          </a:schemeClr>
        </a:solidFill>
      </dgm:spPr>
      <dgm:t>
        <a:bodyPr/>
        <a:lstStyle/>
        <a:p>
          <a:r>
            <a:rPr lang="en-US" dirty="0" smtClean="0"/>
            <a:t>Opportunities</a:t>
          </a:r>
          <a:endParaRPr lang="en-US" dirty="0"/>
        </a:p>
      </dgm:t>
    </dgm:pt>
    <dgm:pt modelId="{CB693092-AD6E-4C5D-A273-C02F0DE4B54B}" type="parTrans" cxnId="{05164C6C-3FC8-44A7-8D09-C6A234D17EC8}">
      <dgm:prSet/>
      <dgm:spPr/>
      <dgm:t>
        <a:bodyPr/>
        <a:lstStyle/>
        <a:p>
          <a:endParaRPr lang="en-US"/>
        </a:p>
      </dgm:t>
    </dgm:pt>
    <dgm:pt modelId="{6F733EAC-601B-41F2-A049-A19BAEDEE443}" type="sibTrans" cxnId="{05164C6C-3FC8-44A7-8D09-C6A234D17EC8}">
      <dgm:prSet/>
      <dgm:spPr/>
      <dgm:t>
        <a:bodyPr/>
        <a:lstStyle/>
        <a:p>
          <a:endParaRPr lang="en-US"/>
        </a:p>
      </dgm:t>
    </dgm:pt>
    <dgm:pt modelId="{14F210F3-7B0E-496E-979E-60341E78E850}">
      <dgm:prSet phldrT="[Text]"/>
      <dgm:spPr>
        <a:solidFill>
          <a:schemeClr val="tx1">
            <a:lumMod val="85000"/>
          </a:schemeClr>
        </a:solidFill>
      </dgm:spPr>
      <dgm:t>
        <a:bodyPr/>
        <a:lstStyle/>
        <a:p>
          <a:r>
            <a:rPr lang="en-US" dirty="0" smtClean="0"/>
            <a:t>Threats</a:t>
          </a:r>
          <a:endParaRPr lang="en-US" dirty="0"/>
        </a:p>
      </dgm:t>
    </dgm:pt>
    <dgm:pt modelId="{0FC48F0F-50A6-4D88-A4AA-A7445C5C4A7E}" type="parTrans" cxnId="{D3DAF032-2C91-4977-9344-F8BA5D588D19}">
      <dgm:prSet/>
      <dgm:spPr/>
      <dgm:t>
        <a:bodyPr/>
        <a:lstStyle/>
        <a:p>
          <a:endParaRPr lang="en-US"/>
        </a:p>
      </dgm:t>
    </dgm:pt>
    <dgm:pt modelId="{578099A6-0227-4FC1-971E-7891A21E49B4}" type="sibTrans" cxnId="{D3DAF032-2C91-4977-9344-F8BA5D588D19}">
      <dgm:prSet/>
      <dgm:spPr/>
      <dgm:t>
        <a:bodyPr/>
        <a:lstStyle/>
        <a:p>
          <a:endParaRPr lang="en-US"/>
        </a:p>
      </dgm:t>
    </dgm:pt>
    <dgm:pt modelId="{12D64BCE-F46E-4234-AE08-B87B32EC2575}" type="pres">
      <dgm:prSet presAssocID="{20B3EC31-C4E8-4465-8A42-F7306B760865}" presName="matrix" presStyleCnt="0">
        <dgm:presLayoutVars>
          <dgm:chMax val="1"/>
          <dgm:dir/>
          <dgm:resizeHandles val="exact"/>
        </dgm:presLayoutVars>
      </dgm:prSet>
      <dgm:spPr/>
      <dgm:t>
        <a:bodyPr/>
        <a:lstStyle/>
        <a:p>
          <a:endParaRPr lang="en-US"/>
        </a:p>
      </dgm:t>
    </dgm:pt>
    <dgm:pt modelId="{668D1247-7239-4257-B455-CF1D9744F619}" type="pres">
      <dgm:prSet presAssocID="{20B3EC31-C4E8-4465-8A42-F7306B760865}" presName="diamond" presStyleLbl="bgShp" presStyleIdx="0" presStyleCnt="1"/>
      <dgm:spPr>
        <a:solidFill>
          <a:schemeClr val="tx2">
            <a:lumMod val="25000"/>
          </a:schemeClr>
        </a:solidFill>
      </dgm:spPr>
    </dgm:pt>
    <dgm:pt modelId="{9D8763C7-C31C-4271-B743-67AA0949DC39}" type="pres">
      <dgm:prSet presAssocID="{20B3EC31-C4E8-4465-8A42-F7306B760865}" presName="quad1" presStyleLbl="node1" presStyleIdx="0" presStyleCnt="4">
        <dgm:presLayoutVars>
          <dgm:chMax val="0"/>
          <dgm:chPref val="0"/>
          <dgm:bulletEnabled val="1"/>
        </dgm:presLayoutVars>
      </dgm:prSet>
      <dgm:spPr/>
      <dgm:t>
        <a:bodyPr/>
        <a:lstStyle/>
        <a:p>
          <a:endParaRPr lang="en-US"/>
        </a:p>
      </dgm:t>
    </dgm:pt>
    <dgm:pt modelId="{EC15E5A5-B074-417A-B137-7524880D74F0}" type="pres">
      <dgm:prSet presAssocID="{20B3EC31-C4E8-4465-8A42-F7306B760865}" presName="quad2" presStyleLbl="node1" presStyleIdx="1" presStyleCnt="4">
        <dgm:presLayoutVars>
          <dgm:chMax val="0"/>
          <dgm:chPref val="0"/>
          <dgm:bulletEnabled val="1"/>
        </dgm:presLayoutVars>
      </dgm:prSet>
      <dgm:spPr/>
      <dgm:t>
        <a:bodyPr/>
        <a:lstStyle/>
        <a:p>
          <a:endParaRPr lang="en-US"/>
        </a:p>
      </dgm:t>
    </dgm:pt>
    <dgm:pt modelId="{B7D255EB-8806-444C-B78E-ADD67AD168F4}" type="pres">
      <dgm:prSet presAssocID="{20B3EC31-C4E8-4465-8A42-F7306B760865}" presName="quad3" presStyleLbl="node1" presStyleIdx="2" presStyleCnt="4">
        <dgm:presLayoutVars>
          <dgm:chMax val="0"/>
          <dgm:chPref val="0"/>
          <dgm:bulletEnabled val="1"/>
        </dgm:presLayoutVars>
      </dgm:prSet>
      <dgm:spPr/>
      <dgm:t>
        <a:bodyPr/>
        <a:lstStyle/>
        <a:p>
          <a:endParaRPr lang="en-US"/>
        </a:p>
      </dgm:t>
    </dgm:pt>
    <dgm:pt modelId="{42BE9228-076D-4564-808D-9AE76679BF28}" type="pres">
      <dgm:prSet presAssocID="{20B3EC31-C4E8-4465-8A42-F7306B760865}" presName="quad4" presStyleLbl="node1" presStyleIdx="3" presStyleCnt="4">
        <dgm:presLayoutVars>
          <dgm:chMax val="0"/>
          <dgm:chPref val="0"/>
          <dgm:bulletEnabled val="1"/>
        </dgm:presLayoutVars>
      </dgm:prSet>
      <dgm:spPr/>
      <dgm:t>
        <a:bodyPr/>
        <a:lstStyle/>
        <a:p>
          <a:endParaRPr lang="en-US"/>
        </a:p>
      </dgm:t>
    </dgm:pt>
  </dgm:ptLst>
  <dgm:cxnLst>
    <dgm:cxn modelId="{05164C6C-3FC8-44A7-8D09-C6A234D17EC8}" srcId="{20B3EC31-C4E8-4465-8A42-F7306B760865}" destId="{3A571AF0-43EF-4DBA-8DEE-FED6B1E7C338}" srcOrd="2" destOrd="0" parTransId="{CB693092-AD6E-4C5D-A273-C02F0DE4B54B}" sibTransId="{6F733EAC-601B-41F2-A049-A19BAEDEE443}"/>
    <dgm:cxn modelId="{00EA35DF-313B-4ACC-BE45-F9D9C3EDFB9C}" type="presOf" srcId="{14F210F3-7B0E-496E-979E-60341E78E850}" destId="{42BE9228-076D-4564-808D-9AE76679BF28}" srcOrd="0" destOrd="0" presId="urn:microsoft.com/office/officeart/2005/8/layout/matrix3"/>
    <dgm:cxn modelId="{C54C118D-7916-4B03-AC7C-6DC6C9845D05}" type="presOf" srcId="{A8B3D2E0-FC6E-428B-90CD-0AAAA02E4067}" destId="{9D8763C7-C31C-4271-B743-67AA0949DC39}" srcOrd="0" destOrd="0" presId="urn:microsoft.com/office/officeart/2005/8/layout/matrix3"/>
    <dgm:cxn modelId="{D3DAF032-2C91-4977-9344-F8BA5D588D19}" srcId="{20B3EC31-C4E8-4465-8A42-F7306B760865}" destId="{14F210F3-7B0E-496E-979E-60341E78E850}" srcOrd="3" destOrd="0" parTransId="{0FC48F0F-50A6-4D88-A4AA-A7445C5C4A7E}" sibTransId="{578099A6-0227-4FC1-971E-7891A21E49B4}"/>
    <dgm:cxn modelId="{0EC3B982-AF3B-4D1E-8D77-70D58DFD55E1}" srcId="{20B3EC31-C4E8-4465-8A42-F7306B760865}" destId="{5724B3C2-5B9E-414B-B542-F9A0D7959E8B}" srcOrd="1" destOrd="0" parTransId="{A1FD7158-E717-41D2-9D18-13F336C2DF44}" sibTransId="{EDABC58E-70E4-462B-A5F3-BAEA05159505}"/>
    <dgm:cxn modelId="{896C6B95-ACA2-4CE1-81FD-E91703744CBC}" type="presOf" srcId="{20B3EC31-C4E8-4465-8A42-F7306B760865}" destId="{12D64BCE-F46E-4234-AE08-B87B32EC2575}" srcOrd="0" destOrd="0" presId="urn:microsoft.com/office/officeart/2005/8/layout/matrix3"/>
    <dgm:cxn modelId="{68CEB453-8691-4DB9-B411-CCCCFAC7DF1E}" srcId="{20B3EC31-C4E8-4465-8A42-F7306B760865}" destId="{A8B3D2E0-FC6E-428B-90CD-0AAAA02E4067}" srcOrd="0" destOrd="0" parTransId="{AB0D5ABF-7116-4FB2-B30E-B13A4C4D5792}" sibTransId="{B629E8F6-749A-4360-B90C-D814DC861C34}"/>
    <dgm:cxn modelId="{5C0E658D-D200-4EFC-864E-C150D00180FC}" type="presOf" srcId="{5724B3C2-5B9E-414B-B542-F9A0D7959E8B}" destId="{EC15E5A5-B074-417A-B137-7524880D74F0}" srcOrd="0" destOrd="0" presId="urn:microsoft.com/office/officeart/2005/8/layout/matrix3"/>
    <dgm:cxn modelId="{399FB30A-EDEF-44B1-8D5D-DE133A729D58}" type="presOf" srcId="{3A571AF0-43EF-4DBA-8DEE-FED6B1E7C338}" destId="{B7D255EB-8806-444C-B78E-ADD67AD168F4}" srcOrd="0" destOrd="0" presId="urn:microsoft.com/office/officeart/2005/8/layout/matrix3"/>
    <dgm:cxn modelId="{09323CD2-5976-4B13-BA1F-8370A9B448A3}" type="presParOf" srcId="{12D64BCE-F46E-4234-AE08-B87B32EC2575}" destId="{668D1247-7239-4257-B455-CF1D9744F619}" srcOrd="0" destOrd="0" presId="urn:microsoft.com/office/officeart/2005/8/layout/matrix3"/>
    <dgm:cxn modelId="{B354D121-D034-4A8D-982B-6D7E57DBA13E}" type="presParOf" srcId="{12D64BCE-F46E-4234-AE08-B87B32EC2575}" destId="{9D8763C7-C31C-4271-B743-67AA0949DC39}" srcOrd="1" destOrd="0" presId="urn:microsoft.com/office/officeart/2005/8/layout/matrix3"/>
    <dgm:cxn modelId="{6C391C42-6AEE-4814-8C15-2FD76FBBFF3D}" type="presParOf" srcId="{12D64BCE-F46E-4234-AE08-B87B32EC2575}" destId="{EC15E5A5-B074-417A-B137-7524880D74F0}" srcOrd="2" destOrd="0" presId="urn:microsoft.com/office/officeart/2005/8/layout/matrix3"/>
    <dgm:cxn modelId="{79B1CDAA-5AF6-45D2-8A65-684F3EEEB9DD}" type="presParOf" srcId="{12D64BCE-F46E-4234-AE08-B87B32EC2575}" destId="{B7D255EB-8806-444C-B78E-ADD67AD168F4}" srcOrd="3" destOrd="0" presId="urn:microsoft.com/office/officeart/2005/8/layout/matrix3"/>
    <dgm:cxn modelId="{211FA5B8-48A2-4D21-9284-D34E352CA888}" type="presParOf" srcId="{12D64BCE-F46E-4234-AE08-B87B32EC2575}" destId="{42BE9228-076D-4564-808D-9AE76679BF28}" srcOrd="4" destOrd="0" presId="urn:microsoft.com/office/officeart/2005/8/layout/matrix3"/>
  </dgm:cxnLst>
  <dgm:bg>
    <a:effectLst>
      <a:outerShdw blurRad="152400" dist="317500" dir="5400000" sx="90000" sy="-19000" rotWithShape="0">
        <a:prstClr val="black">
          <a:alpha val="15000"/>
        </a:prstClr>
      </a:outerShdw>
    </a:effectLst>
  </dgm:bg>
  <dgm:whole/>
</dgm:dataModel>
</file>

<file path=ppt/diagrams/data2.xml><?xml version="1.0" encoding="utf-8"?>
<dgm:dataModel xmlns:dgm="http://schemas.openxmlformats.org/drawingml/2006/diagram" xmlns:a="http://schemas.openxmlformats.org/drawingml/2006/main">
  <dgm:ptLst>
    <dgm:pt modelId="{20B3EC31-C4E8-4465-8A42-F7306B760865}" type="doc">
      <dgm:prSet loTypeId="urn:microsoft.com/office/officeart/2005/8/layout/matrix3" loCatId="matrix" qsTypeId="urn:microsoft.com/office/officeart/2005/8/quickstyle/3d7" qsCatId="3D" csTypeId="urn:microsoft.com/office/officeart/2005/8/colors/colorful1" csCatId="colorful" phldr="1"/>
      <dgm:spPr/>
      <dgm:t>
        <a:bodyPr/>
        <a:lstStyle/>
        <a:p>
          <a:endParaRPr lang="en-US"/>
        </a:p>
      </dgm:t>
    </dgm:pt>
    <dgm:pt modelId="{A8B3D2E0-FC6E-428B-90CD-0AAAA02E4067}">
      <dgm:prSet phldrT="[Text]"/>
      <dgm:spPr>
        <a:solidFill>
          <a:schemeClr val="tx1">
            <a:lumMod val="85000"/>
          </a:schemeClr>
        </a:solidFill>
      </dgm:spPr>
      <dgm:t>
        <a:bodyPr/>
        <a:lstStyle/>
        <a:p>
          <a:r>
            <a:rPr lang="en-US" dirty="0" smtClean="0"/>
            <a:t>Strengths</a:t>
          </a:r>
          <a:endParaRPr lang="en-US" dirty="0"/>
        </a:p>
      </dgm:t>
    </dgm:pt>
    <dgm:pt modelId="{AB0D5ABF-7116-4FB2-B30E-B13A4C4D5792}" type="parTrans" cxnId="{68CEB453-8691-4DB9-B411-CCCCFAC7DF1E}">
      <dgm:prSet/>
      <dgm:spPr/>
      <dgm:t>
        <a:bodyPr/>
        <a:lstStyle/>
        <a:p>
          <a:endParaRPr lang="en-US"/>
        </a:p>
      </dgm:t>
    </dgm:pt>
    <dgm:pt modelId="{B629E8F6-749A-4360-B90C-D814DC861C34}" type="sibTrans" cxnId="{68CEB453-8691-4DB9-B411-CCCCFAC7DF1E}">
      <dgm:prSet/>
      <dgm:spPr/>
      <dgm:t>
        <a:bodyPr/>
        <a:lstStyle/>
        <a:p>
          <a:endParaRPr lang="en-US"/>
        </a:p>
      </dgm:t>
    </dgm:pt>
    <dgm:pt modelId="{5724B3C2-5B9E-414B-B542-F9A0D7959E8B}">
      <dgm:prSet phldrT="[Text]"/>
      <dgm:spPr>
        <a:solidFill>
          <a:schemeClr val="tx1">
            <a:lumMod val="85000"/>
          </a:schemeClr>
        </a:solidFill>
      </dgm:spPr>
      <dgm:t>
        <a:bodyPr/>
        <a:lstStyle/>
        <a:p>
          <a:r>
            <a:rPr lang="en-US" dirty="0" smtClean="0"/>
            <a:t>Weaknesses</a:t>
          </a:r>
          <a:endParaRPr lang="en-US" dirty="0"/>
        </a:p>
      </dgm:t>
    </dgm:pt>
    <dgm:pt modelId="{A1FD7158-E717-41D2-9D18-13F336C2DF44}" type="parTrans" cxnId="{0EC3B982-AF3B-4D1E-8D77-70D58DFD55E1}">
      <dgm:prSet/>
      <dgm:spPr/>
      <dgm:t>
        <a:bodyPr/>
        <a:lstStyle/>
        <a:p>
          <a:endParaRPr lang="en-US"/>
        </a:p>
      </dgm:t>
    </dgm:pt>
    <dgm:pt modelId="{EDABC58E-70E4-462B-A5F3-BAEA05159505}" type="sibTrans" cxnId="{0EC3B982-AF3B-4D1E-8D77-70D58DFD55E1}">
      <dgm:prSet/>
      <dgm:spPr/>
      <dgm:t>
        <a:bodyPr/>
        <a:lstStyle/>
        <a:p>
          <a:endParaRPr lang="en-US"/>
        </a:p>
      </dgm:t>
    </dgm:pt>
    <dgm:pt modelId="{3A571AF0-43EF-4DBA-8DEE-FED6B1E7C338}">
      <dgm:prSet phldrT="[Text]"/>
      <dgm:spPr>
        <a:solidFill>
          <a:schemeClr val="tx1">
            <a:lumMod val="85000"/>
          </a:schemeClr>
        </a:solidFill>
      </dgm:spPr>
      <dgm:t>
        <a:bodyPr/>
        <a:lstStyle/>
        <a:p>
          <a:r>
            <a:rPr lang="en-US" dirty="0" smtClean="0"/>
            <a:t>Opportunities</a:t>
          </a:r>
          <a:endParaRPr lang="en-US" dirty="0"/>
        </a:p>
      </dgm:t>
    </dgm:pt>
    <dgm:pt modelId="{CB693092-AD6E-4C5D-A273-C02F0DE4B54B}" type="parTrans" cxnId="{05164C6C-3FC8-44A7-8D09-C6A234D17EC8}">
      <dgm:prSet/>
      <dgm:spPr/>
      <dgm:t>
        <a:bodyPr/>
        <a:lstStyle/>
        <a:p>
          <a:endParaRPr lang="en-US"/>
        </a:p>
      </dgm:t>
    </dgm:pt>
    <dgm:pt modelId="{6F733EAC-601B-41F2-A049-A19BAEDEE443}" type="sibTrans" cxnId="{05164C6C-3FC8-44A7-8D09-C6A234D17EC8}">
      <dgm:prSet/>
      <dgm:spPr/>
      <dgm:t>
        <a:bodyPr/>
        <a:lstStyle/>
        <a:p>
          <a:endParaRPr lang="en-US"/>
        </a:p>
      </dgm:t>
    </dgm:pt>
    <dgm:pt modelId="{14F210F3-7B0E-496E-979E-60341E78E850}">
      <dgm:prSet phldrT="[Text]"/>
      <dgm:spPr>
        <a:solidFill>
          <a:schemeClr val="accent2"/>
        </a:solidFill>
      </dgm:spPr>
      <dgm:t>
        <a:bodyPr/>
        <a:lstStyle/>
        <a:p>
          <a:r>
            <a:rPr lang="en-US" dirty="0" smtClean="0"/>
            <a:t>Threats</a:t>
          </a:r>
          <a:endParaRPr lang="en-US" dirty="0"/>
        </a:p>
      </dgm:t>
    </dgm:pt>
    <dgm:pt modelId="{0FC48F0F-50A6-4D88-A4AA-A7445C5C4A7E}" type="parTrans" cxnId="{D3DAF032-2C91-4977-9344-F8BA5D588D19}">
      <dgm:prSet/>
      <dgm:spPr/>
      <dgm:t>
        <a:bodyPr/>
        <a:lstStyle/>
        <a:p>
          <a:endParaRPr lang="en-US"/>
        </a:p>
      </dgm:t>
    </dgm:pt>
    <dgm:pt modelId="{578099A6-0227-4FC1-971E-7891A21E49B4}" type="sibTrans" cxnId="{D3DAF032-2C91-4977-9344-F8BA5D588D19}">
      <dgm:prSet/>
      <dgm:spPr/>
      <dgm:t>
        <a:bodyPr/>
        <a:lstStyle/>
        <a:p>
          <a:endParaRPr lang="en-US"/>
        </a:p>
      </dgm:t>
    </dgm:pt>
    <dgm:pt modelId="{12D64BCE-F46E-4234-AE08-B87B32EC2575}" type="pres">
      <dgm:prSet presAssocID="{20B3EC31-C4E8-4465-8A42-F7306B760865}" presName="matrix" presStyleCnt="0">
        <dgm:presLayoutVars>
          <dgm:chMax val="1"/>
          <dgm:dir/>
          <dgm:resizeHandles val="exact"/>
        </dgm:presLayoutVars>
      </dgm:prSet>
      <dgm:spPr/>
      <dgm:t>
        <a:bodyPr/>
        <a:lstStyle/>
        <a:p>
          <a:endParaRPr lang="en-US"/>
        </a:p>
      </dgm:t>
    </dgm:pt>
    <dgm:pt modelId="{668D1247-7239-4257-B455-CF1D9744F619}" type="pres">
      <dgm:prSet presAssocID="{20B3EC31-C4E8-4465-8A42-F7306B760865}" presName="diamond" presStyleLbl="bgShp" presStyleIdx="0" presStyleCnt="1"/>
      <dgm:spPr>
        <a:solidFill>
          <a:schemeClr val="tx2">
            <a:lumMod val="25000"/>
          </a:schemeClr>
        </a:solidFill>
      </dgm:spPr>
    </dgm:pt>
    <dgm:pt modelId="{9D8763C7-C31C-4271-B743-67AA0949DC39}" type="pres">
      <dgm:prSet presAssocID="{20B3EC31-C4E8-4465-8A42-F7306B760865}" presName="quad1" presStyleLbl="node1" presStyleIdx="0" presStyleCnt="4">
        <dgm:presLayoutVars>
          <dgm:chMax val="0"/>
          <dgm:chPref val="0"/>
          <dgm:bulletEnabled val="1"/>
        </dgm:presLayoutVars>
      </dgm:prSet>
      <dgm:spPr/>
      <dgm:t>
        <a:bodyPr/>
        <a:lstStyle/>
        <a:p>
          <a:endParaRPr lang="en-US"/>
        </a:p>
      </dgm:t>
    </dgm:pt>
    <dgm:pt modelId="{EC15E5A5-B074-417A-B137-7524880D74F0}" type="pres">
      <dgm:prSet presAssocID="{20B3EC31-C4E8-4465-8A42-F7306B760865}" presName="quad2" presStyleLbl="node1" presStyleIdx="1" presStyleCnt="4">
        <dgm:presLayoutVars>
          <dgm:chMax val="0"/>
          <dgm:chPref val="0"/>
          <dgm:bulletEnabled val="1"/>
        </dgm:presLayoutVars>
      </dgm:prSet>
      <dgm:spPr/>
      <dgm:t>
        <a:bodyPr/>
        <a:lstStyle/>
        <a:p>
          <a:endParaRPr lang="en-US"/>
        </a:p>
      </dgm:t>
    </dgm:pt>
    <dgm:pt modelId="{B7D255EB-8806-444C-B78E-ADD67AD168F4}" type="pres">
      <dgm:prSet presAssocID="{20B3EC31-C4E8-4465-8A42-F7306B760865}" presName="quad3" presStyleLbl="node1" presStyleIdx="2" presStyleCnt="4">
        <dgm:presLayoutVars>
          <dgm:chMax val="0"/>
          <dgm:chPref val="0"/>
          <dgm:bulletEnabled val="1"/>
        </dgm:presLayoutVars>
      </dgm:prSet>
      <dgm:spPr/>
      <dgm:t>
        <a:bodyPr/>
        <a:lstStyle/>
        <a:p>
          <a:endParaRPr lang="en-US"/>
        </a:p>
      </dgm:t>
    </dgm:pt>
    <dgm:pt modelId="{42BE9228-076D-4564-808D-9AE76679BF28}" type="pres">
      <dgm:prSet presAssocID="{20B3EC31-C4E8-4465-8A42-F7306B760865}" presName="quad4" presStyleLbl="node1" presStyleIdx="3" presStyleCnt="4">
        <dgm:presLayoutVars>
          <dgm:chMax val="0"/>
          <dgm:chPref val="0"/>
          <dgm:bulletEnabled val="1"/>
        </dgm:presLayoutVars>
      </dgm:prSet>
      <dgm:spPr/>
      <dgm:t>
        <a:bodyPr/>
        <a:lstStyle/>
        <a:p>
          <a:endParaRPr lang="en-US"/>
        </a:p>
      </dgm:t>
    </dgm:pt>
  </dgm:ptLst>
  <dgm:cxnLst>
    <dgm:cxn modelId="{05164C6C-3FC8-44A7-8D09-C6A234D17EC8}" srcId="{20B3EC31-C4E8-4465-8A42-F7306B760865}" destId="{3A571AF0-43EF-4DBA-8DEE-FED6B1E7C338}" srcOrd="2" destOrd="0" parTransId="{CB693092-AD6E-4C5D-A273-C02F0DE4B54B}" sibTransId="{6F733EAC-601B-41F2-A049-A19BAEDEE443}"/>
    <dgm:cxn modelId="{D3DAF032-2C91-4977-9344-F8BA5D588D19}" srcId="{20B3EC31-C4E8-4465-8A42-F7306B760865}" destId="{14F210F3-7B0E-496E-979E-60341E78E850}" srcOrd="3" destOrd="0" parTransId="{0FC48F0F-50A6-4D88-A4AA-A7445C5C4A7E}" sibTransId="{578099A6-0227-4FC1-971E-7891A21E49B4}"/>
    <dgm:cxn modelId="{0EC3B982-AF3B-4D1E-8D77-70D58DFD55E1}" srcId="{20B3EC31-C4E8-4465-8A42-F7306B760865}" destId="{5724B3C2-5B9E-414B-B542-F9A0D7959E8B}" srcOrd="1" destOrd="0" parTransId="{A1FD7158-E717-41D2-9D18-13F336C2DF44}" sibTransId="{EDABC58E-70E4-462B-A5F3-BAEA05159505}"/>
    <dgm:cxn modelId="{9CB9B942-6FAA-439A-849C-6970EAE48E75}" type="presOf" srcId="{20B3EC31-C4E8-4465-8A42-F7306B760865}" destId="{12D64BCE-F46E-4234-AE08-B87B32EC2575}" srcOrd="0" destOrd="0" presId="urn:microsoft.com/office/officeart/2005/8/layout/matrix3"/>
    <dgm:cxn modelId="{68CEB453-8691-4DB9-B411-CCCCFAC7DF1E}" srcId="{20B3EC31-C4E8-4465-8A42-F7306B760865}" destId="{A8B3D2E0-FC6E-428B-90CD-0AAAA02E4067}" srcOrd="0" destOrd="0" parTransId="{AB0D5ABF-7116-4FB2-B30E-B13A4C4D5792}" sibTransId="{B629E8F6-749A-4360-B90C-D814DC861C34}"/>
    <dgm:cxn modelId="{AE762A73-ADE3-41F2-BA35-D605D7EBD664}" type="presOf" srcId="{5724B3C2-5B9E-414B-B542-F9A0D7959E8B}" destId="{EC15E5A5-B074-417A-B137-7524880D74F0}" srcOrd="0" destOrd="0" presId="urn:microsoft.com/office/officeart/2005/8/layout/matrix3"/>
    <dgm:cxn modelId="{757D9602-C4CD-49C1-854E-CD73F409E03B}" type="presOf" srcId="{A8B3D2E0-FC6E-428B-90CD-0AAAA02E4067}" destId="{9D8763C7-C31C-4271-B743-67AA0949DC39}" srcOrd="0" destOrd="0" presId="urn:microsoft.com/office/officeart/2005/8/layout/matrix3"/>
    <dgm:cxn modelId="{D8C9501E-D716-4450-B1B1-C60959C9C838}" type="presOf" srcId="{3A571AF0-43EF-4DBA-8DEE-FED6B1E7C338}" destId="{B7D255EB-8806-444C-B78E-ADD67AD168F4}" srcOrd="0" destOrd="0" presId="urn:microsoft.com/office/officeart/2005/8/layout/matrix3"/>
    <dgm:cxn modelId="{F187D607-997E-49A7-82FF-1DC6A1D2292F}" type="presOf" srcId="{14F210F3-7B0E-496E-979E-60341E78E850}" destId="{42BE9228-076D-4564-808D-9AE76679BF28}" srcOrd="0" destOrd="0" presId="urn:microsoft.com/office/officeart/2005/8/layout/matrix3"/>
    <dgm:cxn modelId="{6F7B4023-622F-43C4-93D7-E449F2218A30}" type="presParOf" srcId="{12D64BCE-F46E-4234-AE08-B87B32EC2575}" destId="{668D1247-7239-4257-B455-CF1D9744F619}" srcOrd="0" destOrd="0" presId="urn:microsoft.com/office/officeart/2005/8/layout/matrix3"/>
    <dgm:cxn modelId="{94B2F630-5DB9-47DC-8012-60A8D781D9F8}" type="presParOf" srcId="{12D64BCE-F46E-4234-AE08-B87B32EC2575}" destId="{9D8763C7-C31C-4271-B743-67AA0949DC39}" srcOrd="1" destOrd="0" presId="urn:microsoft.com/office/officeart/2005/8/layout/matrix3"/>
    <dgm:cxn modelId="{E7D37226-B9CA-43DA-A8DB-A755F62BBE14}" type="presParOf" srcId="{12D64BCE-F46E-4234-AE08-B87B32EC2575}" destId="{EC15E5A5-B074-417A-B137-7524880D74F0}" srcOrd="2" destOrd="0" presId="urn:microsoft.com/office/officeart/2005/8/layout/matrix3"/>
    <dgm:cxn modelId="{4C90FD44-31DD-4818-83D8-58B6D183ECC4}" type="presParOf" srcId="{12D64BCE-F46E-4234-AE08-B87B32EC2575}" destId="{B7D255EB-8806-444C-B78E-ADD67AD168F4}" srcOrd="3" destOrd="0" presId="urn:microsoft.com/office/officeart/2005/8/layout/matrix3"/>
    <dgm:cxn modelId="{37AEEB63-4876-4024-87EE-03E781A07B9C}" type="presParOf" srcId="{12D64BCE-F46E-4234-AE08-B87B32EC2575}" destId="{42BE9228-076D-4564-808D-9AE76679BF28}" srcOrd="4" destOrd="0" presId="urn:microsoft.com/office/officeart/2005/8/layout/matrix3"/>
  </dgm:cxnLst>
  <dgm:bg>
    <a:effectLst>
      <a:outerShdw blurRad="152400" dist="317500" dir="5400000" sx="90000" sy="-19000" rotWithShape="0">
        <a:prstClr val="black">
          <a:alpha val="15000"/>
        </a:prstClr>
      </a:outerShdw>
    </a:effectLst>
  </dgm:bg>
  <dgm:whole/>
</dgm:dataModel>
</file>

<file path=ppt/diagrams/data3.xml><?xml version="1.0" encoding="utf-8"?>
<dgm:dataModel xmlns:dgm="http://schemas.openxmlformats.org/drawingml/2006/diagram" xmlns:a="http://schemas.openxmlformats.org/drawingml/2006/main">
  <dgm:ptLst>
    <dgm:pt modelId="{9332BB7D-EEDB-4A67-ABD3-C1159CB4E3FD}" type="doc">
      <dgm:prSet loTypeId="urn:microsoft.com/office/officeart/2005/8/layout/radial4" loCatId="relationship" qsTypeId="urn:microsoft.com/office/officeart/2005/8/quickstyle/3d2" qsCatId="3D" csTypeId="urn:microsoft.com/office/officeart/2005/8/colors/colorful1" csCatId="colorful" phldr="1"/>
      <dgm:spPr/>
      <dgm:t>
        <a:bodyPr/>
        <a:lstStyle/>
        <a:p>
          <a:endParaRPr lang="en-US"/>
        </a:p>
      </dgm:t>
    </dgm:pt>
    <dgm:pt modelId="{180EF84A-CF7A-45BC-879E-EAE339D5BCAB}">
      <dgm:prSet phldrT="[Text]"/>
      <dgm:spPr>
        <a:effectLst>
          <a:glow rad="101600">
            <a:schemeClr val="accent1">
              <a:satMod val="175000"/>
              <a:alpha val="40000"/>
            </a:schemeClr>
          </a:glow>
        </a:effectLst>
        <a:scene3d>
          <a:camera prst="orthographicFront"/>
          <a:lightRig rig="freezing" dir="t"/>
        </a:scene3d>
        <a:sp3d prstMaterial="metal">
          <a:bevelT w="2165350" h="1016000" prst="relaxedInset"/>
          <a:bevelB w="57150"/>
        </a:sp3d>
      </dgm:spPr>
      <dgm:t>
        <a:bodyPr/>
        <a:lstStyle/>
        <a:p>
          <a:r>
            <a:rPr lang="en-US" dirty="0" smtClean="0"/>
            <a:t>Fabrikam Profitability – The Bottom Line!</a:t>
          </a:r>
          <a:endParaRPr lang="en-US" dirty="0"/>
        </a:p>
      </dgm:t>
    </dgm:pt>
    <dgm:pt modelId="{783F1999-0EA0-4A24-860D-47151D449CEF}" type="parTrans" cxnId="{D9D36AFD-FA09-4A8F-8512-0973F7308EB1}">
      <dgm:prSet/>
      <dgm:spPr/>
      <dgm:t>
        <a:bodyPr/>
        <a:lstStyle/>
        <a:p>
          <a:endParaRPr lang="en-US"/>
        </a:p>
      </dgm:t>
    </dgm:pt>
    <dgm:pt modelId="{8C7CD937-E589-481F-8D87-C65B3230F454}" type="sibTrans" cxnId="{D9D36AFD-FA09-4A8F-8512-0973F7308EB1}">
      <dgm:prSet/>
      <dgm:spPr/>
      <dgm:t>
        <a:bodyPr/>
        <a:lstStyle/>
        <a:p>
          <a:endParaRPr lang="en-US"/>
        </a:p>
      </dgm:t>
    </dgm:pt>
    <dgm:pt modelId="{1FE098A7-9903-48E8-A688-D1619C2ABBE0}">
      <dgm:prSet phldrT="[Text]"/>
      <dgm:spPr/>
      <dgm:t>
        <a:bodyPr/>
        <a:lstStyle/>
        <a:p>
          <a:r>
            <a:rPr lang="en-US" dirty="0" smtClean="0"/>
            <a:t>Unmanaged Workflow </a:t>
          </a:r>
          <a:endParaRPr lang="en-US" dirty="0"/>
        </a:p>
      </dgm:t>
    </dgm:pt>
    <dgm:pt modelId="{723D360D-482C-49BF-9C05-9B9684AC734C}" type="parTrans" cxnId="{D09E9F60-37CC-4A65-8D28-1EB66D3E061C}">
      <dgm:prSet/>
      <dgm:spPr/>
      <dgm:t>
        <a:bodyPr/>
        <a:lstStyle/>
        <a:p>
          <a:endParaRPr lang="en-US"/>
        </a:p>
      </dgm:t>
    </dgm:pt>
    <dgm:pt modelId="{FE55B311-B494-4B49-9905-9CC955B59EDF}" type="sibTrans" cxnId="{D09E9F60-37CC-4A65-8D28-1EB66D3E061C}">
      <dgm:prSet/>
      <dgm:spPr/>
      <dgm:t>
        <a:bodyPr/>
        <a:lstStyle/>
        <a:p>
          <a:endParaRPr lang="en-US"/>
        </a:p>
      </dgm:t>
    </dgm:pt>
    <dgm:pt modelId="{2628AB03-2F0F-480B-8E04-6BF0990283C8}">
      <dgm:prSet phldrT="[Text]"/>
      <dgm:spPr/>
      <dgm:t>
        <a:bodyPr/>
        <a:lstStyle/>
        <a:p>
          <a:r>
            <a:rPr lang="en-US" dirty="0" smtClean="0"/>
            <a:t>Demand on Production Capabilities</a:t>
          </a:r>
          <a:endParaRPr lang="en-US" dirty="0"/>
        </a:p>
      </dgm:t>
    </dgm:pt>
    <dgm:pt modelId="{CFD7601D-7A3C-485C-A3AF-C4C0E6EA8865}" type="parTrans" cxnId="{D66C1D35-12A2-4597-ABF6-3A64D81FE87B}">
      <dgm:prSet/>
      <dgm:spPr/>
      <dgm:t>
        <a:bodyPr/>
        <a:lstStyle/>
        <a:p>
          <a:endParaRPr lang="en-US"/>
        </a:p>
      </dgm:t>
    </dgm:pt>
    <dgm:pt modelId="{6BBDD763-01C2-4E87-BDEF-B864F8EEE310}" type="sibTrans" cxnId="{D66C1D35-12A2-4597-ABF6-3A64D81FE87B}">
      <dgm:prSet/>
      <dgm:spPr/>
      <dgm:t>
        <a:bodyPr/>
        <a:lstStyle/>
        <a:p>
          <a:endParaRPr lang="en-US"/>
        </a:p>
      </dgm:t>
    </dgm:pt>
    <dgm:pt modelId="{378B6EEB-8AAA-42C5-912B-DA74AE2977F7}">
      <dgm:prSet phldrT="[Text]"/>
      <dgm:spPr/>
      <dgm:t>
        <a:bodyPr/>
        <a:lstStyle/>
        <a:p>
          <a:r>
            <a:rPr lang="en-US" dirty="0" smtClean="0"/>
            <a:t>Threat from Substitute Solutions</a:t>
          </a:r>
          <a:endParaRPr lang="en-US" dirty="0"/>
        </a:p>
      </dgm:t>
    </dgm:pt>
    <dgm:pt modelId="{D6CA3B04-FC5E-4FCB-AA67-445ACEE9A3CF}" type="parTrans" cxnId="{1D350239-6B4A-41AB-8B51-A2C9173B8F88}">
      <dgm:prSet/>
      <dgm:spPr/>
      <dgm:t>
        <a:bodyPr/>
        <a:lstStyle/>
        <a:p>
          <a:endParaRPr lang="en-US"/>
        </a:p>
      </dgm:t>
    </dgm:pt>
    <dgm:pt modelId="{E78ABA09-DFC0-4F67-8C47-4BCE9635A34D}" type="sibTrans" cxnId="{1D350239-6B4A-41AB-8B51-A2C9173B8F88}">
      <dgm:prSet/>
      <dgm:spPr/>
      <dgm:t>
        <a:bodyPr/>
        <a:lstStyle/>
        <a:p>
          <a:endParaRPr lang="en-US"/>
        </a:p>
      </dgm:t>
    </dgm:pt>
    <dgm:pt modelId="{58D0599B-EC4B-4058-98E4-C057FFEB5386}">
      <dgm:prSet phldrT="[Text]"/>
      <dgm:spPr/>
      <dgm:t>
        <a:bodyPr/>
        <a:lstStyle/>
        <a:p>
          <a:r>
            <a:rPr lang="en-US" dirty="0" smtClean="0"/>
            <a:t>Supplier Bargaining Power</a:t>
          </a:r>
          <a:endParaRPr lang="en-US" dirty="0"/>
        </a:p>
      </dgm:t>
    </dgm:pt>
    <dgm:pt modelId="{86B09499-7F7C-44A7-ADDB-7B5301367C4C}" type="parTrans" cxnId="{49CCC33B-8A90-4CB1-B034-9FF727D35806}">
      <dgm:prSet/>
      <dgm:spPr/>
      <dgm:t>
        <a:bodyPr/>
        <a:lstStyle/>
        <a:p>
          <a:endParaRPr lang="en-US"/>
        </a:p>
      </dgm:t>
    </dgm:pt>
    <dgm:pt modelId="{0E0773A8-9BFC-4C75-A25F-188B4965C16E}" type="sibTrans" cxnId="{49CCC33B-8A90-4CB1-B034-9FF727D35806}">
      <dgm:prSet/>
      <dgm:spPr/>
      <dgm:t>
        <a:bodyPr/>
        <a:lstStyle/>
        <a:p>
          <a:endParaRPr lang="en-US"/>
        </a:p>
      </dgm:t>
    </dgm:pt>
    <dgm:pt modelId="{D5EBC60F-15CB-421F-8347-5FB7ABD38208}" type="pres">
      <dgm:prSet presAssocID="{9332BB7D-EEDB-4A67-ABD3-C1159CB4E3FD}" presName="cycle" presStyleCnt="0">
        <dgm:presLayoutVars>
          <dgm:chMax val="1"/>
          <dgm:dir/>
          <dgm:animLvl val="ctr"/>
          <dgm:resizeHandles val="exact"/>
        </dgm:presLayoutVars>
      </dgm:prSet>
      <dgm:spPr/>
      <dgm:t>
        <a:bodyPr/>
        <a:lstStyle/>
        <a:p>
          <a:endParaRPr lang="en-US"/>
        </a:p>
      </dgm:t>
    </dgm:pt>
    <dgm:pt modelId="{C92C55AC-AF2D-48EF-80A8-172DD4029233}" type="pres">
      <dgm:prSet presAssocID="{180EF84A-CF7A-45BC-879E-EAE339D5BCAB}" presName="centerShape" presStyleLbl="node0" presStyleIdx="0" presStyleCnt="1"/>
      <dgm:spPr/>
      <dgm:t>
        <a:bodyPr/>
        <a:lstStyle/>
        <a:p>
          <a:endParaRPr lang="en-US"/>
        </a:p>
      </dgm:t>
    </dgm:pt>
    <dgm:pt modelId="{1CE0CB55-A842-498D-97B4-1A208A7FA5FD}" type="pres">
      <dgm:prSet presAssocID="{723D360D-482C-49BF-9C05-9B9684AC734C}" presName="parTrans" presStyleLbl="bgSibTrans2D1" presStyleIdx="0" presStyleCnt="4"/>
      <dgm:spPr/>
      <dgm:t>
        <a:bodyPr/>
        <a:lstStyle/>
        <a:p>
          <a:endParaRPr lang="en-US"/>
        </a:p>
      </dgm:t>
    </dgm:pt>
    <dgm:pt modelId="{06C3451C-ECEF-4D56-876A-A0ABD2B95A08}" type="pres">
      <dgm:prSet presAssocID="{1FE098A7-9903-48E8-A688-D1619C2ABBE0}" presName="node" presStyleLbl="node1" presStyleIdx="0" presStyleCnt="4">
        <dgm:presLayoutVars>
          <dgm:bulletEnabled val="1"/>
        </dgm:presLayoutVars>
      </dgm:prSet>
      <dgm:spPr/>
      <dgm:t>
        <a:bodyPr/>
        <a:lstStyle/>
        <a:p>
          <a:endParaRPr lang="en-US"/>
        </a:p>
      </dgm:t>
    </dgm:pt>
    <dgm:pt modelId="{6DCE9BA0-C12E-4C11-B540-4E0E500C6EE8}" type="pres">
      <dgm:prSet presAssocID="{CFD7601D-7A3C-485C-A3AF-C4C0E6EA8865}" presName="parTrans" presStyleLbl="bgSibTrans2D1" presStyleIdx="1" presStyleCnt="4"/>
      <dgm:spPr/>
      <dgm:t>
        <a:bodyPr/>
        <a:lstStyle/>
        <a:p>
          <a:endParaRPr lang="en-US"/>
        </a:p>
      </dgm:t>
    </dgm:pt>
    <dgm:pt modelId="{543EEADB-4C05-43F1-8ED9-1D5EB976CA6D}" type="pres">
      <dgm:prSet presAssocID="{2628AB03-2F0F-480B-8E04-6BF0990283C8}" presName="node" presStyleLbl="node1" presStyleIdx="1" presStyleCnt="4">
        <dgm:presLayoutVars>
          <dgm:bulletEnabled val="1"/>
        </dgm:presLayoutVars>
      </dgm:prSet>
      <dgm:spPr/>
      <dgm:t>
        <a:bodyPr/>
        <a:lstStyle/>
        <a:p>
          <a:endParaRPr lang="en-US"/>
        </a:p>
      </dgm:t>
    </dgm:pt>
    <dgm:pt modelId="{DE1FBF1E-C549-4F51-9014-4805030F24D1}" type="pres">
      <dgm:prSet presAssocID="{D6CA3B04-FC5E-4FCB-AA67-445ACEE9A3CF}" presName="parTrans" presStyleLbl="bgSibTrans2D1" presStyleIdx="2" presStyleCnt="4"/>
      <dgm:spPr/>
      <dgm:t>
        <a:bodyPr/>
        <a:lstStyle/>
        <a:p>
          <a:endParaRPr lang="en-US"/>
        </a:p>
      </dgm:t>
    </dgm:pt>
    <dgm:pt modelId="{C96D800B-FF4A-45E7-8CF8-81311828BD74}" type="pres">
      <dgm:prSet presAssocID="{378B6EEB-8AAA-42C5-912B-DA74AE2977F7}" presName="node" presStyleLbl="node1" presStyleIdx="2" presStyleCnt="4">
        <dgm:presLayoutVars>
          <dgm:bulletEnabled val="1"/>
        </dgm:presLayoutVars>
      </dgm:prSet>
      <dgm:spPr/>
      <dgm:t>
        <a:bodyPr/>
        <a:lstStyle/>
        <a:p>
          <a:endParaRPr lang="en-US"/>
        </a:p>
      </dgm:t>
    </dgm:pt>
    <dgm:pt modelId="{B99FBA45-561D-4A61-BA10-A479FA1A90E6}" type="pres">
      <dgm:prSet presAssocID="{86B09499-7F7C-44A7-ADDB-7B5301367C4C}" presName="parTrans" presStyleLbl="bgSibTrans2D1" presStyleIdx="3" presStyleCnt="4"/>
      <dgm:spPr/>
      <dgm:t>
        <a:bodyPr/>
        <a:lstStyle/>
        <a:p>
          <a:endParaRPr lang="en-US"/>
        </a:p>
      </dgm:t>
    </dgm:pt>
    <dgm:pt modelId="{69F42515-E49E-4B89-AB9E-52F9625847C3}" type="pres">
      <dgm:prSet presAssocID="{58D0599B-EC4B-4058-98E4-C057FFEB5386}" presName="node" presStyleLbl="node1" presStyleIdx="3" presStyleCnt="4">
        <dgm:presLayoutVars>
          <dgm:bulletEnabled val="1"/>
        </dgm:presLayoutVars>
      </dgm:prSet>
      <dgm:spPr/>
      <dgm:t>
        <a:bodyPr/>
        <a:lstStyle/>
        <a:p>
          <a:endParaRPr lang="en-US"/>
        </a:p>
      </dgm:t>
    </dgm:pt>
  </dgm:ptLst>
  <dgm:cxnLst>
    <dgm:cxn modelId="{D9D36AFD-FA09-4A8F-8512-0973F7308EB1}" srcId="{9332BB7D-EEDB-4A67-ABD3-C1159CB4E3FD}" destId="{180EF84A-CF7A-45BC-879E-EAE339D5BCAB}" srcOrd="0" destOrd="0" parTransId="{783F1999-0EA0-4A24-860D-47151D449CEF}" sibTransId="{8C7CD937-E589-481F-8D87-C65B3230F454}"/>
    <dgm:cxn modelId="{20AE9A21-D905-4374-9DB3-1CD04117389C}" type="presOf" srcId="{378B6EEB-8AAA-42C5-912B-DA74AE2977F7}" destId="{C96D800B-FF4A-45E7-8CF8-81311828BD74}" srcOrd="0" destOrd="0" presId="urn:microsoft.com/office/officeart/2005/8/layout/radial4"/>
    <dgm:cxn modelId="{64AEA54B-8640-44EF-8996-E8028FF2F1D3}" type="presOf" srcId="{D6CA3B04-FC5E-4FCB-AA67-445ACEE9A3CF}" destId="{DE1FBF1E-C549-4F51-9014-4805030F24D1}" srcOrd="0" destOrd="0" presId="urn:microsoft.com/office/officeart/2005/8/layout/radial4"/>
    <dgm:cxn modelId="{C1838811-FF24-4BDE-8504-D44039C4B8B3}" type="presOf" srcId="{CFD7601D-7A3C-485C-A3AF-C4C0E6EA8865}" destId="{6DCE9BA0-C12E-4C11-B540-4E0E500C6EE8}" srcOrd="0" destOrd="0" presId="urn:microsoft.com/office/officeart/2005/8/layout/radial4"/>
    <dgm:cxn modelId="{14BEB120-61D3-4A71-925B-78D8E4786C77}" type="presOf" srcId="{180EF84A-CF7A-45BC-879E-EAE339D5BCAB}" destId="{C92C55AC-AF2D-48EF-80A8-172DD4029233}" srcOrd="0" destOrd="0" presId="urn:microsoft.com/office/officeart/2005/8/layout/radial4"/>
    <dgm:cxn modelId="{F8BC5426-CF23-4256-8831-9B1B7531E653}" type="presOf" srcId="{2628AB03-2F0F-480B-8E04-6BF0990283C8}" destId="{543EEADB-4C05-43F1-8ED9-1D5EB976CA6D}" srcOrd="0" destOrd="0" presId="urn:microsoft.com/office/officeart/2005/8/layout/radial4"/>
    <dgm:cxn modelId="{45FFDAA5-4DDF-4550-A9E4-6200052AA293}" type="presOf" srcId="{86B09499-7F7C-44A7-ADDB-7B5301367C4C}" destId="{B99FBA45-561D-4A61-BA10-A479FA1A90E6}" srcOrd="0" destOrd="0" presId="urn:microsoft.com/office/officeart/2005/8/layout/radial4"/>
    <dgm:cxn modelId="{1D350239-6B4A-41AB-8B51-A2C9173B8F88}" srcId="{180EF84A-CF7A-45BC-879E-EAE339D5BCAB}" destId="{378B6EEB-8AAA-42C5-912B-DA74AE2977F7}" srcOrd="2" destOrd="0" parTransId="{D6CA3B04-FC5E-4FCB-AA67-445ACEE9A3CF}" sibTransId="{E78ABA09-DFC0-4F67-8C47-4BCE9635A34D}"/>
    <dgm:cxn modelId="{49CCC33B-8A90-4CB1-B034-9FF727D35806}" srcId="{180EF84A-CF7A-45BC-879E-EAE339D5BCAB}" destId="{58D0599B-EC4B-4058-98E4-C057FFEB5386}" srcOrd="3" destOrd="0" parTransId="{86B09499-7F7C-44A7-ADDB-7B5301367C4C}" sibTransId="{0E0773A8-9BFC-4C75-A25F-188B4965C16E}"/>
    <dgm:cxn modelId="{5CEE95E5-3216-4B7C-B758-FBFFA768A591}" type="presOf" srcId="{723D360D-482C-49BF-9C05-9B9684AC734C}" destId="{1CE0CB55-A842-498D-97B4-1A208A7FA5FD}" srcOrd="0" destOrd="0" presId="urn:microsoft.com/office/officeart/2005/8/layout/radial4"/>
    <dgm:cxn modelId="{D66C1D35-12A2-4597-ABF6-3A64D81FE87B}" srcId="{180EF84A-CF7A-45BC-879E-EAE339D5BCAB}" destId="{2628AB03-2F0F-480B-8E04-6BF0990283C8}" srcOrd="1" destOrd="0" parTransId="{CFD7601D-7A3C-485C-A3AF-C4C0E6EA8865}" sibTransId="{6BBDD763-01C2-4E87-BDEF-B864F8EEE310}"/>
    <dgm:cxn modelId="{F6320C6F-9B91-42FD-AF4D-A4935D35231D}" type="presOf" srcId="{58D0599B-EC4B-4058-98E4-C057FFEB5386}" destId="{69F42515-E49E-4B89-AB9E-52F9625847C3}" srcOrd="0" destOrd="0" presId="urn:microsoft.com/office/officeart/2005/8/layout/radial4"/>
    <dgm:cxn modelId="{124B457D-0EF4-4C43-8E25-8BF779FB6BDE}" type="presOf" srcId="{1FE098A7-9903-48E8-A688-D1619C2ABBE0}" destId="{06C3451C-ECEF-4D56-876A-A0ABD2B95A08}" srcOrd="0" destOrd="0" presId="urn:microsoft.com/office/officeart/2005/8/layout/radial4"/>
    <dgm:cxn modelId="{D09E9F60-37CC-4A65-8D28-1EB66D3E061C}" srcId="{180EF84A-CF7A-45BC-879E-EAE339D5BCAB}" destId="{1FE098A7-9903-48E8-A688-D1619C2ABBE0}" srcOrd="0" destOrd="0" parTransId="{723D360D-482C-49BF-9C05-9B9684AC734C}" sibTransId="{FE55B311-B494-4B49-9905-9CC955B59EDF}"/>
    <dgm:cxn modelId="{5F491828-42C6-4D4A-A4AE-585B27AF5A15}" type="presOf" srcId="{9332BB7D-EEDB-4A67-ABD3-C1159CB4E3FD}" destId="{D5EBC60F-15CB-421F-8347-5FB7ABD38208}" srcOrd="0" destOrd="0" presId="urn:microsoft.com/office/officeart/2005/8/layout/radial4"/>
    <dgm:cxn modelId="{643B39FC-B566-4A84-A035-3AD5A879723E}" type="presParOf" srcId="{D5EBC60F-15CB-421F-8347-5FB7ABD38208}" destId="{C92C55AC-AF2D-48EF-80A8-172DD4029233}" srcOrd="0" destOrd="0" presId="urn:microsoft.com/office/officeart/2005/8/layout/radial4"/>
    <dgm:cxn modelId="{7897DEEB-1085-453C-9F67-31FFBAE0F610}" type="presParOf" srcId="{D5EBC60F-15CB-421F-8347-5FB7ABD38208}" destId="{1CE0CB55-A842-498D-97B4-1A208A7FA5FD}" srcOrd="1" destOrd="0" presId="urn:microsoft.com/office/officeart/2005/8/layout/radial4"/>
    <dgm:cxn modelId="{99545F7E-DF19-4B28-AA9E-CAB814EBA5ED}" type="presParOf" srcId="{D5EBC60F-15CB-421F-8347-5FB7ABD38208}" destId="{06C3451C-ECEF-4D56-876A-A0ABD2B95A08}" srcOrd="2" destOrd="0" presId="urn:microsoft.com/office/officeart/2005/8/layout/radial4"/>
    <dgm:cxn modelId="{D9BF57DA-7928-4990-AD6B-2CF30D6D800F}" type="presParOf" srcId="{D5EBC60F-15CB-421F-8347-5FB7ABD38208}" destId="{6DCE9BA0-C12E-4C11-B540-4E0E500C6EE8}" srcOrd="3" destOrd="0" presId="urn:microsoft.com/office/officeart/2005/8/layout/radial4"/>
    <dgm:cxn modelId="{8407E17B-AC30-4DD8-B4B6-1C34E2B83A23}" type="presParOf" srcId="{D5EBC60F-15CB-421F-8347-5FB7ABD38208}" destId="{543EEADB-4C05-43F1-8ED9-1D5EB976CA6D}" srcOrd="4" destOrd="0" presId="urn:microsoft.com/office/officeart/2005/8/layout/radial4"/>
    <dgm:cxn modelId="{D9033FE5-6BFB-4D99-B499-AC029052D3BF}" type="presParOf" srcId="{D5EBC60F-15CB-421F-8347-5FB7ABD38208}" destId="{DE1FBF1E-C549-4F51-9014-4805030F24D1}" srcOrd="5" destOrd="0" presId="urn:microsoft.com/office/officeart/2005/8/layout/radial4"/>
    <dgm:cxn modelId="{F5082A17-A182-4472-B515-76F9C0E13593}" type="presParOf" srcId="{D5EBC60F-15CB-421F-8347-5FB7ABD38208}" destId="{C96D800B-FF4A-45E7-8CF8-81311828BD74}" srcOrd="6" destOrd="0" presId="urn:microsoft.com/office/officeart/2005/8/layout/radial4"/>
    <dgm:cxn modelId="{1D4069DC-482E-4639-96ED-87FB41F8AE93}" type="presParOf" srcId="{D5EBC60F-15CB-421F-8347-5FB7ABD38208}" destId="{B99FBA45-561D-4A61-BA10-A479FA1A90E6}" srcOrd="7" destOrd="0" presId="urn:microsoft.com/office/officeart/2005/8/layout/radial4"/>
    <dgm:cxn modelId="{EBAAA292-B14D-4BBD-8CEE-A5D003DEAB8C}" type="presParOf" srcId="{D5EBC60F-15CB-421F-8347-5FB7ABD38208}" destId="{69F42515-E49E-4B89-AB9E-52F9625847C3}" srcOrd="8" destOrd="0" presId="urn:microsoft.com/office/officeart/2005/8/layout/radial4"/>
  </dgm:cxnLst>
  <dgm:bg/>
  <dgm:whole/>
</dgm:dataModel>
</file>

<file path=ppt/diagrams/data4.xml><?xml version="1.0" encoding="utf-8"?>
<dgm:dataModel xmlns:dgm="http://schemas.openxmlformats.org/drawingml/2006/diagram" xmlns:a="http://schemas.openxmlformats.org/drawingml/2006/main">
  <dgm:ptLst>
    <dgm:pt modelId="{20B3EC31-C4E8-4465-8A42-F7306B760865}" type="doc">
      <dgm:prSet loTypeId="urn:microsoft.com/office/officeart/2005/8/layout/matrix3" loCatId="matrix" qsTypeId="urn:microsoft.com/office/officeart/2005/8/quickstyle/3d7" qsCatId="3D" csTypeId="urn:microsoft.com/office/officeart/2005/8/colors/colorful1" csCatId="colorful" phldr="1"/>
      <dgm:spPr/>
      <dgm:t>
        <a:bodyPr/>
        <a:lstStyle/>
        <a:p>
          <a:endParaRPr lang="en-US"/>
        </a:p>
      </dgm:t>
    </dgm:pt>
    <dgm:pt modelId="{A8B3D2E0-FC6E-428B-90CD-0AAAA02E4067}">
      <dgm:prSet phldrT="[Text]"/>
      <dgm:spPr>
        <a:solidFill>
          <a:schemeClr val="tx1">
            <a:lumMod val="85000"/>
          </a:schemeClr>
        </a:solidFill>
      </dgm:spPr>
      <dgm:t>
        <a:bodyPr/>
        <a:lstStyle/>
        <a:p>
          <a:r>
            <a:rPr lang="en-US" dirty="0" smtClean="0"/>
            <a:t>Strengths</a:t>
          </a:r>
          <a:endParaRPr lang="en-US" dirty="0"/>
        </a:p>
      </dgm:t>
    </dgm:pt>
    <dgm:pt modelId="{AB0D5ABF-7116-4FB2-B30E-B13A4C4D5792}" type="parTrans" cxnId="{68CEB453-8691-4DB9-B411-CCCCFAC7DF1E}">
      <dgm:prSet/>
      <dgm:spPr/>
      <dgm:t>
        <a:bodyPr/>
        <a:lstStyle/>
        <a:p>
          <a:endParaRPr lang="en-US"/>
        </a:p>
      </dgm:t>
    </dgm:pt>
    <dgm:pt modelId="{B629E8F6-749A-4360-B90C-D814DC861C34}" type="sibTrans" cxnId="{68CEB453-8691-4DB9-B411-CCCCFAC7DF1E}">
      <dgm:prSet/>
      <dgm:spPr/>
      <dgm:t>
        <a:bodyPr/>
        <a:lstStyle/>
        <a:p>
          <a:endParaRPr lang="en-US"/>
        </a:p>
      </dgm:t>
    </dgm:pt>
    <dgm:pt modelId="{5724B3C2-5B9E-414B-B542-F9A0D7959E8B}">
      <dgm:prSet phldrT="[Text]"/>
      <dgm:spPr>
        <a:solidFill>
          <a:schemeClr val="tx1"/>
        </a:solidFill>
      </dgm:spPr>
      <dgm:t>
        <a:bodyPr/>
        <a:lstStyle/>
        <a:p>
          <a:r>
            <a:rPr lang="en-US" dirty="0" smtClean="0"/>
            <a:t>Weaknesses</a:t>
          </a:r>
          <a:endParaRPr lang="en-US" dirty="0"/>
        </a:p>
      </dgm:t>
    </dgm:pt>
    <dgm:pt modelId="{A1FD7158-E717-41D2-9D18-13F336C2DF44}" type="parTrans" cxnId="{0EC3B982-AF3B-4D1E-8D77-70D58DFD55E1}">
      <dgm:prSet/>
      <dgm:spPr/>
      <dgm:t>
        <a:bodyPr/>
        <a:lstStyle/>
        <a:p>
          <a:endParaRPr lang="en-US"/>
        </a:p>
      </dgm:t>
    </dgm:pt>
    <dgm:pt modelId="{EDABC58E-70E4-462B-A5F3-BAEA05159505}" type="sibTrans" cxnId="{0EC3B982-AF3B-4D1E-8D77-70D58DFD55E1}">
      <dgm:prSet/>
      <dgm:spPr/>
      <dgm:t>
        <a:bodyPr/>
        <a:lstStyle/>
        <a:p>
          <a:endParaRPr lang="en-US"/>
        </a:p>
      </dgm:t>
    </dgm:pt>
    <dgm:pt modelId="{3A571AF0-43EF-4DBA-8DEE-FED6B1E7C338}">
      <dgm:prSet phldrT="[Text]"/>
      <dgm:spPr>
        <a:solidFill>
          <a:schemeClr val="accent2"/>
        </a:solidFill>
      </dgm:spPr>
      <dgm:t>
        <a:bodyPr/>
        <a:lstStyle/>
        <a:p>
          <a:r>
            <a:rPr lang="en-US" dirty="0" smtClean="0"/>
            <a:t>Opportunities</a:t>
          </a:r>
          <a:endParaRPr lang="en-US" dirty="0"/>
        </a:p>
      </dgm:t>
    </dgm:pt>
    <dgm:pt modelId="{CB693092-AD6E-4C5D-A273-C02F0DE4B54B}" type="parTrans" cxnId="{05164C6C-3FC8-44A7-8D09-C6A234D17EC8}">
      <dgm:prSet/>
      <dgm:spPr/>
      <dgm:t>
        <a:bodyPr/>
        <a:lstStyle/>
        <a:p>
          <a:endParaRPr lang="en-US"/>
        </a:p>
      </dgm:t>
    </dgm:pt>
    <dgm:pt modelId="{6F733EAC-601B-41F2-A049-A19BAEDEE443}" type="sibTrans" cxnId="{05164C6C-3FC8-44A7-8D09-C6A234D17EC8}">
      <dgm:prSet/>
      <dgm:spPr/>
      <dgm:t>
        <a:bodyPr/>
        <a:lstStyle/>
        <a:p>
          <a:endParaRPr lang="en-US"/>
        </a:p>
      </dgm:t>
    </dgm:pt>
    <dgm:pt modelId="{14F210F3-7B0E-496E-979E-60341E78E850}">
      <dgm:prSet phldrT="[Text]"/>
      <dgm:spPr>
        <a:solidFill>
          <a:schemeClr val="tx1"/>
        </a:solidFill>
      </dgm:spPr>
      <dgm:t>
        <a:bodyPr/>
        <a:lstStyle/>
        <a:p>
          <a:r>
            <a:rPr lang="en-US" dirty="0" smtClean="0"/>
            <a:t>Threats</a:t>
          </a:r>
          <a:endParaRPr lang="en-US" dirty="0"/>
        </a:p>
      </dgm:t>
    </dgm:pt>
    <dgm:pt modelId="{0FC48F0F-50A6-4D88-A4AA-A7445C5C4A7E}" type="parTrans" cxnId="{D3DAF032-2C91-4977-9344-F8BA5D588D19}">
      <dgm:prSet/>
      <dgm:spPr/>
      <dgm:t>
        <a:bodyPr/>
        <a:lstStyle/>
        <a:p>
          <a:endParaRPr lang="en-US"/>
        </a:p>
      </dgm:t>
    </dgm:pt>
    <dgm:pt modelId="{578099A6-0227-4FC1-971E-7891A21E49B4}" type="sibTrans" cxnId="{D3DAF032-2C91-4977-9344-F8BA5D588D19}">
      <dgm:prSet/>
      <dgm:spPr/>
      <dgm:t>
        <a:bodyPr/>
        <a:lstStyle/>
        <a:p>
          <a:endParaRPr lang="en-US"/>
        </a:p>
      </dgm:t>
    </dgm:pt>
    <dgm:pt modelId="{12D64BCE-F46E-4234-AE08-B87B32EC2575}" type="pres">
      <dgm:prSet presAssocID="{20B3EC31-C4E8-4465-8A42-F7306B760865}" presName="matrix" presStyleCnt="0">
        <dgm:presLayoutVars>
          <dgm:chMax val="1"/>
          <dgm:dir/>
          <dgm:resizeHandles val="exact"/>
        </dgm:presLayoutVars>
      </dgm:prSet>
      <dgm:spPr/>
      <dgm:t>
        <a:bodyPr/>
        <a:lstStyle/>
        <a:p>
          <a:endParaRPr lang="en-US"/>
        </a:p>
      </dgm:t>
    </dgm:pt>
    <dgm:pt modelId="{668D1247-7239-4257-B455-CF1D9744F619}" type="pres">
      <dgm:prSet presAssocID="{20B3EC31-C4E8-4465-8A42-F7306B760865}" presName="diamond" presStyleLbl="bgShp" presStyleIdx="0" presStyleCnt="1"/>
      <dgm:spPr>
        <a:solidFill>
          <a:schemeClr val="tx2">
            <a:lumMod val="25000"/>
          </a:schemeClr>
        </a:solidFill>
      </dgm:spPr>
    </dgm:pt>
    <dgm:pt modelId="{9D8763C7-C31C-4271-B743-67AA0949DC39}" type="pres">
      <dgm:prSet presAssocID="{20B3EC31-C4E8-4465-8A42-F7306B760865}" presName="quad1" presStyleLbl="node1" presStyleIdx="0" presStyleCnt="4">
        <dgm:presLayoutVars>
          <dgm:chMax val="0"/>
          <dgm:chPref val="0"/>
          <dgm:bulletEnabled val="1"/>
        </dgm:presLayoutVars>
      </dgm:prSet>
      <dgm:spPr/>
      <dgm:t>
        <a:bodyPr/>
        <a:lstStyle/>
        <a:p>
          <a:endParaRPr lang="en-US"/>
        </a:p>
      </dgm:t>
    </dgm:pt>
    <dgm:pt modelId="{EC15E5A5-B074-417A-B137-7524880D74F0}" type="pres">
      <dgm:prSet presAssocID="{20B3EC31-C4E8-4465-8A42-F7306B760865}" presName="quad2" presStyleLbl="node1" presStyleIdx="1" presStyleCnt="4">
        <dgm:presLayoutVars>
          <dgm:chMax val="0"/>
          <dgm:chPref val="0"/>
          <dgm:bulletEnabled val="1"/>
        </dgm:presLayoutVars>
      </dgm:prSet>
      <dgm:spPr/>
      <dgm:t>
        <a:bodyPr/>
        <a:lstStyle/>
        <a:p>
          <a:endParaRPr lang="en-US"/>
        </a:p>
      </dgm:t>
    </dgm:pt>
    <dgm:pt modelId="{B7D255EB-8806-444C-B78E-ADD67AD168F4}" type="pres">
      <dgm:prSet presAssocID="{20B3EC31-C4E8-4465-8A42-F7306B760865}" presName="quad3" presStyleLbl="node1" presStyleIdx="2" presStyleCnt="4">
        <dgm:presLayoutVars>
          <dgm:chMax val="0"/>
          <dgm:chPref val="0"/>
          <dgm:bulletEnabled val="1"/>
        </dgm:presLayoutVars>
      </dgm:prSet>
      <dgm:spPr/>
      <dgm:t>
        <a:bodyPr/>
        <a:lstStyle/>
        <a:p>
          <a:endParaRPr lang="en-US"/>
        </a:p>
      </dgm:t>
    </dgm:pt>
    <dgm:pt modelId="{42BE9228-076D-4564-808D-9AE76679BF28}" type="pres">
      <dgm:prSet presAssocID="{20B3EC31-C4E8-4465-8A42-F7306B760865}" presName="quad4" presStyleLbl="node1" presStyleIdx="3" presStyleCnt="4">
        <dgm:presLayoutVars>
          <dgm:chMax val="0"/>
          <dgm:chPref val="0"/>
          <dgm:bulletEnabled val="1"/>
        </dgm:presLayoutVars>
      </dgm:prSet>
      <dgm:spPr/>
      <dgm:t>
        <a:bodyPr/>
        <a:lstStyle/>
        <a:p>
          <a:endParaRPr lang="en-US"/>
        </a:p>
      </dgm:t>
    </dgm:pt>
  </dgm:ptLst>
  <dgm:cxnLst>
    <dgm:cxn modelId="{A2074479-5FBF-461C-A665-59D1BC85E071}" type="presOf" srcId="{14F210F3-7B0E-496E-979E-60341E78E850}" destId="{42BE9228-076D-4564-808D-9AE76679BF28}" srcOrd="0" destOrd="0" presId="urn:microsoft.com/office/officeart/2005/8/layout/matrix3"/>
    <dgm:cxn modelId="{05164C6C-3FC8-44A7-8D09-C6A234D17EC8}" srcId="{20B3EC31-C4E8-4465-8A42-F7306B760865}" destId="{3A571AF0-43EF-4DBA-8DEE-FED6B1E7C338}" srcOrd="2" destOrd="0" parTransId="{CB693092-AD6E-4C5D-A273-C02F0DE4B54B}" sibTransId="{6F733EAC-601B-41F2-A049-A19BAEDEE443}"/>
    <dgm:cxn modelId="{246DD0C0-122E-4DF6-91E9-94A2563B327E}" type="presOf" srcId="{A8B3D2E0-FC6E-428B-90CD-0AAAA02E4067}" destId="{9D8763C7-C31C-4271-B743-67AA0949DC39}" srcOrd="0" destOrd="0" presId="urn:microsoft.com/office/officeart/2005/8/layout/matrix3"/>
    <dgm:cxn modelId="{4F3FD86F-AF86-4FC6-A7CD-0295B9C042BA}" type="presOf" srcId="{20B3EC31-C4E8-4465-8A42-F7306B760865}" destId="{12D64BCE-F46E-4234-AE08-B87B32EC2575}" srcOrd="0" destOrd="0" presId="urn:microsoft.com/office/officeart/2005/8/layout/matrix3"/>
    <dgm:cxn modelId="{0519FE55-389E-4B4A-9C37-E94E572684C8}" type="presOf" srcId="{3A571AF0-43EF-4DBA-8DEE-FED6B1E7C338}" destId="{B7D255EB-8806-444C-B78E-ADD67AD168F4}" srcOrd="0" destOrd="0" presId="urn:microsoft.com/office/officeart/2005/8/layout/matrix3"/>
    <dgm:cxn modelId="{D3DAF032-2C91-4977-9344-F8BA5D588D19}" srcId="{20B3EC31-C4E8-4465-8A42-F7306B760865}" destId="{14F210F3-7B0E-496E-979E-60341E78E850}" srcOrd="3" destOrd="0" parTransId="{0FC48F0F-50A6-4D88-A4AA-A7445C5C4A7E}" sibTransId="{578099A6-0227-4FC1-971E-7891A21E49B4}"/>
    <dgm:cxn modelId="{0EC3B982-AF3B-4D1E-8D77-70D58DFD55E1}" srcId="{20B3EC31-C4E8-4465-8A42-F7306B760865}" destId="{5724B3C2-5B9E-414B-B542-F9A0D7959E8B}" srcOrd="1" destOrd="0" parTransId="{A1FD7158-E717-41D2-9D18-13F336C2DF44}" sibTransId="{EDABC58E-70E4-462B-A5F3-BAEA05159505}"/>
    <dgm:cxn modelId="{68CEB453-8691-4DB9-B411-CCCCFAC7DF1E}" srcId="{20B3EC31-C4E8-4465-8A42-F7306B760865}" destId="{A8B3D2E0-FC6E-428B-90CD-0AAAA02E4067}" srcOrd="0" destOrd="0" parTransId="{AB0D5ABF-7116-4FB2-B30E-B13A4C4D5792}" sibTransId="{B629E8F6-749A-4360-B90C-D814DC861C34}"/>
    <dgm:cxn modelId="{4E843EAD-D3A9-4B94-896D-7CA0D60DBE6E}" type="presOf" srcId="{5724B3C2-5B9E-414B-B542-F9A0D7959E8B}" destId="{EC15E5A5-B074-417A-B137-7524880D74F0}" srcOrd="0" destOrd="0" presId="urn:microsoft.com/office/officeart/2005/8/layout/matrix3"/>
    <dgm:cxn modelId="{53767E5B-4E58-4767-A878-4E25E3878DC6}" type="presParOf" srcId="{12D64BCE-F46E-4234-AE08-B87B32EC2575}" destId="{668D1247-7239-4257-B455-CF1D9744F619}" srcOrd="0" destOrd="0" presId="urn:microsoft.com/office/officeart/2005/8/layout/matrix3"/>
    <dgm:cxn modelId="{17BDF829-C11E-4998-8AC4-DA85DB1D799F}" type="presParOf" srcId="{12D64BCE-F46E-4234-AE08-B87B32EC2575}" destId="{9D8763C7-C31C-4271-B743-67AA0949DC39}" srcOrd="1" destOrd="0" presId="urn:microsoft.com/office/officeart/2005/8/layout/matrix3"/>
    <dgm:cxn modelId="{63927859-B9EC-4C55-881A-5150DA09503C}" type="presParOf" srcId="{12D64BCE-F46E-4234-AE08-B87B32EC2575}" destId="{EC15E5A5-B074-417A-B137-7524880D74F0}" srcOrd="2" destOrd="0" presId="urn:microsoft.com/office/officeart/2005/8/layout/matrix3"/>
    <dgm:cxn modelId="{45501845-32AE-43E7-B486-8BA034E8CD1F}" type="presParOf" srcId="{12D64BCE-F46E-4234-AE08-B87B32EC2575}" destId="{B7D255EB-8806-444C-B78E-ADD67AD168F4}" srcOrd="3" destOrd="0" presId="urn:microsoft.com/office/officeart/2005/8/layout/matrix3"/>
    <dgm:cxn modelId="{51F34CDC-3578-428C-B925-9CEF68D1A203}" type="presParOf" srcId="{12D64BCE-F46E-4234-AE08-B87B32EC2575}" destId="{42BE9228-076D-4564-808D-9AE76679BF28}" srcOrd="4" destOrd="0" presId="urn:microsoft.com/office/officeart/2005/8/layout/matrix3"/>
  </dgm:cxnLst>
  <dgm:bg>
    <a:effectLst>
      <a:outerShdw blurRad="152400" dist="317500" dir="5400000" sx="90000" sy="-19000" rotWithShape="0">
        <a:prstClr val="black">
          <a:alpha val="15000"/>
        </a:prstClr>
      </a:outerShdw>
    </a:effectLst>
  </dgm:bg>
  <dgm:whole/>
</dgm:dataModel>
</file>

<file path=ppt/diagrams/data5.xml><?xml version="1.0" encoding="utf-8"?>
<dgm:dataModel xmlns:dgm="http://schemas.openxmlformats.org/drawingml/2006/diagram" xmlns:a="http://schemas.openxmlformats.org/drawingml/2006/main">
  <dgm:ptLst>
    <dgm:pt modelId="{D5ED39D1-3112-4C30-88E6-EDF69868ECB2}" type="doc">
      <dgm:prSet loTypeId="urn:microsoft.com/office/officeart/2005/8/layout/funnel1" loCatId="process" qsTypeId="urn:microsoft.com/office/officeart/2005/8/quickstyle/3d1" qsCatId="3D" csTypeId="urn:microsoft.com/office/officeart/2005/8/colors/colorful1" csCatId="colorful"/>
      <dgm:spPr/>
      <dgm:t>
        <a:bodyPr/>
        <a:lstStyle/>
        <a:p>
          <a:endParaRPr lang="en-US"/>
        </a:p>
      </dgm:t>
    </dgm:pt>
    <dgm:pt modelId="{C449011F-B129-48A5-ACE9-1A2DA793088C}">
      <dgm:prSet/>
      <dgm:spPr/>
      <dgm:t>
        <a:bodyPr/>
        <a:lstStyle/>
        <a:p>
          <a:pPr rtl="0"/>
          <a:r>
            <a:rPr lang="en-US" dirty="0" smtClean="0"/>
            <a:t>Speed to market</a:t>
          </a:r>
          <a:endParaRPr lang="en-US" dirty="0"/>
        </a:p>
      </dgm:t>
    </dgm:pt>
    <dgm:pt modelId="{32667343-E1E5-4711-AAD9-78EDEC61AA4F}" type="parTrans" cxnId="{5D6476B7-8667-4B05-B928-5212123E9327}">
      <dgm:prSet/>
      <dgm:spPr/>
      <dgm:t>
        <a:bodyPr/>
        <a:lstStyle/>
        <a:p>
          <a:endParaRPr lang="en-US"/>
        </a:p>
      </dgm:t>
    </dgm:pt>
    <dgm:pt modelId="{873BAC7F-6174-4378-AD7D-9E6A75CCBB9F}" type="sibTrans" cxnId="{5D6476B7-8667-4B05-B928-5212123E9327}">
      <dgm:prSet/>
      <dgm:spPr/>
      <dgm:t>
        <a:bodyPr/>
        <a:lstStyle/>
        <a:p>
          <a:endParaRPr lang="en-US"/>
        </a:p>
      </dgm:t>
    </dgm:pt>
    <dgm:pt modelId="{3B62245E-6B9C-4B37-B24B-845C15A62AC9}">
      <dgm:prSet/>
      <dgm:spPr/>
      <dgm:t>
        <a:bodyPr/>
        <a:lstStyle/>
        <a:p>
          <a:pPr rtl="0"/>
          <a:r>
            <a:rPr lang="en-US" dirty="0" smtClean="0"/>
            <a:t>Lower costs</a:t>
          </a:r>
          <a:endParaRPr lang="en-US" dirty="0"/>
        </a:p>
      </dgm:t>
    </dgm:pt>
    <dgm:pt modelId="{EA7ECD3C-7649-40B1-A2B4-B35C47D581FC}" type="parTrans" cxnId="{45591441-413D-4852-AC65-A2463563DDFF}">
      <dgm:prSet/>
      <dgm:spPr/>
      <dgm:t>
        <a:bodyPr/>
        <a:lstStyle/>
        <a:p>
          <a:endParaRPr lang="en-US"/>
        </a:p>
      </dgm:t>
    </dgm:pt>
    <dgm:pt modelId="{84E20175-933E-4365-B782-C0624D529916}" type="sibTrans" cxnId="{45591441-413D-4852-AC65-A2463563DDFF}">
      <dgm:prSet/>
      <dgm:spPr/>
      <dgm:t>
        <a:bodyPr/>
        <a:lstStyle/>
        <a:p>
          <a:endParaRPr lang="en-US"/>
        </a:p>
      </dgm:t>
    </dgm:pt>
    <dgm:pt modelId="{9E6741A1-3AE5-439D-BDFE-11B6E414E3A8}">
      <dgm:prSet/>
      <dgm:spPr/>
      <dgm:t>
        <a:bodyPr/>
        <a:lstStyle/>
        <a:p>
          <a:pPr rtl="0"/>
          <a:r>
            <a:rPr lang="en-US" dirty="0" smtClean="0"/>
            <a:t>Higher margins</a:t>
          </a:r>
          <a:endParaRPr lang="en-US" dirty="0"/>
        </a:p>
      </dgm:t>
    </dgm:pt>
    <dgm:pt modelId="{FE5CA893-23B1-4428-82EC-D04AD18CD22E}" type="parTrans" cxnId="{94A5688F-DEFC-49EB-9811-3327F6F1592F}">
      <dgm:prSet/>
      <dgm:spPr/>
      <dgm:t>
        <a:bodyPr/>
        <a:lstStyle/>
        <a:p>
          <a:endParaRPr lang="en-US"/>
        </a:p>
      </dgm:t>
    </dgm:pt>
    <dgm:pt modelId="{D01085FF-751E-4550-A101-73B134642AEC}" type="sibTrans" cxnId="{94A5688F-DEFC-49EB-9811-3327F6F1592F}">
      <dgm:prSet/>
      <dgm:spPr/>
      <dgm:t>
        <a:bodyPr/>
        <a:lstStyle/>
        <a:p>
          <a:endParaRPr lang="en-US"/>
        </a:p>
      </dgm:t>
    </dgm:pt>
    <dgm:pt modelId="{2CCC206E-C765-4B39-9CDA-7A4C9F8DDF3C}">
      <dgm:prSet/>
      <dgm:spPr/>
      <dgm:t>
        <a:bodyPr/>
        <a:lstStyle/>
        <a:p>
          <a:pPr rtl="0"/>
          <a:r>
            <a:rPr lang="en-US" dirty="0" smtClean="0"/>
            <a:t>Competitive Advantage</a:t>
          </a:r>
          <a:endParaRPr lang="en-US" dirty="0"/>
        </a:p>
      </dgm:t>
    </dgm:pt>
    <dgm:pt modelId="{AD8D1012-3651-4353-94B8-026B4C1D71EC}" type="parTrans" cxnId="{8FD3796E-0969-4330-AA6E-C65F9CD4B4E4}">
      <dgm:prSet/>
      <dgm:spPr/>
      <dgm:t>
        <a:bodyPr/>
        <a:lstStyle/>
        <a:p>
          <a:endParaRPr lang="en-US"/>
        </a:p>
      </dgm:t>
    </dgm:pt>
    <dgm:pt modelId="{97562E1A-2079-48B6-B159-D7B93A621929}" type="sibTrans" cxnId="{8FD3796E-0969-4330-AA6E-C65F9CD4B4E4}">
      <dgm:prSet/>
      <dgm:spPr/>
      <dgm:t>
        <a:bodyPr/>
        <a:lstStyle/>
        <a:p>
          <a:endParaRPr lang="en-US"/>
        </a:p>
      </dgm:t>
    </dgm:pt>
    <dgm:pt modelId="{AF905C79-C46D-4E0B-8BCA-0DECCA0B0780}" type="pres">
      <dgm:prSet presAssocID="{D5ED39D1-3112-4C30-88E6-EDF69868ECB2}" presName="Name0" presStyleCnt="0">
        <dgm:presLayoutVars>
          <dgm:chMax val="4"/>
          <dgm:resizeHandles val="exact"/>
        </dgm:presLayoutVars>
      </dgm:prSet>
      <dgm:spPr/>
      <dgm:t>
        <a:bodyPr/>
        <a:lstStyle/>
        <a:p>
          <a:endParaRPr lang="en-US"/>
        </a:p>
      </dgm:t>
    </dgm:pt>
    <dgm:pt modelId="{6D70D4AC-7C09-41E5-9225-2ECCE7EBE128}" type="pres">
      <dgm:prSet presAssocID="{D5ED39D1-3112-4C30-88E6-EDF69868ECB2}" presName="ellipse" presStyleLbl="trBgShp" presStyleIdx="0" presStyleCnt="1"/>
      <dgm:spPr/>
    </dgm:pt>
    <dgm:pt modelId="{8AC0FDA4-4BA7-40BC-ADA5-66AD0B0ED5DD}" type="pres">
      <dgm:prSet presAssocID="{D5ED39D1-3112-4C30-88E6-EDF69868ECB2}" presName="arrow1" presStyleLbl="fgShp" presStyleIdx="0" presStyleCnt="1"/>
      <dgm:spPr/>
    </dgm:pt>
    <dgm:pt modelId="{3755CB49-B4B5-4850-8AC2-8A904D01F12E}" type="pres">
      <dgm:prSet presAssocID="{D5ED39D1-3112-4C30-88E6-EDF69868ECB2}" presName="rectangle" presStyleLbl="revTx" presStyleIdx="0" presStyleCnt="1">
        <dgm:presLayoutVars>
          <dgm:bulletEnabled val="1"/>
        </dgm:presLayoutVars>
      </dgm:prSet>
      <dgm:spPr/>
      <dgm:t>
        <a:bodyPr/>
        <a:lstStyle/>
        <a:p>
          <a:endParaRPr lang="en-US"/>
        </a:p>
      </dgm:t>
    </dgm:pt>
    <dgm:pt modelId="{4E2CD64F-02B6-4210-9CA5-E9FE5E2B316F}" type="pres">
      <dgm:prSet presAssocID="{3B62245E-6B9C-4B37-B24B-845C15A62AC9}" presName="item1" presStyleLbl="node1" presStyleIdx="0" presStyleCnt="3">
        <dgm:presLayoutVars>
          <dgm:bulletEnabled val="1"/>
        </dgm:presLayoutVars>
      </dgm:prSet>
      <dgm:spPr/>
      <dgm:t>
        <a:bodyPr/>
        <a:lstStyle/>
        <a:p>
          <a:endParaRPr lang="en-US"/>
        </a:p>
      </dgm:t>
    </dgm:pt>
    <dgm:pt modelId="{89CE6B4D-6800-4B13-BABB-38EDC0645B6F}" type="pres">
      <dgm:prSet presAssocID="{9E6741A1-3AE5-439D-BDFE-11B6E414E3A8}" presName="item2" presStyleLbl="node1" presStyleIdx="1" presStyleCnt="3">
        <dgm:presLayoutVars>
          <dgm:bulletEnabled val="1"/>
        </dgm:presLayoutVars>
      </dgm:prSet>
      <dgm:spPr/>
      <dgm:t>
        <a:bodyPr/>
        <a:lstStyle/>
        <a:p>
          <a:endParaRPr lang="en-US"/>
        </a:p>
      </dgm:t>
    </dgm:pt>
    <dgm:pt modelId="{273D6292-9895-4FFE-99DE-6C5732454501}" type="pres">
      <dgm:prSet presAssocID="{2CCC206E-C765-4B39-9CDA-7A4C9F8DDF3C}" presName="item3" presStyleLbl="node1" presStyleIdx="2" presStyleCnt="3">
        <dgm:presLayoutVars>
          <dgm:bulletEnabled val="1"/>
        </dgm:presLayoutVars>
      </dgm:prSet>
      <dgm:spPr/>
      <dgm:t>
        <a:bodyPr/>
        <a:lstStyle/>
        <a:p>
          <a:endParaRPr lang="en-US"/>
        </a:p>
      </dgm:t>
    </dgm:pt>
    <dgm:pt modelId="{E7129F14-3CC9-4FE3-8CA5-5C604DE77C43}" type="pres">
      <dgm:prSet presAssocID="{D5ED39D1-3112-4C30-88E6-EDF69868ECB2}" presName="funnel" presStyleLbl="trAlignAcc1" presStyleIdx="0" presStyleCnt="1"/>
      <dgm:spPr/>
    </dgm:pt>
  </dgm:ptLst>
  <dgm:cxnLst>
    <dgm:cxn modelId="{8FD3796E-0969-4330-AA6E-C65F9CD4B4E4}" srcId="{D5ED39D1-3112-4C30-88E6-EDF69868ECB2}" destId="{2CCC206E-C765-4B39-9CDA-7A4C9F8DDF3C}" srcOrd="3" destOrd="0" parTransId="{AD8D1012-3651-4353-94B8-026B4C1D71EC}" sibTransId="{97562E1A-2079-48B6-B159-D7B93A621929}"/>
    <dgm:cxn modelId="{E9D5D7BB-F1FC-41AC-998C-DB0EC912DE6F}" type="presOf" srcId="{D5ED39D1-3112-4C30-88E6-EDF69868ECB2}" destId="{AF905C79-C46D-4E0B-8BCA-0DECCA0B0780}" srcOrd="0" destOrd="0" presId="urn:microsoft.com/office/officeart/2005/8/layout/funnel1"/>
    <dgm:cxn modelId="{94A5688F-DEFC-49EB-9811-3327F6F1592F}" srcId="{D5ED39D1-3112-4C30-88E6-EDF69868ECB2}" destId="{9E6741A1-3AE5-439D-BDFE-11B6E414E3A8}" srcOrd="2" destOrd="0" parTransId="{FE5CA893-23B1-4428-82EC-D04AD18CD22E}" sibTransId="{D01085FF-751E-4550-A101-73B134642AEC}"/>
    <dgm:cxn modelId="{45591441-413D-4852-AC65-A2463563DDFF}" srcId="{D5ED39D1-3112-4C30-88E6-EDF69868ECB2}" destId="{3B62245E-6B9C-4B37-B24B-845C15A62AC9}" srcOrd="1" destOrd="0" parTransId="{EA7ECD3C-7649-40B1-A2B4-B35C47D581FC}" sibTransId="{84E20175-933E-4365-B782-C0624D529916}"/>
    <dgm:cxn modelId="{299B6AF9-834F-4032-96B7-61619D6487F5}" type="presOf" srcId="{9E6741A1-3AE5-439D-BDFE-11B6E414E3A8}" destId="{4E2CD64F-02B6-4210-9CA5-E9FE5E2B316F}" srcOrd="0" destOrd="0" presId="urn:microsoft.com/office/officeart/2005/8/layout/funnel1"/>
    <dgm:cxn modelId="{B5430D02-7DF4-42AC-9EDE-3E53DD25D103}" type="presOf" srcId="{2CCC206E-C765-4B39-9CDA-7A4C9F8DDF3C}" destId="{3755CB49-B4B5-4850-8AC2-8A904D01F12E}" srcOrd="0" destOrd="0" presId="urn:microsoft.com/office/officeart/2005/8/layout/funnel1"/>
    <dgm:cxn modelId="{F92B8EB5-A05F-499B-B82E-989A1543E425}" type="presOf" srcId="{C449011F-B129-48A5-ACE9-1A2DA793088C}" destId="{273D6292-9895-4FFE-99DE-6C5732454501}" srcOrd="0" destOrd="0" presId="urn:microsoft.com/office/officeart/2005/8/layout/funnel1"/>
    <dgm:cxn modelId="{05323BC2-DF18-4A7D-9DB9-ECADA77E6A97}" type="presOf" srcId="{3B62245E-6B9C-4B37-B24B-845C15A62AC9}" destId="{89CE6B4D-6800-4B13-BABB-38EDC0645B6F}" srcOrd="0" destOrd="0" presId="urn:microsoft.com/office/officeart/2005/8/layout/funnel1"/>
    <dgm:cxn modelId="{5D6476B7-8667-4B05-B928-5212123E9327}" srcId="{D5ED39D1-3112-4C30-88E6-EDF69868ECB2}" destId="{C449011F-B129-48A5-ACE9-1A2DA793088C}" srcOrd="0" destOrd="0" parTransId="{32667343-E1E5-4711-AAD9-78EDEC61AA4F}" sibTransId="{873BAC7F-6174-4378-AD7D-9E6A75CCBB9F}"/>
    <dgm:cxn modelId="{5BDCB85C-1B58-4EA7-86F3-00173890313A}" type="presParOf" srcId="{AF905C79-C46D-4E0B-8BCA-0DECCA0B0780}" destId="{6D70D4AC-7C09-41E5-9225-2ECCE7EBE128}" srcOrd="0" destOrd="0" presId="urn:microsoft.com/office/officeart/2005/8/layout/funnel1"/>
    <dgm:cxn modelId="{C6D384A6-FBDC-4B70-AE39-5AFFA81B4682}" type="presParOf" srcId="{AF905C79-C46D-4E0B-8BCA-0DECCA0B0780}" destId="{8AC0FDA4-4BA7-40BC-ADA5-66AD0B0ED5DD}" srcOrd="1" destOrd="0" presId="urn:microsoft.com/office/officeart/2005/8/layout/funnel1"/>
    <dgm:cxn modelId="{2F3DEC64-647C-48E5-9AF8-136B0B9F4668}" type="presParOf" srcId="{AF905C79-C46D-4E0B-8BCA-0DECCA0B0780}" destId="{3755CB49-B4B5-4850-8AC2-8A904D01F12E}" srcOrd="2" destOrd="0" presId="urn:microsoft.com/office/officeart/2005/8/layout/funnel1"/>
    <dgm:cxn modelId="{5ADDBBEB-BD09-443E-9C1D-AD47ED2E2772}" type="presParOf" srcId="{AF905C79-C46D-4E0B-8BCA-0DECCA0B0780}" destId="{4E2CD64F-02B6-4210-9CA5-E9FE5E2B316F}" srcOrd="3" destOrd="0" presId="urn:microsoft.com/office/officeart/2005/8/layout/funnel1"/>
    <dgm:cxn modelId="{0390374E-2859-4F0C-B94C-E97F3624064C}" type="presParOf" srcId="{AF905C79-C46D-4E0B-8BCA-0DECCA0B0780}" destId="{89CE6B4D-6800-4B13-BABB-38EDC0645B6F}" srcOrd="4" destOrd="0" presId="urn:microsoft.com/office/officeart/2005/8/layout/funnel1"/>
    <dgm:cxn modelId="{B0327DDE-503F-4F9B-803E-87C324EB970B}" type="presParOf" srcId="{AF905C79-C46D-4E0B-8BCA-0DECCA0B0780}" destId="{273D6292-9895-4FFE-99DE-6C5732454501}" srcOrd="5" destOrd="0" presId="urn:microsoft.com/office/officeart/2005/8/layout/funnel1"/>
    <dgm:cxn modelId="{FBEF3B90-8C15-45FB-A510-B1E4A74FD054}" type="presParOf" srcId="{AF905C79-C46D-4E0B-8BCA-0DECCA0B0780}" destId="{E7129F14-3CC9-4FE3-8CA5-5C604DE77C43}" srcOrd="6" destOrd="0" presId="urn:microsoft.com/office/officeart/2005/8/layout/funnel1"/>
  </dgm:cxnLst>
  <dgm:bg/>
  <dgm:whole/>
</dgm:dataModel>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13ED890-1F90-42F1-9937-3D58C0A5EFF3}" type="datetimeFigureOut">
              <a:rPr lang="en-US" smtClean="0"/>
              <a:pPr/>
              <a:t>4/3/2008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D83F14-1622-4F5B-AE5A-E341A75BCEC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A67EB0-6AC3-4392-B9C7-41E4BD07BD80}" type="datetimeFigureOut">
              <a:rPr lang="en-US" smtClean="0"/>
              <a:pPr/>
              <a:t>4/3/2008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241195-5DB3-4E97-BA1E-29DF5FBECA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Notes:</a:t>
            </a:r>
          </a:p>
          <a:p>
            <a:endParaRPr lang="en-US" dirty="0" smtClean="0"/>
          </a:p>
          <a:p>
            <a:r>
              <a:rPr lang="en-US" sz="1200" kern="1200" dirty="0" smtClean="0">
                <a:solidFill>
                  <a:schemeClr val="tx1"/>
                </a:solidFill>
                <a:latin typeface="+mn-lt"/>
                <a:ea typeface="+mn-ea"/>
                <a:cs typeface="+mn-cs"/>
              </a:rPr>
              <a:t>Headquartered in Seattle, Washington, with branch offices in more than 10 countries, Contoso provides IT solutions and consulting services to leading enterprises around the world. We specialize in working with suppliers of specialty materials and services to help them expand their reach in the global marketplace. Most of our clients are either segment leaders or—like Fabrikam—rapidly growing innovators in their respective industries. </a:t>
            </a:r>
          </a:p>
          <a:p>
            <a:r>
              <a:rPr lang="en-US" sz="1200" kern="1200" dirty="0" smtClean="0">
                <a:solidFill>
                  <a:schemeClr val="tx1"/>
                </a:solidFill>
                <a:latin typeface="+mn-lt"/>
                <a:ea typeface="+mn-ea"/>
                <a:cs typeface="+mn-cs"/>
              </a:rPr>
              <a:t>Our market specialists have paid close attention to your company’s recent technological breakthroughs in product durability. With consumers demanding ongoing improvements in quality, even as the market imposes commodity pricing, we believe that Fabrikam has the potential to dominate several market niches. However, your current biggest challenge in reaching that potential is to rapidly expand your production capacity while maximizing your existing investment in production resources. </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dirty="0" smtClean="0"/>
              <a:t>Approval</a:t>
            </a:r>
          </a:p>
          <a:p>
            <a:pPr lvl="1"/>
            <a:r>
              <a:rPr lang="en-US" dirty="0" smtClean="0">
                <a:solidFill>
                  <a:schemeClr val="tx1">
                    <a:lumMod val="50000"/>
                    <a:lumOff val="50000"/>
                  </a:schemeClr>
                </a:solidFill>
              </a:rPr>
              <a:t>Project work begins</a:t>
            </a:r>
          </a:p>
          <a:p>
            <a:pPr lvl="1"/>
            <a:r>
              <a:rPr lang="en-US" dirty="0" smtClean="0">
                <a:solidFill>
                  <a:schemeClr val="tx1">
                    <a:lumMod val="50000"/>
                    <a:lumOff val="50000"/>
                  </a:schemeClr>
                </a:solidFill>
              </a:rPr>
              <a:t>Kick off meetings</a:t>
            </a:r>
          </a:p>
          <a:p>
            <a:pPr lvl="0"/>
            <a:r>
              <a:rPr lang="en-US" dirty="0" smtClean="0"/>
              <a:t>Testing</a:t>
            </a:r>
          </a:p>
          <a:p>
            <a:pPr lvl="1"/>
            <a:r>
              <a:rPr lang="en-US" dirty="0" smtClean="0">
                <a:solidFill>
                  <a:schemeClr val="tx1">
                    <a:lumMod val="50000"/>
                    <a:lumOff val="50000"/>
                  </a:schemeClr>
                </a:solidFill>
              </a:rPr>
              <a:t>Test environment</a:t>
            </a:r>
          </a:p>
          <a:p>
            <a:pPr lvl="1"/>
            <a:r>
              <a:rPr lang="en-US" dirty="0" smtClean="0">
                <a:solidFill>
                  <a:schemeClr val="tx1">
                    <a:lumMod val="50000"/>
                    <a:lumOff val="50000"/>
                  </a:schemeClr>
                </a:solidFill>
              </a:rPr>
              <a:t>Server execution</a:t>
            </a:r>
          </a:p>
          <a:p>
            <a:pPr lvl="0"/>
            <a:r>
              <a:rPr lang="en-US" dirty="0" smtClean="0"/>
              <a:t>Deployment</a:t>
            </a:r>
          </a:p>
          <a:p>
            <a:pPr lvl="1"/>
            <a:r>
              <a:rPr lang="en-US" dirty="0" smtClean="0">
                <a:solidFill>
                  <a:schemeClr val="tx1">
                    <a:lumMod val="50000"/>
                    <a:lumOff val="50000"/>
                  </a:schemeClr>
                </a:solidFill>
              </a:rPr>
              <a:t>Execution</a:t>
            </a:r>
          </a:p>
          <a:p>
            <a:pPr lvl="1"/>
            <a:r>
              <a:rPr lang="en-US" dirty="0" smtClean="0">
                <a:solidFill>
                  <a:schemeClr val="tx1">
                    <a:lumMod val="50000"/>
                    <a:lumOff val="50000"/>
                  </a:schemeClr>
                </a:solidFill>
              </a:rPr>
              <a:t>De-brief</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Notes:</a:t>
            </a:r>
          </a:p>
          <a:p>
            <a:endParaRPr lang="en-US" dirty="0" smtClean="0"/>
          </a:p>
          <a:p>
            <a:endParaRPr lang="en-US" dirty="0" smtClean="0"/>
          </a:p>
          <a:p>
            <a:r>
              <a:rPr lang="en-US" dirty="0" smtClean="0"/>
              <a:t>Good</a:t>
            </a:r>
            <a:r>
              <a:rPr lang="en-US" baseline="0" dirty="0" smtClean="0"/>
              <a:t> morning….</a:t>
            </a:r>
          </a:p>
          <a:p>
            <a:r>
              <a:rPr lang="en-US" baseline="0" dirty="0" smtClean="0"/>
              <a:t>Today I would like to introduce you to the Consolidated Messenger services and products that Contoso can provide for your organization. As you know, we have spent the last several weeks researching your business functions, interviewing key personnel, and documenting business processes. I would like to start by outlining the current situation in which your organization finds itself. </a:t>
            </a:r>
          </a:p>
          <a:p>
            <a:endParaRPr lang="en-US" baseline="0" dirty="0" smtClean="0"/>
          </a:p>
          <a:p>
            <a:r>
              <a:rPr lang="en-US" baseline="0" dirty="0" smtClean="0"/>
              <a:t>I would then like to move on to outline the costs involved in standard outsourcing projects for consolidated or hosted messaging.</a:t>
            </a:r>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Notes: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challenge for Fabrikam is to meet growing demand before competitors enter the market with similar products, but not to overspend on new infrastructure. In other words, Fabrikam must increase capacity while minimizing expansion costs in order to gain a rapid return on investment (ROI). At Contoso, we recognize the challenges that confront players in your market and believe that our solutions and expertise can help your company to address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Contoso will work closely with Fabrikam IT managers, planners, testers, and other stakeholders to ensure that deployment proceeds without having to take critical production systems offline. We have extensive experience in designing test systems, including setting up simulations and virtual servers as part of any pilot project, and in transitioning pilot projects into pre-production and production phases.</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Notes: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challenge for Fabrikam is to meet growing demand before competitors enter the market with similar products, but not to overspend on new infrastructure. In other words, Fabrikam must increase capacity while minimizing expansion costs in order to gain a rapid return on investment (ROI). At Contoso, we recognize the challenges that confront players in your market and believe that our solutions and expertise can help your company to address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Contoso will work closely with Fabrikam IT managers, planners, testers, and other stakeholders to ensure that deployment proceeds without having to take critical production systems offline. We have extensive experience in designing test systems, including setting up simulations and virtual servers as part of any pilot project, and in transitioning pilot projects into pre-production and production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Notes: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challenge for Fabrikam is to meet growing demand before competitors enter the market with similar products, but not to overspend on new infrastructure. In other words, Fabrikam must increase capacity while minimizing expansion costs in order to gain a rapid return on investment (ROI). At Contoso, we recognize the challenges that confront players in your market and believe that our solutions and expertise can help your company to address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Contoso will work closely with Fabrikam IT managers, planners, testers, and other stakeholders to ensure that deployment proceeds without having to take critical production systems offline. We have extensive experience in designing test systems, including setting up simulations and virtual servers as part of any pilot project, and in transitioning pilot projects into pre-production and production phases.</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challenge for Fabrikam is to meet growing demand before competitors enter the market with similar products, but not to overspend on new infrastructure. In other words, Fabrikam must increase capacity while minimizing expansion costs in order to gain a rapid return on investment (ROI). At Contoso, we recognize the challenges that confront players in your market and believe that our solutions and expertise can help your company to address them.</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challenge for Fabrikam is to meet growing demand before competitors enter the market with similar products, but not to overspend on new infrastructure. In other words, Fabrikam must increase capacity while minimizing expansion costs in order to gain a rapid return on investment (ROI). At Contoso, we recognize the challenges that confront players in your market and believe that our solutions and expertise can help your company to address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Contoso will work closely with Fabrikam IT managers, planners, testers, and other stakeholders to ensure that deployment proceeds without having to take critical production systems offline. We have extensive experience in designing test systems, including setting up simulations and virtual servers as part of any pilot project, and in transitioning pilot projects into pre-production and production phases.</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challenge for Fabrikam is to meet growing demand before competitors enter the market with similar products, but not to overspend on new infrastructure. In other words, Fabrikam must increase capacity while minimizing expansion costs in order to gain a rapid return on investment (ROI). At Contoso, we recognize the challenges that confront players in your market and believe that our solutions and expertise can help your company to address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Contoso will work closely with Fabrikam IT managers, planners, testers, and other stakeholders to ensure that deployment proceeds without having to take critical production systems offline. We have extensive experience in designing test systems, including setting up simulations and virtual servers as part of any pilot project, and in transitioning pilot projects into pre-production and production phases.</a:t>
            </a:r>
          </a:p>
          <a:p>
            <a:endParaRPr lang="en-US" dirty="0"/>
          </a:p>
        </p:txBody>
      </p:sp>
      <p:sp>
        <p:nvSpPr>
          <p:cNvPr id="4" name="Slide Number Placeholder 3"/>
          <p:cNvSpPr>
            <a:spLocks noGrp="1"/>
          </p:cNvSpPr>
          <p:nvPr>
            <p:ph type="sldNum" sz="quarter" idx="10"/>
          </p:nvPr>
        </p:nvSpPr>
        <p:spPr/>
        <p:txBody>
          <a:bodyPr/>
          <a:lstStyle/>
          <a:p>
            <a:fld id="{E5241195-5DB3-4E97-BA1E-29DF5FBECA9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600" b="1"/>
            </a:lvl1pPr>
          </a:lstStyle>
          <a:p>
            <a:r>
              <a:rPr lang="en-US" smtClean="0"/>
              <a:t>Click to edit Master title style</a:t>
            </a:r>
            <a:endParaRPr lang="en-US"/>
          </a:p>
        </p:txBody>
      </p:sp>
      <p:sp>
        <p:nvSpPr>
          <p:cNvPr id="3" name="Subtitle 2"/>
          <p:cNvSpPr>
            <a:spLocks noGrp="1"/>
          </p:cNvSpPr>
          <p:nvPr>
            <p:ph type="subTitle" idx="1"/>
          </p:nvPr>
        </p:nvSpPr>
        <p:spPr>
          <a:xfrm>
            <a:off x="685800" y="3886200"/>
            <a:ext cx="7772400" cy="1752600"/>
          </a:xfrm>
        </p:spPr>
        <p:txBody>
          <a:bodyPr>
            <a:normAutofit/>
          </a:bodyPr>
          <a:lstStyle>
            <a:lvl1pPr marL="0" indent="0" algn="l">
              <a:buNone/>
              <a:defRPr sz="2400" cap="small" baseline="0">
                <a:solidFill>
                  <a:schemeClr val="tx1">
                    <a:lumMod val="8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F5311-D8F0-424A-B510-3D8DEA56F975}" type="datetimeFigureOut">
              <a:rPr lang="en-US" smtClean="0"/>
              <a:pPr/>
              <a:t>4/3/2008</a:t>
            </a:fld>
            <a:endParaRPr lang="en-US"/>
          </a:p>
        </p:txBody>
      </p:sp>
      <p:sp>
        <p:nvSpPr>
          <p:cNvPr id="6" name="Footer Placeholder 5"/>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MSB08_Buildings_01.jpg"/>
          <p:cNvPicPr>
            <a:picLocks noChangeAspect="1"/>
          </p:cNvPicPr>
          <p:nvPr userDrawn="1"/>
        </p:nvPicPr>
        <p:blipFill>
          <a:blip r:embed="rId2">
            <a:duotone>
              <a:prstClr val="black"/>
              <a:schemeClr val="accent6">
                <a:lumMod val="25000"/>
                <a:tint val="45000"/>
                <a:satMod val="400000"/>
              </a:schemeClr>
            </a:duotone>
          </a:blip>
          <a:stretch>
            <a:fillRect/>
          </a:stretch>
        </p:blipFill>
        <p:spPr>
          <a:xfrm>
            <a:off x="0" y="0"/>
            <a:ext cx="9144000" cy="6858000"/>
          </a:xfrm>
          <a:prstGeom prst="rect">
            <a:avLst/>
          </a:prstGeom>
        </p:spPr>
      </p:pic>
      <p:sp>
        <p:nvSpPr>
          <p:cNvPr id="11" name="Rectangle 10"/>
          <p:cNvSpPr/>
          <p:nvPr userDrawn="1"/>
        </p:nvSpPr>
        <p:spPr>
          <a:xfrm>
            <a:off x="0" y="0"/>
            <a:ext cx="9144000" cy="6858000"/>
          </a:xfrm>
          <a:prstGeom prst="rect">
            <a:avLst/>
          </a:prstGeom>
          <a:solidFill>
            <a:schemeClr val="tx2">
              <a:lumMod val="50000"/>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10" name="Picture 9" descr="CONTOSO LOGO3.png"/>
          <p:cNvPicPr>
            <a:picLocks noChangeAspect="1"/>
          </p:cNvPicPr>
          <p:nvPr userDrawn="1"/>
        </p:nvPicPr>
        <p:blipFill>
          <a:blip r:embed="rId3"/>
          <a:stretch>
            <a:fillRect/>
          </a:stretch>
        </p:blipFill>
        <p:spPr>
          <a:xfrm>
            <a:off x="7467600" y="6248400"/>
            <a:ext cx="1207000" cy="45349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9F5311-D8F0-424A-B510-3D8DEA56F975}" type="datetimeFigureOut">
              <a:rPr lang="en-US" smtClean="0"/>
              <a:pPr/>
              <a:t>4/3/2008</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9F5311-D8F0-424A-B510-3D8DEA56F975}" type="datetimeFigureOut">
              <a:rPr lang="en-US" smtClean="0"/>
              <a:pPr/>
              <a:t>4/3/2008</a:t>
            </a:fld>
            <a:endParaRPr lang="en-US"/>
          </a:p>
        </p:txBody>
      </p:sp>
      <p:sp>
        <p:nvSpPr>
          <p:cNvPr id="6" name="Footer Placeholder 5"/>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9F5311-D8F0-424A-B510-3D8DEA56F975}" type="datetimeFigureOut">
              <a:rPr lang="en-US" smtClean="0"/>
              <a:pPr/>
              <a:t>4/3/2008</a:t>
            </a:fld>
            <a:endParaRPr lang="en-US"/>
          </a:p>
        </p:txBody>
      </p:sp>
      <p:sp>
        <p:nvSpPr>
          <p:cNvPr id="8" name="Footer Placeholder 7"/>
          <p:cNvSpPr>
            <a:spLocks noGrp="1"/>
          </p:cNvSpPr>
          <p:nvPr>
            <p:ph type="ftr" sz="quarter" idx="11"/>
          </p:nvPr>
        </p:nvSpPr>
        <p:spPr/>
        <p:txBody>
          <a:bodyPr/>
          <a:lstStyle/>
          <a:p>
            <a:endParaRPr lang="en-US"/>
          </a:p>
        </p:txBody>
      </p:sp>
      <p:pic>
        <p:nvPicPr>
          <p:cNvPr id="11" name="Picture 10"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9F5311-D8F0-424A-B510-3D8DEA56F975}" type="datetimeFigureOut">
              <a:rPr lang="en-US" smtClean="0"/>
              <a:pPr/>
              <a:t>4/3/2008</a:t>
            </a:fld>
            <a:endParaRPr lang="en-US"/>
          </a:p>
        </p:txBody>
      </p:sp>
      <p:sp>
        <p:nvSpPr>
          <p:cNvPr id="4" name="Footer Placeholder 3"/>
          <p:cNvSpPr>
            <a:spLocks noGrp="1"/>
          </p:cNvSpPr>
          <p:nvPr>
            <p:ph type="ftr" sz="quarter" idx="11"/>
          </p:nvPr>
        </p:nvSpPr>
        <p:spPr/>
        <p:txBody>
          <a:bodyPr/>
          <a:lstStyle/>
          <a:p>
            <a:endParaRPr lang="en-US"/>
          </a:p>
        </p:txBody>
      </p:sp>
      <p:pic>
        <p:nvPicPr>
          <p:cNvPr id="7" name="Picture 6"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F5311-D8F0-424A-B510-3D8DEA56F975}" type="datetimeFigureOut">
              <a:rPr lang="en-US" smtClean="0"/>
              <a:pPr/>
              <a:t>4/3/2008</a:t>
            </a:fld>
            <a:endParaRPr lang="en-US"/>
          </a:p>
        </p:txBody>
      </p:sp>
      <p:sp>
        <p:nvSpPr>
          <p:cNvPr id="3" name="Footer Placeholder 2"/>
          <p:cNvSpPr>
            <a:spLocks noGrp="1"/>
          </p:cNvSpPr>
          <p:nvPr>
            <p:ph type="ftr" sz="quarter" idx="11"/>
          </p:nvPr>
        </p:nvSpPr>
        <p:spPr/>
        <p:txBody>
          <a:bodyPr/>
          <a:lstStyle/>
          <a:p>
            <a:endParaRPr lang="en-US"/>
          </a:p>
        </p:txBody>
      </p:sp>
      <p:pic>
        <p:nvPicPr>
          <p:cNvPr id="6" name="Picture 5"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9F5311-D8F0-424A-B510-3D8DEA56F975}" type="datetimeFigureOut">
              <a:rPr lang="en-US" smtClean="0"/>
              <a:pPr/>
              <a:t>4/3/2008</a:t>
            </a:fld>
            <a:endParaRPr lang="en-US"/>
          </a:p>
        </p:txBody>
      </p:sp>
      <p:sp>
        <p:nvSpPr>
          <p:cNvPr id="6" name="Footer Placeholder 5"/>
          <p:cNvSpPr>
            <a:spLocks noGrp="1"/>
          </p:cNvSpPr>
          <p:nvPr>
            <p:ph type="ftr" sz="quarter" idx="11"/>
          </p:nvPr>
        </p:nvSpPr>
        <p:spPr/>
        <p:txBody>
          <a:bodyPr/>
          <a:lstStyle/>
          <a:p>
            <a:endParaRPr lang="en-US"/>
          </a:p>
        </p:txBody>
      </p:sp>
      <p:pic>
        <p:nvPicPr>
          <p:cNvPr id="9" name="Picture 8" descr="CONTOSO LOGO3.png"/>
          <p:cNvPicPr>
            <a:picLocks noChangeAspect="1"/>
          </p:cNvPicPr>
          <p:nvPr userDrawn="1"/>
        </p:nvPicPr>
        <p:blipFill>
          <a:blip r:embed="rId2"/>
          <a:stretch>
            <a:fillRect/>
          </a:stretch>
        </p:blipFill>
        <p:spPr>
          <a:xfrm>
            <a:off x="7467600" y="6248400"/>
            <a:ext cx="1207000" cy="45349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50000"/>
              </a:schemeClr>
            </a:gs>
            <a:gs pos="100000">
              <a:schemeClr val="bg2">
                <a:shade val="30000"/>
                <a:satMod val="20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9F5311-D8F0-424A-B510-3D8DEA56F975}" type="datetimeFigureOut">
              <a:rPr lang="en-US" smtClean="0"/>
              <a:pPr/>
              <a:t>4/3/2008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smtClean="0"/>
              <a:t>Contoso Financial Review – Company Confidential</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spcBef>
          <a:spcPct val="0"/>
        </a:spcBef>
        <a:buNone/>
        <a:defRPr sz="4000" b="1" kern="1200" cap="small" baseline="0">
          <a:solidFill>
            <a:schemeClr val="accent2">
              <a:lumMod val="60000"/>
              <a:lumOff val="40000"/>
            </a:schemeClr>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lumMod val="85000"/>
            </a:schemeClr>
          </a:solidFill>
          <a:effectLst>
            <a:outerShdw blurRad="38100" dist="38100" dir="2700000" algn="tl">
              <a:srgbClr val="000000">
                <a:alpha val="43137"/>
              </a:srgbClr>
            </a:outerShdw>
          </a:effectLst>
          <a:latin typeface="Arial" pitchFamily="34" charset="0"/>
          <a:ea typeface="Batang" pitchFamily="18" charset="-127"/>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smtClean="0">
                <a:effectLst>
                  <a:outerShdw blurRad="38100" dist="38100" dir="2700000" algn="tl">
                    <a:srgbClr val="000000">
                      <a:alpha val="43137"/>
                    </a:srgbClr>
                  </a:outerShdw>
                </a:effectLst>
              </a:rPr>
              <a:t>Contoso Sales Presentation</a:t>
            </a:r>
            <a:br>
              <a:rPr lang="en-US" sz="4000" dirty="0" smtClean="0">
                <a:effectLst>
                  <a:outerShdw blurRad="38100" dist="38100" dir="2700000" algn="tl">
                    <a:srgbClr val="000000">
                      <a:alpha val="43137"/>
                    </a:srgbClr>
                  </a:outerShdw>
                </a:effectLst>
              </a:rPr>
            </a:br>
            <a:r>
              <a:rPr lang="en-US" sz="4000" dirty="0" smtClean="0">
                <a:effectLst>
                  <a:outerShdw blurRad="38100" dist="38100" dir="2700000" algn="tl">
                    <a:srgbClr val="000000">
                      <a:alpha val="43137"/>
                    </a:srgbClr>
                  </a:outerShdw>
                </a:effectLst>
              </a:rPr>
              <a:t>Consolidated Messenger</a:t>
            </a:r>
            <a:endParaRPr lang="en-US" sz="40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pPr algn="ctr"/>
            <a:r>
              <a:rPr lang="en-US" dirty="0" smtClean="0"/>
              <a:t>Using Consolidated Messenger Technology to Improve Production &amp; Profitability at Fabrikam Inc</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Consolidated Messenger</a:t>
            </a:r>
            <a:endParaRPr lang="en-US" dirty="0"/>
          </a:p>
        </p:txBody>
      </p:sp>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Cost Analysis</a:t>
            </a:r>
            <a:endParaRPr lang="en-US" dirty="0"/>
          </a:p>
        </p:txBody>
      </p:sp>
      <p:graphicFrame>
        <p:nvGraphicFramePr>
          <p:cNvPr id="6" name="Table 5"/>
          <p:cNvGraphicFramePr>
            <a:graphicFrameLocks noGrp="1"/>
          </p:cNvGraphicFramePr>
          <p:nvPr/>
        </p:nvGraphicFramePr>
        <p:xfrm>
          <a:off x="533400" y="1828800"/>
          <a:ext cx="3657600" cy="4331171"/>
        </p:xfrm>
        <a:graphic>
          <a:graphicData uri="http://schemas.openxmlformats.org/drawingml/2006/table">
            <a:tbl>
              <a:tblPr firstRow="1" bandRow="1">
                <a:effectLst/>
                <a:tableStyleId>{5C22544A-7EE6-4342-B048-85BDC9FD1C3A}</a:tableStyleId>
              </a:tblPr>
              <a:tblGrid>
                <a:gridCol w="1371600"/>
                <a:gridCol w="1066800"/>
                <a:gridCol w="1219200"/>
              </a:tblGrid>
              <a:tr h="898596">
                <a:tc>
                  <a:txBody>
                    <a:bodyPr/>
                    <a:lstStyle/>
                    <a:p>
                      <a:r>
                        <a:rPr lang="en-US" sz="1400" dirty="0" smtClean="0"/>
                        <a:t>Development Phase</a:t>
                      </a:r>
                      <a:endParaRPr lang="en-US" sz="1400" dirty="0"/>
                    </a:p>
                  </a:txBody>
                  <a:tcPr>
                    <a:solidFill>
                      <a:schemeClr val="bg2"/>
                    </a:solidFill>
                  </a:tcPr>
                </a:tc>
                <a:tc>
                  <a:txBody>
                    <a:bodyPr/>
                    <a:lstStyle/>
                    <a:p>
                      <a:r>
                        <a:rPr lang="en-US" sz="1400" dirty="0" smtClean="0"/>
                        <a:t>Outsourced Solution</a:t>
                      </a:r>
                      <a:endParaRPr lang="en-US" sz="1400" dirty="0"/>
                    </a:p>
                  </a:txBody>
                  <a:tcPr>
                    <a:solidFill>
                      <a:schemeClr val="accent2"/>
                    </a:solidFill>
                  </a:tcPr>
                </a:tc>
                <a:tc>
                  <a:txBody>
                    <a:bodyPr/>
                    <a:lstStyle/>
                    <a:p>
                      <a:r>
                        <a:rPr lang="en-US" sz="1400" dirty="0" smtClean="0"/>
                        <a:t>Contoso Consolidated</a:t>
                      </a:r>
                      <a:r>
                        <a:rPr lang="en-US" sz="1400" baseline="0" dirty="0" smtClean="0"/>
                        <a:t> Messenger</a:t>
                      </a:r>
                      <a:endParaRPr lang="en-US" sz="1400" dirty="0"/>
                    </a:p>
                  </a:txBody>
                  <a:tcPr/>
                </a:tc>
              </a:tr>
              <a:tr h="374415">
                <a:tc>
                  <a:txBody>
                    <a:bodyPr/>
                    <a:lstStyle/>
                    <a:p>
                      <a:r>
                        <a:rPr lang="en-US" sz="1400" dirty="0" smtClean="0"/>
                        <a:t>Planning</a:t>
                      </a:r>
                      <a:r>
                        <a:rPr lang="en-US" sz="1400" baseline="0" dirty="0" smtClean="0"/>
                        <a:t> Phase</a:t>
                      </a:r>
                      <a:endParaRPr lang="en-US" sz="1400" dirty="0"/>
                    </a:p>
                  </a:txBody>
                  <a:tcPr>
                    <a:solidFill>
                      <a:schemeClr val="bg2">
                        <a:lumMod val="75000"/>
                      </a:schemeClr>
                    </a:solidFill>
                  </a:tcPr>
                </a:tc>
                <a:tc>
                  <a:txBody>
                    <a:bodyPr/>
                    <a:lstStyle/>
                    <a:p>
                      <a:r>
                        <a:rPr lang="en-US" sz="1400" dirty="0" smtClean="0"/>
                        <a:t>$18,000</a:t>
                      </a:r>
                    </a:p>
                  </a:txBody>
                  <a:tcPr>
                    <a:solidFill>
                      <a:schemeClr val="accent2">
                        <a:lumMod val="60000"/>
                        <a:lumOff val="40000"/>
                      </a:schemeClr>
                    </a:solidFill>
                  </a:tcPr>
                </a:tc>
                <a:tc>
                  <a:txBody>
                    <a:bodyPr/>
                    <a:lstStyle/>
                    <a:p>
                      <a:r>
                        <a:rPr lang="en-US" sz="1400" dirty="0" smtClean="0"/>
                        <a:t>$4,000</a:t>
                      </a:r>
                      <a:endParaRPr lang="en-US" sz="1400" dirty="0"/>
                    </a:p>
                  </a:txBody>
                  <a:tcPr/>
                </a:tc>
              </a:tr>
              <a:tr h="374415">
                <a:tc>
                  <a:txBody>
                    <a:bodyPr/>
                    <a:lstStyle/>
                    <a:p>
                      <a:r>
                        <a:rPr lang="en-US" sz="1400" dirty="0" smtClean="0"/>
                        <a:t>IT</a:t>
                      </a:r>
                      <a:r>
                        <a:rPr lang="en-US" sz="1400" baseline="0" dirty="0" smtClean="0"/>
                        <a:t> Systems Check</a:t>
                      </a:r>
                      <a:endParaRPr lang="en-US" sz="1400" dirty="0"/>
                    </a:p>
                  </a:txBody>
                  <a:tcPr>
                    <a:solidFill>
                      <a:schemeClr val="bg2">
                        <a:lumMod val="40000"/>
                        <a:lumOff val="60000"/>
                      </a:schemeClr>
                    </a:solidFill>
                  </a:tcPr>
                </a:tc>
                <a:tc>
                  <a:txBody>
                    <a:bodyPr/>
                    <a:lstStyle/>
                    <a:p>
                      <a:r>
                        <a:rPr lang="en-US" sz="1400" dirty="0" smtClean="0"/>
                        <a:t>$12,000</a:t>
                      </a:r>
                      <a:endParaRPr lang="en-US" sz="1400" dirty="0"/>
                    </a:p>
                  </a:txBody>
                  <a:tcPr>
                    <a:solidFill>
                      <a:schemeClr val="accent2">
                        <a:lumMod val="40000"/>
                        <a:lumOff val="60000"/>
                      </a:schemeClr>
                    </a:solidFill>
                  </a:tcPr>
                </a:tc>
                <a:tc>
                  <a:txBody>
                    <a:bodyPr/>
                    <a:lstStyle/>
                    <a:p>
                      <a:r>
                        <a:rPr lang="en-US" sz="1400" dirty="0" smtClean="0"/>
                        <a:t>$18,000</a:t>
                      </a:r>
                      <a:endParaRPr lang="en-US" sz="1400" dirty="0"/>
                    </a:p>
                  </a:txBody>
                  <a:tcPr/>
                </a:tc>
              </a:tr>
              <a:tr h="374415">
                <a:tc>
                  <a:txBody>
                    <a:bodyPr/>
                    <a:lstStyle/>
                    <a:p>
                      <a:r>
                        <a:rPr lang="en-US" sz="1400" dirty="0" smtClean="0"/>
                        <a:t>Systems</a:t>
                      </a:r>
                      <a:r>
                        <a:rPr lang="en-US" sz="1400" baseline="0" dirty="0" smtClean="0"/>
                        <a:t> Review</a:t>
                      </a:r>
                      <a:endParaRPr lang="en-US" sz="1400" dirty="0"/>
                    </a:p>
                  </a:txBody>
                  <a:tcPr>
                    <a:solidFill>
                      <a:schemeClr val="bg2">
                        <a:lumMod val="75000"/>
                      </a:schemeClr>
                    </a:solidFill>
                  </a:tcPr>
                </a:tc>
                <a:tc>
                  <a:txBody>
                    <a:bodyPr/>
                    <a:lstStyle/>
                    <a:p>
                      <a:r>
                        <a:rPr lang="en-US" sz="1400" dirty="0" smtClean="0"/>
                        <a:t>$8,200</a:t>
                      </a:r>
                      <a:endParaRPr lang="en-US" sz="1400" dirty="0"/>
                    </a:p>
                  </a:txBody>
                  <a:tcPr>
                    <a:solidFill>
                      <a:schemeClr val="accent2">
                        <a:lumMod val="60000"/>
                        <a:lumOff val="40000"/>
                      </a:schemeClr>
                    </a:solidFill>
                  </a:tcPr>
                </a:tc>
                <a:tc>
                  <a:txBody>
                    <a:bodyPr/>
                    <a:lstStyle/>
                    <a:p>
                      <a:r>
                        <a:rPr lang="en-US" sz="1400" dirty="0" smtClean="0"/>
                        <a:t>$1,200</a:t>
                      </a:r>
                      <a:endParaRPr lang="en-US" sz="1400" dirty="0"/>
                    </a:p>
                  </a:txBody>
                  <a:tcPr/>
                </a:tc>
              </a:tr>
              <a:tr h="636505">
                <a:tc>
                  <a:txBody>
                    <a:bodyPr/>
                    <a:lstStyle/>
                    <a:p>
                      <a:r>
                        <a:rPr lang="en-US" sz="1400" dirty="0" smtClean="0"/>
                        <a:t>Phase</a:t>
                      </a:r>
                      <a:r>
                        <a:rPr lang="en-US" sz="1400" baseline="0" dirty="0" smtClean="0"/>
                        <a:t> 1 Implementation</a:t>
                      </a:r>
                      <a:endParaRPr lang="en-US" sz="1400" dirty="0"/>
                    </a:p>
                  </a:txBody>
                  <a:tcPr>
                    <a:solidFill>
                      <a:schemeClr val="bg2">
                        <a:lumMod val="40000"/>
                        <a:lumOff val="60000"/>
                      </a:schemeClr>
                    </a:solidFill>
                  </a:tcPr>
                </a:tc>
                <a:tc>
                  <a:txBody>
                    <a:bodyPr/>
                    <a:lstStyle/>
                    <a:p>
                      <a:r>
                        <a:rPr lang="en-US" sz="1400" dirty="0" smtClean="0"/>
                        <a:t>$24,000</a:t>
                      </a:r>
                    </a:p>
                  </a:txBody>
                  <a:tcPr>
                    <a:solidFill>
                      <a:schemeClr val="accent2">
                        <a:lumMod val="40000"/>
                        <a:lumOff val="60000"/>
                      </a:schemeClr>
                    </a:solidFill>
                  </a:tcPr>
                </a:tc>
                <a:tc>
                  <a:txBody>
                    <a:bodyPr/>
                    <a:lstStyle/>
                    <a:p>
                      <a:r>
                        <a:rPr lang="en-US" sz="1400" dirty="0" smtClean="0"/>
                        <a:t>$32,000</a:t>
                      </a:r>
                      <a:endParaRPr lang="en-US" sz="1400" dirty="0"/>
                    </a:p>
                  </a:txBody>
                  <a:tcPr/>
                </a:tc>
              </a:tr>
              <a:tr h="636505">
                <a:tc>
                  <a:txBody>
                    <a:bodyPr/>
                    <a:lstStyle/>
                    <a:p>
                      <a:r>
                        <a:rPr lang="en-US" sz="1400" dirty="0" smtClean="0"/>
                        <a:t>Phase</a:t>
                      </a:r>
                      <a:r>
                        <a:rPr lang="en-US" sz="1400" baseline="0" dirty="0" smtClean="0"/>
                        <a:t> 2 Implementation</a:t>
                      </a:r>
                    </a:p>
                  </a:txBody>
                  <a:tcPr>
                    <a:solidFill>
                      <a:schemeClr val="bg2">
                        <a:lumMod val="75000"/>
                      </a:schemeClr>
                    </a:solidFill>
                  </a:tcPr>
                </a:tc>
                <a:tc>
                  <a:txBody>
                    <a:bodyPr/>
                    <a:lstStyle/>
                    <a:p>
                      <a:r>
                        <a:rPr lang="en-US" sz="1400" dirty="0" smtClean="0"/>
                        <a:t>$28,000</a:t>
                      </a:r>
                      <a:endParaRPr lang="en-US" sz="1400" dirty="0"/>
                    </a:p>
                  </a:txBody>
                  <a:tcPr>
                    <a:solidFill>
                      <a:schemeClr val="accent2">
                        <a:lumMod val="60000"/>
                        <a:lumOff val="40000"/>
                      </a:schemeClr>
                    </a:solidFill>
                  </a:tcPr>
                </a:tc>
                <a:tc>
                  <a:txBody>
                    <a:bodyPr/>
                    <a:lstStyle/>
                    <a:p>
                      <a:r>
                        <a:rPr lang="en-US" sz="1400" dirty="0" smtClean="0"/>
                        <a:t>$4,000</a:t>
                      </a:r>
                      <a:endParaRPr lang="en-US" sz="1400" dirty="0"/>
                    </a:p>
                  </a:txBody>
                  <a:tcPr/>
                </a:tc>
              </a:tr>
              <a:tr h="374415">
                <a:tc>
                  <a:txBody>
                    <a:bodyPr/>
                    <a:lstStyle/>
                    <a:p>
                      <a:r>
                        <a:rPr lang="en-US" sz="1400" dirty="0" smtClean="0"/>
                        <a:t>Testing</a:t>
                      </a:r>
                      <a:r>
                        <a:rPr lang="en-US" sz="1400" baseline="0" dirty="0" smtClean="0"/>
                        <a:t> &amp; Review </a:t>
                      </a:r>
                      <a:endParaRPr lang="en-US" sz="1400" dirty="0"/>
                    </a:p>
                  </a:txBody>
                  <a:tcPr>
                    <a:solidFill>
                      <a:schemeClr val="bg2">
                        <a:lumMod val="40000"/>
                        <a:lumOff val="60000"/>
                      </a:schemeClr>
                    </a:solidFill>
                  </a:tcPr>
                </a:tc>
                <a:tc>
                  <a:txBody>
                    <a:bodyPr/>
                    <a:lstStyle/>
                    <a:p>
                      <a:r>
                        <a:rPr lang="en-US" sz="1400" dirty="0" smtClean="0"/>
                        <a:t>$4,000</a:t>
                      </a:r>
                      <a:endParaRPr lang="en-US" sz="1400" dirty="0"/>
                    </a:p>
                  </a:txBody>
                  <a:tcPr>
                    <a:solidFill>
                      <a:schemeClr val="accent2">
                        <a:lumMod val="40000"/>
                        <a:lumOff val="60000"/>
                      </a:schemeClr>
                    </a:solidFill>
                  </a:tcPr>
                </a:tc>
                <a:tc>
                  <a:txBody>
                    <a:bodyPr/>
                    <a:lstStyle/>
                    <a:p>
                      <a:r>
                        <a:rPr lang="en-US" sz="1400" dirty="0" smtClean="0"/>
                        <a:t>$FREE</a:t>
                      </a:r>
                      <a:endParaRPr lang="en-US" sz="1400" dirty="0"/>
                    </a:p>
                  </a:txBody>
                  <a:tcPr/>
                </a:tc>
              </a:tr>
              <a:tr h="374415">
                <a:tc>
                  <a:txBody>
                    <a:bodyPr/>
                    <a:lstStyle/>
                    <a:p>
                      <a:r>
                        <a:rPr lang="en-US" sz="1400" dirty="0" smtClean="0"/>
                        <a:t>Total</a:t>
                      </a:r>
                      <a:endParaRPr lang="en-US" sz="1400" dirty="0"/>
                    </a:p>
                  </a:txBody>
                  <a:tcPr>
                    <a:solidFill>
                      <a:schemeClr val="bg2">
                        <a:lumMod val="75000"/>
                      </a:schemeClr>
                    </a:solidFill>
                  </a:tcPr>
                </a:tc>
                <a:tc>
                  <a:txBody>
                    <a:bodyPr/>
                    <a:lstStyle/>
                    <a:p>
                      <a:r>
                        <a:rPr lang="en-US" sz="1400" dirty="0" smtClean="0"/>
                        <a:t>$96,200</a:t>
                      </a:r>
                      <a:endParaRPr lang="en-US" sz="1400" dirty="0"/>
                    </a:p>
                  </a:txBody>
                  <a:tcPr>
                    <a:solidFill>
                      <a:schemeClr val="accent2">
                        <a:lumMod val="60000"/>
                        <a:lumOff val="40000"/>
                      </a:schemeClr>
                    </a:solidFill>
                  </a:tcPr>
                </a:tc>
                <a:tc>
                  <a:txBody>
                    <a:bodyPr/>
                    <a:lstStyle/>
                    <a:p>
                      <a:r>
                        <a:rPr lang="en-US" sz="1400" dirty="0" smtClean="0"/>
                        <a:t>$59,200</a:t>
                      </a:r>
                      <a:endParaRPr lang="en-US" sz="1400" dirty="0"/>
                    </a:p>
                  </a:txBody>
                  <a:tcPr/>
                </a:tc>
              </a:tr>
            </a:tbl>
          </a:graphicData>
        </a:graphic>
      </p:graphicFrame>
      <p:graphicFrame>
        <p:nvGraphicFramePr>
          <p:cNvPr id="7" name="Chart 6"/>
          <p:cNvGraphicFramePr/>
          <p:nvPr/>
        </p:nvGraphicFramePr>
        <p:xfrm>
          <a:off x="4191000" y="1219200"/>
          <a:ext cx="4648200" cy="6324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Live Demo</a:t>
            </a:r>
            <a:endParaRPr lang="en-US" dirty="0"/>
          </a:p>
        </p:txBody>
      </p:sp>
      <p:sp>
        <p:nvSpPr>
          <p:cNvPr id="3" name="Title 2"/>
          <p:cNvSpPr>
            <a:spLocks noGrp="1"/>
          </p:cNvSpPr>
          <p:nvPr>
            <p:ph type="title"/>
          </p:nvPr>
        </p:nvSpPr>
        <p:spPr/>
        <p:txBody>
          <a:bodyPr/>
          <a:lstStyle/>
          <a:p>
            <a:r>
              <a:rPr lang="en-US" dirty="0" smtClean="0"/>
              <a:t>DEMO</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fontScale="92500" lnSpcReduction="10000"/>
          </a:bodyPr>
          <a:lstStyle/>
          <a:p>
            <a:r>
              <a:rPr lang="en-US" dirty="0" smtClean="0"/>
              <a:t>Current Situation</a:t>
            </a:r>
          </a:p>
          <a:p>
            <a:pPr lvl="1"/>
            <a:r>
              <a:rPr lang="en-US" dirty="0" smtClean="0"/>
              <a:t>S.W.O.T</a:t>
            </a:r>
          </a:p>
          <a:p>
            <a:pPr lvl="1"/>
            <a:r>
              <a:rPr lang="en-US" dirty="0" smtClean="0"/>
              <a:t>Production Demand Forecast</a:t>
            </a:r>
          </a:p>
          <a:p>
            <a:pPr lvl="1"/>
            <a:r>
              <a:rPr lang="en-US" dirty="0" smtClean="0"/>
              <a:t>Competitive Threats</a:t>
            </a:r>
          </a:p>
          <a:p>
            <a:r>
              <a:rPr lang="en-US" dirty="0" smtClean="0"/>
              <a:t>Hidden Costs of Outsourcing</a:t>
            </a:r>
          </a:p>
          <a:p>
            <a:r>
              <a:rPr lang="en-US" dirty="0" smtClean="0"/>
              <a:t>Consolidated Messenger</a:t>
            </a:r>
          </a:p>
          <a:p>
            <a:r>
              <a:rPr lang="en-US" dirty="0" smtClean="0"/>
              <a:t>Implementation Proposal &amp; Cost Analysis</a:t>
            </a:r>
          </a:p>
          <a:p>
            <a:r>
              <a:rPr lang="en-US" dirty="0" smtClean="0"/>
              <a:t>Live Demo</a:t>
            </a:r>
          </a:p>
          <a:p>
            <a:r>
              <a:rPr lang="en-US" dirty="0" smtClean="0"/>
              <a:t>Q&amp;A</a:t>
            </a:r>
          </a:p>
          <a:p>
            <a:endParaRPr lang="en-US" dirty="0" smtClean="0"/>
          </a:p>
          <a:p>
            <a:pPr lvl="1"/>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Situation</a:t>
            </a:r>
            <a:endParaRPr lang="en-US" dirty="0"/>
          </a:p>
        </p:txBody>
      </p:sp>
      <p:sp>
        <p:nvSpPr>
          <p:cNvPr id="4" name="Content Placeholder 3"/>
          <p:cNvSpPr>
            <a:spLocks noGrp="1"/>
          </p:cNvSpPr>
          <p:nvPr>
            <p:ph idx="1"/>
          </p:nvPr>
        </p:nvSpPr>
        <p:spPr>
          <a:xfrm>
            <a:off x="457200" y="1600200"/>
            <a:ext cx="5181600" cy="4525963"/>
          </a:xfrm>
        </p:spPr>
        <p:txBody>
          <a:bodyPr/>
          <a:lstStyle/>
          <a:p>
            <a:r>
              <a:rPr lang="en-US" dirty="0" smtClean="0"/>
              <a:t>High demand forecast </a:t>
            </a:r>
            <a:br>
              <a:rPr lang="en-US" dirty="0" smtClean="0"/>
            </a:br>
            <a:r>
              <a:rPr lang="en-US" dirty="0" smtClean="0"/>
              <a:t>for next 2 quarters</a:t>
            </a:r>
          </a:p>
          <a:p>
            <a:r>
              <a:rPr lang="en-US" dirty="0" smtClean="0"/>
              <a:t>Brand leadership – equity</a:t>
            </a:r>
          </a:p>
          <a:p>
            <a:r>
              <a:rPr lang="en-US" dirty="0" smtClean="0"/>
              <a:t>Effective Key Account Management personnel</a:t>
            </a:r>
          </a:p>
          <a:p>
            <a:r>
              <a:rPr lang="en-US" dirty="0" smtClean="0"/>
              <a:t>High investment in R&amp;D</a:t>
            </a:r>
          </a:p>
          <a:p>
            <a:r>
              <a:rPr lang="en-US" dirty="0" smtClean="0"/>
              <a:t>Low depreciation of fixed assets</a:t>
            </a:r>
            <a:endParaRPr lang="en-US" dirty="0"/>
          </a:p>
        </p:txBody>
      </p:sp>
      <p:graphicFrame>
        <p:nvGraphicFramePr>
          <p:cNvPr id="3" name="Diagram 2"/>
          <p:cNvGraphicFramePr/>
          <p:nvPr/>
        </p:nvGraphicFramePr>
        <p:xfrm>
          <a:off x="3886200" y="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Demand Forecast</a:t>
            </a:r>
            <a:endParaRPr lang="en-US" dirty="0"/>
          </a:p>
        </p:txBody>
      </p:sp>
      <p:graphicFrame>
        <p:nvGraphicFramePr>
          <p:cNvPr id="3" name="Chart 2"/>
          <p:cNvGraphicFramePr/>
          <p:nvPr/>
        </p:nvGraphicFramePr>
        <p:xfrm>
          <a:off x="685800" y="1066800"/>
          <a:ext cx="8077200" cy="5943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Situation</a:t>
            </a:r>
            <a:endParaRPr lang="en-US" dirty="0"/>
          </a:p>
        </p:txBody>
      </p:sp>
      <p:sp>
        <p:nvSpPr>
          <p:cNvPr id="4" name="Content Placeholder 3"/>
          <p:cNvSpPr>
            <a:spLocks noGrp="1"/>
          </p:cNvSpPr>
          <p:nvPr>
            <p:ph idx="1"/>
          </p:nvPr>
        </p:nvSpPr>
        <p:spPr>
          <a:xfrm>
            <a:off x="457200" y="1600200"/>
            <a:ext cx="5334000" cy="4525963"/>
          </a:xfrm>
        </p:spPr>
        <p:txBody>
          <a:bodyPr>
            <a:normAutofit/>
          </a:bodyPr>
          <a:lstStyle/>
          <a:p>
            <a:r>
              <a:rPr lang="en-US" dirty="0" smtClean="0"/>
              <a:t>Unmanaged workflow process</a:t>
            </a:r>
          </a:p>
          <a:p>
            <a:r>
              <a:rPr lang="en-US" dirty="0" smtClean="0"/>
              <a:t>Increase demand on production resources</a:t>
            </a:r>
          </a:p>
          <a:p>
            <a:r>
              <a:rPr lang="en-US" dirty="0" smtClean="0"/>
              <a:t>Substitute products emerging in market</a:t>
            </a:r>
          </a:p>
          <a:p>
            <a:r>
              <a:rPr lang="en-US" dirty="0" smtClean="0"/>
              <a:t>Supplier bargaining power</a:t>
            </a:r>
          </a:p>
        </p:txBody>
      </p:sp>
      <p:graphicFrame>
        <p:nvGraphicFramePr>
          <p:cNvPr id="3" name="Diagram 2"/>
          <p:cNvGraphicFramePr/>
          <p:nvPr/>
        </p:nvGraphicFramePr>
        <p:xfrm>
          <a:off x="3886200" y="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Forces Of Competition</a:t>
            </a:r>
            <a:endParaRPr lang="en-US" dirty="0"/>
          </a:p>
        </p:txBody>
      </p:sp>
      <p:graphicFrame>
        <p:nvGraphicFramePr>
          <p:cNvPr id="4" name="Diagram 3"/>
          <p:cNvGraphicFramePr/>
          <p:nvPr/>
        </p:nvGraphicFramePr>
        <p:xfrm>
          <a:off x="457200" y="1371600"/>
          <a:ext cx="8229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Situation</a:t>
            </a:r>
            <a:endParaRPr lang="en-US" dirty="0"/>
          </a:p>
        </p:txBody>
      </p:sp>
      <p:sp>
        <p:nvSpPr>
          <p:cNvPr id="4" name="Content Placeholder 3"/>
          <p:cNvSpPr>
            <a:spLocks noGrp="1"/>
          </p:cNvSpPr>
          <p:nvPr>
            <p:ph idx="1"/>
          </p:nvPr>
        </p:nvSpPr>
        <p:spPr>
          <a:xfrm>
            <a:off x="457200" y="1600200"/>
            <a:ext cx="5334000" cy="4525963"/>
          </a:xfrm>
        </p:spPr>
        <p:txBody>
          <a:bodyPr>
            <a:normAutofit/>
          </a:bodyPr>
          <a:lstStyle/>
          <a:p>
            <a:r>
              <a:rPr lang="en-US" dirty="0" smtClean="0"/>
              <a:t>Increase production capability at low cost</a:t>
            </a:r>
          </a:p>
          <a:p>
            <a:r>
              <a:rPr lang="en-US" dirty="0" smtClean="0"/>
              <a:t>Reduce cost of sales</a:t>
            </a:r>
          </a:p>
          <a:p>
            <a:r>
              <a:rPr lang="en-US" dirty="0" smtClean="0"/>
              <a:t>Speed up response to market demands</a:t>
            </a:r>
          </a:p>
          <a:p>
            <a:r>
              <a:rPr lang="en-US" dirty="0" smtClean="0"/>
              <a:t>Increase margin and lower costs to customer</a:t>
            </a:r>
          </a:p>
        </p:txBody>
      </p:sp>
      <p:graphicFrame>
        <p:nvGraphicFramePr>
          <p:cNvPr id="3" name="Diagram 2"/>
          <p:cNvGraphicFramePr/>
          <p:nvPr/>
        </p:nvGraphicFramePr>
        <p:xfrm>
          <a:off x="3886200" y="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Costs of Outsourcing</a:t>
            </a:r>
            <a:endParaRPr lang="en-US" dirty="0"/>
          </a:p>
        </p:txBody>
      </p:sp>
      <p:graphicFrame>
        <p:nvGraphicFramePr>
          <p:cNvPr id="4" name="Table 3"/>
          <p:cNvGraphicFramePr>
            <a:graphicFrameLocks noGrp="1"/>
          </p:cNvGraphicFramePr>
          <p:nvPr/>
        </p:nvGraphicFramePr>
        <p:xfrm>
          <a:off x="533400" y="2052320"/>
          <a:ext cx="8077200" cy="2595880"/>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3048000"/>
                <a:gridCol w="990600"/>
                <a:gridCol w="2019300"/>
                <a:gridCol w="2019300"/>
              </a:tblGrid>
              <a:tr h="370840">
                <a:tc>
                  <a:txBody>
                    <a:bodyPr/>
                    <a:lstStyle/>
                    <a:p>
                      <a:r>
                        <a:rPr lang="en-US" dirty="0" smtClean="0"/>
                        <a:t>Direct</a:t>
                      </a:r>
                      <a:r>
                        <a:rPr lang="en-US" baseline="0" dirty="0" smtClean="0"/>
                        <a:t> Labor Costs</a:t>
                      </a:r>
                      <a:endParaRPr lang="en-US" dirty="0"/>
                    </a:p>
                  </a:txBody>
                  <a:tcPr/>
                </a:tc>
                <a:tc>
                  <a:txBody>
                    <a:bodyPr/>
                    <a:lstStyle/>
                    <a:p>
                      <a:r>
                        <a:rPr lang="en-US" dirty="0" smtClean="0"/>
                        <a:t>Hours</a:t>
                      </a:r>
                      <a:endParaRPr lang="en-US" dirty="0"/>
                    </a:p>
                  </a:txBody>
                  <a:tcPr/>
                </a:tc>
                <a:tc>
                  <a:txBody>
                    <a:bodyPr/>
                    <a:lstStyle/>
                    <a:p>
                      <a:r>
                        <a:rPr lang="en-US" dirty="0" smtClean="0"/>
                        <a:t>Rate Per Hour</a:t>
                      </a:r>
                      <a:endParaRPr lang="en-US" dirty="0"/>
                    </a:p>
                  </a:txBody>
                  <a:tcPr/>
                </a:tc>
                <a:tc>
                  <a:txBody>
                    <a:bodyPr/>
                    <a:lstStyle/>
                    <a:p>
                      <a:r>
                        <a:rPr lang="en-US" dirty="0" smtClean="0"/>
                        <a:t>Total Costs</a:t>
                      </a:r>
                      <a:endParaRPr lang="en-US" dirty="0"/>
                    </a:p>
                  </a:txBody>
                  <a:tcPr/>
                </a:tc>
              </a:tr>
              <a:tr h="370840">
                <a:tc>
                  <a:txBody>
                    <a:bodyPr/>
                    <a:lstStyle/>
                    <a:p>
                      <a:r>
                        <a:rPr lang="en-US" dirty="0" smtClean="0"/>
                        <a:t>Process Engineer</a:t>
                      </a:r>
                      <a:endParaRPr lang="en-US" dirty="0"/>
                    </a:p>
                  </a:txBody>
                  <a:tcPr/>
                </a:tc>
                <a:tc>
                  <a:txBody>
                    <a:bodyPr/>
                    <a:lstStyle/>
                    <a:p>
                      <a:r>
                        <a:rPr lang="en-US" dirty="0" smtClean="0"/>
                        <a:t>200</a:t>
                      </a:r>
                      <a:endParaRPr lang="en-US" dirty="0"/>
                    </a:p>
                  </a:txBody>
                  <a:tcPr/>
                </a:tc>
                <a:tc>
                  <a:txBody>
                    <a:bodyPr/>
                    <a:lstStyle/>
                    <a:p>
                      <a:r>
                        <a:rPr lang="en-US" dirty="0" smtClean="0"/>
                        <a:t>$125.00</a:t>
                      </a:r>
                      <a:endParaRPr lang="en-US" dirty="0"/>
                    </a:p>
                  </a:txBody>
                  <a:tcPr/>
                </a:tc>
                <a:tc>
                  <a:txBody>
                    <a:bodyPr/>
                    <a:lstStyle/>
                    <a:p>
                      <a:r>
                        <a:rPr lang="en-US" dirty="0" smtClean="0"/>
                        <a:t>$25,000.00</a:t>
                      </a:r>
                    </a:p>
                  </a:txBody>
                  <a:tcPr/>
                </a:tc>
              </a:tr>
              <a:tr h="370840">
                <a:tc>
                  <a:txBody>
                    <a:bodyPr/>
                    <a:lstStyle/>
                    <a:p>
                      <a:r>
                        <a:rPr lang="en-US" dirty="0" smtClean="0"/>
                        <a:t>Software</a:t>
                      </a:r>
                      <a:r>
                        <a:rPr lang="en-US" baseline="0" dirty="0" smtClean="0"/>
                        <a:t> Developer</a:t>
                      </a:r>
                      <a:endParaRPr lang="en-US" dirty="0"/>
                    </a:p>
                  </a:txBody>
                  <a:tcPr/>
                </a:tc>
                <a:tc>
                  <a:txBody>
                    <a:bodyPr/>
                    <a:lstStyle/>
                    <a:p>
                      <a:r>
                        <a:rPr lang="en-US" dirty="0" smtClean="0"/>
                        <a:t>225</a:t>
                      </a:r>
                      <a:endParaRPr lang="en-US" dirty="0"/>
                    </a:p>
                  </a:txBody>
                  <a:tcPr/>
                </a:tc>
                <a:tc>
                  <a:txBody>
                    <a:bodyPr/>
                    <a:lstStyle/>
                    <a:p>
                      <a:r>
                        <a:rPr lang="en-US" dirty="0" smtClean="0"/>
                        <a:t>$125.00</a:t>
                      </a:r>
                      <a:endParaRPr lang="en-US" dirty="0"/>
                    </a:p>
                  </a:txBody>
                  <a:tcPr/>
                </a:tc>
                <a:tc>
                  <a:txBody>
                    <a:bodyPr/>
                    <a:lstStyle/>
                    <a:p>
                      <a:r>
                        <a:rPr lang="en-US" dirty="0" smtClean="0"/>
                        <a:t>$28,125.00</a:t>
                      </a:r>
                    </a:p>
                  </a:txBody>
                  <a:tcPr/>
                </a:tc>
              </a:tr>
              <a:tr h="370840">
                <a:tc>
                  <a:txBody>
                    <a:bodyPr/>
                    <a:lstStyle/>
                    <a:p>
                      <a:r>
                        <a:rPr lang="en-US" dirty="0" smtClean="0"/>
                        <a:t>IT Consultant</a:t>
                      </a:r>
                      <a:endParaRPr lang="en-US" dirty="0"/>
                    </a:p>
                  </a:txBody>
                  <a:tcPr/>
                </a:tc>
                <a:tc>
                  <a:txBody>
                    <a:bodyPr/>
                    <a:lstStyle/>
                    <a:p>
                      <a:r>
                        <a:rPr lang="en-US" dirty="0" smtClean="0"/>
                        <a:t>40</a:t>
                      </a:r>
                      <a:endParaRPr lang="en-US" dirty="0"/>
                    </a:p>
                  </a:txBody>
                  <a:tcPr/>
                </a:tc>
                <a:tc>
                  <a:txBody>
                    <a:bodyPr/>
                    <a:lstStyle/>
                    <a:p>
                      <a:r>
                        <a:rPr lang="en-US" dirty="0" smtClean="0"/>
                        <a:t>$100.00</a:t>
                      </a:r>
                      <a:endParaRPr lang="en-US" dirty="0"/>
                    </a:p>
                  </a:txBody>
                  <a:tcPr/>
                </a:tc>
                <a:tc>
                  <a:txBody>
                    <a:bodyPr/>
                    <a:lstStyle/>
                    <a:p>
                      <a:r>
                        <a:rPr lang="en-US" dirty="0" smtClean="0"/>
                        <a:t>$4,000.00</a:t>
                      </a:r>
                    </a:p>
                  </a:txBody>
                  <a:tcPr/>
                </a:tc>
              </a:tr>
              <a:tr h="370840">
                <a:tc>
                  <a:txBody>
                    <a:bodyPr/>
                    <a:lstStyle/>
                    <a:p>
                      <a:r>
                        <a:rPr lang="en-US" dirty="0" smtClean="0"/>
                        <a:t>Integration Expert</a:t>
                      </a:r>
                      <a:endParaRPr lang="en-US" dirty="0"/>
                    </a:p>
                  </a:txBody>
                  <a:tcPr/>
                </a:tc>
                <a:tc>
                  <a:txBody>
                    <a:bodyPr/>
                    <a:lstStyle/>
                    <a:p>
                      <a:r>
                        <a:rPr lang="en-US" dirty="0" smtClean="0"/>
                        <a:t>280</a:t>
                      </a:r>
                      <a:endParaRPr lang="en-US" dirty="0"/>
                    </a:p>
                  </a:txBody>
                  <a:tcPr/>
                </a:tc>
                <a:tc>
                  <a:txBody>
                    <a:bodyPr/>
                    <a:lstStyle/>
                    <a:p>
                      <a:r>
                        <a:rPr lang="en-US" dirty="0" smtClean="0"/>
                        <a:t>$75.00</a:t>
                      </a:r>
                      <a:endParaRPr lang="en-US" dirty="0"/>
                    </a:p>
                  </a:txBody>
                  <a:tcPr/>
                </a:tc>
                <a:tc>
                  <a:txBody>
                    <a:bodyPr/>
                    <a:lstStyle/>
                    <a:p>
                      <a:r>
                        <a:rPr lang="en-US" dirty="0" smtClean="0"/>
                        <a:t>$21,000.00</a:t>
                      </a:r>
                    </a:p>
                  </a:txBody>
                  <a:tcPr/>
                </a:tc>
              </a:tr>
              <a:tr h="370840">
                <a:tc>
                  <a:txBody>
                    <a:bodyPr/>
                    <a:lstStyle/>
                    <a:p>
                      <a:r>
                        <a:rPr lang="en-US" dirty="0" smtClean="0"/>
                        <a:t>Hardware Technician</a:t>
                      </a:r>
                      <a:endParaRPr lang="en-US" dirty="0"/>
                    </a:p>
                  </a:txBody>
                  <a:tcPr/>
                </a:tc>
                <a:tc>
                  <a:txBody>
                    <a:bodyPr/>
                    <a:lstStyle/>
                    <a:p>
                      <a:r>
                        <a:rPr lang="en-US" dirty="0" smtClean="0"/>
                        <a:t>280</a:t>
                      </a:r>
                      <a:endParaRPr lang="en-US" dirty="0"/>
                    </a:p>
                  </a:txBody>
                  <a:tcPr/>
                </a:tc>
                <a:tc>
                  <a:txBody>
                    <a:bodyPr/>
                    <a:lstStyle/>
                    <a:p>
                      <a:r>
                        <a:rPr lang="en-US" dirty="0" smtClean="0"/>
                        <a:t>$65.00</a:t>
                      </a:r>
                      <a:endParaRPr lang="en-US" dirty="0"/>
                    </a:p>
                  </a:txBody>
                  <a:tcPr/>
                </a:tc>
                <a:tc>
                  <a:txBody>
                    <a:bodyPr/>
                    <a:lstStyle/>
                    <a:p>
                      <a:r>
                        <a:rPr lang="en-US" dirty="0" smtClean="0"/>
                        <a:t>$18,200.00</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effectLst>
                            <a:glow rad="228600">
                              <a:schemeClr val="accent1">
                                <a:satMod val="175000"/>
                                <a:alpha val="40000"/>
                              </a:schemeClr>
                            </a:glow>
                          </a:effectLst>
                        </a:rPr>
                        <a:t>$96,200.00</a:t>
                      </a: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Consolidated Messenger</a:t>
            </a:r>
            <a:endParaRPr lang="en-US" dirty="0"/>
          </a:p>
        </p:txBody>
      </p:sp>
      <p:sp>
        <p:nvSpPr>
          <p:cNvPr id="4" name="Content Placeholder 3"/>
          <p:cNvSpPr>
            <a:spLocks noGrp="1"/>
          </p:cNvSpPr>
          <p:nvPr>
            <p:ph idx="1"/>
          </p:nvPr>
        </p:nvSpPr>
        <p:spPr/>
        <p:txBody>
          <a:bodyPr/>
          <a:lstStyle/>
          <a:p>
            <a:r>
              <a:rPr lang="en-US" dirty="0" smtClean="0"/>
              <a:t>Speed to market</a:t>
            </a:r>
          </a:p>
          <a:p>
            <a:r>
              <a:rPr lang="en-US" dirty="0" smtClean="0"/>
              <a:t>Lower costs</a:t>
            </a:r>
          </a:p>
          <a:p>
            <a:r>
              <a:rPr lang="en-US" dirty="0" smtClean="0"/>
              <a:t>Higher margins</a:t>
            </a:r>
          </a:p>
          <a:p>
            <a:r>
              <a:rPr lang="en-US" dirty="0" smtClean="0"/>
              <a:t>Competitive Advantage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ontoso Corpor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633988DA92B44887E7F7CFF683C2F5" ma:contentTypeVersion="0" ma:contentTypeDescription="Create a new document." ma:contentTypeScope="" ma:versionID="ac7f443138426a685c933e190b41c1d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5C8363F-2677-4034-9E65-F1CE1DFE7FF0}">
  <ds:schemaRefs>
    <ds:schemaRef ds:uri="http://schemas.microsoft.com/sharepoint/v3/contenttype/forms"/>
  </ds:schemaRefs>
</ds:datastoreItem>
</file>

<file path=customXml/itemProps2.xml><?xml version="1.0" encoding="utf-8"?>
<ds:datastoreItem xmlns:ds="http://schemas.openxmlformats.org/officeDocument/2006/customXml" ds:itemID="{368FDB66-5170-4E8B-8D22-98F9ABBAB1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2BB3843-81A3-475A-BEB7-A94265BA8082}">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Technic</Template>
  <TotalTime>266</TotalTime>
  <Words>1320</Words>
  <Application>Microsoft Office PowerPoint</Application>
  <PresentationFormat>On-screen Show (4:3)</PresentationFormat>
  <Paragraphs>165</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Contoso Sales Presentation Consolidated Messenger</vt:lpstr>
      <vt:lpstr>Agenda</vt:lpstr>
      <vt:lpstr>Current Situation</vt:lpstr>
      <vt:lpstr>Production Demand Forecast</vt:lpstr>
      <vt:lpstr>Current Situation</vt:lpstr>
      <vt:lpstr>Forces Of Competition</vt:lpstr>
      <vt:lpstr>Current Situation</vt:lpstr>
      <vt:lpstr>Hidden Costs of Outsourcing</vt:lpstr>
      <vt:lpstr>Consolidated Messenger</vt:lpstr>
      <vt:lpstr>Consolidated Messenger</vt:lpstr>
      <vt:lpstr>Implementation &amp; Cost Analysis</vt:lpstr>
      <vt:lpstr>DEMO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Contoso Financial Performance Review</dc:title>
  <dc:creator>Howard Gold</dc:creator>
  <cp:lastModifiedBy>markalex</cp:lastModifiedBy>
  <cp:revision>6</cp:revision>
  <dcterms:created xsi:type="dcterms:W3CDTF">2007-12-11T00:32:37Z</dcterms:created>
  <dcterms:modified xsi:type="dcterms:W3CDTF">2008-04-04T00:48:30Z</dcterms:modified>
</cp:coreProperties>
</file>