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6"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286" autoAdjust="0"/>
  </p:normalViewPr>
  <p:slideViewPr>
    <p:cSldViewPr>
      <p:cViewPr varScale="1">
        <p:scale>
          <a:sx n="93" d="100"/>
          <a:sy n="93" d="100"/>
        </p:scale>
        <p:origin x="-14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0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perspective val="30"/>
    </c:view3D>
    <c:plotArea>
      <c:layout/>
      <c:bar3DChart>
        <c:barDir val="col"/>
        <c:grouping val="clustered"/>
        <c:ser>
          <c:idx val="0"/>
          <c:order val="0"/>
          <c:tx>
            <c:strRef>
              <c:f>Sheet1!$B$1</c:f>
              <c:strCache>
                <c:ptCount val="1"/>
                <c:pt idx="0">
                  <c:v>Retail</c:v>
                </c:pt>
              </c:strCache>
            </c:strRef>
          </c:tx>
          <c:cat>
            <c:strRef>
              <c:f>Sheet1!$A$2:$A$5</c:f>
              <c:strCache>
                <c:ptCount val="4"/>
                <c:pt idx="0">
                  <c:v>Quarter 1</c:v>
                </c:pt>
                <c:pt idx="1">
                  <c:v>Quarter 2</c:v>
                </c:pt>
                <c:pt idx="2">
                  <c:v>Quarter 3</c:v>
                </c:pt>
                <c:pt idx="3">
                  <c:v>Quarter 4</c:v>
                </c:pt>
              </c:strCache>
            </c:strRef>
          </c:cat>
          <c:val>
            <c:numRef>
              <c:f>Sheet1!$B$2:$B$5</c:f>
              <c:numCache>
                <c:formatCode>0.0</c:formatCode>
                <c:ptCount val="4"/>
                <c:pt idx="0">
                  <c:v>2565.2059999999997</c:v>
                </c:pt>
                <c:pt idx="1">
                  <c:v>4332.3420000000024</c:v>
                </c:pt>
                <c:pt idx="2">
                  <c:v>3989.4</c:v>
                </c:pt>
                <c:pt idx="3">
                  <c:v>5320.2640000000001</c:v>
                </c:pt>
              </c:numCache>
            </c:numRef>
          </c:val>
        </c:ser>
        <c:ser>
          <c:idx val="1"/>
          <c:order val="1"/>
          <c:tx>
            <c:strRef>
              <c:f>Sheet1!$C$1</c:f>
              <c:strCache>
                <c:ptCount val="1"/>
                <c:pt idx="0">
                  <c:v>Enterprise</c:v>
                </c:pt>
              </c:strCache>
            </c:strRef>
          </c:tx>
          <c:cat>
            <c:strRef>
              <c:f>Sheet1!$A$2:$A$5</c:f>
              <c:strCache>
                <c:ptCount val="4"/>
                <c:pt idx="0">
                  <c:v>Quarter 1</c:v>
                </c:pt>
                <c:pt idx="1">
                  <c:v>Quarter 2</c:v>
                </c:pt>
                <c:pt idx="2">
                  <c:v>Quarter 3</c:v>
                </c:pt>
                <c:pt idx="3">
                  <c:v>Quarter 4</c:v>
                </c:pt>
              </c:strCache>
            </c:strRef>
          </c:cat>
          <c:val>
            <c:numRef>
              <c:f>Sheet1!$C$2:$C$5</c:f>
              <c:numCache>
                <c:formatCode>0.0</c:formatCode>
                <c:ptCount val="4"/>
                <c:pt idx="0">
                  <c:v>3311.94</c:v>
                </c:pt>
                <c:pt idx="1">
                  <c:v>4024.5800000000004</c:v>
                </c:pt>
                <c:pt idx="2">
                  <c:v>3706.0000000000005</c:v>
                </c:pt>
                <c:pt idx="3">
                  <c:v>4013.36</c:v>
                </c:pt>
              </c:numCache>
            </c:numRef>
          </c:val>
        </c:ser>
        <c:ser>
          <c:idx val="2"/>
          <c:order val="2"/>
          <c:tx>
            <c:strRef>
              <c:f>Sheet1!$D$1</c:f>
              <c:strCache>
                <c:ptCount val="1"/>
                <c:pt idx="0">
                  <c:v>Services</c:v>
                </c:pt>
              </c:strCache>
            </c:strRef>
          </c:tx>
          <c:cat>
            <c:strRef>
              <c:f>Sheet1!$A$2:$A$5</c:f>
              <c:strCache>
                <c:ptCount val="4"/>
                <c:pt idx="0">
                  <c:v>Quarter 1</c:v>
                </c:pt>
                <c:pt idx="1">
                  <c:v>Quarter 2</c:v>
                </c:pt>
                <c:pt idx="2">
                  <c:v>Quarter 3</c:v>
                </c:pt>
                <c:pt idx="3">
                  <c:v>Quarter 4</c:v>
                </c:pt>
              </c:strCache>
            </c:strRef>
          </c:cat>
          <c:val>
            <c:numRef>
              <c:f>Sheet1!$D$2:$D$5</c:f>
              <c:numCache>
                <c:formatCode>0.0</c:formatCode>
                <c:ptCount val="4"/>
                <c:pt idx="0">
                  <c:v>2873.5949999999998</c:v>
                </c:pt>
                <c:pt idx="1">
                  <c:v>3491.9150000000013</c:v>
                </c:pt>
                <c:pt idx="2">
                  <c:v>3215.5</c:v>
                </c:pt>
                <c:pt idx="3">
                  <c:v>3482.18</c:v>
                </c:pt>
              </c:numCache>
            </c:numRef>
          </c:val>
        </c:ser>
        <c:shape val="box"/>
        <c:axId val="181135616"/>
        <c:axId val="181207040"/>
        <c:axId val="0"/>
      </c:bar3DChart>
      <c:catAx>
        <c:axId val="181135616"/>
        <c:scaling>
          <c:orientation val="minMax"/>
        </c:scaling>
        <c:axPos val="b"/>
        <c:tickLblPos val="nextTo"/>
        <c:crossAx val="181207040"/>
        <c:crosses val="autoZero"/>
        <c:auto val="1"/>
        <c:lblAlgn val="ctr"/>
        <c:lblOffset val="100"/>
      </c:catAx>
      <c:valAx>
        <c:axId val="181207040"/>
        <c:scaling>
          <c:orientation val="minMax"/>
          <c:max val="6000"/>
          <c:min val="0"/>
        </c:scaling>
        <c:axPos val="l"/>
        <c:majorGridlines/>
        <c:title>
          <c:tx>
            <c:rich>
              <a:bodyPr rot="-5400000" vert="horz"/>
              <a:lstStyle/>
              <a:p>
                <a:pPr>
                  <a:defRPr b="0"/>
                </a:pPr>
                <a:r>
                  <a:rPr lang="en-US" b="0" dirty="0" smtClean="0"/>
                  <a:t>Revenue $000</a:t>
                </a:r>
                <a:endParaRPr lang="en-US" b="0" dirty="0"/>
              </a:p>
            </c:rich>
          </c:tx>
          <c:layout/>
        </c:title>
        <c:numFmt formatCode="0" sourceLinked="0"/>
        <c:tickLblPos val="nextTo"/>
        <c:crossAx val="181135616"/>
        <c:crosses val="autoZero"/>
        <c:crossBetween val="between"/>
        <c:majorUnit val="500"/>
        <c:minorUnit val="200"/>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perspective val="30"/>
    </c:view3D>
    <c:plotArea>
      <c:layout/>
      <c:bar3DChart>
        <c:barDir val="col"/>
        <c:grouping val="standard"/>
        <c:ser>
          <c:idx val="0"/>
          <c:order val="0"/>
          <c:tx>
            <c:strRef>
              <c:f>Sheet1!$B$1</c:f>
              <c:strCache>
                <c:ptCount val="1"/>
                <c:pt idx="0">
                  <c:v>Retail</c:v>
                </c:pt>
              </c:strCache>
            </c:strRef>
          </c:tx>
          <c:cat>
            <c:strRef>
              <c:f>Sheet1!$A$2:$A$5</c:f>
              <c:strCache>
                <c:ptCount val="4"/>
                <c:pt idx="0">
                  <c:v>Quarter 1</c:v>
                </c:pt>
                <c:pt idx="1">
                  <c:v>Quarter 2</c:v>
                </c:pt>
                <c:pt idx="2">
                  <c:v>Quarter 3</c:v>
                </c:pt>
                <c:pt idx="3">
                  <c:v>Quarter 4</c:v>
                </c:pt>
              </c:strCache>
            </c:strRef>
          </c:cat>
          <c:val>
            <c:numRef>
              <c:f>Sheet1!$B$2:$B$5</c:f>
              <c:numCache>
                <c:formatCode>0.0</c:formatCode>
                <c:ptCount val="4"/>
                <c:pt idx="0">
                  <c:v>442.29999999999978</c:v>
                </c:pt>
                <c:pt idx="1">
                  <c:v>1095.8999999999999</c:v>
                </c:pt>
                <c:pt idx="2">
                  <c:v>893.1</c:v>
                </c:pt>
                <c:pt idx="3">
                  <c:v>1348.4</c:v>
                </c:pt>
              </c:numCache>
            </c:numRef>
          </c:val>
        </c:ser>
        <c:ser>
          <c:idx val="1"/>
          <c:order val="1"/>
          <c:tx>
            <c:strRef>
              <c:f>Sheet1!$C$1</c:f>
              <c:strCache>
                <c:ptCount val="1"/>
                <c:pt idx="0">
                  <c:v>Enterprise</c:v>
                </c:pt>
              </c:strCache>
            </c:strRef>
          </c:tx>
          <c:cat>
            <c:strRef>
              <c:f>Sheet1!$A$2:$A$5</c:f>
              <c:strCache>
                <c:ptCount val="4"/>
                <c:pt idx="0">
                  <c:v>Quarter 1</c:v>
                </c:pt>
                <c:pt idx="1">
                  <c:v>Quarter 2</c:v>
                </c:pt>
                <c:pt idx="2">
                  <c:v>Quarter 3</c:v>
                </c:pt>
                <c:pt idx="3">
                  <c:v>Quarter 4</c:v>
                </c:pt>
              </c:strCache>
            </c:strRef>
          </c:cat>
          <c:val>
            <c:numRef>
              <c:f>Sheet1!$C$2:$C$5</c:f>
              <c:numCache>
                <c:formatCode>0.0</c:formatCode>
                <c:ptCount val="4"/>
                <c:pt idx="0">
                  <c:v>1036.53</c:v>
                </c:pt>
                <c:pt idx="1">
                  <c:v>1205.49</c:v>
                </c:pt>
                <c:pt idx="2">
                  <c:v>982.41000000000008</c:v>
                </c:pt>
                <c:pt idx="3">
                  <c:v>933.24</c:v>
                </c:pt>
              </c:numCache>
            </c:numRef>
          </c:val>
        </c:ser>
        <c:ser>
          <c:idx val="2"/>
          <c:order val="2"/>
          <c:tx>
            <c:strRef>
              <c:f>Sheet1!$D$1</c:f>
              <c:strCache>
                <c:ptCount val="1"/>
                <c:pt idx="0">
                  <c:v>Services</c:v>
                </c:pt>
              </c:strCache>
            </c:strRef>
          </c:tx>
          <c:cat>
            <c:strRef>
              <c:f>Sheet1!$A$2:$A$5</c:f>
              <c:strCache>
                <c:ptCount val="4"/>
                <c:pt idx="0">
                  <c:v>Quarter 1</c:v>
                </c:pt>
                <c:pt idx="1">
                  <c:v>Quarter 2</c:v>
                </c:pt>
                <c:pt idx="2">
                  <c:v>Quarter 3</c:v>
                </c:pt>
                <c:pt idx="3">
                  <c:v>Quarter 4</c:v>
                </c:pt>
              </c:strCache>
            </c:strRef>
          </c:cat>
          <c:val>
            <c:numRef>
              <c:f>Sheet1!$D$2:$D$5</c:f>
              <c:numCache>
                <c:formatCode>0.0</c:formatCode>
                <c:ptCount val="4"/>
                <c:pt idx="0">
                  <c:v>1162.1699999999998</c:v>
                </c:pt>
                <c:pt idx="1">
                  <c:v>1351.61</c:v>
                </c:pt>
                <c:pt idx="2">
                  <c:v>1101.49</c:v>
                </c:pt>
                <c:pt idx="3">
                  <c:v>1046.3599999999999</c:v>
                </c:pt>
              </c:numCache>
            </c:numRef>
          </c:val>
        </c:ser>
        <c:shape val="box"/>
        <c:axId val="187737984"/>
        <c:axId val="187739520"/>
        <c:axId val="116470656"/>
      </c:bar3DChart>
      <c:catAx>
        <c:axId val="187737984"/>
        <c:scaling>
          <c:orientation val="minMax"/>
        </c:scaling>
        <c:axPos val="b"/>
        <c:tickLblPos val="nextTo"/>
        <c:crossAx val="187739520"/>
        <c:crosses val="autoZero"/>
        <c:auto val="1"/>
        <c:lblAlgn val="ctr"/>
        <c:lblOffset val="100"/>
      </c:catAx>
      <c:valAx>
        <c:axId val="187739520"/>
        <c:scaling>
          <c:orientation val="minMax"/>
        </c:scaling>
        <c:axPos val="l"/>
        <c:majorGridlines/>
        <c:title>
          <c:tx>
            <c:rich>
              <a:bodyPr rot="-5400000" vert="horz"/>
              <a:lstStyle/>
              <a:p>
                <a:pPr>
                  <a:defRPr b="0"/>
                </a:pPr>
                <a:r>
                  <a:rPr lang="en-US" b="0" dirty="0" smtClean="0"/>
                  <a:t>Revenue $000</a:t>
                </a:r>
                <a:endParaRPr lang="en-US" b="0" dirty="0"/>
              </a:p>
            </c:rich>
          </c:tx>
          <c:layout/>
        </c:title>
        <c:numFmt formatCode="0.0" sourceLinked="1"/>
        <c:tickLblPos val="nextTo"/>
        <c:crossAx val="187737984"/>
        <c:crosses val="autoZero"/>
        <c:crossBetween val="between"/>
      </c:valAx>
      <c:serAx>
        <c:axId val="116470656"/>
        <c:scaling>
          <c:orientation val="minMax"/>
        </c:scaling>
        <c:delete val="1"/>
        <c:axPos val="b"/>
        <c:tickLblPos val="nextTo"/>
        <c:crossAx val="187739520"/>
        <c:crosses val="autoZero"/>
      </c:ser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00" b="1">
                <a:solidFill>
                  <a:schemeClr val="tx1">
                    <a:lumMod val="85000"/>
                  </a:schemeClr>
                </a:solidFill>
                <a:effectLst>
                  <a:outerShdw blurRad="38100" dist="38100" dir="2700000" algn="tl">
                    <a:srgbClr val="000000">
                      <a:alpha val="43137"/>
                    </a:srgbClr>
                  </a:outerShdw>
                </a:effectLst>
              </a:defRPr>
            </a:pPr>
            <a:r>
              <a:rPr lang="en-US" sz="1600" b="1" dirty="0" smtClean="0">
                <a:solidFill>
                  <a:schemeClr val="tx1">
                    <a:lumMod val="85000"/>
                  </a:schemeClr>
                </a:solidFill>
                <a:effectLst>
                  <a:outerShdw blurRad="38100" dist="38100" dir="2700000" algn="tl">
                    <a:srgbClr val="000000">
                      <a:alpha val="43137"/>
                    </a:srgbClr>
                  </a:outerShdw>
                </a:effectLst>
              </a:rPr>
              <a:t>This Year</a:t>
            </a:r>
            <a:endParaRPr lang="en-US" sz="1600" b="1" dirty="0">
              <a:solidFill>
                <a:schemeClr val="tx1">
                  <a:lumMod val="85000"/>
                </a:schemeClr>
              </a:solidFill>
              <a:effectLst>
                <a:outerShdw blurRad="38100" dist="38100" dir="2700000" algn="tl">
                  <a:srgbClr val="000000">
                    <a:alpha val="43137"/>
                  </a:srgbClr>
                </a:outerShdw>
              </a:effectLst>
            </a:endParaRPr>
          </a:p>
        </c:rich>
      </c:tx>
      <c:layout/>
      <c:overlay val="1"/>
    </c:title>
    <c:view3D>
      <c:rotX val="30"/>
      <c:perspective val="30"/>
    </c:view3D>
    <c:plotArea>
      <c:layout/>
      <c:pie3DChart>
        <c:varyColors val="1"/>
        <c:ser>
          <c:idx val="0"/>
          <c:order val="0"/>
          <c:tx>
            <c:strRef>
              <c:f>Sheet1!$B$1</c:f>
              <c:strCache>
                <c:ptCount val="1"/>
                <c:pt idx="0">
                  <c:v>Sales</c:v>
                </c:pt>
              </c:strCache>
            </c:strRef>
          </c:tx>
          <c:cat>
            <c:strRef>
              <c:f>Sheet1!$A$2:$A$5</c:f>
              <c:strCache>
                <c:ptCount val="4"/>
                <c:pt idx="0">
                  <c:v>Cash and Short Term Investments</c:v>
                </c:pt>
                <c:pt idx="1">
                  <c:v>Accounts Receivable</c:v>
                </c:pt>
                <c:pt idx="2">
                  <c:v>Inventories</c:v>
                </c:pt>
                <c:pt idx="3">
                  <c:v>Other</c:v>
                </c:pt>
              </c:strCache>
            </c:strRef>
          </c:cat>
          <c:val>
            <c:numRef>
              <c:f>Sheet1!$B$2:$B$5</c:f>
              <c:numCache>
                <c:formatCode>#,##0</c:formatCode>
                <c:ptCount val="4"/>
                <c:pt idx="0">
                  <c:v>34161</c:v>
                </c:pt>
                <c:pt idx="1">
                  <c:v>9416</c:v>
                </c:pt>
                <c:pt idx="2">
                  <c:v>1478</c:v>
                </c:pt>
                <c:pt idx="3">
                  <c:v>2115</c:v>
                </c:pt>
              </c:numCache>
            </c:numRef>
          </c:val>
        </c:ser>
      </c:pie3DChart>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00" u="none">
                <a:solidFill>
                  <a:schemeClr val="tx1">
                    <a:lumMod val="85000"/>
                  </a:schemeClr>
                </a:solidFill>
                <a:effectLst>
                  <a:outerShdw blurRad="38100" dist="38100" dir="2700000" algn="tl">
                    <a:srgbClr val="000000">
                      <a:alpha val="43137"/>
                    </a:srgbClr>
                  </a:outerShdw>
                </a:effectLst>
              </a:defRPr>
            </a:pPr>
            <a:r>
              <a:rPr lang="en-US" sz="1600" u="none" dirty="0" smtClean="0">
                <a:solidFill>
                  <a:schemeClr val="tx1">
                    <a:lumMod val="85000"/>
                  </a:schemeClr>
                </a:solidFill>
                <a:effectLst>
                  <a:outerShdw blurRad="38100" dist="38100" dir="2700000" algn="tl">
                    <a:srgbClr val="000000">
                      <a:alpha val="43137"/>
                    </a:srgbClr>
                  </a:outerShdw>
                </a:effectLst>
              </a:rPr>
              <a:t>Last Year</a:t>
            </a:r>
            <a:endParaRPr lang="en-US" sz="1600" u="none" dirty="0">
              <a:solidFill>
                <a:schemeClr val="tx1">
                  <a:lumMod val="85000"/>
                </a:schemeClr>
              </a:solidFill>
              <a:effectLst>
                <a:outerShdw blurRad="38100" dist="38100" dir="2700000" algn="tl">
                  <a:srgbClr val="000000">
                    <a:alpha val="43137"/>
                  </a:srgbClr>
                </a:outerShdw>
              </a:effectLst>
            </a:endParaRPr>
          </a:p>
        </c:rich>
      </c:tx>
      <c:layout/>
      <c:overlay val="1"/>
    </c:title>
    <c:view3D>
      <c:rotX val="30"/>
      <c:perspective val="30"/>
    </c:view3D>
    <c:plotArea>
      <c:layout/>
      <c:pie3DChart>
        <c:varyColors val="1"/>
        <c:ser>
          <c:idx val="0"/>
          <c:order val="0"/>
          <c:tx>
            <c:strRef>
              <c:f>Sheet1!$B$1</c:f>
              <c:strCache>
                <c:ptCount val="1"/>
                <c:pt idx="0">
                  <c:v>Sales</c:v>
                </c:pt>
              </c:strCache>
            </c:strRef>
          </c:tx>
          <c:cat>
            <c:strRef>
              <c:f>Sheet1!$A$2:$A$5</c:f>
              <c:strCache>
                <c:ptCount val="4"/>
                <c:pt idx="0">
                  <c:v>Cash and Short Term Investments</c:v>
                </c:pt>
                <c:pt idx="1">
                  <c:v>Accounts Receivable</c:v>
                </c:pt>
                <c:pt idx="2">
                  <c:v>Inventories</c:v>
                </c:pt>
                <c:pt idx="3">
                  <c:v>Other</c:v>
                </c:pt>
              </c:strCache>
            </c:strRef>
          </c:cat>
          <c:val>
            <c:numRef>
              <c:f>Sheet1!$B$2:$B$5</c:f>
              <c:numCache>
                <c:formatCode>#,##0</c:formatCode>
                <c:ptCount val="4"/>
                <c:pt idx="0">
                  <c:v>37751</c:v>
                </c:pt>
                <c:pt idx="1">
                  <c:v>7180</c:v>
                </c:pt>
                <c:pt idx="2">
                  <c:v>491</c:v>
                </c:pt>
                <c:pt idx="3">
                  <c:v>1614</c:v>
                </c:pt>
              </c:numCache>
            </c:numRef>
          </c:val>
        </c:ser>
      </c:pie3DChart>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perspective val="30"/>
    </c:view3D>
    <c:floor>
      <c:spPr>
        <a:noFill/>
        <a:ln w="9525">
          <a:noFill/>
        </a:ln>
      </c:spPr>
    </c:floor>
    <c:sideWall>
      <c:spPr>
        <a:noFill/>
      </c:spPr>
    </c:sideWall>
    <c:backWall>
      <c:spPr>
        <a:noFill/>
        <a:ln w="25400">
          <a:noFill/>
        </a:ln>
      </c:spPr>
    </c:backWall>
    <c:plotArea>
      <c:layout/>
      <c:area3DChart>
        <c:grouping val="stacked"/>
        <c:ser>
          <c:idx val="0"/>
          <c:order val="0"/>
          <c:tx>
            <c:strRef>
              <c:f>Sheet1!$B$1</c:f>
              <c:strCache>
                <c:ptCount val="1"/>
                <c:pt idx="0">
                  <c:v>Price</c:v>
                </c:pt>
              </c:strCache>
            </c:strRef>
          </c:tx>
          <c:cat>
            <c:numRef>
              <c:f>Sheet1!$A$2:$A$252</c:f>
              <c:numCache>
                <c:formatCode>mmm</c:formatCode>
                <c:ptCount val="251"/>
                <c:pt idx="0">
                  <c:v>39083</c:v>
                </c:pt>
                <c:pt idx="1">
                  <c:v>39084</c:v>
                </c:pt>
                <c:pt idx="2">
                  <c:v>39087</c:v>
                </c:pt>
                <c:pt idx="3">
                  <c:v>39088</c:v>
                </c:pt>
                <c:pt idx="4">
                  <c:v>39089</c:v>
                </c:pt>
                <c:pt idx="5">
                  <c:v>39091</c:v>
                </c:pt>
                <c:pt idx="6">
                  <c:v>39094</c:v>
                </c:pt>
                <c:pt idx="7">
                  <c:v>39095</c:v>
                </c:pt>
                <c:pt idx="8">
                  <c:v>39096</c:v>
                </c:pt>
                <c:pt idx="9">
                  <c:v>39097</c:v>
                </c:pt>
                <c:pt idx="10">
                  <c:v>39098</c:v>
                </c:pt>
                <c:pt idx="11">
                  <c:v>39101</c:v>
                </c:pt>
                <c:pt idx="12">
                  <c:v>39102</c:v>
                </c:pt>
                <c:pt idx="13">
                  <c:v>39103</c:v>
                </c:pt>
                <c:pt idx="14">
                  <c:v>39104</c:v>
                </c:pt>
                <c:pt idx="15">
                  <c:v>39105</c:v>
                </c:pt>
                <c:pt idx="16">
                  <c:v>39108</c:v>
                </c:pt>
                <c:pt idx="17">
                  <c:v>39109</c:v>
                </c:pt>
                <c:pt idx="18">
                  <c:v>39110</c:v>
                </c:pt>
                <c:pt idx="19">
                  <c:v>39111</c:v>
                </c:pt>
                <c:pt idx="20">
                  <c:v>39112</c:v>
                </c:pt>
                <c:pt idx="21">
                  <c:v>39115</c:v>
                </c:pt>
                <c:pt idx="22">
                  <c:v>39116</c:v>
                </c:pt>
                <c:pt idx="23">
                  <c:v>39117</c:v>
                </c:pt>
                <c:pt idx="24">
                  <c:v>39118</c:v>
                </c:pt>
                <c:pt idx="25">
                  <c:v>39119</c:v>
                </c:pt>
                <c:pt idx="26">
                  <c:v>39123</c:v>
                </c:pt>
                <c:pt idx="27">
                  <c:v>39124</c:v>
                </c:pt>
                <c:pt idx="28">
                  <c:v>39125</c:v>
                </c:pt>
                <c:pt idx="29">
                  <c:v>39126</c:v>
                </c:pt>
                <c:pt idx="30">
                  <c:v>39131</c:v>
                </c:pt>
                <c:pt idx="31">
                  <c:v>39132</c:v>
                </c:pt>
                <c:pt idx="32">
                  <c:v>39133</c:v>
                </c:pt>
                <c:pt idx="33">
                  <c:v>39136</c:v>
                </c:pt>
                <c:pt idx="34">
                  <c:v>39137</c:v>
                </c:pt>
                <c:pt idx="35">
                  <c:v>39138</c:v>
                </c:pt>
                <c:pt idx="36">
                  <c:v>39139</c:v>
                </c:pt>
                <c:pt idx="37">
                  <c:v>39140</c:v>
                </c:pt>
                <c:pt idx="38">
                  <c:v>39144</c:v>
                </c:pt>
                <c:pt idx="39">
                  <c:v>39145</c:v>
                </c:pt>
                <c:pt idx="40">
                  <c:v>39146</c:v>
                </c:pt>
                <c:pt idx="41">
                  <c:v>39147</c:v>
                </c:pt>
                <c:pt idx="42">
                  <c:v>39150</c:v>
                </c:pt>
                <c:pt idx="43">
                  <c:v>39151</c:v>
                </c:pt>
                <c:pt idx="44">
                  <c:v>39152</c:v>
                </c:pt>
                <c:pt idx="45">
                  <c:v>39153</c:v>
                </c:pt>
                <c:pt idx="46">
                  <c:v>39154</c:v>
                </c:pt>
                <c:pt idx="47">
                  <c:v>39157</c:v>
                </c:pt>
                <c:pt idx="48">
                  <c:v>39158</c:v>
                </c:pt>
                <c:pt idx="49">
                  <c:v>39159</c:v>
                </c:pt>
                <c:pt idx="50">
                  <c:v>39160</c:v>
                </c:pt>
                <c:pt idx="51">
                  <c:v>39161</c:v>
                </c:pt>
                <c:pt idx="52">
                  <c:v>39164</c:v>
                </c:pt>
                <c:pt idx="53">
                  <c:v>39165</c:v>
                </c:pt>
                <c:pt idx="54">
                  <c:v>39166</c:v>
                </c:pt>
                <c:pt idx="55">
                  <c:v>39167</c:v>
                </c:pt>
                <c:pt idx="56">
                  <c:v>39168</c:v>
                </c:pt>
                <c:pt idx="57">
                  <c:v>39171</c:v>
                </c:pt>
                <c:pt idx="58">
                  <c:v>39172</c:v>
                </c:pt>
                <c:pt idx="59">
                  <c:v>39173</c:v>
                </c:pt>
                <c:pt idx="60">
                  <c:v>39174</c:v>
                </c:pt>
                <c:pt idx="61">
                  <c:v>39175</c:v>
                </c:pt>
                <c:pt idx="62">
                  <c:v>39179</c:v>
                </c:pt>
                <c:pt idx="63">
                  <c:v>39180</c:v>
                </c:pt>
                <c:pt idx="64">
                  <c:v>39181</c:v>
                </c:pt>
                <c:pt idx="65">
                  <c:v>39182</c:v>
                </c:pt>
                <c:pt idx="66">
                  <c:v>39185</c:v>
                </c:pt>
                <c:pt idx="67">
                  <c:v>39186</c:v>
                </c:pt>
                <c:pt idx="68">
                  <c:v>39187</c:v>
                </c:pt>
                <c:pt idx="69">
                  <c:v>39188</c:v>
                </c:pt>
                <c:pt idx="70">
                  <c:v>39189</c:v>
                </c:pt>
                <c:pt idx="71">
                  <c:v>39192</c:v>
                </c:pt>
                <c:pt idx="72">
                  <c:v>39193</c:v>
                </c:pt>
                <c:pt idx="73">
                  <c:v>39194</c:v>
                </c:pt>
                <c:pt idx="74">
                  <c:v>39195</c:v>
                </c:pt>
                <c:pt idx="75">
                  <c:v>39196</c:v>
                </c:pt>
                <c:pt idx="76">
                  <c:v>39199</c:v>
                </c:pt>
                <c:pt idx="77">
                  <c:v>39200</c:v>
                </c:pt>
                <c:pt idx="78">
                  <c:v>39201</c:v>
                </c:pt>
                <c:pt idx="79">
                  <c:v>39202</c:v>
                </c:pt>
                <c:pt idx="80">
                  <c:v>39203</c:v>
                </c:pt>
                <c:pt idx="81">
                  <c:v>39206</c:v>
                </c:pt>
                <c:pt idx="82">
                  <c:v>39207</c:v>
                </c:pt>
                <c:pt idx="83">
                  <c:v>39208</c:v>
                </c:pt>
                <c:pt idx="84">
                  <c:v>39209</c:v>
                </c:pt>
                <c:pt idx="85">
                  <c:v>39210</c:v>
                </c:pt>
                <c:pt idx="86">
                  <c:v>39213</c:v>
                </c:pt>
                <c:pt idx="87">
                  <c:v>39214</c:v>
                </c:pt>
                <c:pt idx="88">
                  <c:v>39215</c:v>
                </c:pt>
                <c:pt idx="89">
                  <c:v>39216</c:v>
                </c:pt>
                <c:pt idx="90">
                  <c:v>39217</c:v>
                </c:pt>
                <c:pt idx="91">
                  <c:v>39220</c:v>
                </c:pt>
                <c:pt idx="92">
                  <c:v>39221</c:v>
                </c:pt>
                <c:pt idx="93">
                  <c:v>39222</c:v>
                </c:pt>
                <c:pt idx="94">
                  <c:v>39223</c:v>
                </c:pt>
                <c:pt idx="95">
                  <c:v>39227</c:v>
                </c:pt>
                <c:pt idx="96">
                  <c:v>39228</c:v>
                </c:pt>
                <c:pt idx="97">
                  <c:v>39229</c:v>
                </c:pt>
                <c:pt idx="98">
                  <c:v>39230</c:v>
                </c:pt>
                <c:pt idx="99">
                  <c:v>39231</c:v>
                </c:pt>
                <c:pt idx="100">
                  <c:v>39234</c:v>
                </c:pt>
                <c:pt idx="101">
                  <c:v>39235</c:v>
                </c:pt>
                <c:pt idx="102">
                  <c:v>39236</c:v>
                </c:pt>
                <c:pt idx="103">
                  <c:v>39237</c:v>
                </c:pt>
                <c:pt idx="104">
                  <c:v>39238</c:v>
                </c:pt>
                <c:pt idx="105">
                  <c:v>39241</c:v>
                </c:pt>
                <c:pt idx="106">
                  <c:v>39242</c:v>
                </c:pt>
                <c:pt idx="107">
                  <c:v>39243</c:v>
                </c:pt>
                <c:pt idx="108">
                  <c:v>39244</c:v>
                </c:pt>
                <c:pt idx="109">
                  <c:v>39245</c:v>
                </c:pt>
                <c:pt idx="110">
                  <c:v>39248</c:v>
                </c:pt>
                <c:pt idx="111">
                  <c:v>39249</c:v>
                </c:pt>
                <c:pt idx="112">
                  <c:v>39250</c:v>
                </c:pt>
                <c:pt idx="113">
                  <c:v>39251</c:v>
                </c:pt>
                <c:pt idx="114">
                  <c:v>39252</c:v>
                </c:pt>
                <c:pt idx="115">
                  <c:v>39255</c:v>
                </c:pt>
                <c:pt idx="116">
                  <c:v>39256</c:v>
                </c:pt>
                <c:pt idx="117">
                  <c:v>39257</c:v>
                </c:pt>
                <c:pt idx="118">
                  <c:v>39258</c:v>
                </c:pt>
                <c:pt idx="119">
                  <c:v>39259</c:v>
                </c:pt>
                <c:pt idx="120">
                  <c:v>39262</c:v>
                </c:pt>
                <c:pt idx="121">
                  <c:v>39263</c:v>
                </c:pt>
                <c:pt idx="122">
                  <c:v>39264</c:v>
                </c:pt>
                <c:pt idx="123">
                  <c:v>39265</c:v>
                </c:pt>
                <c:pt idx="124">
                  <c:v>39266</c:v>
                </c:pt>
                <c:pt idx="125">
                  <c:v>39269</c:v>
                </c:pt>
                <c:pt idx="126">
                  <c:v>39270</c:v>
                </c:pt>
                <c:pt idx="127">
                  <c:v>39271</c:v>
                </c:pt>
                <c:pt idx="128">
                  <c:v>39272</c:v>
                </c:pt>
                <c:pt idx="129">
                  <c:v>39273</c:v>
                </c:pt>
                <c:pt idx="130">
                  <c:v>39277</c:v>
                </c:pt>
                <c:pt idx="131">
                  <c:v>39278</c:v>
                </c:pt>
                <c:pt idx="132">
                  <c:v>39279</c:v>
                </c:pt>
                <c:pt idx="133">
                  <c:v>39280</c:v>
                </c:pt>
                <c:pt idx="134">
                  <c:v>39283</c:v>
                </c:pt>
                <c:pt idx="135">
                  <c:v>39284</c:v>
                </c:pt>
                <c:pt idx="136">
                  <c:v>39285</c:v>
                </c:pt>
                <c:pt idx="137">
                  <c:v>39286</c:v>
                </c:pt>
                <c:pt idx="138">
                  <c:v>39287</c:v>
                </c:pt>
                <c:pt idx="139">
                  <c:v>39290</c:v>
                </c:pt>
                <c:pt idx="140">
                  <c:v>39291</c:v>
                </c:pt>
                <c:pt idx="141">
                  <c:v>39292</c:v>
                </c:pt>
                <c:pt idx="142">
                  <c:v>39293</c:v>
                </c:pt>
                <c:pt idx="143">
                  <c:v>39294</c:v>
                </c:pt>
                <c:pt idx="144">
                  <c:v>39297</c:v>
                </c:pt>
                <c:pt idx="145">
                  <c:v>39298</c:v>
                </c:pt>
                <c:pt idx="146">
                  <c:v>39299</c:v>
                </c:pt>
                <c:pt idx="147">
                  <c:v>39300</c:v>
                </c:pt>
                <c:pt idx="148">
                  <c:v>39301</c:v>
                </c:pt>
                <c:pt idx="149">
                  <c:v>39304</c:v>
                </c:pt>
                <c:pt idx="150">
                  <c:v>39305</c:v>
                </c:pt>
                <c:pt idx="151">
                  <c:v>39306</c:v>
                </c:pt>
                <c:pt idx="152">
                  <c:v>39307</c:v>
                </c:pt>
                <c:pt idx="153">
                  <c:v>39308</c:v>
                </c:pt>
                <c:pt idx="154">
                  <c:v>39311</c:v>
                </c:pt>
                <c:pt idx="155">
                  <c:v>39312</c:v>
                </c:pt>
                <c:pt idx="156">
                  <c:v>39314</c:v>
                </c:pt>
                <c:pt idx="157">
                  <c:v>39315</c:v>
                </c:pt>
                <c:pt idx="158">
                  <c:v>39318</c:v>
                </c:pt>
                <c:pt idx="159">
                  <c:v>39319</c:v>
                </c:pt>
                <c:pt idx="160">
                  <c:v>39320</c:v>
                </c:pt>
                <c:pt idx="161">
                  <c:v>39321</c:v>
                </c:pt>
                <c:pt idx="162">
                  <c:v>39322</c:v>
                </c:pt>
                <c:pt idx="163">
                  <c:v>39325</c:v>
                </c:pt>
                <c:pt idx="164">
                  <c:v>39326</c:v>
                </c:pt>
                <c:pt idx="165">
                  <c:v>39327</c:v>
                </c:pt>
                <c:pt idx="166">
                  <c:v>39328</c:v>
                </c:pt>
                <c:pt idx="167">
                  <c:v>39329</c:v>
                </c:pt>
                <c:pt idx="168">
                  <c:v>39332</c:v>
                </c:pt>
                <c:pt idx="169">
                  <c:v>39333</c:v>
                </c:pt>
                <c:pt idx="170">
                  <c:v>39334</c:v>
                </c:pt>
                <c:pt idx="171">
                  <c:v>39335</c:v>
                </c:pt>
                <c:pt idx="172">
                  <c:v>39336</c:v>
                </c:pt>
                <c:pt idx="173">
                  <c:v>39339</c:v>
                </c:pt>
                <c:pt idx="174">
                  <c:v>39340</c:v>
                </c:pt>
                <c:pt idx="175">
                  <c:v>39341</c:v>
                </c:pt>
                <c:pt idx="176">
                  <c:v>39342</c:v>
                </c:pt>
                <c:pt idx="177">
                  <c:v>39343</c:v>
                </c:pt>
                <c:pt idx="178">
                  <c:v>39346</c:v>
                </c:pt>
                <c:pt idx="179">
                  <c:v>39347</c:v>
                </c:pt>
                <c:pt idx="180">
                  <c:v>39348</c:v>
                </c:pt>
                <c:pt idx="181">
                  <c:v>39349</c:v>
                </c:pt>
                <c:pt idx="182">
                  <c:v>39350</c:v>
                </c:pt>
                <c:pt idx="183">
                  <c:v>39353</c:v>
                </c:pt>
                <c:pt idx="184">
                  <c:v>39354</c:v>
                </c:pt>
                <c:pt idx="185">
                  <c:v>39355</c:v>
                </c:pt>
                <c:pt idx="186">
                  <c:v>39356</c:v>
                </c:pt>
                <c:pt idx="187">
                  <c:v>39357</c:v>
                </c:pt>
                <c:pt idx="188">
                  <c:v>39360</c:v>
                </c:pt>
                <c:pt idx="189">
                  <c:v>39361</c:v>
                </c:pt>
                <c:pt idx="190">
                  <c:v>39362</c:v>
                </c:pt>
                <c:pt idx="191">
                  <c:v>39363</c:v>
                </c:pt>
                <c:pt idx="192">
                  <c:v>39364</c:v>
                </c:pt>
                <c:pt idx="193">
                  <c:v>39367</c:v>
                </c:pt>
                <c:pt idx="194">
                  <c:v>39368</c:v>
                </c:pt>
                <c:pt idx="195">
                  <c:v>39369</c:v>
                </c:pt>
                <c:pt idx="196">
                  <c:v>39370</c:v>
                </c:pt>
                <c:pt idx="197">
                  <c:v>39371</c:v>
                </c:pt>
                <c:pt idx="198">
                  <c:v>39375</c:v>
                </c:pt>
                <c:pt idx="199">
                  <c:v>39376</c:v>
                </c:pt>
                <c:pt idx="200">
                  <c:v>39377</c:v>
                </c:pt>
                <c:pt idx="201">
                  <c:v>39378</c:v>
                </c:pt>
                <c:pt idx="202">
                  <c:v>39381</c:v>
                </c:pt>
                <c:pt idx="203">
                  <c:v>39382</c:v>
                </c:pt>
                <c:pt idx="204">
                  <c:v>39383</c:v>
                </c:pt>
                <c:pt idx="205">
                  <c:v>39384</c:v>
                </c:pt>
                <c:pt idx="206">
                  <c:v>39385</c:v>
                </c:pt>
                <c:pt idx="207">
                  <c:v>39388</c:v>
                </c:pt>
                <c:pt idx="208">
                  <c:v>39389</c:v>
                </c:pt>
                <c:pt idx="209">
                  <c:v>39390</c:v>
                </c:pt>
                <c:pt idx="210">
                  <c:v>39391</c:v>
                </c:pt>
                <c:pt idx="211">
                  <c:v>39392</c:v>
                </c:pt>
                <c:pt idx="212">
                  <c:v>39395</c:v>
                </c:pt>
                <c:pt idx="213">
                  <c:v>39396</c:v>
                </c:pt>
                <c:pt idx="214">
                  <c:v>39397</c:v>
                </c:pt>
                <c:pt idx="215">
                  <c:v>39398</c:v>
                </c:pt>
                <c:pt idx="216">
                  <c:v>39399</c:v>
                </c:pt>
                <c:pt idx="217">
                  <c:v>39402</c:v>
                </c:pt>
                <c:pt idx="218">
                  <c:v>39403</c:v>
                </c:pt>
                <c:pt idx="219">
                  <c:v>39404</c:v>
                </c:pt>
                <c:pt idx="220">
                  <c:v>39405</c:v>
                </c:pt>
                <c:pt idx="221">
                  <c:v>39406</c:v>
                </c:pt>
                <c:pt idx="222">
                  <c:v>39409</c:v>
                </c:pt>
                <c:pt idx="223">
                  <c:v>39410</c:v>
                </c:pt>
                <c:pt idx="224">
                  <c:v>39411</c:v>
                </c:pt>
                <c:pt idx="225">
                  <c:v>39412</c:v>
                </c:pt>
                <c:pt idx="226">
                  <c:v>39413</c:v>
                </c:pt>
                <c:pt idx="227">
                  <c:v>39416</c:v>
                </c:pt>
                <c:pt idx="228">
                  <c:v>39417</c:v>
                </c:pt>
                <c:pt idx="229">
                  <c:v>39418</c:v>
                </c:pt>
                <c:pt idx="230">
                  <c:v>39419</c:v>
                </c:pt>
                <c:pt idx="231">
                  <c:v>39420</c:v>
                </c:pt>
                <c:pt idx="232">
                  <c:v>39423</c:v>
                </c:pt>
                <c:pt idx="233">
                  <c:v>39424</c:v>
                </c:pt>
                <c:pt idx="234">
                  <c:v>39425</c:v>
                </c:pt>
                <c:pt idx="235">
                  <c:v>39426</c:v>
                </c:pt>
                <c:pt idx="236">
                  <c:v>39427</c:v>
                </c:pt>
                <c:pt idx="237">
                  <c:v>39430</c:v>
                </c:pt>
                <c:pt idx="238">
                  <c:v>39431</c:v>
                </c:pt>
                <c:pt idx="239">
                  <c:v>39432</c:v>
                </c:pt>
                <c:pt idx="240">
                  <c:v>39433</c:v>
                </c:pt>
                <c:pt idx="241">
                  <c:v>39434</c:v>
                </c:pt>
                <c:pt idx="242">
                  <c:v>39437</c:v>
                </c:pt>
                <c:pt idx="243">
                  <c:v>39438</c:v>
                </c:pt>
                <c:pt idx="244">
                  <c:v>39439</c:v>
                </c:pt>
                <c:pt idx="245">
                  <c:v>39440</c:v>
                </c:pt>
                <c:pt idx="246">
                  <c:v>39441</c:v>
                </c:pt>
                <c:pt idx="247">
                  <c:v>39444</c:v>
                </c:pt>
                <c:pt idx="248">
                  <c:v>39445</c:v>
                </c:pt>
                <c:pt idx="249">
                  <c:v>39446</c:v>
                </c:pt>
                <c:pt idx="250">
                  <c:v>39447</c:v>
                </c:pt>
              </c:numCache>
            </c:numRef>
          </c:cat>
          <c:val>
            <c:numRef>
              <c:f>Sheet1!$B$2:$B$252</c:f>
              <c:numCache>
                <c:formatCode>General</c:formatCode>
                <c:ptCount val="251"/>
                <c:pt idx="0">
                  <c:v>29.47</c:v>
                </c:pt>
                <c:pt idx="1">
                  <c:v>29.4</c:v>
                </c:pt>
                <c:pt idx="2">
                  <c:v>29.89</c:v>
                </c:pt>
                <c:pt idx="3">
                  <c:v>29.919999999999987</c:v>
                </c:pt>
                <c:pt idx="4">
                  <c:v>29.919999999999987</c:v>
                </c:pt>
                <c:pt idx="5">
                  <c:v>29.759999999999987</c:v>
                </c:pt>
                <c:pt idx="6">
                  <c:v>29.479999999999986</c:v>
                </c:pt>
                <c:pt idx="7">
                  <c:v>29.39</c:v>
                </c:pt>
                <c:pt idx="8">
                  <c:v>29.57</c:v>
                </c:pt>
                <c:pt idx="9">
                  <c:v>29.36</c:v>
                </c:pt>
                <c:pt idx="10">
                  <c:v>29.12</c:v>
                </c:pt>
                <c:pt idx="11">
                  <c:v>29.330000000000005</c:v>
                </c:pt>
                <c:pt idx="12">
                  <c:v>29.13000000000002</c:v>
                </c:pt>
                <c:pt idx="13">
                  <c:v>28.99</c:v>
                </c:pt>
                <c:pt idx="14">
                  <c:v>28.85</c:v>
                </c:pt>
                <c:pt idx="15">
                  <c:v>29.4</c:v>
                </c:pt>
                <c:pt idx="16">
                  <c:v>29.54</c:v>
                </c:pt>
                <c:pt idx="17">
                  <c:v>29.43</c:v>
                </c:pt>
                <c:pt idx="18">
                  <c:v>29.55</c:v>
                </c:pt>
                <c:pt idx="19">
                  <c:v>30.07</c:v>
                </c:pt>
                <c:pt idx="20">
                  <c:v>30.19</c:v>
                </c:pt>
                <c:pt idx="21">
                  <c:v>29.89</c:v>
                </c:pt>
                <c:pt idx="22">
                  <c:v>29.99</c:v>
                </c:pt>
                <c:pt idx="23">
                  <c:v>30.09</c:v>
                </c:pt>
                <c:pt idx="24">
                  <c:v>29.979999999999986</c:v>
                </c:pt>
                <c:pt idx="25">
                  <c:v>29.64</c:v>
                </c:pt>
                <c:pt idx="26">
                  <c:v>29.99</c:v>
                </c:pt>
                <c:pt idx="27">
                  <c:v>30.02</c:v>
                </c:pt>
                <c:pt idx="28">
                  <c:v>29.979999999999986</c:v>
                </c:pt>
                <c:pt idx="29">
                  <c:v>29.86</c:v>
                </c:pt>
                <c:pt idx="30">
                  <c:v>29.86</c:v>
                </c:pt>
                <c:pt idx="31">
                  <c:v>29.81000000000002</c:v>
                </c:pt>
                <c:pt idx="32">
                  <c:v>29.64</c:v>
                </c:pt>
                <c:pt idx="33">
                  <c:v>29.93</c:v>
                </c:pt>
                <c:pt idx="34">
                  <c:v>29.959999999999987</c:v>
                </c:pt>
                <c:pt idx="35">
                  <c:v>29.66</c:v>
                </c:pt>
                <c:pt idx="36">
                  <c:v>30.7</c:v>
                </c:pt>
                <c:pt idx="37">
                  <c:v>31.21</c:v>
                </c:pt>
                <c:pt idx="38">
                  <c:v>31.16</c:v>
                </c:pt>
                <c:pt idx="39">
                  <c:v>31.1</c:v>
                </c:pt>
                <c:pt idx="40">
                  <c:v>31</c:v>
                </c:pt>
                <c:pt idx="41">
                  <c:v>31.110000000000021</c:v>
                </c:pt>
                <c:pt idx="42">
                  <c:v>30.72</c:v>
                </c:pt>
                <c:pt idx="43">
                  <c:v>30.74</c:v>
                </c:pt>
                <c:pt idx="44">
                  <c:v>31.09</c:v>
                </c:pt>
                <c:pt idx="45">
                  <c:v>30.45</c:v>
                </c:pt>
                <c:pt idx="46">
                  <c:v>30.6</c:v>
                </c:pt>
                <c:pt idx="47">
                  <c:v>30.53</c:v>
                </c:pt>
                <c:pt idx="48">
                  <c:v>30.479999999999986</c:v>
                </c:pt>
                <c:pt idx="49">
                  <c:v>30.86</c:v>
                </c:pt>
                <c:pt idx="50">
                  <c:v>30.56</c:v>
                </c:pt>
                <c:pt idx="51">
                  <c:v>30.19</c:v>
                </c:pt>
                <c:pt idx="52">
                  <c:v>29.610000000000021</c:v>
                </c:pt>
                <c:pt idx="53">
                  <c:v>29.51</c:v>
                </c:pt>
                <c:pt idx="54">
                  <c:v>29.37</c:v>
                </c:pt>
                <c:pt idx="55">
                  <c:v>29.259999999999987</c:v>
                </c:pt>
                <c:pt idx="56">
                  <c:v>28.979999999999986</c:v>
                </c:pt>
                <c:pt idx="57">
                  <c:v>28.939999999999987</c:v>
                </c:pt>
                <c:pt idx="58">
                  <c:v>29.03</c:v>
                </c:pt>
                <c:pt idx="59">
                  <c:v>29.4</c:v>
                </c:pt>
                <c:pt idx="60">
                  <c:v>29.459999999999987</c:v>
                </c:pt>
                <c:pt idx="61">
                  <c:v>28.74</c:v>
                </c:pt>
                <c:pt idx="62">
                  <c:v>28.830000000000005</c:v>
                </c:pt>
                <c:pt idx="63">
                  <c:v>29.35</c:v>
                </c:pt>
                <c:pt idx="64">
                  <c:v>29.39</c:v>
                </c:pt>
                <c:pt idx="65">
                  <c:v>28.9</c:v>
                </c:pt>
                <c:pt idx="66">
                  <c:v>29.07</c:v>
                </c:pt>
                <c:pt idx="67">
                  <c:v>27.87</c:v>
                </c:pt>
                <c:pt idx="68">
                  <c:v>28.17</c:v>
                </c:pt>
                <c:pt idx="69">
                  <c:v>28.09</c:v>
                </c:pt>
                <c:pt idx="70">
                  <c:v>27.759999999999987</c:v>
                </c:pt>
                <c:pt idx="71">
                  <c:v>27.549900000000001</c:v>
                </c:pt>
                <c:pt idx="72">
                  <c:v>27.830000000000005</c:v>
                </c:pt>
                <c:pt idx="73">
                  <c:v>27.610000000000021</c:v>
                </c:pt>
                <c:pt idx="74">
                  <c:v>27.32</c:v>
                </c:pt>
                <c:pt idx="75">
                  <c:v>27.29</c:v>
                </c:pt>
                <c:pt idx="76">
                  <c:v>27.439999999999987</c:v>
                </c:pt>
                <c:pt idx="77">
                  <c:v>26.72</c:v>
                </c:pt>
                <c:pt idx="78">
                  <c:v>27.4</c:v>
                </c:pt>
                <c:pt idx="79">
                  <c:v>27.279999999999987</c:v>
                </c:pt>
                <c:pt idx="80">
                  <c:v>27.330000000000005</c:v>
                </c:pt>
                <c:pt idx="81">
                  <c:v>27.830000000000005</c:v>
                </c:pt>
                <c:pt idx="82">
                  <c:v>27.84</c:v>
                </c:pt>
                <c:pt idx="83">
                  <c:v>28.52</c:v>
                </c:pt>
                <c:pt idx="84">
                  <c:v>28.27</c:v>
                </c:pt>
                <c:pt idx="85">
                  <c:v>28.02</c:v>
                </c:pt>
                <c:pt idx="86">
                  <c:v>28.22</c:v>
                </c:pt>
                <c:pt idx="87">
                  <c:v>27.72</c:v>
                </c:pt>
                <c:pt idx="88">
                  <c:v>27.64</c:v>
                </c:pt>
                <c:pt idx="89">
                  <c:v>27.75</c:v>
                </c:pt>
                <c:pt idx="90">
                  <c:v>27.87</c:v>
                </c:pt>
                <c:pt idx="91">
                  <c:v>27.74</c:v>
                </c:pt>
                <c:pt idx="92">
                  <c:v>27.87</c:v>
                </c:pt>
                <c:pt idx="93">
                  <c:v>28.5</c:v>
                </c:pt>
                <c:pt idx="94">
                  <c:v>28.55</c:v>
                </c:pt>
                <c:pt idx="95">
                  <c:v>28.57</c:v>
                </c:pt>
                <c:pt idx="96">
                  <c:v>28.4</c:v>
                </c:pt>
                <c:pt idx="97">
                  <c:v>28.110000000000021</c:v>
                </c:pt>
                <c:pt idx="98">
                  <c:v>28.54</c:v>
                </c:pt>
                <c:pt idx="99">
                  <c:v>28.610000000000021</c:v>
                </c:pt>
                <c:pt idx="100">
                  <c:v>28.73</c:v>
                </c:pt>
                <c:pt idx="101">
                  <c:v>28.85</c:v>
                </c:pt>
                <c:pt idx="102">
                  <c:v>28.6</c:v>
                </c:pt>
                <c:pt idx="103">
                  <c:v>28.69</c:v>
                </c:pt>
                <c:pt idx="104">
                  <c:v>29.02</c:v>
                </c:pt>
                <c:pt idx="105">
                  <c:v>28.779999999999987</c:v>
                </c:pt>
                <c:pt idx="106">
                  <c:v>28.79</c:v>
                </c:pt>
                <c:pt idx="107">
                  <c:v>28.99</c:v>
                </c:pt>
                <c:pt idx="108">
                  <c:v>29.1</c:v>
                </c:pt>
                <c:pt idx="109">
                  <c:v>30.12</c:v>
                </c:pt>
                <c:pt idx="110">
                  <c:v>29.939999999999987</c:v>
                </c:pt>
                <c:pt idx="111">
                  <c:v>30.192499999999974</c:v>
                </c:pt>
                <c:pt idx="112">
                  <c:v>30.610000000000021</c:v>
                </c:pt>
                <c:pt idx="113">
                  <c:v>30.97</c:v>
                </c:pt>
                <c:pt idx="114">
                  <c:v>30.56</c:v>
                </c:pt>
                <c:pt idx="115">
                  <c:v>30.71</c:v>
                </c:pt>
                <c:pt idx="116">
                  <c:v>30.75</c:v>
                </c:pt>
                <c:pt idx="117">
                  <c:v>30.779900000000001</c:v>
                </c:pt>
                <c:pt idx="118">
                  <c:v>30.58</c:v>
                </c:pt>
                <c:pt idx="119">
                  <c:v>30.89</c:v>
                </c:pt>
                <c:pt idx="120">
                  <c:v>30.97</c:v>
                </c:pt>
                <c:pt idx="121">
                  <c:v>30.9</c:v>
                </c:pt>
                <c:pt idx="122">
                  <c:v>31.07</c:v>
                </c:pt>
                <c:pt idx="123">
                  <c:v>30.979999999999986</c:v>
                </c:pt>
                <c:pt idx="124">
                  <c:v>30.830000000000005</c:v>
                </c:pt>
                <c:pt idx="125">
                  <c:v>31.05</c:v>
                </c:pt>
                <c:pt idx="126">
                  <c:v>30.69</c:v>
                </c:pt>
                <c:pt idx="127">
                  <c:v>30.58</c:v>
                </c:pt>
                <c:pt idx="128">
                  <c:v>30.17</c:v>
                </c:pt>
                <c:pt idx="129">
                  <c:v>30.479999999999986</c:v>
                </c:pt>
                <c:pt idx="130">
                  <c:v>30.79</c:v>
                </c:pt>
                <c:pt idx="131">
                  <c:v>31.110000000000021</c:v>
                </c:pt>
                <c:pt idx="132">
                  <c:v>30.690100000000001</c:v>
                </c:pt>
                <c:pt idx="133">
                  <c:v>30.59</c:v>
                </c:pt>
                <c:pt idx="134">
                  <c:v>30.715</c:v>
                </c:pt>
                <c:pt idx="135">
                  <c:v>30.58</c:v>
                </c:pt>
                <c:pt idx="136">
                  <c:v>30.29</c:v>
                </c:pt>
                <c:pt idx="137">
                  <c:v>29.62</c:v>
                </c:pt>
                <c:pt idx="138">
                  <c:v>30.05</c:v>
                </c:pt>
                <c:pt idx="139">
                  <c:v>30.02</c:v>
                </c:pt>
                <c:pt idx="140">
                  <c:v>29.85</c:v>
                </c:pt>
                <c:pt idx="141">
                  <c:v>30.39</c:v>
                </c:pt>
                <c:pt idx="142">
                  <c:v>30.52</c:v>
                </c:pt>
                <c:pt idx="143">
                  <c:v>30.49</c:v>
                </c:pt>
                <c:pt idx="144">
                  <c:v>30.51</c:v>
                </c:pt>
                <c:pt idx="145">
                  <c:v>30.459999999999987</c:v>
                </c:pt>
                <c:pt idx="146">
                  <c:v>30.01</c:v>
                </c:pt>
                <c:pt idx="147">
                  <c:v>30.22</c:v>
                </c:pt>
                <c:pt idx="148">
                  <c:v>29.49</c:v>
                </c:pt>
                <c:pt idx="149">
                  <c:v>29.49</c:v>
                </c:pt>
                <c:pt idx="150">
                  <c:v>29.52</c:v>
                </c:pt>
                <c:pt idx="151">
                  <c:v>29.87</c:v>
                </c:pt>
                <c:pt idx="152">
                  <c:v>29.830000000000005</c:v>
                </c:pt>
                <c:pt idx="153">
                  <c:v>29.47</c:v>
                </c:pt>
                <c:pt idx="154">
                  <c:v>29.74</c:v>
                </c:pt>
                <c:pt idx="155">
                  <c:v>30.02</c:v>
                </c:pt>
                <c:pt idx="156">
                  <c:v>29.99</c:v>
                </c:pt>
                <c:pt idx="157">
                  <c:v>29.97</c:v>
                </c:pt>
                <c:pt idx="158">
                  <c:v>29.87</c:v>
                </c:pt>
                <c:pt idx="159">
                  <c:v>29.330000000000005</c:v>
                </c:pt>
                <c:pt idx="160">
                  <c:v>29.49</c:v>
                </c:pt>
                <c:pt idx="161">
                  <c:v>30.07</c:v>
                </c:pt>
                <c:pt idx="162">
                  <c:v>29.82</c:v>
                </c:pt>
                <c:pt idx="163">
                  <c:v>30.03</c:v>
                </c:pt>
                <c:pt idx="164">
                  <c:v>30.779900000000001</c:v>
                </c:pt>
                <c:pt idx="165">
                  <c:v>30.919999999999987</c:v>
                </c:pt>
                <c:pt idx="166">
                  <c:v>31.51</c:v>
                </c:pt>
                <c:pt idx="167">
                  <c:v>31.16</c:v>
                </c:pt>
                <c:pt idx="168">
                  <c:v>31.19</c:v>
                </c:pt>
                <c:pt idx="169">
                  <c:v>30.8</c:v>
                </c:pt>
                <c:pt idx="170">
                  <c:v>30.71</c:v>
                </c:pt>
                <c:pt idx="171">
                  <c:v>29.979999999999986</c:v>
                </c:pt>
                <c:pt idx="172">
                  <c:v>29.3901</c:v>
                </c:pt>
                <c:pt idx="173">
                  <c:v>29.4</c:v>
                </c:pt>
                <c:pt idx="174">
                  <c:v>28.99</c:v>
                </c:pt>
                <c:pt idx="175">
                  <c:v>29.3</c:v>
                </c:pt>
                <c:pt idx="176">
                  <c:v>29.52</c:v>
                </c:pt>
                <c:pt idx="177">
                  <c:v>28.960099999999972</c:v>
                </c:pt>
                <c:pt idx="178">
                  <c:v>29.54</c:v>
                </c:pt>
                <c:pt idx="179">
                  <c:v>29.55</c:v>
                </c:pt>
                <c:pt idx="180">
                  <c:v>30</c:v>
                </c:pt>
                <c:pt idx="181">
                  <c:v>29.3</c:v>
                </c:pt>
                <c:pt idx="182">
                  <c:v>28.71</c:v>
                </c:pt>
                <c:pt idx="183">
                  <c:v>28.63000000000002</c:v>
                </c:pt>
                <c:pt idx="184">
                  <c:v>28.27</c:v>
                </c:pt>
                <c:pt idx="185">
                  <c:v>28.1</c:v>
                </c:pt>
                <c:pt idx="186">
                  <c:v>27.81000000000002</c:v>
                </c:pt>
                <c:pt idx="187">
                  <c:v>28.25</c:v>
                </c:pt>
                <c:pt idx="188">
                  <c:v>28.259999999999987</c:v>
                </c:pt>
                <c:pt idx="189">
                  <c:v>28.07</c:v>
                </c:pt>
                <c:pt idx="190">
                  <c:v>28.22</c:v>
                </c:pt>
                <c:pt idx="191">
                  <c:v>28.3</c:v>
                </c:pt>
                <c:pt idx="192">
                  <c:v>28.81000000000002</c:v>
                </c:pt>
                <c:pt idx="193">
                  <c:v>28.49</c:v>
                </c:pt>
                <c:pt idx="194">
                  <c:v>27.93</c:v>
                </c:pt>
                <c:pt idx="195">
                  <c:v>28.59</c:v>
                </c:pt>
                <c:pt idx="196">
                  <c:v>28.45</c:v>
                </c:pt>
                <c:pt idx="197">
                  <c:v>28.73</c:v>
                </c:pt>
                <c:pt idx="198">
                  <c:v>28.81000000000002</c:v>
                </c:pt>
                <c:pt idx="199">
                  <c:v>28.479999999999986</c:v>
                </c:pt>
                <c:pt idx="200">
                  <c:v>28.91</c:v>
                </c:pt>
                <c:pt idx="201">
                  <c:v>28.439999999999987</c:v>
                </c:pt>
                <c:pt idx="202">
                  <c:v>28.479999999999986</c:v>
                </c:pt>
                <c:pt idx="203">
                  <c:v>28.93</c:v>
                </c:pt>
                <c:pt idx="204">
                  <c:v>28.93</c:v>
                </c:pt>
                <c:pt idx="205">
                  <c:v>29.16</c:v>
                </c:pt>
                <c:pt idx="206">
                  <c:v>29.04</c:v>
                </c:pt>
                <c:pt idx="207">
                  <c:v>28.724999999999987</c:v>
                </c:pt>
                <c:pt idx="208">
                  <c:v>28.93</c:v>
                </c:pt>
                <c:pt idx="209">
                  <c:v>28.67</c:v>
                </c:pt>
                <c:pt idx="210">
                  <c:v>28.420099999999973</c:v>
                </c:pt>
                <c:pt idx="211">
                  <c:v>28.649899999999999</c:v>
                </c:pt>
                <c:pt idx="212">
                  <c:v>29.08</c:v>
                </c:pt>
                <c:pt idx="213">
                  <c:v>29.559899999999999</c:v>
                </c:pt>
                <c:pt idx="214">
                  <c:v>29.5</c:v>
                </c:pt>
                <c:pt idx="215">
                  <c:v>29.49</c:v>
                </c:pt>
                <c:pt idx="216">
                  <c:v>29.459999999999987</c:v>
                </c:pt>
                <c:pt idx="217">
                  <c:v>29.770099999999989</c:v>
                </c:pt>
                <c:pt idx="218">
                  <c:v>29.7</c:v>
                </c:pt>
                <c:pt idx="219">
                  <c:v>29.452499999999972</c:v>
                </c:pt>
                <c:pt idx="220">
                  <c:v>29.71</c:v>
                </c:pt>
                <c:pt idx="221">
                  <c:v>29.84</c:v>
                </c:pt>
                <c:pt idx="222">
                  <c:v>29.84</c:v>
                </c:pt>
                <c:pt idx="223">
                  <c:v>30.099900000000005</c:v>
                </c:pt>
                <c:pt idx="224">
                  <c:v>30.23</c:v>
                </c:pt>
                <c:pt idx="225">
                  <c:v>29.91</c:v>
                </c:pt>
                <c:pt idx="226">
                  <c:v>30.17</c:v>
                </c:pt>
                <c:pt idx="227">
                  <c:v>30.04</c:v>
                </c:pt>
                <c:pt idx="228">
                  <c:v>30.32</c:v>
                </c:pt>
                <c:pt idx="229">
                  <c:v>31.08</c:v>
                </c:pt>
                <c:pt idx="230">
                  <c:v>31.16</c:v>
                </c:pt>
                <c:pt idx="231">
                  <c:v>30.17</c:v>
                </c:pt>
                <c:pt idx="232">
                  <c:v>30.51</c:v>
                </c:pt>
                <c:pt idx="233">
                  <c:v>30.9</c:v>
                </c:pt>
                <c:pt idx="234">
                  <c:v>31.25</c:v>
                </c:pt>
                <c:pt idx="235">
                  <c:v>31.99</c:v>
                </c:pt>
                <c:pt idx="236">
                  <c:v>35.03</c:v>
                </c:pt>
                <c:pt idx="237">
                  <c:v>34.57</c:v>
                </c:pt>
                <c:pt idx="238">
                  <c:v>35.57</c:v>
                </c:pt>
                <c:pt idx="239">
                  <c:v>36.81</c:v>
                </c:pt>
                <c:pt idx="240">
                  <c:v>37.06</c:v>
                </c:pt>
                <c:pt idx="241">
                  <c:v>37.06</c:v>
                </c:pt>
                <c:pt idx="242">
                  <c:v>36.730000000000011</c:v>
                </c:pt>
                <c:pt idx="243">
                  <c:v>36.410000000000004</c:v>
                </c:pt>
                <c:pt idx="244">
                  <c:v>35.520000000000003</c:v>
                </c:pt>
                <c:pt idx="245">
                  <c:v>34.74</c:v>
                </c:pt>
                <c:pt idx="246">
                  <c:v>33.730000000000011</c:v>
                </c:pt>
                <c:pt idx="247">
                  <c:v>33.380000000000003</c:v>
                </c:pt>
                <c:pt idx="248">
                  <c:v>34.46</c:v>
                </c:pt>
                <c:pt idx="249">
                  <c:v>33.93</c:v>
                </c:pt>
                <c:pt idx="250">
                  <c:v>33.760000000000012</c:v>
                </c:pt>
              </c:numCache>
            </c:numRef>
          </c:val>
        </c:ser>
        <c:axId val="125817216"/>
        <c:axId val="125819136"/>
        <c:axId val="0"/>
      </c:area3DChart>
      <c:dateAx>
        <c:axId val="125817216"/>
        <c:scaling>
          <c:orientation val="minMax"/>
          <c:max val="39447"/>
        </c:scaling>
        <c:axPos val="b"/>
        <c:numFmt formatCode="mmm" sourceLinked="1"/>
        <c:tickLblPos val="nextTo"/>
        <c:crossAx val="125819136"/>
        <c:crosses val="autoZero"/>
        <c:auto val="1"/>
        <c:lblOffset val="100"/>
        <c:baseTimeUnit val="days"/>
        <c:majorUnit val="1"/>
        <c:majorTimeUnit val="months"/>
      </c:dateAx>
      <c:valAx>
        <c:axId val="125819136"/>
        <c:scaling>
          <c:orientation val="minMax"/>
          <c:min val="26"/>
        </c:scaling>
        <c:axPos val="l"/>
        <c:majorGridlines/>
        <c:title>
          <c:tx>
            <c:rich>
              <a:bodyPr rot="-5400000" vert="horz"/>
              <a:lstStyle/>
              <a:p>
                <a:pPr>
                  <a:defRPr/>
                </a:pPr>
                <a:r>
                  <a:rPr lang="en-US" dirty="0" smtClean="0"/>
                  <a:t>Share Price c/$</a:t>
                </a:r>
                <a:endParaRPr lang="en-US" dirty="0"/>
              </a:p>
            </c:rich>
          </c:tx>
          <c:layout/>
        </c:title>
        <c:numFmt formatCode="General" sourceLinked="1"/>
        <c:minorTickMark val="in"/>
        <c:tickLblPos val="nextTo"/>
        <c:spPr>
          <a:noFill/>
        </c:spPr>
        <c:crossAx val="125817216"/>
        <c:crosses val="autoZero"/>
        <c:crossBetween val="midCat"/>
        <c:majorUnit val="1"/>
      </c:valAx>
      <c:spPr>
        <a:ln w="25400">
          <a:noFill/>
        </a:ln>
      </c:spPr>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0109D-54F2-4148-98E6-477B8F347D49}" type="doc">
      <dgm:prSet loTypeId="urn:microsoft.com/office/officeart/2005/8/layout/cycle8" loCatId="cycle" qsTypeId="urn:microsoft.com/office/officeart/2005/8/quickstyle/simple4" qsCatId="simple" csTypeId="urn:microsoft.com/office/officeart/2005/8/colors/accent1_4" csCatId="accent1" phldr="1"/>
      <dgm:spPr/>
    </dgm:pt>
    <dgm:pt modelId="{07A7D5DD-F05B-49D9-8C7C-66A0D589C410}">
      <dgm:prSet phldrT="[Text]"/>
      <dgm:spPr/>
      <dgm:t>
        <a:bodyPr/>
        <a:lstStyle/>
        <a:p>
          <a:r>
            <a:rPr lang="en-US" dirty="0" smtClean="0"/>
            <a:t>Exposure</a:t>
          </a:r>
          <a:endParaRPr lang="en-US" dirty="0"/>
        </a:p>
      </dgm:t>
    </dgm:pt>
    <dgm:pt modelId="{E4F1F0E3-5E91-458B-8DE8-B83F676E6875}" type="parTrans" cxnId="{11430419-0159-44D8-A70F-0D9FD6D56452}">
      <dgm:prSet/>
      <dgm:spPr/>
      <dgm:t>
        <a:bodyPr/>
        <a:lstStyle/>
        <a:p>
          <a:endParaRPr lang="en-US"/>
        </a:p>
      </dgm:t>
    </dgm:pt>
    <dgm:pt modelId="{0F8F40F9-33F0-491D-9344-8BA41C5D74FE}" type="sibTrans" cxnId="{11430419-0159-44D8-A70F-0D9FD6D56452}">
      <dgm:prSet/>
      <dgm:spPr/>
      <dgm:t>
        <a:bodyPr/>
        <a:lstStyle/>
        <a:p>
          <a:endParaRPr lang="en-US"/>
        </a:p>
      </dgm:t>
    </dgm:pt>
    <dgm:pt modelId="{35B36D5B-3E0F-491B-AE91-6F4ED75CB6D1}">
      <dgm:prSet phldrT="[Text]"/>
      <dgm:spPr/>
      <dgm:t>
        <a:bodyPr/>
        <a:lstStyle/>
        <a:p>
          <a:r>
            <a:rPr lang="en-US" dirty="0" smtClean="0"/>
            <a:t>Hedged funds</a:t>
          </a:r>
          <a:endParaRPr lang="en-US" dirty="0"/>
        </a:p>
      </dgm:t>
    </dgm:pt>
    <dgm:pt modelId="{89EED261-E903-46B0-BED3-D70A4B90C207}" type="parTrans" cxnId="{13B07217-6CA0-428A-AD80-94D4A1AFECF7}">
      <dgm:prSet/>
      <dgm:spPr/>
      <dgm:t>
        <a:bodyPr/>
        <a:lstStyle/>
        <a:p>
          <a:endParaRPr lang="en-US"/>
        </a:p>
      </dgm:t>
    </dgm:pt>
    <dgm:pt modelId="{A5DC46C9-696E-405B-A48B-EA251CA89F79}" type="sibTrans" cxnId="{13B07217-6CA0-428A-AD80-94D4A1AFECF7}">
      <dgm:prSet/>
      <dgm:spPr/>
      <dgm:t>
        <a:bodyPr/>
        <a:lstStyle/>
        <a:p>
          <a:endParaRPr lang="en-US"/>
        </a:p>
      </dgm:t>
    </dgm:pt>
    <dgm:pt modelId="{05BA8E69-A482-4F08-8E95-821A53157F16}">
      <dgm:prSet phldrT="[Text]"/>
      <dgm:spPr/>
      <dgm:t>
        <a:bodyPr/>
        <a:lstStyle/>
        <a:p>
          <a:r>
            <a:rPr lang="en-US" dirty="0" smtClean="0"/>
            <a:t>Diversification</a:t>
          </a:r>
          <a:endParaRPr lang="en-US" dirty="0"/>
        </a:p>
      </dgm:t>
    </dgm:pt>
    <dgm:pt modelId="{2A6000D1-1D08-4EE2-8666-4E5DC8E5C609}" type="parTrans" cxnId="{FB8A24E6-7919-4429-8FD9-52F6E1EAC036}">
      <dgm:prSet/>
      <dgm:spPr/>
      <dgm:t>
        <a:bodyPr/>
        <a:lstStyle/>
        <a:p>
          <a:endParaRPr lang="en-US"/>
        </a:p>
      </dgm:t>
    </dgm:pt>
    <dgm:pt modelId="{8C1BEB10-71BD-465F-88CC-62EA3826B74E}" type="sibTrans" cxnId="{FB8A24E6-7919-4429-8FD9-52F6E1EAC036}">
      <dgm:prSet/>
      <dgm:spPr/>
      <dgm:t>
        <a:bodyPr/>
        <a:lstStyle/>
        <a:p>
          <a:endParaRPr lang="en-US"/>
        </a:p>
      </dgm:t>
    </dgm:pt>
    <dgm:pt modelId="{572E2ACE-D520-437D-9C1F-04AB4BA24111}" type="pres">
      <dgm:prSet presAssocID="{0920109D-54F2-4148-98E6-477B8F347D49}" presName="compositeShape" presStyleCnt="0">
        <dgm:presLayoutVars>
          <dgm:chMax val="7"/>
          <dgm:dir/>
          <dgm:resizeHandles val="exact"/>
        </dgm:presLayoutVars>
      </dgm:prSet>
      <dgm:spPr/>
    </dgm:pt>
    <dgm:pt modelId="{B7AF6BC3-4270-426B-A807-5053C24C340D}" type="pres">
      <dgm:prSet presAssocID="{0920109D-54F2-4148-98E6-477B8F347D49}" presName="wedge1" presStyleLbl="node1" presStyleIdx="0" presStyleCnt="3"/>
      <dgm:spPr/>
      <dgm:t>
        <a:bodyPr/>
        <a:lstStyle/>
        <a:p>
          <a:endParaRPr lang="en-US"/>
        </a:p>
      </dgm:t>
    </dgm:pt>
    <dgm:pt modelId="{09D25DF2-FDB0-40C6-9B83-5BE211CF4A03}" type="pres">
      <dgm:prSet presAssocID="{0920109D-54F2-4148-98E6-477B8F347D49}" presName="dummy1a" presStyleCnt="0"/>
      <dgm:spPr/>
    </dgm:pt>
    <dgm:pt modelId="{E9DE7E54-1494-4E2C-8CD2-6E8C6D669F1E}" type="pres">
      <dgm:prSet presAssocID="{0920109D-54F2-4148-98E6-477B8F347D49}" presName="dummy1b" presStyleCnt="0"/>
      <dgm:spPr/>
    </dgm:pt>
    <dgm:pt modelId="{9EE65685-820B-4593-AD38-672292CC86A6}" type="pres">
      <dgm:prSet presAssocID="{0920109D-54F2-4148-98E6-477B8F347D49}" presName="wedge1Tx" presStyleLbl="node1" presStyleIdx="0" presStyleCnt="3">
        <dgm:presLayoutVars>
          <dgm:chMax val="0"/>
          <dgm:chPref val="0"/>
          <dgm:bulletEnabled val="1"/>
        </dgm:presLayoutVars>
      </dgm:prSet>
      <dgm:spPr/>
      <dgm:t>
        <a:bodyPr/>
        <a:lstStyle/>
        <a:p>
          <a:endParaRPr lang="en-US"/>
        </a:p>
      </dgm:t>
    </dgm:pt>
    <dgm:pt modelId="{F450A6F6-9A40-4CC2-9CC3-CBAF3B2E6956}" type="pres">
      <dgm:prSet presAssocID="{0920109D-54F2-4148-98E6-477B8F347D49}" presName="wedge2" presStyleLbl="node1" presStyleIdx="1" presStyleCnt="3"/>
      <dgm:spPr/>
      <dgm:t>
        <a:bodyPr/>
        <a:lstStyle/>
        <a:p>
          <a:endParaRPr lang="en-US"/>
        </a:p>
      </dgm:t>
    </dgm:pt>
    <dgm:pt modelId="{A26726DE-4040-4886-8C68-2BDBB3646B21}" type="pres">
      <dgm:prSet presAssocID="{0920109D-54F2-4148-98E6-477B8F347D49}" presName="dummy2a" presStyleCnt="0"/>
      <dgm:spPr/>
    </dgm:pt>
    <dgm:pt modelId="{267934CC-EE21-481C-A8BB-4127E72D1FBC}" type="pres">
      <dgm:prSet presAssocID="{0920109D-54F2-4148-98E6-477B8F347D49}" presName="dummy2b" presStyleCnt="0"/>
      <dgm:spPr/>
    </dgm:pt>
    <dgm:pt modelId="{E6145940-9F18-4269-960A-DC8C0E3AA9A6}" type="pres">
      <dgm:prSet presAssocID="{0920109D-54F2-4148-98E6-477B8F347D49}" presName="wedge2Tx" presStyleLbl="node1" presStyleIdx="1" presStyleCnt="3">
        <dgm:presLayoutVars>
          <dgm:chMax val="0"/>
          <dgm:chPref val="0"/>
          <dgm:bulletEnabled val="1"/>
        </dgm:presLayoutVars>
      </dgm:prSet>
      <dgm:spPr/>
      <dgm:t>
        <a:bodyPr/>
        <a:lstStyle/>
        <a:p>
          <a:endParaRPr lang="en-US"/>
        </a:p>
      </dgm:t>
    </dgm:pt>
    <dgm:pt modelId="{ECB864FB-AAD2-4A41-BB11-14A72513461F}" type="pres">
      <dgm:prSet presAssocID="{0920109D-54F2-4148-98E6-477B8F347D49}" presName="wedge3" presStyleLbl="node1" presStyleIdx="2" presStyleCnt="3"/>
      <dgm:spPr/>
      <dgm:t>
        <a:bodyPr/>
        <a:lstStyle/>
        <a:p>
          <a:endParaRPr lang="en-US"/>
        </a:p>
      </dgm:t>
    </dgm:pt>
    <dgm:pt modelId="{E27BF5B5-7B6C-416E-A638-6980F896993F}" type="pres">
      <dgm:prSet presAssocID="{0920109D-54F2-4148-98E6-477B8F347D49}" presName="dummy3a" presStyleCnt="0"/>
      <dgm:spPr/>
    </dgm:pt>
    <dgm:pt modelId="{7CEE4584-664E-4EA4-BC16-D8C3B0EC175B}" type="pres">
      <dgm:prSet presAssocID="{0920109D-54F2-4148-98E6-477B8F347D49}" presName="dummy3b" presStyleCnt="0"/>
      <dgm:spPr/>
    </dgm:pt>
    <dgm:pt modelId="{EB4D6DF1-4920-408C-AD7C-F14FAD2DC47D}" type="pres">
      <dgm:prSet presAssocID="{0920109D-54F2-4148-98E6-477B8F347D49}" presName="wedge3Tx" presStyleLbl="node1" presStyleIdx="2" presStyleCnt="3">
        <dgm:presLayoutVars>
          <dgm:chMax val="0"/>
          <dgm:chPref val="0"/>
          <dgm:bulletEnabled val="1"/>
        </dgm:presLayoutVars>
      </dgm:prSet>
      <dgm:spPr/>
      <dgm:t>
        <a:bodyPr/>
        <a:lstStyle/>
        <a:p>
          <a:endParaRPr lang="en-US"/>
        </a:p>
      </dgm:t>
    </dgm:pt>
    <dgm:pt modelId="{0D7E7A2A-26D9-4463-AC56-34C07BB953B3}" type="pres">
      <dgm:prSet presAssocID="{0F8F40F9-33F0-491D-9344-8BA41C5D74FE}" presName="arrowWedge1" presStyleLbl="fgSibTrans2D1" presStyleIdx="0" presStyleCnt="3"/>
      <dgm:spPr/>
    </dgm:pt>
    <dgm:pt modelId="{B8D8EEDA-AD61-4BF9-AE9A-827D7512EDCE}" type="pres">
      <dgm:prSet presAssocID="{A5DC46C9-696E-405B-A48B-EA251CA89F79}" presName="arrowWedge2" presStyleLbl="fgSibTrans2D1" presStyleIdx="1" presStyleCnt="3"/>
      <dgm:spPr/>
    </dgm:pt>
    <dgm:pt modelId="{055C40CD-0486-4302-A7D1-BB836263896B}" type="pres">
      <dgm:prSet presAssocID="{8C1BEB10-71BD-465F-88CC-62EA3826B74E}" presName="arrowWedge3" presStyleLbl="fgSibTrans2D1" presStyleIdx="2" presStyleCnt="3"/>
      <dgm:spPr/>
    </dgm:pt>
  </dgm:ptLst>
  <dgm:cxnLst>
    <dgm:cxn modelId="{13B07217-6CA0-428A-AD80-94D4A1AFECF7}" srcId="{0920109D-54F2-4148-98E6-477B8F347D49}" destId="{35B36D5B-3E0F-491B-AE91-6F4ED75CB6D1}" srcOrd="1" destOrd="0" parTransId="{89EED261-E903-46B0-BED3-D70A4B90C207}" sibTransId="{A5DC46C9-696E-405B-A48B-EA251CA89F79}"/>
    <dgm:cxn modelId="{AFF67856-516F-439E-8D48-62B2567B421F}" type="presOf" srcId="{05BA8E69-A482-4F08-8E95-821A53157F16}" destId="{EB4D6DF1-4920-408C-AD7C-F14FAD2DC47D}" srcOrd="1" destOrd="0" presId="urn:microsoft.com/office/officeart/2005/8/layout/cycle8"/>
    <dgm:cxn modelId="{A22C338D-B02D-418D-8A99-6CEF90CD0D1D}" type="presOf" srcId="{35B36D5B-3E0F-491B-AE91-6F4ED75CB6D1}" destId="{F450A6F6-9A40-4CC2-9CC3-CBAF3B2E6956}" srcOrd="0" destOrd="0" presId="urn:microsoft.com/office/officeart/2005/8/layout/cycle8"/>
    <dgm:cxn modelId="{747CC360-FA0C-4EE6-B678-D412F090ECFA}" type="presOf" srcId="{07A7D5DD-F05B-49D9-8C7C-66A0D589C410}" destId="{B7AF6BC3-4270-426B-A807-5053C24C340D}" srcOrd="0" destOrd="0" presId="urn:microsoft.com/office/officeart/2005/8/layout/cycle8"/>
    <dgm:cxn modelId="{FB8A24E6-7919-4429-8FD9-52F6E1EAC036}" srcId="{0920109D-54F2-4148-98E6-477B8F347D49}" destId="{05BA8E69-A482-4F08-8E95-821A53157F16}" srcOrd="2" destOrd="0" parTransId="{2A6000D1-1D08-4EE2-8666-4E5DC8E5C609}" sibTransId="{8C1BEB10-71BD-465F-88CC-62EA3826B74E}"/>
    <dgm:cxn modelId="{81B202A2-824C-45AF-AE03-674392BA67B3}" type="presOf" srcId="{07A7D5DD-F05B-49D9-8C7C-66A0D589C410}" destId="{9EE65685-820B-4593-AD38-672292CC86A6}" srcOrd="1" destOrd="0" presId="urn:microsoft.com/office/officeart/2005/8/layout/cycle8"/>
    <dgm:cxn modelId="{87C38917-CA74-4EA1-9982-D38F08C2F2FB}" type="presOf" srcId="{05BA8E69-A482-4F08-8E95-821A53157F16}" destId="{ECB864FB-AAD2-4A41-BB11-14A72513461F}" srcOrd="0" destOrd="0" presId="urn:microsoft.com/office/officeart/2005/8/layout/cycle8"/>
    <dgm:cxn modelId="{11430419-0159-44D8-A70F-0D9FD6D56452}" srcId="{0920109D-54F2-4148-98E6-477B8F347D49}" destId="{07A7D5DD-F05B-49D9-8C7C-66A0D589C410}" srcOrd="0" destOrd="0" parTransId="{E4F1F0E3-5E91-458B-8DE8-B83F676E6875}" sibTransId="{0F8F40F9-33F0-491D-9344-8BA41C5D74FE}"/>
    <dgm:cxn modelId="{121096E2-FAAF-4D1B-8A9A-BD2E9D7F57DD}" type="presOf" srcId="{35B36D5B-3E0F-491B-AE91-6F4ED75CB6D1}" destId="{E6145940-9F18-4269-960A-DC8C0E3AA9A6}" srcOrd="1" destOrd="0" presId="urn:microsoft.com/office/officeart/2005/8/layout/cycle8"/>
    <dgm:cxn modelId="{6DF5C842-B33A-4E79-AE7B-79D1E94A1F61}" type="presOf" srcId="{0920109D-54F2-4148-98E6-477B8F347D49}" destId="{572E2ACE-D520-437D-9C1F-04AB4BA24111}" srcOrd="0" destOrd="0" presId="urn:microsoft.com/office/officeart/2005/8/layout/cycle8"/>
    <dgm:cxn modelId="{6070ADE1-B691-4FBF-A706-BB6B52B690A4}" type="presParOf" srcId="{572E2ACE-D520-437D-9C1F-04AB4BA24111}" destId="{B7AF6BC3-4270-426B-A807-5053C24C340D}" srcOrd="0" destOrd="0" presId="urn:microsoft.com/office/officeart/2005/8/layout/cycle8"/>
    <dgm:cxn modelId="{4ED08BAF-A7CE-4354-A872-A26DCE8854CD}" type="presParOf" srcId="{572E2ACE-D520-437D-9C1F-04AB4BA24111}" destId="{09D25DF2-FDB0-40C6-9B83-5BE211CF4A03}" srcOrd="1" destOrd="0" presId="urn:microsoft.com/office/officeart/2005/8/layout/cycle8"/>
    <dgm:cxn modelId="{D6154254-0442-4E93-8A02-99CCFAE07D7C}" type="presParOf" srcId="{572E2ACE-D520-437D-9C1F-04AB4BA24111}" destId="{E9DE7E54-1494-4E2C-8CD2-6E8C6D669F1E}" srcOrd="2" destOrd="0" presId="urn:microsoft.com/office/officeart/2005/8/layout/cycle8"/>
    <dgm:cxn modelId="{D5D70926-F261-4628-BA62-6E5268B52447}" type="presParOf" srcId="{572E2ACE-D520-437D-9C1F-04AB4BA24111}" destId="{9EE65685-820B-4593-AD38-672292CC86A6}" srcOrd="3" destOrd="0" presId="urn:microsoft.com/office/officeart/2005/8/layout/cycle8"/>
    <dgm:cxn modelId="{5F0F8C7D-FE0D-4D62-AADB-15A501444404}" type="presParOf" srcId="{572E2ACE-D520-437D-9C1F-04AB4BA24111}" destId="{F450A6F6-9A40-4CC2-9CC3-CBAF3B2E6956}" srcOrd="4" destOrd="0" presId="urn:microsoft.com/office/officeart/2005/8/layout/cycle8"/>
    <dgm:cxn modelId="{13CF4D60-0849-414E-84B6-5A3ED92C4E69}" type="presParOf" srcId="{572E2ACE-D520-437D-9C1F-04AB4BA24111}" destId="{A26726DE-4040-4886-8C68-2BDBB3646B21}" srcOrd="5" destOrd="0" presId="urn:microsoft.com/office/officeart/2005/8/layout/cycle8"/>
    <dgm:cxn modelId="{01CC71E6-EBB7-48FE-8413-3C794F5698CE}" type="presParOf" srcId="{572E2ACE-D520-437D-9C1F-04AB4BA24111}" destId="{267934CC-EE21-481C-A8BB-4127E72D1FBC}" srcOrd="6" destOrd="0" presId="urn:microsoft.com/office/officeart/2005/8/layout/cycle8"/>
    <dgm:cxn modelId="{D4FFCEEE-DF59-4803-871A-58BFE1EDB393}" type="presParOf" srcId="{572E2ACE-D520-437D-9C1F-04AB4BA24111}" destId="{E6145940-9F18-4269-960A-DC8C0E3AA9A6}" srcOrd="7" destOrd="0" presId="urn:microsoft.com/office/officeart/2005/8/layout/cycle8"/>
    <dgm:cxn modelId="{A8D87821-E347-4019-BFF9-F07717405F89}" type="presParOf" srcId="{572E2ACE-D520-437D-9C1F-04AB4BA24111}" destId="{ECB864FB-AAD2-4A41-BB11-14A72513461F}" srcOrd="8" destOrd="0" presId="urn:microsoft.com/office/officeart/2005/8/layout/cycle8"/>
    <dgm:cxn modelId="{A46CB9F2-5A10-4B70-AF00-6B29A4419F7C}" type="presParOf" srcId="{572E2ACE-D520-437D-9C1F-04AB4BA24111}" destId="{E27BF5B5-7B6C-416E-A638-6980F896993F}" srcOrd="9" destOrd="0" presId="urn:microsoft.com/office/officeart/2005/8/layout/cycle8"/>
    <dgm:cxn modelId="{452121D2-43FF-4CAC-9CE3-5B4957086C59}" type="presParOf" srcId="{572E2ACE-D520-437D-9C1F-04AB4BA24111}" destId="{7CEE4584-664E-4EA4-BC16-D8C3B0EC175B}" srcOrd="10" destOrd="0" presId="urn:microsoft.com/office/officeart/2005/8/layout/cycle8"/>
    <dgm:cxn modelId="{8BF5CA41-0779-4765-A084-C04198D54471}" type="presParOf" srcId="{572E2ACE-D520-437D-9C1F-04AB4BA24111}" destId="{EB4D6DF1-4920-408C-AD7C-F14FAD2DC47D}" srcOrd="11" destOrd="0" presId="urn:microsoft.com/office/officeart/2005/8/layout/cycle8"/>
    <dgm:cxn modelId="{9DD9E811-CD48-443E-9A76-342B8C63326C}" type="presParOf" srcId="{572E2ACE-D520-437D-9C1F-04AB4BA24111}" destId="{0D7E7A2A-26D9-4463-AC56-34C07BB953B3}" srcOrd="12" destOrd="0" presId="urn:microsoft.com/office/officeart/2005/8/layout/cycle8"/>
    <dgm:cxn modelId="{D583B9B8-ABEC-452D-B85C-6A4AE888F412}" type="presParOf" srcId="{572E2ACE-D520-437D-9C1F-04AB4BA24111}" destId="{B8D8EEDA-AD61-4BF9-AE9A-827D7512EDCE}" srcOrd="13" destOrd="0" presId="urn:microsoft.com/office/officeart/2005/8/layout/cycle8"/>
    <dgm:cxn modelId="{F788CD7E-7F6A-4B88-950E-BD18171FA6E9}" type="presParOf" srcId="{572E2ACE-D520-437D-9C1F-04AB4BA24111}" destId="{055C40CD-0486-4302-A7D1-BB836263896B}" srcOrd="14" destOrd="0" presId="urn:microsoft.com/office/officeart/2005/8/layout/cycle8"/>
  </dgm:cxnLst>
  <dgm:bg/>
  <dgm:whole/>
</dgm:dataModel>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ED890-1F90-42F1-9937-3D58C0A5EFF3}" type="datetimeFigureOut">
              <a:rPr lang="en-US" smtClean="0"/>
              <a:pPr/>
              <a:t>4/3/2008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D83F14-1622-4F5B-AE5A-E341A75BCEC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A67EB0-6AC3-4392-B9C7-41E4BD07BD80}" type="datetimeFigureOut">
              <a:rPr lang="en-US" smtClean="0"/>
              <a:pPr/>
              <a:t>4/3/2008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241195-5DB3-4E97-BA1E-29DF5FBECA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of our highlights this year have included an increase in net revenues. This can be attributed to an increase in sales</a:t>
            </a:r>
            <a:r>
              <a:rPr lang="en-US" baseline="0" dirty="0" smtClean="0"/>
              <a:t> volume across all three sectors. Reduced cost of sales figures have supported an overall increase in operating income for this financial year. Shareholder equity has declined, but this has been offset by an increase in earnings per individual share, up eight cents to $1.20. Our total assets remain stable and a rise in long-term obligations adds increased stability as we enter the next financial cycle.</a:t>
            </a:r>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D24B878-6DFB-4618-B68C-9AE072238BF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D24B878-6DFB-4618-B68C-9AE072238BF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D24B878-6DFB-4618-B68C-9AE072238BF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b="1"/>
            </a:lvl1pPr>
          </a:lstStyle>
          <a:p>
            <a:r>
              <a:rPr lang="en-US" smtClean="0"/>
              <a:t>Click to edit Master title style</a:t>
            </a:r>
            <a:endParaRPr lang="en-US"/>
          </a:p>
        </p:txBody>
      </p:sp>
      <p:sp>
        <p:nvSpPr>
          <p:cNvPr id="3" name="Subtitle 2"/>
          <p:cNvSpPr>
            <a:spLocks noGrp="1"/>
          </p:cNvSpPr>
          <p:nvPr>
            <p:ph type="subTitle" idx="1"/>
          </p:nvPr>
        </p:nvSpPr>
        <p:spPr>
          <a:xfrm>
            <a:off x="685800" y="3886200"/>
            <a:ext cx="7772400" cy="1752600"/>
          </a:xfrm>
        </p:spPr>
        <p:txBody>
          <a:bodyPr>
            <a:normAutofit/>
          </a:bodyPr>
          <a:lstStyle>
            <a:lvl1pPr marL="0" indent="0" algn="l">
              <a:buNone/>
              <a:defRPr sz="2400" cap="small" baseline="0">
                <a:solidFill>
                  <a:schemeClr val="tx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F5311-D8F0-424A-B510-3D8DEA56F975}" type="datetimeFigureOut">
              <a:rPr lang="en-US" smtClean="0"/>
              <a:pPr/>
              <a:t>4/3/2008</a:t>
            </a:fld>
            <a:endParaRPr lang="en-US"/>
          </a:p>
        </p:txBody>
      </p:sp>
      <p:sp>
        <p:nvSpPr>
          <p:cNvPr id="6" name="Footer Placeholder 5"/>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MSB08_Buildings_01.jpg"/>
          <p:cNvPicPr>
            <a:picLocks noChangeAspect="1"/>
          </p:cNvPicPr>
          <p:nvPr userDrawn="1"/>
        </p:nvPicPr>
        <p:blipFill>
          <a:blip r:embed="rId2">
            <a:duotone>
              <a:prstClr val="black"/>
              <a:schemeClr val="accent6">
                <a:lumMod val="25000"/>
                <a:tint val="45000"/>
                <a:satMod val="400000"/>
              </a:schemeClr>
            </a:duotone>
          </a:blip>
          <a:stretch>
            <a:fillRect/>
          </a:stretch>
        </p:blipFill>
        <p:spPr>
          <a:xfrm>
            <a:off x="0" y="0"/>
            <a:ext cx="9144000" cy="6858000"/>
          </a:xfrm>
          <a:prstGeom prst="rect">
            <a:avLst/>
          </a:prstGeom>
        </p:spPr>
      </p:pic>
      <p:sp>
        <p:nvSpPr>
          <p:cNvPr id="11" name="Rectangle 10"/>
          <p:cNvSpPr/>
          <p:nvPr userDrawn="1"/>
        </p:nvSpPr>
        <p:spPr>
          <a:xfrm>
            <a:off x="0" y="0"/>
            <a:ext cx="9144000" cy="6858000"/>
          </a:xfrm>
          <a:prstGeom prst="rect">
            <a:avLst/>
          </a:prstGeom>
          <a:solidFill>
            <a:schemeClr val="tx2">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10" name="Picture 9" descr="CONTOSO LOGO3.png"/>
          <p:cNvPicPr>
            <a:picLocks noChangeAspect="1"/>
          </p:cNvPicPr>
          <p:nvPr userDrawn="1"/>
        </p:nvPicPr>
        <p:blipFill>
          <a:blip r:embed="rId3"/>
          <a:stretch>
            <a:fillRect/>
          </a:stretch>
        </p:blipFill>
        <p:spPr>
          <a:xfrm>
            <a:off x="7467600" y="6248400"/>
            <a:ext cx="1207000" cy="45349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9F5311-D8F0-424A-B510-3D8DEA56F975}" type="datetimeFigureOut">
              <a:rPr lang="en-US" smtClean="0"/>
              <a:pPr/>
              <a:t>4/3/2008</a:t>
            </a:fld>
            <a:endParaRPr lang="en-US"/>
          </a:p>
        </p:txBody>
      </p:sp>
      <p:sp>
        <p:nvSpPr>
          <p:cNvPr id="6" name="Footer Placeholder 5"/>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9F5311-D8F0-424A-B510-3D8DEA56F975}" type="datetimeFigureOut">
              <a:rPr lang="en-US" smtClean="0"/>
              <a:pPr/>
              <a:t>4/3/2008</a:t>
            </a:fld>
            <a:endParaRPr lang="en-US"/>
          </a:p>
        </p:txBody>
      </p:sp>
      <p:sp>
        <p:nvSpPr>
          <p:cNvPr id="8" name="Footer Placeholder 7"/>
          <p:cNvSpPr>
            <a:spLocks noGrp="1"/>
          </p:cNvSpPr>
          <p:nvPr>
            <p:ph type="ftr" sz="quarter" idx="11"/>
          </p:nvPr>
        </p:nvSpPr>
        <p:spPr/>
        <p:txBody>
          <a:bodyPr/>
          <a:lstStyle/>
          <a:p>
            <a:endParaRPr lang="en-US"/>
          </a:p>
        </p:txBody>
      </p:sp>
      <p:pic>
        <p:nvPicPr>
          <p:cNvPr id="11" name="Picture 10"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9F5311-D8F0-424A-B510-3D8DEA56F975}" type="datetimeFigureOut">
              <a:rPr lang="en-US" smtClean="0"/>
              <a:pPr/>
              <a:t>4/3/2008</a:t>
            </a:fld>
            <a:endParaRPr lang="en-US"/>
          </a:p>
        </p:txBody>
      </p:sp>
      <p:sp>
        <p:nvSpPr>
          <p:cNvPr id="4" name="Footer Placeholder 3"/>
          <p:cNvSpPr>
            <a:spLocks noGrp="1"/>
          </p:cNvSpPr>
          <p:nvPr>
            <p:ph type="ftr" sz="quarter" idx="11"/>
          </p:nvPr>
        </p:nvSpPr>
        <p:spPr/>
        <p:txBody>
          <a:bodyPr/>
          <a:lstStyle/>
          <a:p>
            <a:endParaRPr lang="en-US"/>
          </a:p>
        </p:txBody>
      </p:sp>
      <p:pic>
        <p:nvPicPr>
          <p:cNvPr id="7" name="Picture 6"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F5311-D8F0-424A-B510-3D8DEA56F975}" type="datetimeFigureOut">
              <a:rPr lang="en-US" smtClean="0"/>
              <a:pPr/>
              <a:t>4/3/2008</a:t>
            </a:fld>
            <a:endParaRPr lang="en-US"/>
          </a:p>
        </p:txBody>
      </p:sp>
      <p:sp>
        <p:nvSpPr>
          <p:cNvPr id="3" name="Footer Placeholder 2"/>
          <p:cNvSpPr>
            <a:spLocks noGrp="1"/>
          </p:cNvSpPr>
          <p:nvPr>
            <p:ph type="ftr" sz="quarter" idx="11"/>
          </p:nvPr>
        </p:nvSpPr>
        <p:spPr/>
        <p:txBody>
          <a:bodyPr/>
          <a:lstStyle/>
          <a:p>
            <a:endParaRPr lang="en-US"/>
          </a:p>
        </p:txBody>
      </p:sp>
      <p:pic>
        <p:nvPicPr>
          <p:cNvPr id="6" name="Picture 5"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F5311-D8F0-424A-B510-3D8DEA56F975}" type="datetimeFigureOut">
              <a:rPr lang="en-US" smtClean="0"/>
              <a:pPr/>
              <a:t>4/3/2008</a:t>
            </a:fld>
            <a:endParaRPr lang="en-US"/>
          </a:p>
        </p:txBody>
      </p:sp>
      <p:sp>
        <p:nvSpPr>
          <p:cNvPr id="6" name="Footer Placeholder 5"/>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50000"/>
              </a:schemeClr>
            </a:gs>
            <a:gs pos="100000">
              <a:schemeClr val="bg2">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F5311-D8F0-424A-B510-3D8DEA56F975}" type="datetimeFigureOut">
              <a:rPr lang="en-US" smtClean="0"/>
              <a:pPr/>
              <a:t>4/3/2008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smtClean="0"/>
              <a:t>Contoso Financial Review – Company Confidential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spcBef>
          <a:spcPct val="0"/>
        </a:spcBef>
        <a:buNone/>
        <a:defRPr sz="4000" b="1" kern="1200" cap="small" baseline="0">
          <a:solidFill>
            <a:schemeClr val="accent2">
              <a:lumMod val="60000"/>
              <a:lumOff val="40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t>Contoso Financial Performance Review</a:t>
            </a:r>
            <a:endParaRPr lang="en-US" sz="4000" dirty="0"/>
          </a:p>
        </p:txBody>
      </p:sp>
      <p:sp>
        <p:nvSpPr>
          <p:cNvPr id="3" name="Subtitle 2"/>
          <p:cNvSpPr>
            <a:spLocks noGrp="1"/>
          </p:cNvSpPr>
          <p:nvPr>
            <p:ph type="subTitle" idx="1"/>
          </p:nvPr>
        </p:nvSpPr>
        <p:spPr/>
        <p:txBody>
          <a:bodyPr/>
          <a:lstStyle/>
          <a:p>
            <a:pPr algn="ctr"/>
            <a:r>
              <a:rPr lang="en-US" dirty="0" smtClean="0"/>
              <a:t>Presented By Sabina Sch</a:t>
            </a:r>
            <a:r>
              <a:rPr lang="en-US" dirty="0" smtClean="0">
                <a:latin typeface="Arial"/>
                <a:cs typeface="Arial"/>
              </a:rPr>
              <a:t>ü</a:t>
            </a:r>
            <a:r>
              <a:rPr lang="en-US" dirty="0" smtClean="0"/>
              <a:t>tz, Finance Manager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Audits are conducted in accordance with the standards of the Public Company Accounting Oversight Board (United States). </a:t>
            </a:r>
          </a:p>
          <a:p>
            <a:r>
              <a:rPr lang="en-US" dirty="0" smtClean="0"/>
              <a:t>Standards require the audit to be planned and performed to obtain reasonable assurance about whether the financial statements are free of material misstatement.</a:t>
            </a:r>
          </a:p>
          <a:p>
            <a:r>
              <a:rPr lang="en-US" dirty="0" smtClean="0"/>
              <a:t>An audit includes examining, on a test basis, evidence supporting the amounts and disclosures in the financial statements.</a:t>
            </a:r>
          </a:p>
          <a:p>
            <a:r>
              <a:rPr lang="en-US" dirty="0" smtClean="0"/>
              <a:t>An audit also includes assessing the accounting principles used and significant estimates made by management, as well as evaluating the overall financial statement presentation.</a:t>
            </a:r>
            <a:endParaRPr lang="en-US" dirty="0"/>
          </a:p>
        </p:txBody>
      </p:sp>
      <p:sp>
        <p:nvSpPr>
          <p:cNvPr id="3" name="Title 2"/>
          <p:cNvSpPr>
            <a:spLocks noGrp="1"/>
          </p:cNvSpPr>
          <p:nvPr>
            <p:ph type="title"/>
          </p:nvPr>
        </p:nvSpPr>
        <p:spPr/>
        <p:txBody>
          <a:bodyPr/>
          <a:lstStyle/>
          <a:p>
            <a:r>
              <a:rPr lang="en-US" dirty="0" smtClean="0"/>
              <a:t>Auditor’s Statement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smtClean="0"/>
              <a:t>Highlights</a:t>
            </a:r>
          </a:p>
          <a:p>
            <a:r>
              <a:rPr lang="en-US" dirty="0" smtClean="0"/>
              <a:t>Income</a:t>
            </a:r>
          </a:p>
          <a:p>
            <a:r>
              <a:rPr lang="en-US" dirty="0" smtClean="0"/>
              <a:t>Revenue</a:t>
            </a:r>
          </a:p>
          <a:p>
            <a:r>
              <a:rPr lang="en-US" dirty="0" smtClean="0"/>
              <a:t>Balance Sheet</a:t>
            </a:r>
          </a:p>
          <a:p>
            <a:r>
              <a:rPr lang="en-US" dirty="0" smtClean="0"/>
              <a:t>Assets</a:t>
            </a:r>
          </a:p>
          <a:p>
            <a:r>
              <a:rPr lang="en-US" dirty="0" smtClean="0"/>
              <a:t>Stock Performance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a:t>
            </a:r>
            <a:endParaRPr lang="en-US" dirty="0"/>
          </a:p>
        </p:txBody>
      </p:sp>
      <p:graphicFrame>
        <p:nvGraphicFramePr>
          <p:cNvPr id="3" name="Content Placeholder 3"/>
          <p:cNvGraphicFramePr>
            <a:graphicFrameLocks/>
          </p:cNvGraphicFramePr>
          <p:nvPr/>
        </p:nvGraphicFramePr>
        <p:xfrm>
          <a:off x="457200" y="2209800"/>
          <a:ext cx="8229600" cy="2743200"/>
        </p:xfrm>
        <a:graphic>
          <a:graphicData uri="http://schemas.openxmlformats.org/drawingml/2006/table">
            <a:tbl>
              <a:tblPr firstRow="1" bandRow="1">
                <a:effectLst>
                  <a:outerShdw blurRad="40000" dist="20000" dir="5400000" rotWithShape="0">
                    <a:srgbClr val="000000">
                      <a:alpha val="38000"/>
                    </a:srgbClr>
                  </a:outerShdw>
                  <a:reflection blurRad="6350" stA="52000" endA="300" endPos="35000" dir="5400000" sy="-100000" algn="bl" rotWithShape="0"/>
                </a:effectLst>
                <a:tableStyleId>{3C2FFA5D-87B4-456A-9821-1D502468CF0F}</a:tableStyleId>
              </a:tblPr>
              <a:tblGrid>
                <a:gridCol w="3886200"/>
                <a:gridCol w="1981200"/>
                <a:gridCol w="2362200"/>
              </a:tblGrid>
              <a:tr h="0">
                <a:tc>
                  <a:txBody>
                    <a:bodyPr/>
                    <a:lstStyle/>
                    <a:p>
                      <a:r>
                        <a:rPr lang="en-US" sz="1400" dirty="0" smtClean="0"/>
                        <a:t>(In thousands, except earnings per share )</a:t>
                      </a:r>
                      <a:endParaRPr lang="en-US" sz="1400" dirty="0"/>
                    </a:p>
                  </a:txBody>
                  <a:tcPr/>
                </a:tc>
                <a:tc>
                  <a:txBody>
                    <a:bodyPr/>
                    <a:lstStyle/>
                    <a:p>
                      <a:pPr algn="r"/>
                      <a:r>
                        <a:rPr lang="en-US" sz="1400" dirty="0" smtClean="0"/>
                        <a:t>This y</a:t>
                      </a:r>
                      <a:r>
                        <a:rPr lang="en-US" sz="1400" baseline="0" dirty="0" smtClean="0"/>
                        <a:t>ear</a:t>
                      </a:r>
                      <a:endParaRPr lang="en-US" sz="1400" dirty="0"/>
                    </a:p>
                  </a:txBody>
                  <a:tcPr/>
                </a:tc>
                <a:tc>
                  <a:txBody>
                    <a:bodyPr/>
                    <a:lstStyle/>
                    <a:p>
                      <a:pPr algn="r"/>
                      <a:r>
                        <a:rPr lang="en-US" sz="1400" dirty="0" smtClean="0"/>
                        <a:t>Last Year</a:t>
                      </a:r>
                      <a:endParaRPr lang="en-US" sz="1400" dirty="0"/>
                    </a:p>
                  </a:txBody>
                  <a:tcPr/>
                </a:tc>
              </a:tr>
              <a:tr h="0">
                <a:tc>
                  <a:txBody>
                    <a:bodyPr/>
                    <a:lstStyle/>
                    <a:p>
                      <a:r>
                        <a:rPr lang="en-US" sz="1400" dirty="0" smtClean="0"/>
                        <a:t>Net</a:t>
                      </a:r>
                      <a:r>
                        <a:rPr lang="en-US" sz="1400" baseline="0" dirty="0" smtClean="0"/>
                        <a:t> revenues</a:t>
                      </a:r>
                      <a:endParaRPr lang="en-US" sz="1400" dirty="0"/>
                    </a:p>
                  </a:txBody>
                  <a:tcPr/>
                </a:tc>
                <a:tc>
                  <a:txBody>
                    <a:bodyPr/>
                    <a:lstStyle/>
                    <a:p>
                      <a:pPr algn="r"/>
                      <a:r>
                        <a:rPr lang="en-US" sz="1400" dirty="0" smtClean="0"/>
                        <a:t>$44,282</a:t>
                      </a:r>
                      <a:endParaRPr lang="en-US" sz="1400" dirty="0"/>
                    </a:p>
                  </a:txBody>
                  <a:tcPr/>
                </a:tc>
                <a:tc>
                  <a:txBody>
                    <a:bodyPr/>
                    <a:lstStyle/>
                    <a:p>
                      <a:pPr algn="r"/>
                      <a:r>
                        <a:rPr lang="en-US" sz="1400" dirty="0" smtClean="0"/>
                        <a:t>$39,788</a:t>
                      </a:r>
                      <a:endParaRPr lang="en-US" sz="1400" dirty="0"/>
                    </a:p>
                  </a:txBody>
                  <a:tcPr/>
                </a:tc>
              </a:tr>
              <a:tr h="0">
                <a:tc>
                  <a:txBody>
                    <a:bodyPr/>
                    <a:lstStyle/>
                    <a:p>
                      <a:r>
                        <a:rPr lang="en-US" sz="1400" dirty="0" smtClean="0"/>
                        <a:t>Operating income</a:t>
                      </a:r>
                      <a:endParaRPr lang="en-US" sz="1400" dirty="0"/>
                    </a:p>
                  </a:txBody>
                  <a:tcPr/>
                </a:tc>
                <a:tc>
                  <a:txBody>
                    <a:bodyPr/>
                    <a:lstStyle/>
                    <a:p>
                      <a:pPr algn="r"/>
                      <a:r>
                        <a:rPr lang="en-US" sz="1400" dirty="0" smtClean="0"/>
                        <a:t>$16,472</a:t>
                      </a:r>
                      <a:endParaRPr lang="en-US" sz="1400" dirty="0"/>
                    </a:p>
                  </a:txBody>
                  <a:tcPr/>
                </a:tc>
                <a:tc>
                  <a:txBody>
                    <a:bodyPr/>
                    <a:lstStyle/>
                    <a:p>
                      <a:pPr algn="r"/>
                      <a:r>
                        <a:rPr lang="en-US" sz="1400" dirty="0" smtClean="0"/>
                        <a:t>$14,561</a:t>
                      </a:r>
                      <a:endParaRPr lang="en-US" sz="1400" dirty="0"/>
                    </a:p>
                  </a:txBody>
                  <a:tcPr/>
                </a:tc>
              </a:tr>
              <a:tr h="0">
                <a:tc>
                  <a:txBody>
                    <a:bodyPr/>
                    <a:lstStyle/>
                    <a:p>
                      <a:r>
                        <a:rPr lang="en-US" sz="1400" dirty="0" smtClean="0"/>
                        <a:t>Net income</a:t>
                      </a:r>
                      <a:endParaRPr lang="en-US" sz="1400" dirty="0"/>
                    </a:p>
                  </a:txBody>
                  <a:tcPr/>
                </a:tc>
                <a:tc>
                  <a:txBody>
                    <a:bodyPr/>
                    <a:lstStyle/>
                    <a:p>
                      <a:pPr algn="r"/>
                      <a:r>
                        <a:rPr lang="en-US" sz="1400" dirty="0" smtClean="0"/>
                        <a:t>$12,599</a:t>
                      </a:r>
                      <a:endParaRPr lang="en-US" sz="1400" dirty="0"/>
                    </a:p>
                  </a:txBody>
                  <a:tcPr/>
                </a:tc>
                <a:tc>
                  <a:txBody>
                    <a:bodyPr/>
                    <a:lstStyle/>
                    <a:p>
                      <a:pPr algn="r"/>
                      <a:r>
                        <a:rPr lang="en-US" sz="1400" dirty="0" smtClean="0"/>
                        <a:t>$12,254</a:t>
                      </a:r>
                      <a:endParaRPr lang="en-US" sz="1400" dirty="0"/>
                    </a:p>
                  </a:txBody>
                  <a:tcPr/>
                </a:tc>
              </a:tr>
              <a:tr h="0">
                <a:tc>
                  <a:txBody>
                    <a:bodyPr/>
                    <a:lstStyle/>
                    <a:p>
                      <a:r>
                        <a:rPr lang="en-US" sz="1400" dirty="0" smtClean="0"/>
                        <a:t>Earnings per share</a:t>
                      </a:r>
                      <a:endParaRPr lang="en-US" sz="1400" dirty="0"/>
                    </a:p>
                  </a:txBody>
                  <a:tcPr/>
                </a:tc>
                <a:tc>
                  <a:txBody>
                    <a:bodyPr/>
                    <a:lstStyle/>
                    <a:p>
                      <a:pPr algn="r"/>
                      <a:r>
                        <a:rPr lang="en-US" sz="1400" dirty="0" smtClean="0"/>
                        <a:t>$1.20</a:t>
                      </a:r>
                      <a:endParaRPr lang="en-US" sz="1400" dirty="0"/>
                    </a:p>
                  </a:txBody>
                  <a:tcPr/>
                </a:tc>
                <a:tc>
                  <a:txBody>
                    <a:bodyPr/>
                    <a:lstStyle/>
                    <a:p>
                      <a:pPr algn="r"/>
                      <a:r>
                        <a:rPr lang="en-US" sz="1400" dirty="0" smtClean="0"/>
                        <a:t>$1.12</a:t>
                      </a:r>
                      <a:endParaRPr lang="en-US" sz="1400" dirty="0"/>
                    </a:p>
                  </a:txBody>
                  <a:tcPr/>
                </a:tc>
              </a:tr>
              <a:tr h="0">
                <a:tc>
                  <a:txBody>
                    <a:bodyPr/>
                    <a:lstStyle/>
                    <a:p>
                      <a:r>
                        <a:rPr lang="en-US" sz="1400" dirty="0" smtClean="0"/>
                        <a:t>Cash and short-term investments</a:t>
                      </a:r>
                      <a:endParaRPr lang="en-US" sz="1400" dirty="0"/>
                    </a:p>
                  </a:txBody>
                  <a:tcPr/>
                </a:tc>
                <a:tc>
                  <a:txBody>
                    <a:bodyPr/>
                    <a:lstStyle/>
                    <a:p>
                      <a:pPr algn="r"/>
                      <a:r>
                        <a:rPr lang="en-US" sz="1400" dirty="0" smtClean="0"/>
                        <a:t>$34,161</a:t>
                      </a:r>
                      <a:endParaRPr lang="en-US" sz="1400" dirty="0"/>
                    </a:p>
                  </a:txBody>
                  <a:tcPr/>
                </a:tc>
                <a:tc>
                  <a:txBody>
                    <a:bodyPr/>
                    <a:lstStyle/>
                    <a:p>
                      <a:pPr algn="r"/>
                      <a:r>
                        <a:rPr lang="en-US" sz="1400" dirty="0" smtClean="0"/>
                        <a:t>$37,751</a:t>
                      </a:r>
                      <a:endParaRPr lang="en-US" sz="1400" dirty="0"/>
                    </a:p>
                  </a:txBody>
                  <a:tcPr/>
                </a:tc>
              </a:tr>
              <a:tr h="0">
                <a:tc>
                  <a:txBody>
                    <a:bodyPr/>
                    <a:lstStyle/>
                    <a:p>
                      <a:r>
                        <a:rPr lang="en-US" sz="1400" dirty="0" smtClean="0"/>
                        <a:t>Total assets</a:t>
                      </a:r>
                      <a:endParaRPr lang="en-US" sz="1400" dirty="0"/>
                    </a:p>
                  </a:txBody>
                  <a:tcPr/>
                </a:tc>
                <a:tc>
                  <a:txBody>
                    <a:bodyPr/>
                    <a:lstStyle/>
                    <a:p>
                      <a:pPr algn="r"/>
                      <a:r>
                        <a:rPr lang="en-US" sz="1400" dirty="0" smtClean="0"/>
                        <a:t>$47.070</a:t>
                      </a:r>
                      <a:endParaRPr lang="en-US" sz="14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t>$47,036</a:t>
                      </a:r>
                    </a:p>
                  </a:txBody>
                  <a:tcPr/>
                </a:tc>
              </a:tr>
              <a:tr h="0">
                <a:tc>
                  <a:txBody>
                    <a:bodyPr/>
                    <a:lstStyle/>
                    <a:p>
                      <a:r>
                        <a:rPr lang="en-US" sz="1400" dirty="0" smtClean="0"/>
                        <a:t>Long-term obligations</a:t>
                      </a:r>
                      <a:endParaRPr lang="en-US" sz="1400" dirty="0"/>
                    </a:p>
                  </a:txBody>
                  <a:tcPr/>
                </a:tc>
                <a:tc>
                  <a:txBody>
                    <a:bodyPr/>
                    <a:lstStyle/>
                    <a:p>
                      <a:pPr algn="r"/>
                      <a:r>
                        <a:rPr lang="en-US" sz="1400" dirty="0" smtClean="0"/>
                        <a:t>$7,051</a:t>
                      </a:r>
                      <a:endParaRPr lang="en-US" sz="1400" dirty="0"/>
                    </a:p>
                  </a:txBody>
                  <a:tcPr/>
                </a:tc>
                <a:tc>
                  <a:txBody>
                    <a:bodyPr/>
                    <a:lstStyle/>
                    <a:p>
                      <a:pPr algn="r"/>
                      <a:r>
                        <a:rPr lang="en-US" sz="1400" dirty="0" smtClean="0"/>
                        <a:t>$5,823</a:t>
                      </a:r>
                      <a:endParaRPr lang="en-US" sz="1400" dirty="0"/>
                    </a:p>
                  </a:txBody>
                  <a:tcPr/>
                </a:tc>
              </a:tr>
              <a:tr h="0">
                <a:tc>
                  <a:txBody>
                    <a:bodyPr/>
                    <a:lstStyle/>
                    <a:p>
                      <a:r>
                        <a:rPr lang="en-US" sz="1400" dirty="0" smtClean="0"/>
                        <a:t>Shareholder equity</a:t>
                      </a:r>
                      <a:endParaRPr lang="en-US" sz="1400" dirty="0"/>
                    </a:p>
                  </a:txBody>
                  <a:tcPr/>
                </a:tc>
                <a:tc>
                  <a:txBody>
                    <a:bodyPr/>
                    <a:lstStyle/>
                    <a:p>
                      <a:pPr algn="r"/>
                      <a:r>
                        <a:rPr lang="en-US" sz="1400" dirty="0" smtClean="0"/>
                        <a:t>$40,104</a:t>
                      </a:r>
                      <a:endParaRPr lang="en-US" sz="1400" dirty="0"/>
                    </a:p>
                  </a:txBody>
                  <a:tcPr/>
                </a:tc>
                <a:tc>
                  <a:txBody>
                    <a:bodyPr/>
                    <a:lstStyle/>
                    <a:p>
                      <a:pPr algn="r"/>
                      <a:r>
                        <a:rPr lang="en-US" sz="1400" dirty="0" smtClean="0"/>
                        <a:t>$48,115</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Quarterly Revenue</a:t>
            </a:r>
            <a:endParaRPr lang="en-US" dirty="0"/>
          </a:p>
        </p:txBody>
      </p:sp>
      <p:graphicFrame>
        <p:nvGraphicFramePr>
          <p:cNvPr id="3" name="Content Placeholder 5"/>
          <p:cNvGraphicFramePr>
            <a:graphicFrameLocks/>
          </p:cNvGraphicFramePr>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Quarterly Income</a:t>
            </a:r>
            <a:endParaRPr lang="en-US" dirty="0"/>
          </a:p>
        </p:txBody>
      </p:sp>
      <p:graphicFrame>
        <p:nvGraphicFramePr>
          <p:cNvPr id="6" name="Content Placeholder 5"/>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2672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3505200"/>
                <a:gridCol w="2286000"/>
                <a:gridCol w="2438400"/>
              </a:tblGrid>
              <a:tr h="0">
                <a:tc>
                  <a:txBody>
                    <a:bodyPr/>
                    <a:lstStyle/>
                    <a:p>
                      <a:r>
                        <a:rPr lang="en-US" sz="1400" dirty="0" smtClean="0"/>
                        <a:t>(In</a:t>
                      </a:r>
                      <a:r>
                        <a:rPr lang="en-US" sz="1400" baseline="0" dirty="0" smtClean="0"/>
                        <a:t> thousands)</a:t>
                      </a:r>
                      <a:endParaRPr lang="en-US" sz="1400" dirty="0"/>
                    </a:p>
                  </a:txBody>
                  <a:tcPr/>
                </a:tc>
                <a:tc>
                  <a:txBody>
                    <a:bodyPr/>
                    <a:lstStyle/>
                    <a:p>
                      <a:pPr algn="r"/>
                      <a:r>
                        <a:rPr lang="en-US" sz="1400" dirty="0" smtClean="0"/>
                        <a:t>This</a:t>
                      </a:r>
                      <a:r>
                        <a:rPr lang="en-US" sz="1400" baseline="0" dirty="0" smtClean="0"/>
                        <a:t> </a:t>
                      </a:r>
                      <a:r>
                        <a:rPr lang="en-US" sz="1400" dirty="0" smtClean="0"/>
                        <a:t>Year</a:t>
                      </a:r>
                      <a:endParaRPr lang="en-US" sz="1400" dirty="0"/>
                    </a:p>
                  </a:txBody>
                  <a:tcPr/>
                </a:tc>
                <a:tc>
                  <a:txBody>
                    <a:bodyPr/>
                    <a:lstStyle/>
                    <a:p>
                      <a:pPr algn="r"/>
                      <a:r>
                        <a:rPr lang="en-US" sz="1400" dirty="0" smtClean="0"/>
                        <a:t>Last Year</a:t>
                      </a:r>
                      <a:endParaRPr lang="en-US" sz="1400" dirty="0"/>
                    </a:p>
                  </a:txBody>
                  <a:tcPr/>
                </a:tc>
              </a:tr>
              <a:tr h="0">
                <a:tc>
                  <a:txBody>
                    <a:bodyPr/>
                    <a:lstStyle/>
                    <a:p>
                      <a:r>
                        <a:rPr lang="en-US" sz="1400" dirty="0" smtClean="0"/>
                        <a:t>Assets</a:t>
                      </a:r>
                      <a:endParaRPr lang="en-US" sz="1400" dirty="0"/>
                    </a:p>
                  </a:txBody>
                  <a:tcPr/>
                </a:tc>
                <a:tc>
                  <a:txBody>
                    <a:bodyPr/>
                    <a:lstStyle/>
                    <a:p>
                      <a:pPr algn="r"/>
                      <a:endParaRPr lang="en-US" sz="1400" dirty="0"/>
                    </a:p>
                  </a:txBody>
                  <a:tcPr/>
                </a:tc>
                <a:tc>
                  <a:txBody>
                    <a:bodyPr/>
                    <a:lstStyle/>
                    <a:p>
                      <a:pPr algn="r"/>
                      <a:endParaRPr lang="en-US" sz="1400" dirty="0"/>
                    </a:p>
                  </a:txBody>
                  <a:tcPr/>
                </a:tc>
              </a:tr>
              <a:tr h="0">
                <a:tc>
                  <a:txBody>
                    <a:bodyPr/>
                    <a:lstStyle/>
                    <a:p>
                      <a:pPr>
                        <a:buFont typeface="Arial"/>
                        <a:buChar char="•"/>
                      </a:pPr>
                      <a:r>
                        <a:rPr lang="en-US" sz="1400" dirty="0" smtClean="0"/>
                        <a:t> Cash and short-term investments</a:t>
                      </a:r>
                      <a:endParaRPr lang="en-US" sz="1400" dirty="0"/>
                    </a:p>
                  </a:txBody>
                  <a:tcPr/>
                </a:tc>
                <a:tc>
                  <a:txBody>
                    <a:bodyPr/>
                    <a:lstStyle/>
                    <a:p>
                      <a:pPr algn="r"/>
                      <a:r>
                        <a:rPr lang="en-US" sz="1400" dirty="0" smtClean="0"/>
                        <a:t>$34,161</a:t>
                      </a:r>
                      <a:endParaRPr lang="en-US" sz="1400" dirty="0"/>
                    </a:p>
                  </a:txBody>
                  <a:tcPr/>
                </a:tc>
                <a:tc>
                  <a:txBody>
                    <a:bodyPr/>
                    <a:lstStyle/>
                    <a:p>
                      <a:pPr algn="r"/>
                      <a:r>
                        <a:rPr lang="en-US" sz="1400" dirty="0" smtClean="0"/>
                        <a:t>$37,751</a:t>
                      </a:r>
                      <a:endParaRPr lang="en-US" sz="1400" dirty="0"/>
                    </a:p>
                  </a:txBody>
                  <a:tcPr/>
                </a:tc>
              </a:tr>
              <a:tr h="0">
                <a:tc>
                  <a:txBody>
                    <a:bodyPr/>
                    <a:lstStyle/>
                    <a:p>
                      <a:pPr>
                        <a:buFont typeface="Arial"/>
                        <a:buChar char="•"/>
                      </a:pPr>
                      <a:r>
                        <a:rPr lang="en-US" sz="1400" dirty="0" smtClean="0"/>
                        <a:t> Accounts receivable</a:t>
                      </a:r>
                      <a:endParaRPr lang="en-US" sz="1400" dirty="0"/>
                    </a:p>
                  </a:txBody>
                  <a:tcPr/>
                </a:tc>
                <a:tc>
                  <a:txBody>
                    <a:bodyPr/>
                    <a:lstStyle/>
                    <a:p>
                      <a:pPr algn="r"/>
                      <a:r>
                        <a:rPr lang="en-US" sz="1400" dirty="0" smtClean="0"/>
                        <a:t>9,316</a:t>
                      </a:r>
                      <a:endParaRPr lang="en-US" sz="1400" dirty="0"/>
                    </a:p>
                  </a:txBody>
                  <a:tcPr/>
                </a:tc>
                <a:tc>
                  <a:txBody>
                    <a:bodyPr/>
                    <a:lstStyle/>
                    <a:p>
                      <a:pPr algn="r"/>
                      <a:r>
                        <a:rPr lang="en-US" sz="1400" dirty="0" smtClean="0"/>
                        <a:t>7,180</a:t>
                      </a:r>
                      <a:endParaRPr lang="en-US" sz="1400" dirty="0"/>
                    </a:p>
                  </a:txBody>
                  <a:tcPr/>
                </a:tc>
              </a:tr>
              <a:tr h="0">
                <a:tc>
                  <a:txBody>
                    <a:bodyPr/>
                    <a:lstStyle/>
                    <a:p>
                      <a:pPr>
                        <a:buFont typeface="Arial"/>
                        <a:buChar char="•"/>
                      </a:pPr>
                      <a:r>
                        <a:rPr lang="en-US" sz="1400" dirty="0" smtClean="0"/>
                        <a:t> Inventories</a:t>
                      </a:r>
                      <a:endParaRPr lang="en-US" sz="1400" dirty="0"/>
                    </a:p>
                  </a:txBody>
                  <a:tcPr/>
                </a:tc>
                <a:tc>
                  <a:txBody>
                    <a:bodyPr/>
                    <a:lstStyle/>
                    <a:p>
                      <a:pPr algn="r"/>
                      <a:r>
                        <a:rPr lang="en-US" sz="1400" dirty="0" smtClean="0"/>
                        <a:t>1,478</a:t>
                      </a:r>
                      <a:endParaRPr lang="en-US" sz="1400" dirty="0"/>
                    </a:p>
                  </a:txBody>
                  <a:tcPr/>
                </a:tc>
                <a:tc>
                  <a:txBody>
                    <a:bodyPr/>
                    <a:lstStyle/>
                    <a:p>
                      <a:pPr algn="r"/>
                      <a:r>
                        <a:rPr lang="en-US" sz="1400" dirty="0" smtClean="0"/>
                        <a:t>491</a:t>
                      </a:r>
                      <a:endParaRPr lang="en-US" sz="1400" dirty="0"/>
                    </a:p>
                  </a:txBody>
                  <a:tcPr/>
                </a:tc>
              </a:tr>
              <a:tr h="0">
                <a:tc>
                  <a:txBody>
                    <a:bodyPr/>
                    <a:lstStyle/>
                    <a:p>
                      <a:pPr>
                        <a:buFont typeface="Arial"/>
                        <a:buChar char="•"/>
                      </a:pPr>
                      <a:r>
                        <a:rPr lang="en-US" sz="1400" dirty="0" smtClean="0"/>
                        <a:t> Other</a:t>
                      </a:r>
                      <a:endParaRPr lang="en-US" sz="1400" dirty="0"/>
                    </a:p>
                  </a:txBody>
                  <a:tcPr/>
                </a:tc>
                <a:tc>
                  <a:txBody>
                    <a:bodyPr/>
                    <a:lstStyle/>
                    <a:p>
                      <a:pPr algn="r"/>
                      <a:r>
                        <a:rPr lang="en-US" sz="1400" dirty="0" smtClean="0"/>
                        <a:t>2,115</a:t>
                      </a:r>
                      <a:endParaRPr lang="en-US" sz="1400" dirty="0"/>
                    </a:p>
                  </a:txBody>
                  <a:tcPr/>
                </a:tc>
                <a:tc>
                  <a:txBody>
                    <a:bodyPr/>
                    <a:lstStyle/>
                    <a:p>
                      <a:pPr algn="r"/>
                      <a:r>
                        <a:rPr lang="en-US" sz="1400" dirty="0" smtClean="0"/>
                        <a:t>1,614</a:t>
                      </a:r>
                      <a:endParaRPr lang="en-US" sz="1400" dirty="0"/>
                    </a:p>
                  </a:txBody>
                  <a:tcPr/>
                </a:tc>
              </a:tr>
              <a:tr h="0">
                <a:tc>
                  <a:txBody>
                    <a:bodyPr/>
                    <a:lstStyle/>
                    <a:p>
                      <a:r>
                        <a:rPr lang="en-US" sz="1400" dirty="0" smtClean="0"/>
                        <a:t>Total Assets</a:t>
                      </a:r>
                      <a:endParaRPr lang="en-US" sz="1400" dirty="0"/>
                    </a:p>
                  </a:txBody>
                  <a:tcPr/>
                </a:tc>
                <a:tc>
                  <a:txBody>
                    <a:bodyPr/>
                    <a:lstStyle/>
                    <a:p>
                      <a:pPr algn="r"/>
                      <a:r>
                        <a:rPr lang="en-US" sz="1400" dirty="0" smtClean="0"/>
                        <a:t>$47,070</a:t>
                      </a:r>
                      <a:endParaRPr lang="en-US" sz="1400" dirty="0"/>
                    </a:p>
                  </a:txBody>
                  <a:tcPr/>
                </a:tc>
                <a:tc>
                  <a:txBody>
                    <a:bodyPr/>
                    <a:lstStyle/>
                    <a:p>
                      <a:pPr algn="r"/>
                      <a:r>
                        <a:rPr lang="en-US" sz="1400" dirty="0" smtClean="0"/>
                        <a:t>$47,036</a:t>
                      </a:r>
                      <a:endParaRPr lang="en-US" sz="1400" dirty="0"/>
                    </a:p>
                  </a:txBody>
                  <a:tcPr/>
                </a:tc>
              </a:tr>
              <a:tr h="0">
                <a:tc>
                  <a:txBody>
                    <a:bodyPr/>
                    <a:lstStyle/>
                    <a:p>
                      <a:pPr>
                        <a:buFont typeface="Arial"/>
                        <a:buNone/>
                      </a:pPr>
                      <a:r>
                        <a:rPr lang="en-US" sz="1400" dirty="0" smtClean="0"/>
                        <a:t>Liabilities</a:t>
                      </a:r>
                      <a:endParaRPr lang="en-US" sz="1400" dirty="0"/>
                    </a:p>
                  </a:txBody>
                  <a:tcPr/>
                </a:tc>
                <a:tc>
                  <a:txBody>
                    <a:bodyPr/>
                    <a:lstStyle/>
                    <a:p>
                      <a:pPr algn="r"/>
                      <a:endParaRPr lang="en-US" sz="1400" dirty="0"/>
                    </a:p>
                  </a:txBody>
                  <a:tcPr/>
                </a:tc>
                <a:tc>
                  <a:txBody>
                    <a:bodyPr/>
                    <a:lstStyle/>
                    <a:p>
                      <a:pPr algn="r"/>
                      <a:endParaRPr lang="en-US" sz="1400" dirty="0"/>
                    </a:p>
                  </a:txBody>
                  <a:tcPr/>
                </a:tc>
              </a:tr>
              <a:tr h="0">
                <a:tc>
                  <a:txBody>
                    <a:bodyPr/>
                    <a:lstStyle/>
                    <a:p>
                      <a:pPr>
                        <a:buFont typeface="Arial"/>
                        <a:buChar char="•"/>
                      </a:pPr>
                      <a:r>
                        <a:rPr lang="en-US" sz="1400" dirty="0" smtClean="0"/>
                        <a:t> Accounts payable</a:t>
                      </a:r>
                      <a:endParaRPr lang="en-US" sz="1400" dirty="0"/>
                    </a:p>
                  </a:txBody>
                  <a:tcPr/>
                </a:tc>
                <a:tc>
                  <a:txBody>
                    <a:bodyPr/>
                    <a:lstStyle/>
                    <a:p>
                      <a:pPr algn="r"/>
                      <a:r>
                        <a:rPr lang="en-US" sz="1400" dirty="0" smtClean="0"/>
                        <a:t>2,909</a:t>
                      </a:r>
                      <a:endParaRPr lang="en-US" sz="1400" dirty="0"/>
                    </a:p>
                  </a:txBody>
                  <a:tcPr/>
                </a:tc>
                <a:tc>
                  <a:txBody>
                    <a:bodyPr/>
                    <a:lstStyle/>
                    <a:p>
                      <a:pPr algn="r"/>
                      <a:r>
                        <a:rPr lang="en-US" sz="1400" dirty="0" smtClean="0"/>
                        <a:t>2,086</a:t>
                      </a:r>
                      <a:endParaRPr lang="en-US" sz="1400" dirty="0"/>
                    </a:p>
                  </a:txBody>
                  <a:tcPr/>
                </a:tc>
              </a:tr>
              <a:tr h="0">
                <a:tc>
                  <a:txBody>
                    <a:bodyPr/>
                    <a:lstStyle/>
                    <a:p>
                      <a:pPr>
                        <a:buFont typeface="Arial"/>
                        <a:buChar char="•"/>
                      </a:pPr>
                      <a:r>
                        <a:rPr lang="en-US" sz="1400" dirty="0" smtClean="0"/>
                        <a:t> Accrued compensation</a:t>
                      </a:r>
                      <a:endParaRPr lang="en-US" sz="1400" dirty="0"/>
                    </a:p>
                  </a:txBody>
                  <a:tcPr/>
                </a:tc>
                <a:tc>
                  <a:txBody>
                    <a:bodyPr/>
                    <a:lstStyle/>
                    <a:p>
                      <a:pPr algn="r"/>
                      <a:r>
                        <a:rPr lang="en-US" sz="1400" dirty="0" smtClean="0"/>
                        <a:t>1,938</a:t>
                      </a:r>
                      <a:endParaRPr lang="en-US" sz="1400" dirty="0"/>
                    </a:p>
                  </a:txBody>
                  <a:tcPr/>
                </a:tc>
                <a:tc>
                  <a:txBody>
                    <a:bodyPr/>
                    <a:lstStyle/>
                    <a:p>
                      <a:pPr algn="r"/>
                      <a:r>
                        <a:rPr lang="en-US" sz="1400" dirty="0" smtClean="0"/>
                        <a:t>1,662</a:t>
                      </a:r>
                      <a:endParaRPr lang="en-US" sz="1400" dirty="0"/>
                    </a:p>
                  </a:txBody>
                  <a:tcPr/>
                </a:tc>
              </a:tr>
              <a:tr h="0">
                <a:tc>
                  <a:txBody>
                    <a:bodyPr/>
                    <a:lstStyle/>
                    <a:p>
                      <a:pPr>
                        <a:buFont typeface="Arial"/>
                        <a:buChar char="•"/>
                      </a:pPr>
                      <a:r>
                        <a:rPr lang="en-US" sz="1400" dirty="0" smtClean="0"/>
                        <a:t> Income taxes</a:t>
                      </a:r>
                      <a:r>
                        <a:rPr lang="en-US" sz="1400" baseline="0" dirty="0" smtClean="0"/>
                        <a:t> payable</a:t>
                      </a:r>
                      <a:endParaRPr lang="en-US" sz="1400" dirty="0"/>
                    </a:p>
                  </a:txBody>
                  <a:tcPr/>
                </a:tc>
                <a:tc>
                  <a:txBody>
                    <a:bodyPr/>
                    <a:lstStyle/>
                    <a:p>
                      <a:pPr algn="r"/>
                      <a:r>
                        <a:rPr lang="en-US" sz="1400" dirty="0" smtClean="0"/>
                        <a:t>1,557</a:t>
                      </a:r>
                      <a:endParaRPr lang="en-US" sz="1400" dirty="0"/>
                    </a:p>
                  </a:txBody>
                  <a:tcPr/>
                </a:tc>
                <a:tc>
                  <a:txBody>
                    <a:bodyPr/>
                    <a:lstStyle/>
                    <a:p>
                      <a:pPr algn="r"/>
                      <a:r>
                        <a:rPr lang="en-US" sz="1400" dirty="0" smtClean="0"/>
                        <a:t>2,020</a:t>
                      </a:r>
                      <a:endParaRPr lang="en-US" sz="1400" dirty="0"/>
                    </a:p>
                  </a:txBody>
                  <a:tcPr/>
                </a:tc>
              </a:tr>
              <a:tr h="0">
                <a:tc>
                  <a:txBody>
                    <a:bodyPr/>
                    <a:lstStyle/>
                    <a:p>
                      <a:pPr>
                        <a:buFont typeface="Arial"/>
                        <a:buChar char="•"/>
                      </a:pPr>
                      <a:r>
                        <a:rPr lang="en-US" sz="1400" dirty="0" smtClean="0"/>
                        <a:t> Other</a:t>
                      </a:r>
                      <a:endParaRPr lang="en-US" sz="1400" dirty="0"/>
                    </a:p>
                  </a:txBody>
                  <a:tcPr/>
                </a:tc>
                <a:tc>
                  <a:txBody>
                    <a:bodyPr/>
                    <a:lstStyle/>
                    <a:p>
                      <a:pPr algn="r"/>
                      <a:r>
                        <a:rPr lang="en-US" sz="1400" dirty="0" smtClean="0"/>
                        <a:t>3,783</a:t>
                      </a:r>
                      <a:endParaRPr lang="en-US" sz="1400" dirty="0"/>
                    </a:p>
                  </a:txBody>
                  <a:tcPr/>
                </a:tc>
                <a:tc>
                  <a:txBody>
                    <a:bodyPr/>
                    <a:lstStyle/>
                    <a:p>
                      <a:pPr algn="r"/>
                      <a:r>
                        <a:rPr lang="en-US" sz="1400" dirty="0" smtClean="0"/>
                        <a:t>3,607</a:t>
                      </a:r>
                      <a:endParaRPr lang="en-US" sz="1400" dirty="0"/>
                    </a:p>
                  </a:txBody>
                  <a:tcPr/>
                </a:tc>
              </a:tr>
              <a:tr h="0">
                <a:tc>
                  <a:txBody>
                    <a:bodyPr/>
                    <a:lstStyle/>
                    <a:p>
                      <a:r>
                        <a:rPr lang="en-US" sz="1400" dirty="0" smtClean="0"/>
                        <a:t>Total Liabilities</a:t>
                      </a:r>
                      <a:endParaRPr lang="en-US" sz="1400" dirty="0"/>
                    </a:p>
                  </a:txBody>
                  <a:tcPr/>
                </a:tc>
                <a:tc>
                  <a:txBody>
                    <a:bodyPr/>
                    <a:lstStyle/>
                    <a:p>
                      <a:pPr algn="r"/>
                      <a:r>
                        <a:rPr lang="en-US" sz="1400" dirty="0" smtClean="0"/>
                        <a:t>$10,187</a:t>
                      </a:r>
                      <a:endParaRPr lang="en-US" sz="1400" dirty="0"/>
                    </a:p>
                  </a:txBody>
                  <a:tcPr/>
                </a:tc>
                <a:tc>
                  <a:txBody>
                    <a:bodyPr/>
                    <a:lstStyle/>
                    <a:p>
                      <a:pPr algn="r"/>
                      <a:r>
                        <a:rPr lang="en-US" sz="1400" dirty="0" smtClean="0"/>
                        <a:t>$9,375</a:t>
                      </a:r>
                      <a:endParaRPr lang="en-US" sz="1400" dirty="0"/>
                    </a:p>
                  </a:txBody>
                  <a:tcPr/>
                </a:tc>
              </a:tr>
              <a:tr h="0">
                <a:tc>
                  <a:txBody>
                    <a:bodyPr/>
                    <a:lstStyle/>
                    <a:p>
                      <a:r>
                        <a:rPr lang="en-US" sz="1400" dirty="0" smtClean="0"/>
                        <a:t>Shareholder Equity</a:t>
                      </a:r>
                      <a:endParaRPr lang="en-US" sz="1400" dirty="0"/>
                    </a:p>
                  </a:txBody>
                  <a:tcPr/>
                </a:tc>
                <a:tc>
                  <a:txBody>
                    <a:bodyPr/>
                    <a:lstStyle/>
                    <a:p>
                      <a:pPr algn="r"/>
                      <a:r>
                        <a:rPr lang="en-US" sz="1400" dirty="0" smtClean="0"/>
                        <a:t>$36,883</a:t>
                      </a:r>
                      <a:endParaRPr lang="en-US" sz="1400" dirty="0"/>
                    </a:p>
                  </a:txBody>
                  <a:tcPr/>
                </a:tc>
                <a:tc>
                  <a:txBody>
                    <a:bodyPr/>
                    <a:lstStyle/>
                    <a:p>
                      <a:pPr algn="r"/>
                      <a:r>
                        <a:rPr lang="en-US" sz="1400" dirty="0" smtClean="0"/>
                        <a:t>$37,661</a:t>
                      </a:r>
                      <a:endParaRPr lang="en-US" sz="1400" dirty="0"/>
                    </a:p>
                  </a:txBody>
                  <a:tcPr/>
                </a:tc>
              </a:tr>
            </a:tbl>
          </a:graphicData>
        </a:graphic>
      </p:graphicFrame>
      <p:sp>
        <p:nvSpPr>
          <p:cNvPr id="2" name="Rectangle 1"/>
          <p:cNvSpPr>
            <a:spLocks noGrp="1"/>
          </p:cNvSpPr>
          <p:nvPr>
            <p:ph type="title"/>
          </p:nvPr>
        </p:nvSpPr>
        <p:spPr/>
        <p:txBody>
          <a:bodyPr/>
          <a:lstStyle/>
          <a:p>
            <a:r>
              <a:rPr lang="en-US" smtClean="0"/>
              <a:t>Balance Sheet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Assets</a:t>
            </a:r>
            <a:endParaRPr lang="en-US" dirty="0"/>
          </a:p>
        </p:txBody>
      </p:sp>
      <p:graphicFrame>
        <p:nvGraphicFramePr>
          <p:cNvPr id="5" name="Chart 4"/>
          <p:cNvGraphicFramePr/>
          <p:nvPr/>
        </p:nvGraphicFramePr>
        <p:xfrm>
          <a:off x="304800" y="1295400"/>
          <a:ext cx="4038600"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419600" y="1295400"/>
          <a:ext cx="4038600" cy="374904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609600" y="4648200"/>
            <a:ext cx="8077200" cy="1200329"/>
          </a:xfrm>
          <a:prstGeom prst="rect">
            <a:avLst/>
          </a:prstGeom>
          <a:noFill/>
        </p:spPr>
        <p:txBody>
          <a:bodyPr wrap="square" rtlCol="0">
            <a:spAutoFit/>
          </a:bodyPr>
          <a:lstStyle/>
          <a:p>
            <a:r>
              <a:rPr lang="en-US" dirty="0" smtClean="0"/>
              <a:t>Cash &amp; Short-term investments</a:t>
            </a:r>
          </a:p>
          <a:p>
            <a:r>
              <a:rPr lang="en-US" dirty="0" smtClean="0"/>
              <a:t>Accounts receivable</a:t>
            </a:r>
          </a:p>
          <a:p>
            <a:r>
              <a:rPr lang="en-US" dirty="0" smtClean="0"/>
              <a:t>Inventories</a:t>
            </a:r>
          </a:p>
          <a:p>
            <a:r>
              <a:rPr lang="en-US" dirty="0" smtClean="0"/>
              <a:t>Other</a:t>
            </a:r>
            <a:endParaRPr lang="en-US" dirty="0"/>
          </a:p>
        </p:txBody>
      </p:sp>
      <p:sp>
        <p:nvSpPr>
          <p:cNvPr id="8" name="Rectangle 7"/>
          <p:cNvSpPr/>
          <p:nvPr/>
        </p:nvSpPr>
        <p:spPr>
          <a:xfrm>
            <a:off x="478972" y="4767942"/>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8972" y="5029200"/>
            <a:ext cx="152400" cy="152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8972" y="5312228"/>
            <a:ext cx="152400" cy="152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8972" y="5595258"/>
            <a:ext cx="152400" cy="15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Stock Performance</a:t>
            </a:r>
            <a:endParaRPr lang="en-US" dirty="0"/>
          </a:p>
        </p:txBody>
      </p:sp>
      <p:graphicFrame>
        <p:nvGraphicFramePr>
          <p:cNvPr id="5" name="Chart 4"/>
          <p:cNvGraphicFramePr/>
          <p:nvPr/>
        </p:nvGraphicFramePr>
        <p:xfrm>
          <a:off x="0" y="1219200"/>
          <a:ext cx="8991600" cy="4953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4876800" cy="4800599"/>
          </a:xfrm>
        </p:spPr>
        <p:txBody>
          <a:bodyPr>
            <a:normAutofit fontScale="55000" lnSpcReduction="20000"/>
          </a:bodyPr>
          <a:lstStyle/>
          <a:p>
            <a:r>
              <a:rPr lang="en-US" dirty="0" smtClean="0"/>
              <a:t>Contoso is exposed to foreign currency, interest rate, fixed-income, equity, and commodity price risks. A portion of these risks is hedged, but fluctuations could impact our results of operations and financial position. </a:t>
            </a:r>
          </a:p>
          <a:p>
            <a:r>
              <a:rPr lang="en-US" dirty="0" smtClean="0"/>
              <a:t>Contoso hedges a portion of anticipated revenue and accounts receivable exposure to foreign currency fluctuations, primarily with option contracts. We monitor our foreign currency exposures daily to maximize the overall effectiveness of our foreign currency hedge positions. Principal currencies hedged include the euro, Japanese yen, British pound, and Canadian dollar. </a:t>
            </a:r>
          </a:p>
          <a:p>
            <a:r>
              <a:rPr lang="en-US" dirty="0" smtClean="0"/>
              <a:t>Fixed-income securities are subject primarily to interest rate risk. </a:t>
            </a:r>
          </a:p>
          <a:p>
            <a:endParaRPr lang="en-US" dirty="0"/>
          </a:p>
        </p:txBody>
      </p:sp>
      <p:sp>
        <p:nvSpPr>
          <p:cNvPr id="3" name="Title 2"/>
          <p:cNvSpPr>
            <a:spLocks noGrp="1"/>
          </p:cNvSpPr>
          <p:nvPr>
            <p:ph type="title"/>
          </p:nvPr>
        </p:nvSpPr>
        <p:spPr/>
        <p:txBody>
          <a:bodyPr/>
          <a:lstStyle/>
          <a:p>
            <a:r>
              <a:rPr lang="en-US" dirty="0" smtClean="0"/>
              <a:t>Market Risk</a:t>
            </a:r>
            <a:endParaRPr lang="en-US" dirty="0"/>
          </a:p>
        </p:txBody>
      </p:sp>
      <p:graphicFrame>
        <p:nvGraphicFramePr>
          <p:cNvPr id="7" name="Diagram 6"/>
          <p:cNvGraphicFramePr/>
          <p:nvPr/>
        </p:nvGraphicFramePr>
        <p:xfrm>
          <a:off x="5257800" y="1371600"/>
          <a:ext cx="3810000" cy="292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toso Corpor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633988DA92B44887E7F7CFF683C2F5" ma:contentTypeVersion="0" ma:contentTypeDescription="Create a new document." ma:contentTypeScope="" ma:versionID="ac7f443138426a685c933e190b41c1d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5268F6-4B47-406A-B8E4-6CA7CDAC0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22550-61E2-4D40-BDF9-4889FF9B661B}">
  <ds:schemaRefs>
    <ds:schemaRef ds:uri="http://schemas.microsoft.com/office/2006/metadata/properties"/>
  </ds:schemaRefs>
</ds:datastoreItem>
</file>

<file path=customXml/itemProps3.xml><?xml version="1.0" encoding="utf-8"?>
<ds:datastoreItem xmlns:ds="http://schemas.openxmlformats.org/officeDocument/2006/customXml" ds:itemID="{357DCF84-AFBF-48B0-9600-34479DC088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Technic</Template>
  <TotalTime>114</TotalTime>
  <Words>490</Words>
  <Application>Microsoft Office PowerPoint</Application>
  <PresentationFormat>On-screen Show (4:3)</PresentationFormat>
  <Paragraphs>107</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Contoso Financial Performance Review</vt:lpstr>
      <vt:lpstr>Agenda</vt:lpstr>
      <vt:lpstr>Highlights</vt:lpstr>
      <vt:lpstr>Quarterly Revenue</vt:lpstr>
      <vt:lpstr>Quarterly Income</vt:lpstr>
      <vt:lpstr>Balance Sheet</vt:lpstr>
      <vt:lpstr>Assets</vt:lpstr>
      <vt:lpstr>Stock Performance</vt:lpstr>
      <vt:lpstr>Market Risk</vt:lpstr>
      <vt:lpstr>Auditor’s 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Financial Performance Review</dc:title>
  <dc:creator>Howard Gold</dc:creator>
  <cp:lastModifiedBy>markalex</cp:lastModifiedBy>
  <cp:revision>2</cp:revision>
  <dcterms:created xsi:type="dcterms:W3CDTF">2007-12-11T00:32:37Z</dcterms:created>
  <dcterms:modified xsi:type="dcterms:W3CDTF">2008-04-04T00:48:54Z</dcterms:modified>
</cp:coreProperties>
</file>