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3" r:id="rId2"/>
    <p:sldId id="291" r:id="rId3"/>
    <p:sldId id="292" r:id="rId4"/>
    <p:sldId id="293" r:id="rId5"/>
    <p:sldId id="287" r:id="rId6"/>
    <p:sldId id="288" r:id="rId7"/>
    <p:sldId id="299" r:id="rId8"/>
    <p:sldId id="297" r:id="rId9"/>
    <p:sldId id="298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9" r:id="rId28"/>
    <p:sldId id="320" r:id="rId29"/>
    <p:sldId id="321" r:id="rId30"/>
    <p:sldId id="322" r:id="rId31"/>
    <p:sldId id="323" r:id="rId32"/>
    <p:sldId id="31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3480"/>
    <a:srgbClr val="FDFFFF"/>
    <a:srgbClr val="D39E15"/>
    <a:srgbClr val="F6D14F"/>
    <a:srgbClr val="1A0A05"/>
    <a:srgbClr val="BFBAB7"/>
    <a:srgbClr val="D99E26"/>
    <a:srgbClr val="B42B6D"/>
    <a:srgbClr val="F3F7F7"/>
    <a:srgbClr val="1D0F0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6F70A1-A02A-4D0D-8FCF-297F9BEE84E6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F4ABF0E-A671-4AD0-BD20-07D03CBE6D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F70A1-A02A-4D0D-8FCF-297F9BEE84E6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ABF0E-A671-4AD0-BD20-07D03CBE6D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F70A1-A02A-4D0D-8FCF-297F9BEE84E6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ABF0E-A671-4AD0-BD20-07D03CBE6D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F70A1-A02A-4D0D-8FCF-297F9BEE84E6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ABF0E-A671-4AD0-BD20-07D03CBE6D7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F70A1-A02A-4D0D-8FCF-297F9BEE84E6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ABF0E-A671-4AD0-BD20-07D03CBE6D7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F70A1-A02A-4D0D-8FCF-297F9BEE84E6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ABF0E-A671-4AD0-BD20-07D03CBE6D7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F70A1-A02A-4D0D-8FCF-297F9BEE84E6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ABF0E-A671-4AD0-BD20-07D03CBE6D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F70A1-A02A-4D0D-8FCF-297F9BEE84E6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ABF0E-A671-4AD0-BD20-07D03CBE6D7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6F70A1-A02A-4D0D-8FCF-297F9BEE84E6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ABF0E-A671-4AD0-BD20-07D03CBE6D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C76F70A1-A02A-4D0D-8FCF-297F9BEE84E6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ABF0E-A671-4AD0-BD20-07D03CBE6D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6F70A1-A02A-4D0D-8FCF-297F9BEE84E6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F4ABF0E-A671-4AD0-BD20-07D03CBE6D7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6F70A1-A02A-4D0D-8FCF-297F9BEE84E6}" type="datetimeFigureOut">
              <a:rPr lang="ko-KR" altLang="en-US" smtClean="0"/>
              <a:pPr/>
              <a:t>2023-07-05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F4ABF0E-A671-4AD0-BD20-07D03CBE6D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211.217.29.188/svn/test/&#54016;&#44592;&#49688;/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7733" y="189184"/>
            <a:ext cx="235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SPRING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049927" y="1286582"/>
            <a:ext cx="6052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개발 환경 및 </a:t>
            </a:r>
            <a:r>
              <a:rPr lang="en-US" altLang="ko-K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TOOL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35801" y="2290080"/>
            <a:ext cx="35505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2800" dirty="0" smtClean="0">
                <a:solidFill>
                  <a:srgbClr val="FF0000"/>
                </a:solidFill>
                <a:latin typeface="+mj-lt"/>
                <a:ea typeface="KoPub돋움체 Light" panose="00000300000000000000" pitchFamily="2" charset="-127"/>
              </a:rPr>
              <a:t>★</a:t>
            </a:r>
            <a:r>
              <a:rPr lang="ko-KR" altLang="en-US" sz="28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</a:t>
            </a:r>
            <a:r>
              <a:rPr lang="en-US" altLang="ko-KR" sz="2800" dirty="0" smtClean="0">
                <a:latin typeface="+mj-lt"/>
                <a:ea typeface="KoPub돋움체 Light" panose="00000300000000000000" pitchFamily="2" charset="-127"/>
              </a:rPr>
              <a:t>LINUX</a:t>
            </a:r>
          </a:p>
          <a:p>
            <a:r>
              <a:rPr lang="en-US" altLang="ko-KR" sz="28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28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28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2800" dirty="0" smtClean="0">
                <a:ea typeface="KoPub돋움체 Light" panose="00000300000000000000" pitchFamily="2" charset="-127"/>
              </a:rPr>
              <a:t>JDK 1.7 &amp; 1.8</a:t>
            </a:r>
          </a:p>
          <a:p>
            <a:r>
              <a:rPr lang="en-US" altLang="ko-KR" sz="28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28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28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2800" dirty="0" smtClean="0">
                <a:ea typeface="KoPub돋움체 Light" panose="00000300000000000000" pitchFamily="2" charset="-127"/>
              </a:rPr>
              <a:t>TOMCAT 7</a:t>
            </a:r>
          </a:p>
          <a:p>
            <a:r>
              <a:rPr lang="en-US" altLang="ko-KR" sz="28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28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28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2800" dirty="0" smtClean="0">
                <a:ea typeface="KoPub돋움체 Light" panose="00000300000000000000" pitchFamily="2" charset="-127"/>
              </a:rPr>
              <a:t>MYBATIS</a:t>
            </a:r>
          </a:p>
          <a:p>
            <a:r>
              <a:rPr lang="en-US" altLang="ko-KR" sz="28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28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28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2800" dirty="0" smtClean="0">
                <a:ea typeface="KoPub돋움체 Light" panose="00000300000000000000" pitchFamily="2" charset="-127"/>
              </a:rPr>
              <a:t>SVN </a:t>
            </a:r>
            <a:r>
              <a:rPr lang="ko-KR" altLang="en-US" sz="2800" dirty="0" smtClean="0">
                <a:ea typeface="KoPub돋움체 Light" panose="00000300000000000000" pitchFamily="2" charset="-127"/>
              </a:rPr>
              <a:t>형상 관리</a:t>
            </a:r>
            <a:endParaRPr lang="en-US" altLang="ko-KR" sz="2800" dirty="0" smtClean="0">
              <a:ea typeface="KoPub돋움체 Light" panose="00000300000000000000" pitchFamily="2" charset="-127"/>
            </a:endParaRPr>
          </a:p>
          <a:p>
            <a:r>
              <a:rPr lang="en-US" altLang="ko-KR" sz="28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 </a:t>
            </a:r>
            <a:r>
              <a:rPr lang="ko-KR" altLang="en-US" sz="28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28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2800" dirty="0" smtClean="0">
                <a:ea typeface="KoPub돋움체 Light" panose="00000300000000000000" pitchFamily="2" charset="-127"/>
              </a:rPr>
              <a:t>ORACLE 10G</a:t>
            </a:r>
          </a:p>
          <a:p>
            <a:r>
              <a:rPr lang="en-US" altLang="ko-KR" sz="28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 </a:t>
            </a:r>
            <a:r>
              <a:rPr lang="ko-KR" altLang="en-US" sz="28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 </a:t>
            </a:r>
            <a:r>
              <a:rPr lang="en-US" altLang="ko-KR" sz="2800" dirty="0" smtClean="0">
                <a:ea typeface="KoPub돋움체 Light" panose="00000300000000000000" pitchFamily="2" charset="-127"/>
              </a:rPr>
              <a:t>Eclipse </a:t>
            </a:r>
            <a:r>
              <a:rPr lang="en-US" altLang="ko-KR" sz="2800" dirty="0" err="1" smtClean="0">
                <a:ea typeface="KoPub돋움체 Light" panose="00000300000000000000" pitchFamily="2" charset="-127"/>
              </a:rPr>
              <a:t>kepler</a:t>
            </a:r>
            <a:endParaRPr lang="en-US" altLang="ko-KR" sz="2800" dirty="0" smtClean="0"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4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2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7732" y="189184"/>
            <a:ext cx="29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X-PLATFORM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2652" y="1660619"/>
            <a:ext cx="30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수정 요구사항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8576" y="2585519"/>
            <a:ext cx="4890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모든 입력 창에는 공백을 넣을 수 없습니다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모든 입력 창에는 데이터베이스에 적용된 사이즈를 초과해선 안됩니다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등록 할 경우 위에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가지 사항은 체크하여 위반 될 경우 해당 위반의 사실을 경고 창으로 안내 하여 수정토록 유도합니다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목록은 리스트로 이동</a:t>
            </a:r>
            <a:endParaRPr lang="en-US" altLang="ko-KR" sz="1200" dirty="0" smtClean="0"/>
          </a:p>
          <a:p>
            <a:r>
              <a:rPr lang="ko-KR" altLang="en-US" sz="1200" dirty="0" smtClean="0"/>
              <a:t>원래 들어 있던 파일도 함께 보여주어야 합니다 삭제도 가능</a:t>
            </a:r>
            <a:endParaRPr lang="en-US" altLang="ko-KR" sz="1200" dirty="0" smtClean="0"/>
          </a:p>
          <a:p>
            <a:r>
              <a:rPr lang="ko-KR" altLang="en-US" sz="1200" dirty="0" smtClean="0"/>
              <a:t>파일추가도 가능합니다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마찬가지로 추가된 파일이나 원래 파일도 삭제가 가능합니다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</p:txBody>
      </p:sp>
      <p:pic>
        <p:nvPicPr>
          <p:cNvPr id="17" name="그림 16" descr="수정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05" y="1407092"/>
            <a:ext cx="5029902" cy="4401165"/>
          </a:xfrm>
          <a:prstGeom prst="rect">
            <a:avLst/>
          </a:prstGeom>
        </p:spPr>
      </p:pic>
      <p:pic>
        <p:nvPicPr>
          <p:cNvPr id="14" name="그림 13" descr="Chrysanthemu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3743" y="4329792"/>
            <a:ext cx="1600200" cy="120015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104994" y="49924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파일그리드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4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2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템플릿 제공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780162" y="1974715"/>
            <a:ext cx="8638161" cy="3618689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6108970" y="1702342"/>
            <a:ext cx="0" cy="41342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1546698" y="3793789"/>
            <a:ext cx="91440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5494357" y="3198630"/>
            <a:ext cx="565973" cy="565973"/>
          </a:xfrm>
          <a:prstGeom prst="roundRect">
            <a:avLst/>
          </a:prstGeom>
          <a:solidFill>
            <a:srgbClr val="C53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6170429" y="3189789"/>
            <a:ext cx="565973" cy="565973"/>
          </a:xfrm>
          <a:prstGeom prst="roundRect">
            <a:avLst/>
          </a:prstGeom>
          <a:solidFill>
            <a:srgbClr val="C53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489496" y="3842432"/>
            <a:ext cx="565973" cy="565973"/>
          </a:xfrm>
          <a:prstGeom prst="roundRect">
            <a:avLst/>
          </a:prstGeom>
          <a:solidFill>
            <a:srgbClr val="C53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O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172201" y="3851278"/>
            <a:ext cx="565973" cy="565973"/>
          </a:xfrm>
          <a:prstGeom prst="roundRect">
            <a:avLst/>
          </a:prstGeom>
          <a:solidFill>
            <a:srgbClr val="C53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</a:t>
            </a:r>
            <a:endParaRPr lang="ko-KR" altLang="en-US" sz="24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79898" y="1862703"/>
            <a:ext cx="32596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432944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HTML5 </a:t>
            </a:r>
            <a:r>
              <a:rPr lang="ko-KR" altLang="en-US" sz="1400" b="1" dirty="0" smtClean="0">
                <a:solidFill>
                  <a:srgbClr val="432944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기반의 자바스크립트로 컴포넌트와 프레임워크를 통합</a:t>
            </a:r>
            <a:r>
              <a:rPr lang="en-US" altLang="ko-KR" sz="1400" b="1" dirty="0" smtClean="0">
                <a:solidFill>
                  <a:srgbClr val="432944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·</a:t>
            </a:r>
            <a:r>
              <a:rPr lang="ko-KR" altLang="en-US" sz="1400" b="1" dirty="0" smtClean="0">
                <a:solidFill>
                  <a:srgbClr val="432944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일원화한 </a:t>
            </a:r>
            <a:r>
              <a:rPr lang="ko-KR" altLang="en-US" sz="1400" b="1" dirty="0" err="1" smtClean="0">
                <a:solidFill>
                  <a:srgbClr val="432944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넥사크로플랫폼은</a:t>
            </a:r>
            <a:r>
              <a:rPr lang="ko-KR" altLang="en-US" sz="1400" b="1" dirty="0" smtClean="0">
                <a:solidFill>
                  <a:srgbClr val="432944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400" b="1" dirty="0" err="1" smtClean="0">
                <a:solidFill>
                  <a:srgbClr val="432944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투비소프트만의</a:t>
            </a:r>
            <a:r>
              <a:rPr lang="ko-KR" altLang="en-US" sz="1400" b="1" dirty="0" smtClean="0">
                <a:solidFill>
                  <a:srgbClr val="432944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400" b="1" dirty="0" smtClean="0">
                <a:solidFill>
                  <a:srgbClr val="432944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Unified JavaScript Framework</a:t>
            </a:r>
            <a:r>
              <a:rPr lang="ko-KR" altLang="en-US" sz="1400" b="1" dirty="0" smtClean="0">
                <a:solidFill>
                  <a:srgbClr val="432944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통해 하나의 툴</a:t>
            </a:r>
            <a:r>
              <a:rPr lang="en-US" altLang="ko-KR" sz="1400" b="1" dirty="0" smtClean="0">
                <a:solidFill>
                  <a:srgbClr val="432944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400" b="1" dirty="0" smtClean="0">
                <a:solidFill>
                  <a:srgbClr val="432944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하나의 개발 소스로 다양한 기업 업무 환경에 효과적으로 대응할 수 있습니다</a:t>
            </a:r>
            <a:r>
              <a:rPr lang="en-US" altLang="ko-KR" sz="1400" b="1" dirty="0" smtClean="0">
                <a:solidFill>
                  <a:srgbClr val="432944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400" b="1" dirty="0">
              <a:solidFill>
                <a:srgbClr val="432944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23393" y="4202989"/>
            <a:ext cx="34567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통합 개발 툴인 </a:t>
            </a:r>
            <a:r>
              <a:rPr lang="en-US" altLang="ko-KR" sz="1400" dirty="0" err="1" smtClean="0"/>
              <a:t>nexacro</a:t>
            </a:r>
            <a:r>
              <a:rPr lang="en-US" altLang="ko-KR" sz="1400" dirty="0" smtClean="0"/>
              <a:t> studio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WYSIWYG </a:t>
            </a:r>
            <a:r>
              <a:rPr lang="ko-KR" altLang="en-US" sz="1400" dirty="0" smtClean="0"/>
              <a:t>기반의 </a:t>
            </a:r>
            <a:r>
              <a:rPr lang="en-US" altLang="ko-KR" sz="1400" dirty="0" smtClean="0"/>
              <a:t>Drag &amp; Drop </a:t>
            </a:r>
            <a:r>
              <a:rPr lang="ko-KR" altLang="en-US" sz="1400" dirty="0" smtClean="0"/>
              <a:t>방식을 통해 쾌적한 개발 환경을 제공하는 한편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기업 활동에 필요한 각종 데이터들을 효과적으로 시각화하는데 필요한 모든 기능을 제공합니다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6832898" y="1778621"/>
            <a:ext cx="34146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한 번의 개발로 다양한 디스플레이 환경에 최적화하여 시스템을 구현할 수 있습니다</a:t>
            </a:r>
            <a:r>
              <a:rPr lang="en-US" altLang="ko-KR" sz="1400" dirty="0" smtClean="0"/>
              <a:t>. Multi OS, Multi Browser </a:t>
            </a:r>
            <a:r>
              <a:rPr lang="ko-KR" altLang="en-US" sz="1400" dirty="0" smtClean="0"/>
              <a:t>지원은 물론 </a:t>
            </a:r>
            <a:r>
              <a:rPr lang="ko-KR" altLang="en-US" sz="1400" dirty="0" err="1" smtClean="0"/>
              <a:t>디바이스별</a:t>
            </a:r>
            <a:r>
              <a:rPr lang="ko-KR" altLang="en-US" sz="1400" dirty="0" smtClean="0"/>
              <a:t> 화면에 최적화된 다양한 기능 제공과 다국어 정보처리에 대한 지원으로 모든 사용자에게 최적화된 업무 환경을 제공합니다</a:t>
            </a:r>
            <a:r>
              <a:rPr lang="en-US" altLang="ko-KR" sz="1400" dirty="0" smtClean="0"/>
              <a:t>.</a:t>
            </a:r>
            <a:endParaRPr lang="en-US" altLang="ko-KR" sz="1400" b="1" dirty="0" smtClean="0">
              <a:solidFill>
                <a:srgbClr val="432944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06471" y="4192478"/>
            <a:ext cx="33726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Alpha Blending, Gradation, Shadow </a:t>
            </a:r>
            <a:r>
              <a:rPr lang="ko-KR" altLang="en-US" sz="1400" dirty="0" smtClean="0"/>
              <a:t>등 다양한 시각 효과 기능과 다수의 이미지 포맷을 지원하여 </a:t>
            </a:r>
            <a:r>
              <a:rPr lang="en-US" altLang="ko-KR" sz="1400" dirty="0" smtClean="0"/>
              <a:t>UI∙UX</a:t>
            </a:r>
            <a:r>
              <a:rPr lang="ko-KR" altLang="en-US" sz="1400" dirty="0" smtClean="0"/>
              <a:t>의 직관성을 높이고 심미적인 기능까지 고려하여 업무 시스템의 효율성 및 생산성을 제고할 수 있습니다</a:t>
            </a:r>
            <a:r>
              <a:rPr lang="en-US" altLang="ko-KR" sz="1400" dirty="0" smtClean="0"/>
              <a:t>.</a:t>
            </a:r>
            <a:endParaRPr lang="en-US" altLang="ko-KR" sz="1400" b="1" dirty="0" smtClean="0">
              <a:solidFill>
                <a:srgbClr val="432944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3" name="그룹 19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21" name="직각 삼각형 20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2" name="직각 삼각형 21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7732" y="189184"/>
            <a:ext cx="29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NEXACRO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9796" y="1034351"/>
            <a:ext cx="654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NEXACRO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KoPub돋움체 Bold" panose="00000800000000000000" pitchFamily="2" charset="-127"/>
              </a:rPr>
              <a:t>란</a:t>
            </a:r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KoPub돋움체 Bold" panose="00000800000000000000" pitchFamily="2" charset="-127"/>
              </a:rPr>
              <a:t>?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08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2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049927" y="1286582"/>
            <a:ext cx="6052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개발 환경 및 </a:t>
            </a:r>
            <a:r>
              <a:rPr lang="en-US" altLang="ko-K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TOOL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35801" y="2290080"/>
            <a:ext cx="35505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2800" dirty="0" smtClean="0">
                <a:solidFill>
                  <a:srgbClr val="FF0000"/>
                </a:solidFill>
                <a:latin typeface="+mj-lt"/>
                <a:ea typeface="KoPub돋움체 Light" panose="00000300000000000000" pitchFamily="2" charset="-127"/>
              </a:rPr>
              <a:t>★</a:t>
            </a:r>
            <a:r>
              <a:rPr lang="ko-KR" altLang="en-US" sz="28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</a:t>
            </a:r>
            <a:r>
              <a:rPr lang="en-US" altLang="ko-KR" sz="2800" dirty="0" smtClean="0">
                <a:latin typeface="+mj-lt"/>
                <a:ea typeface="KoPub돋움체 Light" panose="00000300000000000000" pitchFamily="2" charset="-127"/>
              </a:rPr>
              <a:t>Windows</a:t>
            </a:r>
          </a:p>
          <a:p>
            <a:r>
              <a:rPr lang="en-US" altLang="ko-KR" sz="28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28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28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2800" dirty="0" smtClean="0">
                <a:ea typeface="KoPub돋움체 Light" panose="00000300000000000000" pitchFamily="2" charset="-127"/>
              </a:rPr>
              <a:t>JDK 1.7 &amp; 1.8</a:t>
            </a:r>
          </a:p>
          <a:p>
            <a:r>
              <a:rPr lang="en-US" altLang="ko-KR" sz="28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28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en-US" altLang="ko-KR" sz="28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 NEXACRO</a:t>
            </a:r>
            <a:endParaRPr lang="en-US" altLang="ko-KR" sz="2800" dirty="0" smtClean="0">
              <a:solidFill>
                <a:schemeClr val="accent2"/>
              </a:solidFill>
              <a:ea typeface="KoPub돋움체 Light" panose="00000300000000000000" pitchFamily="2" charset="-127"/>
            </a:endParaRPr>
          </a:p>
          <a:p>
            <a:r>
              <a:rPr lang="en-US" altLang="ko-KR" sz="28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28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28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2800" dirty="0" smtClean="0">
                <a:ea typeface="KoPub돋움체 Light" panose="00000300000000000000" pitchFamily="2" charset="-127"/>
              </a:rPr>
              <a:t>MYBATIS</a:t>
            </a:r>
          </a:p>
          <a:p>
            <a:r>
              <a:rPr lang="en-US" altLang="ko-KR" sz="28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28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28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2800" dirty="0" smtClean="0">
                <a:ea typeface="KoPub돋움체 Light" panose="00000300000000000000" pitchFamily="2" charset="-127"/>
              </a:rPr>
              <a:t>SVN </a:t>
            </a:r>
            <a:r>
              <a:rPr lang="ko-KR" altLang="en-US" sz="2800" dirty="0" smtClean="0">
                <a:ea typeface="KoPub돋움체 Light" panose="00000300000000000000" pitchFamily="2" charset="-127"/>
              </a:rPr>
              <a:t>형상 관리</a:t>
            </a:r>
            <a:endParaRPr lang="en-US" altLang="ko-KR" sz="2800" dirty="0" smtClean="0">
              <a:ea typeface="KoPub돋움체 Light" panose="00000300000000000000" pitchFamily="2" charset="-127"/>
            </a:endParaRPr>
          </a:p>
          <a:p>
            <a:r>
              <a:rPr lang="en-US" altLang="ko-KR" sz="28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 </a:t>
            </a:r>
            <a:r>
              <a:rPr lang="ko-KR" altLang="en-US" sz="28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28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2800" dirty="0" smtClean="0">
                <a:ea typeface="KoPub돋움체 Light" panose="00000300000000000000" pitchFamily="2" charset="-127"/>
              </a:rPr>
              <a:t>ORACLE 10G</a:t>
            </a:r>
          </a:p>
          <a:p>
            <a:r>
              <a:rPr lang="en-US" altLang="ko-KR" sz="28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 </a:t>
            </a:r>
            <a:r>
              <a:rPr lang="ko-KR" altLang="en-US" sz="28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 </a:t>
            </a:r>
            <a:r>
              <a:rPr lang="en-US" altLang="ko-KR" sz="2800" dirty="0" smtClean="0">
                <a:ea typeface="KoPub돋움체 Light" panose="00000300000000000000" pitchFamily="2" charset="-127"/>
              </a:rPr>
              <a:t>Eclipse </a:t>
            </a:r>
            <a:r>
              <a:rPr lang="en-US" altLang="ko-KR" sz="2800" dirty="0" err="1" smtClean="0">
                <a:ea typeface="KoPub돋움체 Light" panose="00000300000000000000" pitchFamily="2" charset="-127"/>
              </a:rPr>
              <a:t>kepler</a:t>
            </a:r>
            <a:endParaRPr lang="en-US" altLang="ko-KR" sz="2800" dirty="0" smtClean="0">
              <a:ea typeface="KoPub돋움체 Light" panose="00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7732" y="189184"/>
            <a:ext cx="29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NEXACRO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9185" y="6320191"/>
            <a:ext cx="4800533" cy="27699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ko-KR" sz="1000" i="1" dirty="0" smtClean="0">
                <a:solidFill>
                  <a:srgbClr val="FF0000"/>
                </a:solidFill>
                <a:latin typeface="+mn-ea"/>
                <a:cs typeface="Aharoni" panose="02010803020104030203" pitchFamily="2" charset="-79"/>
              </a:rPr>
              <a:t>※  NEXACRO</a:t>
            </a:r>
            <a:r>
              <a:rPr lang="ko-KR" altLang="en-US" sz="1000" i="1" dirty="0" smtClean="0">
                <a:solidFill>
                  <a:srgbClr val="FF0000"/>
                </a:solidFill>
                <a:latin typeface="+mn-ea"/>
                <a:cs typeface="Aharoni" panose="02010803020104030203" pitchFamily="2" charset="-79"/>
              </a:rPr>
              <a:t>의 설치는 강사와 함께 진행 합니다</a:t>
            </a:r>
            <a:r>
              <a:rPr lang="en-US" altLang="ko-KR" sz="1000" i="1" dirty="0" smtClean="0">
                <a:solidFill>
                  <a:srgbClr val="FF0000"/>
                </a:solidFill>
                <a:latin typeface="+mn-ea"/>
                <a:cs typeface="Aharoni" panose="02010803020104030203" pitchFamily="2" charset="-79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534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2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7732" y="189184"/>
            <a:ext cx="29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NEXACRO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" name="그림 25" descr="리스트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129" y="2019773"/>
            <a:ext cx="5887272" cy="262926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88883" y="2133569"/>
            <a:ext cx="231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리스트 요구사항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1436" y="2858779"/>
            <a:ext cx="4890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프로젝트와 마찬가지 요구사항입니다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번호는 글 </a:t>
            </a:r>
            <a:r>
              <a:rPr lang="ko-KR" altLang="en-US" sz="1200" dirty="0" err="1" smtClean="0"/>
              <a:t>갯수</a:t>
            </a:r>
            <a:r>
              <a:rPr lang="ko-KR" altLang="en-US" sz="1200" dirty="0" smtClean="0"/>
              <a:t> 만큼</a:t>
            </a:r>
            <a:endParaRPr lang="en-US" altLang="ko-KR" sz="1200" dirty="0" smtClean="0"/>
          </a:p>
          <a:p>
            <a:r>
              <a:rPr lang="ko-KR" altLang="en-US" sz="1200" dirty="0" smtClean="0"/>
              <a:t>제목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작성자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날짜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조회수가 출력이 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상세보기는 원하는 </a:t>
            </a:r>
            <a:r>
              <a:rPr lang="ko-KR" altLang="en-US" sz="1200" dirty="0" err="1" smtClean="0"/>
              <a:t>로우를</a:t>
            </a:r>
            <a:r>
              <a:rPr lang="ko-KR" altLang="en-US" sz="1200" dirty="0" smtClean="0"/>
              <a:t> 더블클릭 </a:t>
            </a:r>
            <a:r>
              <a:rPr lang="ko-KR" altLang="en-US" sz="1200" dirty="0" err="1" smtClean="0"/>
              <a:t>으로</a:t>
            </a:r>
            <a:r>
              <a:rPr lang="ko-KR" altLang="en-US" sz="1200" dirty="0" smtClean="0"/>
              <a:t> 상세보기 화면을 전환합니다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검색은 제목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작성자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내용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파일을 검색합니다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페이징은</a:t>
            </a:r>
            <a:r>
              <a:rPr lang="ko-KR" altLang="en-US" sz="1200" dirty="0" smtClean="0"/>
              <a:t> 구현되어야 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534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2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7732" y="189184"/>
            <a:ext cx="29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NEXACRO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883" y="1187669"/>
            <a:ext cx="231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글쓰기 요구사항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1436" y="1818289"/>
            <a:ext cx="48907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모든 입력 창에는 공백을 넣을 수 없습니다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모든 입력 창에는 데이터베이스에 적용된 사이즈를 초과해선 안됩니다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등록 할 경우 위에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가지 사항은 체크하여 위반 될 경우 해당 위반의 사실을 경고 창으로 안내 하여 수정토록 유도합니다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목록은 리스트로 이동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파일추가를 클릭할 시 파일을 선택할 수 있고 그림 추가 시 우측의 </a:t>
            </a:r>
            <a:r>
              <a:rPr lang="ko-KR" altLang="en-US" sz="1200" dirty="0" err="1" smtClean="0"/>
              <a:t>뷰어에</a:t>
            </a:r>
            <a:r>
              <a:rPr lang="ko-KR" altLang="en-US" sz="1200" dirty="0" smtClean="0"/>
              <a:t> 미리 보기가 나온다 계속 추가 할 경우 좌측 파일추가 </a:t>
            </a:r>
            <a:r>
              <a:rPr lang="ko-KR" altLang="en-US" sz="1200" dirty="0" err="1" smtClean="0"/>
              <a:t>그리드에</a:t>
            </a:r>
            <a:r>
              <a:rPr lang="ko-KR" altLang="en-US" sz="1200" dirty="0" smtClean="0"/>
              <a:t> 계속 정보가 추가가 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ko-KR" altLang="en-US" sz="1200" dirty="0" smtClean="0"/>
              <a:t>파일 </a:t>
            </a:r>
            <a:r>
              <a:rPr lang="ko-KR" altLang="en-US" sz="1200" dirty="0" err="1" smtClean="0"/>
              <a:t>그리드는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로우</a:t>
            </a:r>
            <a:r>
              <a:rPr lang="ko-KR" altLang="en-US" sz="1200" dirty="0" smtClean="0"/>
              <a:t> 별로 클릭이 가능 클릭된 </a:t>
            </a:r>
            <a:r>
              <a:rPr lang="ko-KR" altLang="en-US" sz="1200" dirty="0" err="1" smtClean="0"/>
              <a:t>로우는</a:t>
            </a:r>
            <a:r>
              <a:rPr lang="ko-KR" altLang="en-US" sz="1200" dirty="0" smtClean="0"/>
              <a:t> 노란색이 </a:t>
            </a:r>
            <a:r>
              <a:rPr lang="ko-KR" altLang="en-US" sz="1200" dirty="0" err="1" smtClean="0"/>
              <a:t>활성화가된다</a:t>
            </a:r>
            <a:r>
              <a:rPr lang="ko-KR" altLang="en-US" sz="1200" dirty="0" smtClean="0"/>
              <a:t> 활성화된 파일이 그림인 경우 </a:t>
            </a:r>
            <a:r>
              <a:rPr lang="ko-KR" altLang="en-US" sz="1200" dirty="0" err="1" smtClean="0"/>
              <a:t>뷰어에</a:t>
            </a:r>
            <a:r>
              <a:rPr lang="ko-KR" altLang="en-US" sz="1200" dirty="0" smtClean="0"/>
              <a:t> 그림이 나타난다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활성화된 파일을 삭제 버튼을 </a:t>
            </a:r>
            <a:r>
              <a:rPr lang="ko-KR" altLang="en-US" sz="1200" dirty="0" err="1" smtClean="0"/>
              <a:t>누루면</a:t>
            </a:r>
            <a:r>
              <a:rPr lang="ko-KR" altLang="en-US" sz="1200" dirty="0" smtClean="0"/>
              <a:t> 제거가 되어야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31" name="그림 30" descr="글등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57" y="1330568"/>
            <a:ext cx="4829849" cy="434400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104994" y="49924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파일그리드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6" name="그림 35" descr="Deser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49408" y="4277709"/>
            <a:ext cx="1807779" cy="13558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30773" y="4440620"/>
            <a:ext cx="231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답변 요구사항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8732" y="4840013"/>
            <a:ext cx="489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답변도 마찬가지로 글쓰기와 같습니다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534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2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7732" y="189184"/>
            <a:ext cx="29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NEXACRO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2652" y="1660619"/>
            <a:ext cx="30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상세보기 요구사항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8576" y="2585519"/>
            <a:ext cx="4890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작성자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내용이 보입니다</a:t>
            </a:r>
            <a:endParaRPr lang="en-US" altLang="ko-KR" sz="1200" dirty="0" smtClean="0"/>
          </a:p>
          <a:p>
            <a:r>
              <a:rPr lang="ko-KR" altLang="en-US" sz="1200" dirty="0" smtClean="0"/>
              <a:t>수정은 비밀번호를 확인 후 수정이 가능 </a:t>
            </a:r>
            <a:r>
              <a:rPr lang="ko-KR" altLang="en-US" sz="1200" dirty="0" err="1" smtClean="0"/>
              <a:t>하도록합니다</a:t>
            </a:r>
            <a:endParaRPr lang="en-US" altLang="ko-KR" sz="1200" dirty="0" smtClean="0"/>
          </a:p>
          <a:p>
            <a:r>
              <a:rPr lang="ko-KR" altLang="en-US" sz="1200" dirty="0" smtClean="0"/>
              <a:t>파일추가 버튼은 비밀번호 확인 후 수정이 </a:t>
            </a:r>
            <a:r>
              <a:rPr lang="ko-KR" altLang="en-US" sz="1200" dirty="0" err="1" smtClean="0"/>
              <a:t>가능할때</a:t>
            </a:r>
            <a:r>
              <a:rPr lang="ko-KR" altLang="en-US" sz="1200" dirty="0" smtClean="0"/>
              <a:t> 활성화다 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삭제도 마찬가지로 비밀번호 </a:t>
            </a:r>
            <a:r>
              <a:rPr lang="ko-KR" altLang="en-US" sz="1200" dirty="0" err="1" smtClean="0"/>
              <a:t>확인후</a:t>
            </a:r>
            <a:r>
              <a:rPr lang="ko-KR" altLang="en-US" sz="1200" dirty="0" smtClean="0"/>
              <a:t> 삭제가 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상세보기에서 </a:t>
            </a:r>
            <a:r>
              <a:rPr lang="ko-KR" altLang="en-US" sz="1200" dirty="0" err="1" smtClean="0"/>
              <a:t>파일그리드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로우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선택시</a:t>
            </a:r>
            <a:r>
              <a:rPr lang="ko-KR" altLang="en-US" sz="1200" dirty="0" smtClean="0"/>
              <a:t> 노란색 활성화 되면서 옆에 그림이 보입니다 그림 일경 우 </a:t>
            </a:r>
            <a:r>
              <a:rPr lang="ko-KR" altLang="en-US" sz="1200" dirty="0" err="1" smtClean="0"/>
              <a:t>에만</a:t>
            </a:r>
            <a:r>
              <a:rPr lang="ko-KR" altLang="en-US" sz="1200" dirty="0" smtClean="0"/>
              <a:t> 해당됩니다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/>
          </a:p>
        </p:txBody>
      </p:sp>
      <p:pic>
        <p:nvPicPr>
          <p:cNvPr id="12" name="그림 11" descr="상세보기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44" y="1322828"/>
            <a:ext cx="4944165" cy="432495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104994" y="49924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파일그리드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그림 13" descr="Chrysanthemu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3743" y="4329792"/>
            <a:ext cx="1600200" cy="1200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40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2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7732" y="189184"/>
            <a:ext cx="29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NEXACRO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2652" y="1660619"/>
            <a:ext cx="30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수정 요구사항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8576" y="2585519"/>
            <a:ext cx="4890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모든 입력 창에는 공백을 넣을 수 없습니다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모든 입력 창에는 데이터베이스에 적용된 사이즈를 초과해선 안됩니다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등록 할 경우 위에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가지 사항은 체크하여 위반 될 경우 해당 위반의 사실을 경고 창으로 안내 하여 수정토록 유도합니다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목록은 리스트로 이동</a:t>
            </a:r>
            <a:endParaRPr lang="en-US" altLang="ko-KR" sz="1200" dirty="0" smtClean="0"/>
          </a:p>
          <a:p>
            <a:r>
              <a:rPr lang="ko-KR" altLang="en-US" sz="1200" dirty="0" smtClean="0"/>
              <a:t>원래 들어 있던 파일도 함께 보여주어야 합니다 삭제도 가능</a:t>
            </a:r>
            <a:endParaRPr lang="en-US" altLang="ko-KR" sz="1200" dirty="0" smtClean="0"/>
          </a:p>
          <a:p>
            <a:r>
              <a:rPr lang="ko-KR" altLang="en-US" sz="1200" dirty="0" smtClean="0"/>
              <a:t>파일추가도 가능합니다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마찬가지로 추가된 파일이나 원래 파일도 삭제가 가능합니다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</p:txBody>
      </p:sp>
      <p:pic>
        <p:nvPicPr>
          <p:cNvPr id="17" name="그림 16" descr="수정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05" y="1407092"/>
            <a:ext cx="5029902" cy="4401165"/>
          </a:xfrm>
          <a:prstGeom prst="rect">
            <a:avLst/>
          </a:prstGeom>
        </p:spPr>
      </p:pic>
      <p:pic>
        <p:nvPicPr>
          <p:cNvPr id="14" name="그림 13" descr="Chrysanthemu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3743" y="4329792"/>
            <a:ext cx="1600200" cy="120015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104994" y="49924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파일그리드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401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2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템플릿 제공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717100" y="1638395"/>
            <a:ext cx="8638161" cy="3618689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 rot="16200000" flipV="1">
            <a:off x="5224707" y="2586609"/>
            <a:ext cx="1776581" cy="80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1515167" y="3457469"/>
            <a:ext cx="91440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89499" y="1967806"/>
            <a:ext cx="3259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제일 기본 적인 웹 개발의 기능이 함축되어 있습니다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 smtClean="0">
                <a:latin typeface="+mj-ea"/>
                <a:ea typeface="+mj-ea"/>
              </a:rPr>
              <a:t>현업으로 나아가 앞으로 진행될 개발 프로젝트의 원활한 진행을 이야기 </a:t>
            </a:r>
            <a:r>
              <a:rPr lang="ko-KR" altLang="en-US" sz="1400" dirty="0" err="1" smtClean="0">
                <a:latin typeface="+mj-ea"/>
                <a:ea typeface="+mj-ea"/>
              </a:rPr>
              <a:t>할수</a:t>
            </a:r>
            <a:r>
              <a:rPr lang="ko-KR" altLang="en-US" sz="1400" dirty="0" smtClean="0">
                <a:latin typeface="+mj-ea"/>
                <a:ea typeface="+mj-ea"/>
              </a:rPr>
              <a:t> 있습니다</a:t>
            </a:r>
            <a:r>
              <a:rPr lang="en-US" altLang="ko-KR" sz="1400" dirty="0" smtClean="0">
                <a:latin typeface="+mj-ea"/>
                <a:ea typeface="+mj-ea"/>
              </a:rPr>
              <a:t>.</a:t>
            </a:r>
            <a:endParaRPr lang="ko-KR" altLang="en-US" sz="1400" dirty="0" smtClean="0">
              <a:latin typeface="+mj-ea"/>
              <a:ea typeface="+mj-ea"/>
            </a:endParaRPr>
          </a:p>
          <a:p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38605" y="1999340"/>
            <a:ext cx="34146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432944"/>
                </a:solidFill>
                <a:latin typeface="+mj-ea"/>
                <a:ea typeface="+mj-ea"/>
              </a:rPr>
              <a:t>지금 까지 배워온 </a:t>
            </a:r>
            <a:r>
              <a:rPr lang="en-US" altLang="ko-KR" sz="1400" dirty="0" smtClean="0">
                <a:solidFill>
                  <a:srgbClr val="432944"/>
                </a:solidFill>
                <a:latin typeface="+mj-ea"/>
                <a:ea typeface="+mj-ea"/>
              </a:rPr>
              <a:t>JAVA,SPRING,X-PLATFORM,NEXACRO,</a:t>
            </a:r>
            <a:r>
              <a:rPr lang="ko-KR" altLang="en-US" sz="1400" dirty="0" smtClean="0">
                <a:solidFill>
                  <a:srgbClr val="432944"/>
                </a:solidFill>
                <a:latin typeface="+mj-ea"/>
                <a:ea typeface="+mj-ea"/>
              </a:rPr>
              <a:t>전자정부 등 </a:t>
            </a:r>
            <a:endParaRPr lang="en-US" altLang="ko-KR" sz="1400" dirty="0" smtClean="0">
              <a:solidFill>
                <a:srgbClr val="432944"/>
              </a:solidFill>
              <a:latin typeface="+mj-ea"/>
              <a:ea typeface="+mj-ea"/>
            </a:endParaRPr>
          </a:p>
          <a:p>
            <a:r>
              <a:rPr lang="ko-KR" altLang="en-US" sz="1400" dirty="0" smtClean="0">
                <a:solidFill>
                  <a:srgbClr val="432944"/>
                </a:solidFill>
                <a:latin typeface="+mj-ea"/>
                <a:ea typeface="+mj-ea"/>
              </a:rPr>
              <a:t>기타 플랫폼으로 홈쇼핑을 제작 숙련으로</a:t>
            </a:r>
            <a:endParaRPr lang="en-US" altLang="ko-KR" sz="1400" dirty="0" smtClean="0">
              <a:solidFill>
                <a:srgbClr val="432944"/>
              </a:solidFill>
              <a:latin typeface="+mj-ea"/>
              <a:ea typeface="+mj-ea"/>
            </a:endParaRPr>
          </a:p>
          <a:p>
            <a:r>
              <a:rPr lang="ko-KR" altLang="en-US" sz="1400" dirty="0" smtClean="0">
                <a:solidFill>
                  <a:srgbClr val="432944"/>
                </a:solidFill>
                <a:latin typeface="+mj-ea"/>
                <a:ea typeface="+mj-ea"/>
              </a:rPr>
              <a:t>실력의 향상</a:t>
            </a:r>
            <a:endParaRPr lang="en-US" altLang="ko-KR" sz="1400" dirty="0" smtClean="0">
              <a:solidFill>
                <a:srgbClr val="432944"/>
              </a:solidFill>
              <a:latin typeface="+mj-ea"/>
              <a:ea typeface="+mj-ea"/>
            </a:endParaRPr>
          </a:p>
        </p:txBody>
      </p:sp>
      <p:grpSp>
        <p:nvGrpSpPr>
          <p:cNvPr id="3" name="그룹 19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21" name="직각 삼각형 20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2" name="직각 삼각형 21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7732" y="189184"/>
            <a:ext cx="29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차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홈쇼핑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)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9796" y="1034351"/>
            <a:ext cx="654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 </a:t>
            </a:r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홈쇼핑</a:t>
            </a:r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KoPub돋움체 Bold" panose="00000800000000000000" pitchFamily="2" charset="-127"/>
              </a:rPr>
              <a:t>란</a:t>
            </a:r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KoPub돋움체 Bold" panose="00000800000000000000" pitchFamily="2" charset="-127"/>
              </a:rPr>
              <a:t>?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02482" y="3609368"/>
            <a:ext cx="605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개발 환경 및 </a:t>
            </a:r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TOOL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81732" y="4160922"/>
            <a:ext cx="21527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14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</a:t>
            </a:r>
            <a:r>
              <a:rPr lang="en-US" altLang="ko-KR" sz="1400" dirty="0" smtClean="0">
                <a:latin typeface="+mj-lt"/>
                <a:ea typeface="KoPub돋움체 Light" panose="00000300000000000000" pitchFamily="2" charset="-127"/>
              </a:rPr>
              <a:t>Customer : SPRING</a:t>
            </a:r>
          </a:p>
          <a:p>
            <a:r>
              <a:rPr lang="en-US" altLang="ko-KR" sz="14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+mj-lt"/>
                <a:ea typeface="KoPub돋움체 Light" panose="00000300000000000000" pitchFamily="2" charset="-127"/>
              </a:rPr>
              <a:t>★</a:t>
            </a:r>
            <a:r>
              <a:rPr lang="ko-KR" altLang="en-US" sz="14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</a:t>
            </a:r>
            <a:r>
              <a:rPr lang="en-US" altLang="ko-KR" sz="1400" dirty="0" smtClean="0">
                <a:latin typeface="+mj-lt"/>
                <a:ea typeface="KoPub돋움체 Light" panose="00000300000000000000" pitchFamily="2" charset="-127"/>
              </a:rPr>
              <a:t>Windows</a:t>
            </a:r>
          </a:p>
          <a:p>
            <a:r>
              <a:rPr lang="en-US" altLang="ko-KR" sz="14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14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JDK 1.7 &amp; 1.8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  ★</a:t>
            </a:r>
            <a:r>
              <a:rPr lang="ko-KR" altLang="en-US" sz="14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MYBATIS</a:t>
            </a:r>
          </a:p>
          <a:p>
            <a:r>
              <a:rPr lang="en-US" altLang="ko-KR" sz="14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14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SVN </a:t>
            </a:r>
            <a:r>
              <a:rPr lang="ko-KR" altLang="en-US" sz="1400" dirty="0" smtClean="0">
                <a:ea typeface="KoPub돋움체 Light" panose="00000300000000000000" pitchFamily="2" charset="-127"/>
              </a:rPr>
              <a:t>형상 관리</a:t>
            </a:r>
            <a:endParaRPr lang="en-US" altLang="ko-KR" sz="1400" dirty="0" smtClean="0">
              <a:ea typeface="KoPub돋움체 Light" panose="00000300000000000000" pitchFamily="2" charset="-127"/>
            </a:endParaRPr>
          </a:p>
          <a:p>
            <a:r>
              <a:rPr lang="en-US" altLang="ko-KR" sz="14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14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ORACLE 10G</a:t>
            </a:r>
          </a:p>
          <a:p>
            <a:r>
              <a:rPr lang="en-US" altLang="ko-KR" sz="14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Eclipse </a:t>
            </a:r>
            <a:r>
              <a:rPr lang="en-US" altLang="ko-KR" sz="1400" dirty="0" err="1" smtClean="0">
                <a:ea typeface="KoPub돋움체 Light" panose="00000300000000000000" pitchFamily="2" charset="-127"/>
              </a:rPr>
              <a:t>kepler</a:t>
            </a:r>
            <a:endParaRPr lang="en-US" altLang="ko-KR" sz="1400" dirty="0" smtClean="0">
              <a:ea typeface="KoPub돋움체 Light" panose="00000300000000000000" pitchFamily="2" charset="-127"/>
            </a:endParaRPr>
          </a:p>
          <a:p>
            <a:r>
              <a:rPr lang="en-US" altLang="ko-KR" sz="1400" dirty="0" smtClean="0"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PL-SQL</a:t>
            </a:r>
          </a:p>
          <a:p>
            <a:r>
              <a:rPr lang="en-US" altLang="ko-KR" sz="1400" dirty="0" smtClean="0"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AJAX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94092" y="4166182"/>
            <a:ext cx="21527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14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</a:t>
            </a:r>
            <a:r>
              <a:rPr lang="en-US" altLang="ko-KR" sz="1400" dirty="0" smtClean="0">
                <a:latin typeface="+mj-lt"/>
                <a:ea typeface="KoPub돋움체 Light" panose="00000300000000000000" pitchFamily="2" charset="-127"/>
              </a:rPr>
              <a:t>Admin : </a:t>
            </a:r>
            <a:r>
              <a:rPr lang="en-US" altLang="ko-KR" sz="1400" dirty="0" err="1" smtClean="0">
                <a:latin typeface="+mj-lt"/>
                <a:ea typeface="KoPub돋움체 Light" panose="00000300000000000000" pitchFamily="2" charset="-127"/>
              </a:rPr>
              <a:t>xplatform</a:t>
            </a:r>
            <a:endParaRPr lang="en-US" altLang="ko-KR" sz="1400" dirty="0" smtClean="0">
              <a:latin typeface="+mj-lt"/>
              <a:ea typeface="KoPub돋움체 Light" panose="00000300000000000000" pitchFamily="2" charset="-127"/>
            </a:endParaRPr>
          </a:p>
          <a:p>
            <a:r>
              <a:rPr lang="en-US" altLang="ko-KR" sz="14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+mj-lt"/>
                <a:ea typeface="KoPub돋움체 Light" panose="00000300000000000000" pitchFamily="2" charset="-127"/>
              </a:rPr>
              <a:t>★</a:t>
            </a:r>
            <a:r>
              <a:rPr lang="ko-KR" altLang="en-US" sz="14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</a:t>
            </a:r>
            <a:r>
              <a:rPr lang="en-US" altLang="ko-KR" sz="1400" dirty="0" smtClean="0">
                <a:latin typeface="+mj-lt"/>
                <a:ea typeface="KoPub돋움체 Light" panose="00000300000000000000" pitchFamily="2" charset="-127"/>
              </a:rPr>
              <a:t>Windows</a:t>
            </a:r>
          </a:p>
          <a:p>
            <a:r>
              <a:rPr lang="en-US" altLang="ko-KR" sz="14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14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JDK 1.7 &amp; 1.8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  ★</a:t>
            </a:r>
            <a:r>
              <a:rPr lang="ko-KR" altLang="en-US" sz="14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MYBATIS</a:t>
            </a:r>
          </a:p>
          <a:p>
            <a:r>
              <a:rPr lang="en-US" altLang="ko-KR" sz="14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14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SVN </a:t>
            </a:r>
            <a:r>
              <a:rPr lang="ko-KR" altLang="en-US" sz="1400" dirty="0" smtClean="0">
                <a:ea typeface="KoPub돋움체 Light" panose="00000300000000000000" pitchFamily="2" charset="-127"/>
              </a:rPr>
              <a:t>형상 관리</a:t>
            </a:r>
            <a:endParaRPr lang="en-US" altLang="ko-KR" sz="1400" dirty="0" smtClean="0">
              <a:ea typeface="KoPub돋움체 Light" panose="00000300000000000000" pitchFamily="2" charset="-127"/>
            </a:endParaRPr>
          </a:p>
          <a:p>
            <a:r>
              <a:rPr lang="en-US" altLang="ko-KR" sz="14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14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ORACLE 10G</a:t>
            </a:r>
          </a:p>
          <a:p>
            <a:r>
              <a:rPr lang="en-US" altLang="ko-KR" sz="14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Eclipse </a:t>
            </a:r>
            <a:r>
              <a:rPr lang="en-US" altLang="ko-KR" sz="1400" dirty="0" err="1" smtClean="0">
                <a:ea typeface="KoPub돋움체 Light" panose="00000300000000000000" pitchFamily="2" charset="-127"/>
              </a:rPr>
              <a:t>kepler</a:t>
            </a:r>
            <a:endParaRPr lang="en-US" altLang="ko-KR" sz="1400" dirty="0" smtClean="0">
              <a:ea typeface="KoPub돋움체 Light" panose="00000300000000000000" pitchFamily="2" charset="-127"/>
            </a:endParaRPr>
          </a:p>
          <a:p>
            <a:r>
              <a:rPr lang="en-US" altLang="ko-KR" sz="1400" dirty="0" smtClean="0"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PL-SQL</a:t>
            </a:r>
          </a:p>
          <a:p>
            <a:r>
              <a:rPr lang="en-US" altLang="ko-KR" sz="1400" dirty="0" smtClean="0">
                <a:ea typeface="KoPub돋움체 Light" panose="00000300000000000000" pitchFamily="2" charset="-127"/>
              </a:rPr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83082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2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템플릿 제공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" name="그룹 19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21" name="직각 삼각형 20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2" name="직각 삼각형 21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7732" y="189184"/>
            <a:ext cx="29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차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홈쇼핑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)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336331" y="903888"/>
            <a:ext cx="3983421" cy="1061546"/>
          </a:xfrm>
          <a:prstGeom prst="wedge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※ </a:t>
            </a:r>
            <a:r>
              <a:rPr lang="ko-KR" altLang="en-US" sz="1400" dirty="0" smtClean="0"/>
              <a:t>홈쇼핑의 판매물품은 개인이 정합니다</a:t>
            </a:r>
            <a:r>
              <a:rPr lang="en-US" altLang="ko-KR" sz="1400" dirty="0" smtClean="0"/>
              <a:t>.</a:t>
            </a:r>
          </a:p>
          <a:p>
            <a:pPr algn="ctr"/>
            <a:r>
              <a:rPr lang="ko-KR" altLang="en-US" sz="1400" dirty="0" smtClean="0"/>
              <a:t>디자인은 본인이 하고 싶은 디자인으로 합니다</a:t>
            </a:r>
            <a:r>
              <a:rPr lang="en-US" altLang="ko-KR" sz="1400" dirty="0" smtClean="0"/>
              <a:t>.</a:t>
            </a:r>
          </a:p>
          <a:p>
            <a:pPr algn="ctr"/>
            <a:r>
              <a:rPr lang="ko-KR" altLang="en-US" sz="1400" dirty="0" smtClean="0"/>
              <a:t>디자인을 인터넷으로 참고하셔도 무방합니다</a:t>
            </a:r>
            <a:r>
              <a:rPr lang="en-US" altLang="ko-KR" sz="1400" dirty="0" smtClean="0"/>
              <a:t>.</a:t>
            </a:r>
          </a:p>
          <a:p>
            <a:pPr algn="ctr"/>
            <a:r>
              <a:rPr lang="ko-KR" altLang="en-US" sz="1400" dirty="0" smtClean="0"/>
              <a:t>단 기본적인 기능은 필수로 적용되어야 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735728" y="2606368"/>
            <a:ext cx="3718540" cy="3069206"/>
          </a:xfrm>
        </p:spPr>
        <p:txBody>
          <a:bodyPr>
            <a:normAutofit/>
          </a:bodyPr>
          <a:lstStyle/>
          <a:p>
            <a:pPr algn="l"/>
            <a:r>
              <a:rPr lang="ko-KR" altLang="en-US" sz="1200" dirty="0" smtClean="0">
                <a:solidFill>
                  <a:schemeClr val="tx1"/>
                </a:solidFill>
                <a:latin typeface="+mj-ea"/>
              </a:rPr>
              <a:t>로그인 버튼은 로그인 된 상태에서는 이름으로 표시된다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</a:rPr>
              <a:t>.</a:t>
            </a:r>
            <a:br>
              <a:rPr lang="en-US" altLang="ko-KR" sz="1200" dirty="0" smtClean="0">
                <a:solidFill>
                  <a:schemeClr val="tx1"/>
                </a:solidFill>
                <a:latin typeface="+mj-ea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+mj-ea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+mj-ea"/>
              </a:rPr>
              <a:t>장바구니는 로그인 상태에서만 사용가능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+mj-ea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+mj-ea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+mj-ea"/>
              </a:rPr>
              <a:t>마이 페이지에는 회원정보 수정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</a:rPr>
              <a:t>장바구니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</a:rPr>
              <a:t>주문내역 이다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</a:rPr>
              <a:t>회원정보 수정은 본인이 디자인해 만든다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</a:rPr>
              <a:t>)</a:t>
            </a:r>
            <a:r>
              <a:rPr lang="en-US" altLang="ko-KR" sz="120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ko-KR" sz="1200" smtClean="0">
                <a:solidFill>
                  <a:schemeClr val="tx1"/>
                </a:solidFill>
                <a:latin typeface="+mj-ea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+mj-ea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+mj-ea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+mj-ea"/>
              </a:rPr>
              <a:t>상품 리스트 디자인은 상품의 글자 수 때문에 디자인이 깨져서는 안 된다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</a:rPr>
              <a:t>. </a:t>
            </a:r>
            <a:br>
              <a:rPr lang="en-US" altLang="ko-KR" sz="1200" dirty="0" smtClean="0">
                <a:solidFill>
                  <a:schemeClr val="tx1"/>
                </a:solidFill>
                <a:latin typeface="+mj-ea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+mj-ea"/>
              </a:rPr>
            </a:br>
            <a:r>
              <a:rPr lang="ko-KR" altLang="en-US" sz="1200" dirty="0" err="1" smtClean="0">
                <a:solidFill>
                  <a:schemeClr val="tx1"/>
                </a:solidFill>
                <a:latin typeface="+mj-ea"/>
              </a:rPr>
              <a:t>페이징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</a:rPr>
              <a:t> 기능 구현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+mj-ea"/>
              </a:rPr>
            </a:br>
            <a:endParaRPr lang="ko-KR" altLang="en-US" sz="12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37" name="그림 36" descr="제목 없음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790" y="872359"/>
            <a:ext cx="6723524" cy="558624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77759" y="2186128"/>
            <a:ext cx="30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메인 화면 요구사항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082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2623" y="4287280"/>
            <a:ext cx="34861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그림 25" descr="그림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2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템플릿 제공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" name="그룹 19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21" name="직각 삼각형 20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2" name="직각 삼각형 21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7732" y="189184"/>
            <a:ext cx="29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차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홈쇼핑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)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0615" y="1258274"/>
            <a:ext cx="40100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53603" y="4033845"/>
            <a:ext cx="27241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95515" y="4469039"/>
            <a:ext cx="27241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직선 화살표 연결선 24"/>
          <p:cNvCxnSpPr/>
          <p:nvPr/>
        </p:nvCxnSpPr>
        <p:spPr>
          <a:xfrm rot="5400000">
            <a:off x="6025371" y="3748093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040414" y="3792270"/>
            <a:ext cx="956441" cy="6641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0314" y="2522483"/>
            <a:ext cx="4900472" cy="143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557042" y="1481935"/>
            <a:ext cx="30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로그인 요구사항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190728" y="4670984"/>
            <a:ext cx="3257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3082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15" name="직각 삼각형 1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87733" y="189184"/>
            <a:ext cx="235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SPRING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18" name="그림 17" descr="캡처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9" y="1836648"/>
            <a:ext cx="5173526" cy="220983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98481" y="1313793"/>
            <a:ext cx="3731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처음 </a:t>
            </a:r>
            <a:r>
              <a:rPr lang="en-US" altLang="ko-KR" sz="1400" dirty="0" smtClean="0">
                <a:solidFill>
                  <a:srgbClr val="FF0000"/>
                </a:solidFill>
              </a:rPr>
              <a:t>index.jsp</a:t>
            </a:r>
            <a:r>
              <a:rPr lang="ko-KR" altLang="en-US" sz="1400" dirty="0" smtClean="0">
                <a:solidFill>
                  <a:srgbClr val="FF0000"/>
                </a:solidFill>
              </a:rPr>
              <a:t>를 실행한 화면입니다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</a:rPr>
              <a:t>기본 </a:t>
            </a:r>
            <a:r>
              <a:rPr lang="en-US" altLang="ko-KR" sz="1400" dirty="0" smtClean="0">
                <a:solidFill>
                  <a:srgbClr val="FF0000"/>
                </a:solidFill>
              </a:rPr>
              <a:t>list</a:t>
            </a:r>
            <a:r>
              <a:rPr lang="ko-KR" altLang="en-US" sz="1400" dirty="0" smtClean="0">
                <a:solidFill>
                  <a:srgbClr val="FF0000"/>
                </a:solidFill>
              </a:rPr>
              <a:t>출력이 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2532993" y="1776248"/>
            <a:ext cx="199697" cy="19969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위쪽 화살표 20"/>
          <p:cNvSpPr/>
          <p:nvPr/>
        </p:nvSpPr>
        <p:spPr>
          <a:xfrm>
            <a:off x="4435366" y="2596055"/>
            <a:ext cx="105103" cy="32582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43350" y="3063766"/>
            <a:ext cx="3731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글쓰기 버튼을 눌렀을 경우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24" name="그림 23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153" y="1209292"/>
            <a:ext cx="6848046" cy="2669024"/>
          </a:xfrm>
          <a:prstGeom prst="rect">
            <a:avLst/>
          </a:prstGeom>
        </p:spPr>
      </p:pic>
      <p:sp>
        <p:nvSpPr>
          <p:cNvPr id="29" name="오른쪽 화살표 28"/>
          <p:cNvSpPr/>
          <p:nvPr/>
        </p:nvSpPr>
        <p:spPr>
          <a:xfrm>
            <a:off x="4866290" y="3100552"/>
            <a:ext cx="367862" cy="19969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83117" y="4267200"/>
            <a:ext cx="712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글쓰기 요구사항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56083" y="4824248"/>
            <a:ext cx="4971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모든 입력 창에는 공백을 넣을 수 없습니다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모든 입력 창에는 데이터베이스에 적용된 사이즈를 초과해선 안됩니다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등록 할 경우 위에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가지 사항은 체크하여 위반 될 경우 해당 위반의 사실을 경고 창으로 안내 하여 수정토록 유도합니다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취소는 리스트로 이동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★답변도 글쓰기와 같습니다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34" name="그림 33" descr="페이징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54" y="3954987"/>
            <a:ext cx="2133898" cy="314369"/>
          </a:xfrm>
          <a:prstGeom prst="rect">
            <a:avLst/>
          </a:prstGeom>
        </p:spPr>
      </p:pic>
      <p:cxnSp>
        <p:nvCxnSpPr>
          <p:cNvPr id="39" name="직선 화살표 연결선 38"/>
          <p:cNvCxnSpPr/>
          <p:nvPr/>
        </p:nvCxnSpPr>
        <p:spPr>
          <a:xfrm rot="10800000" flipV="1">
            <a:off x="1566041" y="2711669"/>
            <a:ext cx="1261242" cy="1093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5821" y="4288221"/>
            <a:ext cx="282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개발양식 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279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2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템플릿 제공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" name="그룹 19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21" name="직각 삼각형 20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2" name="직각 삼각형 21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7732" y="189184"/>
            <a:ext cx="29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차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홈쇼핑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)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1041" y="1164349"/>
            <a:ext cx="68961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609593" y="1681632"/>
            <a:ext cx="30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회원 가입 요구사항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4291" y="1839310"/>
            <a:ext cx="4099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모든 입력란은 마찬가지로 유효성 체크가 되어야 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비밀번호는 두 번 입력 후 두 번 입력한 비밀번호가 일치해야지만 가입이 가능합니다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주소는 </a:t>
            </a:r>
            <a:r>
              <a:rPr lang="en-US" altLang="ko-KR" sz="1200" dirty="0" err="1" smtClean="0"/>
              <a:t>api</a:t>
            </a:r>
            <a:r>
              <a:rPr lang="ko-KR" altLang="en-US" sz="1200" dirty="0" err="1" smtClean="0"/>
              <a:t>를</a:t>
            </a:r>
            <a:r>
              <a:rPr lang="ko-KR" altLang="en-US" sz="1200" dirty="0" smtClean="0"/>
              <a:t> 가져다 사용합니다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830820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2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템플릿 제공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" name="그룹 19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21" name="직각 삼각형 20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2" name="직각 삼각형 21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7732" y="189184"/>
            <a:ext cx="29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차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홈쇼핑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)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593" y="1681632"/>
            <a:ext cx="30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상세 화면 요구사항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7" name="그림 16" descr="상세화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42" y="1705047"/>
            <a:ext cx="7930630" cy="439095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4291" y="2102060"/>
            <a:ext cx="4099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제품의 옵션 기능은 구현 해야 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옷에 사이즈가 따로 있듯이 옵션이 있습니다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장바구니로 담을 수 있고 바로 구매도 가능합니다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하단 부분은 상세 설명이 들어 갑니다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일반 적인 설명과 상세한 그림입니다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830820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2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템플릿 제공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" name="그룹 19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21" name="직각 삼각형 20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2" name="직각 삼각형 21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7732" y="189184"/>
            <a:ext cx="29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차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홈쇼핑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)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593" y="1681632"/>
            <a:ext cx="30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장바구니 요구사항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4291" y="2102060"/>
            <a:ext cx="40990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 체크 후 하단의 삭제를 클릭하면 체크된 제품을 삭제 할 수 있습니다</a:t>
            </a:r>
            <a:endParaRPr lang="en-US" altLang="ko-KR" sz="1200" dirty="0" smtClean="0"/>
          </a:p>
          <a:p>
            <a:r>
              <a:rPr lang="ko-KR" altLang="en-US" sz="1200" dirty="0" smtClean="0"/>
              <a:t>체크 후 마찬가지로 주문결제 하면 체크된 제품만 결제가 됩니다 체크되지 않은 상품은 장바구니에 남겨 있습니다</a:t>
            </a:r>
            <a:endParaRPr lang="en-US" altLang="ko-KR" sz="1200" dirty="0" smtClean="0"/>
          </a:p>
          <a:p>
            <a:r>
              <a:rPr lang="ko-KR" altLang="en-US" sz="1200" dirty="0" smtClean="0"/>
              <a:t>수량 변경도 가능합니다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6093" y="1236116"/>
            <a:ext cx="7094723" cy="4828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30820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2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템플릿 제공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" name="그룹 19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21" name="직각 삼각형 20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2" name="직각 삼각형 21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7732" y="189184"/>
            <a:ext cx="29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차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홈쇼핑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)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593" y="1681632"/>
            <a:ext cx="30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주문 결제 요구사항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4291" y="2102059"/>
            <a:ext cx="34894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 화면입니다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배송 시 요청 사항을 선택 할 수 있고 직접 입력</a:t>
            </a:r>
            <a:endParaRPr lang="en-US" altLang="ko-KR" sz="1200" dirty="0" smtClean="0"/>
          </a:p>
          <a:p>
            <a:r>
              <a:rPr lang="ko-KR" altLang="en-US" sz="1200" dirty="0" smtClean="0"/>
              <a:t>도 할 수 있습니다</a:t>
            </a:r>
            <a:endParaRPr lang="en-US" altLang="ko-KR" sz="1200" dirty="0" smtClean="0"/>
          </a:p>
          <a:p>
            <a:r>
              <a:rPr lang="ko-KR" altLang="en-US" sz="1200" dirty="0" smtClean="0"/>
              <a:t>주소는 회원 가입할 때 입력한 주소로 대체 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결제 수단은 신용 카드나 계좌 이체가 가능합니다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카드는 선택 후 선택 내용만 저장하면 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계좌 이체일 경우 계좌 내용을 저장합니다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결제하기 클릭 후 바로 결제된 걸로 합니다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 </a:t>
            </a:r>
            <a:endParaRPr lang="en-US" altLang="ko-KR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26068" y="695305"/>
            <a:ext cx="8565931" cy="5640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30820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2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템플릿 제공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" name="그룹 19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21" name="직각 삼각형 20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2" name="직각 삼각형 21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7732" y="189184"/>
            <a:ext cx="29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차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홈쇼핑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)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9593" y="1681632"/>
            <a:ext cx="30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주문 내역 요구사항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4291" y="2102059"/>
            <a:ext cx="3489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주문 내역은 최신 순으로 나열합니다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검색은 </a:t>
            </a:r>
            <a:r>
              <a:rPr lang="ko-KR" altLang="en-US" sz="1200" dirty="0" err="1" smtClean="0"/>
              <a:t>배송중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환불완료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배송완료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배송준비중</a:t>
            </a:r>
            <a:endParaRPr lang="en-US" altLang="ko-KR" sz="1200" dirty="0" smtClean="0"/>
          </a:p>
          <a:p>
            <a:r>
              <a:rPr lang="ko-KR" altLang="en-US" sz="1200" dirty="0" smtClean="0"/>
              <a:t>입니다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페이징도</a:t>
            </a:r>
            <a:r>
              <a:rPr lang="ko-KR" altLang="en-US" sz="1200" dirty="0" smtClean="0"/>
              <a:t> 구현합니다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배송 </a:t>
            </a:r>
            <a:r>
              <a:rPr lang="ko-KR" altLang="en-US" sz="1200" dirty="0" err="1" smtClean="0"/>
              <a:t>완료시</a:t>
            </a:r>
            <a:r>
              <a:rPr lang="ko-KR" altLang="en-US" sz="1200" dirty="0" smtClean="0"/>
              <a:t> 구매자가 수취확인을 클릭하면 상태가 확인</a:t>
            </a:r>
            <a:r>
              <a:rPr lang="en-US" altLang="ko-KR" sz="1200" dirty="0" smtClean="0"/>
              <a:t>/</a:t>
            </a:r>
            <a:r>
              <a:rPr lang="ko-KR" altLang="en-US" sz="1200" smtClean="0"/>
              <a:t>신청에 수취확인 상태로 </a:t>
            </a:r>
            <a:r>
              <a:rPr lang="ko-KR" altLang="en-US" sz="1200" dirty="0" smtClean="0"/>
              <a:t>변경 되어야 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5982" y="970263"/>
            <a:ext cx="81724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30820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2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템플릿 제공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" name="그룹 19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21" name="직각 삼각형 20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2" name="직각 삼각형 21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7732" y="189184"/>
            <a:ext cx="29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차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홈쇼핑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)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1945" y="2243208"/>
            <a:ext cx="110273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동시에 </a:t>
            </a:r>
            <a:r>
              <a:rPr lang="ko-KR" altLang="en-US" sz="1600" dirty="0" err="1" smtClean="0"/>
              <a:t>로그인은</a:t>
            </a:r>
            <a:r>
              <a:rPr lang="ko-KR" altLang="en-US" sz="1600" dirty="0" smtClean="0"/>
              <a:t> 안되어야 하며 마지막에 로그인 한 사람을 빼고 나머지는 로그아웃으로 처리한다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재고가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 남았을 경우 두 계정으로 장바구니에 서로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개식 넣고 결제할 시 먼저 결재한 사람이 우선순위를 가지고 뒤에 결제한 사람은 재고 부족으로 알린다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로그인하고 접속 가능한 사이트 주소를 로그인 없이 그 주소로 접속 했을 시 오류나 접속이 가능하면 안 된다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비 로그인 상태에서 그 사이트로 접속 할 경우 로그인 화면으로 보낸다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상품관련 입력 창에 숫자만 들어 가는 곳에 숫자가 아닌 특수 기호나 문자가 들어 가면 안 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※※</a:t>
            </a:r>
            <a:r>
              <a:rPr lang="ko-KR" altLang="en-US" sz="1600" dirty="0" smtClean="0">
                <a:solidFill>
                  <a:srgbClr val="FF0000"/>
                </a:solidFill>
              </a:rPr>
              <a:t>필독 </a:t>
            </a:r>
            <a:r>
              <a:rPr lang="en-US" altLang="ko-KR" sz="1600" dirty="0" smtClean="0">
                <a:solidFill>
                  <a:srgbClr val="FF0000"/>
                </a:solidFill>
              </a:rPr>
              <a:t>Admin </a:t>
            </a:r>
            <a:r>
              <a:rPr lang="ko-KR" altLang="en-US" sz="1600" dirty="0" smtClean="0">
                <a:solidFill>
                  <a:srgbClr val="FF0000"/>
                </a:solidFill>
              </a:rPr>
              <a:t>관련 기능은 </a:t>
            </a:r>
            <a:r>
              <a:rPr lang="en-US" altLang="ko-KR" sz="16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Customer</a:t>
            </a:r>
            <a:r>
              <a:rPr lang="ko-KR" altLang="en-US" sz="16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에 맞는 기능을 본인이 생각을 해서 만드셔야 합니다</a:t>
            </a:r>
            <a:r>
              <a:rPr lang="en-US" altLang="ko-KR" sz="16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600" dirty="0" smtClean="0">
              <a:solidFill>
                <a:srgbClr val="FF0000"/>
              </a:solidFill>
              <a:ea typeface="KoPub돋움체 Light" panose="00000300000000000000" pitchFamily="2" charset="-127"/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☆</a:t>
            </a:r>
            <a:r>
              <a:rPr lang="en-US" altLang="ko-KR" sz="1600" b="1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본인의 재량을 발휘 하세요</a:t>
            </a:r>
            <a:r>
              <a:rPr lang="en-US" altLang="ko-KR" sz="1600" b="1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!!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626070" y="1324281"/>
            <a:ext cx="4519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0000"/>
                </a:solidFill>
              </a:rPr>
              <a:t>※ </a:t>
            </a:r>
            <a:r>
              <a:rPr lang="ko-KR" altLang="en-US" sz="2800" dirty="0" smtClean="0">
                <a:solidFill>
                  <a:srgbClr val="FF0000"/>
                </a:solidFill>
              </a:rPr>
              <a:t>추가 관련 사항</a:t>
            </a:r>
            <a:r>
              <a:rPr lang="en-US" altLang="ko-KR" sz="2800" dirty="0" smtClean="0">
                <a:solidFill>
                  <a:srgbClr val="FF0000"/>
                </a:solidFill>
              </a:rPr>
              <a:t>!!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082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2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7733" y="43468"/>
            <a:ext cx="675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33" y="306040"/>
            <a:ext cx="2358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FDFFFF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템플릿 제공</a:t>
            </a:r>
            <a:endParaRPr lang="ko-KR" altLang="en-US" sz="1600" dirty="0">
              <a:solidFill>
                <a:srgbClr val="FDFFFF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717100" y="1638395"/>
            <a:ext cx="8638161" cy="3618689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1515167" y="3470721"/>
            <a:ext cx="91440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9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21" name="직각 삼각형 20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2" name="직각 삼각형 21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87732" y="189184"/>
            <a:ext cx="29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2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차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홈쇼핑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)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9796" y="1034351"/>
            <a:ext cx="654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 </a:t>
            </a:r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홈쇼핑 </a:t>
            </a:r>
            <a:r>
              <a:rPr lang="en-US" altLang="ko-KR" sz="2400" dirty="0" smtClean="0"/>
              <a:t>conversion</a:t>
            </a:r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ko-KR" sz="2400" dirty="0" smtClean="0"/>
              <a:t> 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KoPub돋움체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02786" y="3598857"/>
            <a:ext cx="605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개발 환경 및 </a:t>
            </a:r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TOOL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3360" y="4160922"/>
            <a:ext cx="27518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14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</a:t>
            </a:r>
            <a:r>
              <a:rPr lang="en-US" altLang="ko-KR" sz="1400" dirty="0" smtClean="0">
                <a:latin typeface="+mj-lt"/>
                <a:ea typeface="KoPub돋움체 Light" panose="00000300000000000000" pitchFamily="2" charset="-127"/>
              </a:rPr>
              <a:t>Customer : MVCII</a:t>
            </a:r>
          </a:p>
          <a:p>
            <a:r>
              <a:rPr lang="en-US" altLang="ko-KR" sz="14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+mj-lt"/>
                <a:ea typeface="KoPub돋움체 Light" panose="00000300000000000000" pitchFamily="2" charset="-127"/>
              </a:rPr>
              <a:t>★</a:t>
            </a:r>
            <a:r>
              <a:rPr lang="ko-KR" altLang="en-US" sz="14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</a:t>
            </a:r>
            <a:r>
              <a:rPr lang="en-US" altLang="ko-KR" sz="1400" dirty="0" smtClean="0">
                <a:latin typeface="+mj-lt"/>
                <a:ea typeface="KoPub돋움체 Light" panose="00000300000000000000" pitchFamily="2" charset="-127"/>
              </a:rPr>
              <a:t>Windows</a:t>
            </a:r>
          </a:p>
          <a:p>
            <a:r>
              <a:rPr lang="en-US" altLang="ko-KR" sz="14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14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JDK 1.7 &amp; 1.8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  ★</a:t>
            </a:r>
            <a:r>
              <a:rPr lang="ko-KR" altLang="en-US" sz="14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SVN </a:t>
            </a:r>
            <a:r>
              <a:rPr lang="ko-KR" altLang="en-US" sz="1400" dirty="0" smtClean="0">
                <a:ea typeface="KoPub돋움체 Light" panose="00000300000000000000" pitchFamily="2" charset="-127"/>
              </a:rPr>
              <a:t>형상 관리</a:t>
            </a:r>
            <a:endParaRPr lang="en-US" altLang="ko-KR" sz="1400" dirty="0" smtClean="0">
              <a:ea typeface="KoPub돋움체 Light" panose="00000300000000000000" pitchFamily="2" charset="-127"/>
            </a:endParaRPr>
          </a:p>
          <a:p>
            <a:r>
              <a:rPr lang="en-US" altLang="ko-KR" sz="14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14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ORACLE 10G</a:t>
            </a:r>
          </a:p>
          <a:p>
            <a:r>
              <a:rPr lang="en-US" altLang="ko-KR" sz="14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Eclipse </a:t>
            </a:r>
            <a:r>
              <a:rPr lang="en-US" altLang="ko-KR" sz="1400" dirty="0" err="1" smtClean="0">
                <a:ea typeface="KoPub돋움체 Light" panose="00000300000000000000" pitchFamily="2" charset="-127"/>
              </a:rPr>
              <a:t>kepler</a:t>
            </a:r>
            <a:endParaRPr lang="en-US" altLang="ko-KR" sz="1400" dirty="0" smtClean="0">
              <a:ea typeface="KoPub돋움체 Light" panose="00000300000000000000" pitchFamily="2" charset="-127"/>
            </a:endParaRPr>
          </a:p>
          <a:p>
            <a:r>
              <a:rPr lang="en-US" altLang="ko-KR" sz="1400" dirty="0" smtClean="0"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PL-SQL</a:t>
            </a:r>
          </a:p>
          <a:p>
            <a:r>
              <a:rPr lang="en-US" altLang="ko-KR" sz="1400" dirty="0" smtClean="0"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WEBLOGIC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94092" y="4166182"/>
            <a:ext cx="21527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en-US" altLang="ko-KR" sz="1400" dirty="0" err="1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A</a:t>
            </a:r>
            <a:r>
              <a:rPr lang="en-US" altLang="ko-KR" sz="1400" dirty="0" err="1" smtClean="0">
                <a:latin typeface="+mj-lt"/>
                <a:ea typeface="KoPub돋움체 Light" panose="00000300000000000000" pitchFamily="2" charset="-127"/>
              </a:rPr>
              <a:t>dmin:nexacro</a:t>
            </a:r>
            <a:endParaRPr lang="en-US" altLang="ko-KR" sz="1400" dirty="0" smtClean="0">
              <a:latin typeface="+mj-lt"/>
              <a:ea typeface="KoPub돋움체 Light" panose="00000300000000000000" pitchFamily="2" charset="-127"/>
            </a:endParaRPr>
          </a:p>
          <a:p>
            <a:r>
              <a:rPr lang="en-US" altLang="ko-KR" sz="14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latin typeface="+mj-lt"/>
                <a:ea typeface="KoPub돋움체 Light" panose="00000300000000000000" pitchFamily="2" charset="-127"/>
              </a:rPr>
              <a:t>★</a:t>
            </a:r>
            <a:r>
              <a:rPr lang="ko-KR" altLang="en-US" sz="14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</a:t>
            </a:r>
            <a:r>
              <a:rPr lang="en-US" altLang="ko-KR" sz="1400" dirty="0" smtClean="0">
                <a:latin typeface="+mj-lt"/>
                <a:ea typeface="KoPub돋움체 Light" panose="00000300000000000000" pitchFamily="2" charset="-127"/>
              </a:rPr>
              <a:t>Windows</a:t>
            </a:r>
          </a:p>
          <a:p>
            <a:r>
              <a:rPr lang="en-US" altLang="ko-KR" sz="14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14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JDK 1.7 &amp; 1.8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  ★</a:t>
            </a:r>
            <a:r>
              <a:rPr lang="ko-KR" altLang="en-US" sz="14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SVN </a:t>
            </a:r>
            <a:r>
              <a:rPr lang="ko-KR" altLang="en-US" sz="1400" dirty="0" smtClean="0">
                <a:ea typeface="KoPub돋움체 Light" panose="00000300000000000000" pitchFamily="2" charset="-127"/>
              </a:rPr>
              <a:t>형상 관리</a:t>
            </a:r>
            <a:endParaRPr lang="en-US" altLang="ko-KR" sz="1400" dirty="0" smtClean="0">
              <a:ea typeface="KoPub돋움체 Light" panose="00000300000000000000" pitchFamily="2" charset="-127"/>
            </a:endParaRPr>
          </a:p>
          <a:p>
            <a:r>
              <a:rPr lang="en-US" altLang="ko-KR" sz="14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14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ORACLE 10G</a:t>
            </a:r>
          </a:p>
          <a:p>
            <a:r>
              <a:rPr lang="en-US" altLang="ko-KR" sz="14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Eclipse </a:t>
            </a:r>
            <a:r>
              <a:rPr lang="en-US" altLang="ko-KR" sz="1400" dirty="0" err="1" smtClean="0">
                <a:ea typeface="KoPub돋움체 Light" panose="00000300000000000000" pitchFamily="2" charset="-127"/>
              </a:rPr>
              <a:t>kepler</a:t>
            </a:r>
            <a:endParaRPr lang="en-US" altLang="ko-KR" sz="1400" dirty="0" smtClean="0">
              <a:ea typeface="KoPub돋움체 Light" panose="00000300000000000000" pitchFamily="2" charset="-127"/>
            </a:endParaRPr>
          </a:p>
          <a:p>
            <a:r>
              <a:rPr lang="en-US" altLang="ko-KR" sz="1400" dirty="0" smtClean="0">
                <a:ea typeface="KoPub돋움체 Light" panose="00000300000000000000" pitchFamily="2" charset="-127"/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PL-SQL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  ★ </a:t>
            </a:r>
            <a:r>
              <a:rPr lang="en-US" altLang="ko-KR" sz="1400" dirty="0" smtClean="0">
                <a:ea typeface="KoPub돋움체 Light" panose="00000300000000000000" pitchFamily="2" charset="-127"/>
              </a:rPr>
              <a:t>WEBLOGIC</a:t>
            </a:r>
          </a:p>
        </p:txBody>
      </p:sp>
    </p:spTree>
    <p:extLst>
      <p:ext uri="{BB962C8B-B14F-4D97-AF65-F5344CB8AC3E}">
        <p14:creationId xmlns="" xmlns:p14="http://schemas.microsoft.com/office/powerpoint/2010/main" val="830820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2607" y="3782254"/>
            <a:ext cx="67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7008" y="3790800"/>
            <a:ext cx="235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무료 파워포인트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7008" y="4190910"/>
            <a:ext cx="235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무료 파워포인트</a:t>
            </a:r>
            <a:endParaRPr lang="en-US" altLang="ko-KR" sz="1600" dirty="0" smtClean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무료 파워포인트 템플릿</a:t>
            </a:r>
            <a:endParaRPr lang="ko-KR" altLang="en-US" sz="1600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15" name="직각 삼각형 1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87733" y="189184"/>
            <a:ext cx="235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SPRING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45734" y="834637"/>
            <a:ext cx="7639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Svn</a:t>
            </a:r>
            <a:r>
              <a:rPr lang="en-US" altLang="ko-K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형상관리 처음 사용방법</a:t>
            </a:r>
            <a:r>
              <a:rPr lang="en-US" altLang="ko-K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ko-KR" sz="3200" dirty="0" smtClean="0">
                <a:ea typeface="KoPub돋움체 Light" panose="00000300000000000000" pitchFamily="2" charset="-127"/>
              </a:rPr>
              <a:t>Eclipse</a:t>
            </a:r>
            <a:r>
              <a:rPr lang="en-US" altLang="ko-K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pic>
        <p:nvPicPr>
          <p:cNvPr id="19" name="그림 18" descr="svn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02" y="2024067"/>
            <a:ext cx="3553321" cy="2305372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 flipV="1">
            <a:off x="2522483" y="3026979"/>
            <a:ext cx="388883" cy="325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96966" y="3415863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클릭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25" name="그림 24" descr="svn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329" y="2022953"/>
            <a:ext cx="3343742" cy="4115375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rot="5400000">
            <a:off x="5712373" y="4776952"/>
            <a:ext cx="483476" cy="262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54414" y="4251435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클릭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30" name="그림 29" descr="svn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216" y="2036502"/>
            <a:ext cx="3534269" cy="295316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468303" y="3005959"/>
            <a:ext cx="138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클릭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3731172" y="3678621"/>
            <a:ext cx="672662" cy="32582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7283669" y="3647089"/>
            <a:ext cx="672662" cy="32582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95448" y="1439917"/>
            <a:ext cx="561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r>
              <a:rPr lang="ko-KR" altLang="en-US" b="1" dirty="0" smtClean="0">
                <a:solidFill>
                  <a:srgbClr val="FF0000"/>
                </a:solidFill>
              </a:rPr>
              <a:t>인 이상의 팀원인 경우 한 명만 대표로 진행 합니다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79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2607" y="3782254"/>
            <a:ext cx="67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15" name="직각 삼각형 1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87733" y="189184"/>
            <a:ext cx="235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SPRING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21" name="그림 20" descr="svn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61" y="890390"/>
            <a:ext cx="3380614" cy="3450382"/>
          </a:xfrm>
          <a:prstGeom prst="rect">
            <a:avLst/>
          </a:prstGeom>
        </p:spPr>
      </p:pic>
      <p:pic>
        <p:nvPicPr>
          <p:cNvPr id="22" name="그림 21" descr="svn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677" y="954480"/>
            <a:ext cx="3809117" cy="3344252"/>
          </a:xfrm>
          <a:prstGeom prst="rect">
            <a:avLst/>
          </a:prstGeom>
        </p:spPr>
      </p:pic>
      <p:pic>
        <p:nvPicPr>
          <p:cNvPr id="27" name="그림 26" descr="svn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223" y="933928"/>
            <a:ext cx="3619870" cy="356449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235668" y="4960883"/>
            <a:ext cx="705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Check Out</a:t>
            </a:r>
            <a:r>
              <a:rPr lang="ko-KR" altLang="en-US" dirty="0" smtClean="0"/>
              <a:t>를 클릭하게 되면 나의 프로젝트로 소스가 받아집니다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3" name="오른쪽 화살표 32"/>
          <p:cNvSpPr/>
          <p:nvPr/>
        </p:nvSpPr>
        <p:spPr>
          <a:xfrm>
            <a:off x="3268717" y="2554014"/>
            <a:ext cx="672662" cy="32582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7141779" y="2548759"/>
            <a:ext cx="672662" cy="32582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279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2607" y="3782254"/>
            <a:ext cx="675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2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15" name="직각 삼각형 1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87733" y="189184"/>
            <a:ext cx="235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SPRING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18" name="그림 17" descr="svn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72" y="1100110"/>
            <a:ext cx="3353268" cy="390580"/>
          </a:xfrm>
          <a:prstGeom prst="rect">
            <a:avLst/>
          </a:prstGeom>
        </p:spPr>
      </p:pic>
      <p:pic>
        <p:nvPicPr>
          <p:cNvPr id="19" name="그림 18" descr="캡처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07" y="2329137"/>
            <a:ext cx="2572109" cy="3124636"/>
          </a:xfrm>
          <a:prstGeom prst="rect">
            <a:avLst/>
          </a:prstGeom>
        </p:spPr>
      </p:pic>
      <p:sp>
        <p:nvSpPr>
          <p:cNvPr id="20" name="아래쪽 화살표 19"/>
          <p:cNvSpPr/>
          <p:nvPr/>
        </p:nvSpPr>
        <p:spPr>
          <a:xfrm>
            <a:off x="1545021" y="1702676"/>
            <a:ext cx="388882" cy="44143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rot="16200000" flipV="1">
            <a:off x="2720985" y="1470254"/>
            <a:ext cx="407275" cy="204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75641" y="1713186"/>
            <a:ext cx="343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나의 프로젝트를 마우스 오른쪽클릭으로 </a:t>
            </a:r>
            <a:r>
              <a:rPr lang="en-US" altLang="ko-KR" sz="1200" dirty="0" smtClean="0"/>
              <a:t>Team-Disconnect </a:t>
            </a:r>
            <a:r>
              <a:rPr lang="ko-KR" altLang="en-US" sz="1200" dirty="0" smtClean="0"/>
              <a:t>선택하여 </a:t>
            </a:r>
            <a:r>
              <a:rPr lang="en-US" altLang="ko-KR" sz="1200" dirty="0" err="1" smtClean="0"/>
              <a:t>svn</a:t>
            </a:r>
            <a:r>
              <a:rPr lang="ko-KR" altLang="en-US" sz="1200" dirty="0" smtClean="0"/>
              <a:t>연결을 해제한다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7062" y="2322786"/>
            <a:ext cx="1345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accent2"/>
                </a:solidFill>
              </a:rPr>
              <a:t>Svn</a:t>
            </a:r>
            <a:r>
              <a:rPr lang="ko-KR" altLang="en-US" sz="1000" dirty="0" smtClean="0">
                <a:solidFill>
                  <a:schemeClr val="accent2"/>
                </a:solidFill>
              </a:rPr>
              <a:t>이 해제된 상태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rot="5400000">
            <a:off x="3294994" y="3379076"/>
            <a:ext cx="4845269" cy="21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32330" y="977462"/>
            <a:ext cx="458251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+mj-ea"/>
                <a:ea typeface="+mj-ea"/>
              </a:rPr>
              <a:t>본인의 프로젝트 </a:t>
            </a:r>
            <a:r>
              <a:rPr lang="en-US" altLang="ko-KR" dirty="0" err="1" smtClean="0">
                <a:solidFill>
                  <a:srgbClr val="FF0000"/>
                </a:solidFill>
                <a:latin typeface="+mj-ea"/>
                <a:ea typeface="+mj-ea"/>
              </a:rPr>
              <a:t>svn</a:t>
            </a:r>
            <a:r>
              <a:rPr lang="ko-KR" altLang="en-US" dirty="0" smtClean="0">
                <a:solidFill>
                  <a:srgbClr val="FF0000"/>
                </a:solidFill>
                <a:latin typeface="+mj-ea"/>
                <a:ea typeface="+mj-ea"/>
              </a:rPr>
              <a:t>에 추가 하기</a:t>
            </a:r>
            <a:endParaRPr lang="en-US" altLang="ko-KR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900" dirty="0" smtClean="0">
                <a:solidFill>
                  <a:srgbClr val="FF0000"/>
                </a:solidFill>
                <a:latin typeface="+mj-ea"/>
                <a:ea typeface="+mj-ea"/>
              </a:rPr>
              <a:t>★주의</a:t>
            </a:r>
            <a:r>
              <a:rPr lang="en-US" altLang="ko-KR" sz="900" dirty="0" smtClean="0">
                <a:solidFill>
                  <a:srgbClr val="FF0000"/>
                </a:solidFill>
                <a:latin typeface="+mj-ea"/>
                <a:ea typeface="+mj-ea"/>
              </a:rPr>
              <a:t>! 2</a:t>
            </a:r>
            <a:r>
              <a:rPr lang="ko-KR" altLang="en-US" sz="900" dirty="0" smtClean="0">
                <a:solidFill>
                  <a:srgbClr val="FF0000"/>
                </a:solidFill>
                <a:latin typeface="+mj-ea"/>
                <a:ea typeface="+mj-ea"/>
              </a:rPr>
              <a:t>인 이상의 팀으로 개발할 경우 팀의 한 명만 </a:t>
            </a:r>
            <a:r>
              <a:rPr lang="en-US" altLang="ko-KR" sz="900" dirty="0" err="1" smtClean="0">
                <a:solidFill>
                  <a:srgbClr val="FF0000"/>
                </a:solidFill>
                <a:latin typeface="+mj-ea"/>
                <a:ea typeface="+mj-ea"/>
              </a:rPr>
              <a:t>svn</a:t>
            </a:r>
            <a:r>
              <a:rPr lang="ko-KR" altLang="en-US" sz="900" dirty="0" smtClean="0">
                <a:solidFill>
                  <a:srgbClr val="FF0000"/>
                </a:solidFill>
                <a:latin typeface="+mj-ea"/>
                <a:ea typeface="+mj-ea"/>
              </a:rPr>
              <a:t>에 추가를 진행합니다</a:t>
            </a:r>
            <a:r>
              <a:rPr lang="en-US" altLang="ko-KR" sz="900" dirty="0" smtClean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900" dirty="0" smtClean="0">
                <a:solidFill>
                  <a:srgbClr val="FF0000"/>
                </a:solidFill>
                <a:latin typeface="+mj-ea"/>
                <a:ea typeface="+mj-ea"/>
              </a:rPr>
              <a:t>★</a:t>
            </a:r>
            <a:endParaRPr lang="ko-KR" altLang="en-US" sz="9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27" name="그림 26" descr="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666" y="2480442"/>
            <a:ext cx="3841075" cy="318492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411309" y="1839311"/>
            <a:ext cx="4908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우선 본인의 프로젝트 마우스 우 클릭 </a:t>
            </a:r>
            <a:r>
              <a:rPr lang="en-US" altLang="ko-KR" sz="1200" dirty="0" smtClean="0"/>
              <a:t>Team-Share Project… </a:t>
            </a:r>
            <a:r>
              <a:rPr lang="ko-KR" altLang="en-US" sz="1200" dirty="0" smtClean="0"/>
              <a:t>클릭</a:t>
            </a:r>
            <a:endParaRPr lang="ko-KR" altLang="en-US" sz="1200" dirty="0"/>
          </a:p>
        </p:txBody>
      </p:sp>
      <p:sp>
        <p:nvSpPr>
          <p:cNvPr id="32" name="오른쪽 화살표 31"/>
          <p:cNvSpPr/>
          <p:nvPr/>
        </p:nvSpPr>
        <p:spPr>
          <a:xfrm>
            <a:off x="6442841" y="3689131"/>
            <a:ext cx="378373" cy="19969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7872248" y="5286703"/>
            <a:ext cx="399393" cy="25224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279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15" name="직각 삼각형 1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87733" y="189184"/>
            <a:ext cx="235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SPRING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18" name="그림 17" descr="캡처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9" y="1836648"/>
            <a:ext cx="5173526" cy="22098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30257" y="3941390"/>
            <a:ext cx="712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상세보기 요구사항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3223" y="4498438"/>
            <a:ext cx="4971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제목과 이름 내용을 확인 할 수 있습니다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첨부된 파일을 클릭 시 다운로드가 가능합니다</a:t>
            </a:r>
            <a:endParaRPr lang="en-US" altLang="ko-KR" sz="1200" dirty="0" smtClean="0"/>
          </a:p>
          <a:p>
            <a:r>
              <a:rPr lang="ko-KR" altLang="en-US" sz="1200" dirty="0" smtClean="0"/>
              <a:t>다운로드파일 이름이 한글이 깨지지 않아야 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첨부된 파일이름이 다른 글의 파일 이름과 중복되지 않아야 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첨부된 파일이름이 업로드 할 때 그대로의 이름으로 다운되어야 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삭제의 경우 비밀번호를 확인 후 삭제 합니다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비밀번호 </a:t>
            </a:r>
            <a:r>
              <a:rPr lang="ko-KR" altLang="en-US" sz="1200" dirty="0" err="1" smtClean="0"/>
              <a:t>확인후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맞을경우</a:t>
            </a:r>
            <a:r>
              <a:rPr lang="ko-KR" altLang="en-US" sz="1200" dirty="0" smtClean="0"/>
              <a:t> 삭제 진행</a:t>
            </a:r>
            <a:endParaRPr lang="en-US" altLang="ko-KR" sz="1200" dirty="0" smtClean="0"/>
          </a:p>
          <a:p>
            <a:r>
              <a:rPr lang="ko-KR" altLang="en-US" sz="1200" dirty="0" smtClean="0"/>
              <a:t>목록의 경우 목록으로 이동</a:t>
            </a:r>
            <a:endParaRPr lang="ko-KR" altLang="en-US" sz="1200" dirty="0"/>
          </a:p>
        </p:txBody>
      </p:sp>
      <p:sp>
        <p:nvSpPr>
          <p:cNvPr id="23" name="위쪽 화살표 22"/>
          <p:cNvSpPr/>
          <p:nvPr/>
        </p:nvSpPr>
        <p:spPr>
          <a:xfrm>
            <a:off x="2375338" y="2511972"/>
            <a:ext cx="199696" cy="31531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250731" y="2974428"/>
            <a:ext cx="242887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검색항목은 제목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이름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내용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전체</a:t>
            </a:r>
            <a:endParaRPr lang="en-US" altLang="ko-KR" sz="1100" dirty="0" smtClean="0"/>
          </a:p>
          <a:p>
            <a:r>
              <a:rPr lang="ko-KR" altLang="en-US" sz="1100" dirty="0" smtClean="0"/>
              <a:t>전체 검색 시 파일 이름도 검색 포함</a:t>
            </a:r>
            <a:endParaRPr lang="en-US" altLang="ko-KR" sz="1100" dirty="0" smtClean="0"/>
          </a:p>
          <a:p>
            <a:r>
              <a:rPr lang="ko-KR" altLang="en-US" sz="1100" dirty="0" smtClean="0"/>
              <a:t>입니다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26" name="오른쪽 화살표 25"/>
          <p:cNvSpPr/>
          <p:nvPr/>
        </p:nvSpPr>
        <p:spPr>
          <a:xfrm>
            <a:off x="4813738" y="2186152"/>
            <a:ext cx="451945" cy="28377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729654" y="2585545"/>
            <a:ext cx="1545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제목 클릭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pic>
        <p:nvPicPr>
          <p:cNvPr id="28" name="그림 27" descr="상세보기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235" y="1358763"/>
            <a:ext cx="6187343" cy="2162203"/>
          </a:xfrm>
          <a:prstGeom prst="rect">
            <a:avLst/>
          </a:prstGeom>
        </p:spPr>
      </p:pic>
      <p:sp>
        <p:nvSpPr>
          <p:cNvPr id="32" name="아래쪽 화살표 31"/>
          <p:cNvSpPr/>
          <p:nvPr/>
        </p:nvSpPr>
        <p:spPr>
          <a:xfrm>
            <a:off x="4435366" y="1650124"/>
            <a:ext cx="189186" cy="23122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531476" y="1156138"/>
            <a:ext cx="1881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조회수는 상세보기를 할 때마다</a:t>
            </a:r>
            <a:r>
              <a:rPr lang="en-US" altLang="ko-KR" sz="1050" dirty="0" smtClean="0"/>
              <a:t>+1</a:t>
            </a:r>
            <a:endParaRPr lang="ko-KR" altLang="en-US" sz="1050" dirty="0"/>
          </a:p>
        </p:txBody>
      </p:sp>
    </p:spTree>
    <p:extLst>
      <p:ext uri="{BB962C8B-B14F-4D97-AF65-F5344CB8AC3E}">
        <p14:creationId xmlns="" xmlns:p14="http://schemas.microsoft.com/office/powerpoint/2010/main" val="8279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15" name="직각 삼각형 1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87733" y="189184"/>
            <a:ext cx="235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SPRING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23" name="그림 22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59" y="1093076"/>
            <a:ext cx="3665872" cy="3910263"/>
          </a:xfrm>
          <a:prstGeom prst="rect">
            <a:avLst/>
          </a:prstGeom>
        </p:spPr>
      </p:pic>
      <p:sp>
        <p:nvSpPr>
          <p:cNvPr id="29" name="오른쪽 화살표 28"/>
          <p:cNvSpPr/>
          <p:nvPr/>
        </p:nvSpPr>
        <p:spPr>
          <a:xfrm>
            <a:off x="63073" y="4361793"/>
            <a:ext cx="273269" cy="21020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1728962" y="4703379"/>
            <a:ext cx="273269" cy="21020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111" y="1140354"/>
            <a:ext cx="3537192" cy="3904612"/>
          </a:xfrm>
          <a:prstGeom prst="rect">
            <a:avLst/>
          </a:prstGeom>
        </p:spPr>
      </p:pic>
      <p:sp>
        <p:nvSpPr>
          <p:cNvPr id="35" name="오른쪽 화살표 34"/>
          <p:cNvSpPr/>
          <p:nvPr/>
        </p:nvSpPr>
        <p:spPr>
          <a:xfrm>
            <a:off x="3878332" y="1965435"/>
            <a:ext cx="273269" cy="21020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5533711" y="4745421"/>
            <a:ext cx="273269" cy="21020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7898539" y="2454166"/>
            <a:ext cx="273269" cy="21020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 descr="캡처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7553" y="1145627"/>
            <a:ext cx="4277021" cy="4593021"/>
          </a:xfrm>
          <a:prstGeom prst="rect">
            <a:avLst/>
          </a:prstGeom>
        </p:spPr>
      </p:pic>
      <p:sp>
        <p:nvSpPr>
          <p:cNvPr id="40" name="오른쪽 화살표 39"/>
          <p:cNvSpPr/>
          <p:nvPr/>
        </p:nvSpPr>
        <p:spPr>
          <a:xfrm>
            <a:off x="7667311" y="2611821"/>
            <a:ext cx="273269" cy="21020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782925" y="2096814"/>
            <a:ext cx="273269" cy="21020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8098235" y="3168870"/>
            <a:ext cx="273269" cy="21020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8140276" y="3379077"/>
            <a:ext cx="273269" cy="21020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10221325" y="5386553"/>
            <a:ext cx="273269" cy="21020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645572" y="5864772"/>
            <a:ext cx="4708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hlinkClick r:id="rId6"/>
              </a:rPr>
              <a:t>http://211.217.29.188/svn/test/</a:t>
            </a:r>
            <a:r>
              <a:rPr lang="ko-KR" altLang="en-US" sz="1100" dirty="0" err="1" smtClean="0">
                <a:solidFill>
                  <a:srgbClr val="FF0000"/>
                </a:solidFill>
                <a:hlinkClick r:id="rId6"/>
              </a:rPr>
              <a:t>팀기수</a:t>
            </a:r>
            <a:r>
              <a:rPr lang="en-US" altLang="ko-KR" sz="1100" dirty="0" smtClean="0">
                <a:solidFill>
                  <a:srgbClr val="FF0000"/>
                </a:solidFill>
                <a:hlinkClick r:id="rId6"/>
              </a:rPr>
              <a:t>/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팀명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을적는다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rot="5400000" flipH="1" flipV="1">
            <a:off x="7062952" y="3647090"/>
            <a:ext cx="2869324" cy="15870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196552" y="3310758"/>
            <a:ext cx="111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1234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79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15" name="직각 삼각형 1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87733" y="189184"/>
            <a:ext cx="235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SPRING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25" name="그림 24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103" y="2716614"/>
            <a:ext cx="3531476" cy="3305694"/>
          </a:xfrm>
          <a:prstGeom prst="rect">
            <a:avLst/>
          </a:prstGeom>
        </p:spPr>
      </p:pic>
      <p:pic>
        <p:nvPicPr>
          <p:cNvPr id="26" name="그림 25" descr="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74" y="905775"/>
            <a:ext cx="4175785" cy="4520772"/>
          </a:xfrm>
          <a:prstGeom prst="rect">
            <a:avLst/>
          </a:prstGeom>
        </p:spPr>
      </p:pic>
      <p:pic>
        <p:nvPicPr>
          <p:cNvPr id="27" name="그림 26" descr="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238" y="906033"/>
            <a:ext cx="3406362" cy="1498287"/>
          </a:xfrm>
          <a:prstGeom prst="rect">
            <a:avLst/>
          </a:prstGeom>
        </p:spPr>
      </p:pic>
      <p:pic>
        <p:nvPicPr>
          <p:cNvPr id="28" name="그림 27" descr="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0013" y="2749479"/>
            <a:ext cx="3298221" cy="1520399"/>
          </a:xfrm>
          <a:prstGeom prst="rect">
            <a:avLst/>
          </a:prstGeom>
        </p:spPr>
      </p:pic>
      <p:sp>
        <p:nvSpPr>
          <p:cNvPr id="32" name="오른쪽 화살표 31"/>
          <p:cNvSpPr/>
          <p:nvPr/>
        </p:nvSpPr>
        <p:spPr>
          <a:xfrm>
            <a:off x="4214648" y="2827283"/>
            <a:ext cx="441435" cy="3573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8203324" y="3032235"/>
            <a:ext cx="441435" cy="3573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129048" y="3563007"/>
            <a:ext cx="25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코멘트를 적을 수 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038897" y="1271752"/>
            <a:ext cx="2638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본인의 프로젝트가 </a:t>
            </a:r>
            <a:r>
              <a:rPr lang="en-US" altLang="ko-KR" dirty="0" err="1" smtClean="0">
                <a:solidFill>
                  <a:srgbClr val="FF0000"/>
                </a:solidFill>
              </a:rPr>
              <a:t>svn</a:t>
            </a:r>
            <a:r>
              <a:rPr lang="ko-KR" altLang="en-US" dirty="0" smtClean="0">
                <a:solidFill>
                  <a:srgbClr val="FF0000"/>
                </a:solidFill>
              </a:rPr>
              <a:t>에 추가가되고 연결되어 있는 것을 확인할 수가 있습니다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939049" y="4240924"/>
            <a:ext cx="26380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FF0000"/>
                </a:solidFill>
              </a:rPr>
              <a:t>Svn</a:t>
            </a:r>
            <a:r>
              <a:rPr lang="ko-KR" altLang="en-US" sz="1400" dirty="0" smtClean="0">
                <a:solidFill>
                  <a:srgbClr val="FF0000"/>
                </a:solidFill>
              </a:rPr>
              <a:t>에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추가가 되면 어디서든 본인의 소스를 내려 받을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!</a:t>
            </a:r>
            <a:r>
              <a:rPr lang="ko-KR" altLang="en-US" sz="1400" dirty="0" smtClean="0">
                <a:solidFill>
                  <a:srgbClr val="FF0000"/>
                </a:solidFill>
              </a:rPr>
              <a:t>이제 같은 팀원이 본인 팀의 소스를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svn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연결하여 개발을 진행 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79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4164855"/>
            <a:ext cx="7545936" cy="173355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01487" y="3051579"/>
            <a:ext cx="5761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spc="-150" dirty="0" smtClean="0">
                <a:solidFill>
                  <a:srgbClr val="1A0A05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endParaRPr lang="ko-KR" altLang="en-US" sz="4400" spc="-150" dirty="0">
              <a:solidFill>
                <a:srgbClr val="1A0A05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1487" y="3819841"/>
            <a:ext cx="576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C5348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Thank you</a:t>
            </a:r>
            <a:endParaRPr lang="ko-KR" altLang="en-US" sz="1200" dirty="0">
              <a:solidFill>
                <a:srgbClr val="C5348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2" name="그룹 19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13" name="직각 삼각형 12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4" name="직각 삼각형 13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4609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23284" y="6615185"/>
            <a:ext cx="5761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9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9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06904" y="-12037"/>
            <a:ext cx="47631" cy="2767270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15" name="직각 삼각형 1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16" name="직각 삼각형 1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87733" y="189184"/>
            <a:ext cx="2358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SPRING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30257" y="3941390"/>
            <a:ext cx="712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수정 요구사항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8" name="그림 27" descr="상세보기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7" y="1432335"/>
            <a:ext cx="4170365" cy="2162203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4466897" y="2249214"/>
            <a:ext cx="630620" cy="71470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98124" y="4487917"/>
            <a:ext cx="4971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모든 입력 창에는 공백을 넣을 수 없습니다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모든 입력 창에는 데이터베이스에 적용된 사이즈를 초과해선 안됩니다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수정버튼 클릭 시 비밀번호를 확인 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틀릴 경우 경고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파일을 새로 등록하는 경우 그전에 첨부한 파일은 삭제 됩니다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서버에서도 삭제되어야 합니다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파일을 새로 첨부 하지 않고 전 파일 삭제 시에 파일만 삭제됩니다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수정 클릭 시 유효성 체크하여 위반 될 경우 해당 위반의 사실을 경고 창으로 안내 하여 </a:t>
            </a:r>
            <a:r>
              <a:rPr lang="ko-KR" altLang="en-US" sz="1200" dirty="0" err="1" smtClean="0"/>
              <a:t>알림니다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취소는 상세보기로 이동  </a:t>
            </a:r>
            <a:endParaRPr lang="ko-KR" altLang="en-US" sz="1200" dirty="0"/>
          </a:p>
        </p:txBody>
      </p:sp>
      <p:pic>
        <p:nvPicPr>
          <p:cNvPr id="24" name="그림 23" descr="수정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968" y="1233266"/>
            <a:ext cx="6531244" cy="26555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279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2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049927" y="1286582"/>
            <a:ext cx="6052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개발 환경 및 </a:t>
            </a:r>
            <a:r>
              <a:rPr lang="en-US" altLang="ko-KR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TOOL</a:t>
            </a:r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35801" y="2290080"/>
            <a:ext cx="35505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2800" dirty="0" smtClean="0">
                <a:solidFill>
                  <a:srgbClr val="FF0000"/>
                </a:solidFill>
                <a:latin typeface="+mj-lt"/>
                <a:ea typeface="KoPub돋움체 Light" panose="00000300000000000000" pitchFamily="2" charset="-127"/>
              </a:rPr>
              <a:t>★</a:t>
            </a:r>
            <a:r>
              <a:rPr lang="ko-KR" altLang="en-US" sz="28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</a:t>
            </a:r>
            <a:r>
              <a:rPr lang="en-US" altLang="ko-KR" sz="2800" dirty="0" smtClean="0">
                <a:latin typeface="+mj-lt"/>
                <a:ea typeface="KoPub돋움체 Light" panose="00000300000000000000" pitchFamily="2" charset="-127"/>
              </a:rPr>
              <a:t>Windows</a:t>
            </a:r>
          </a:p>
          <a:p>
            <a:r>
              <a:rPr lang="en-US" altLang="ko-KR" sz="28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28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28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2800" dirty="0" smtClean="0">
                <a:ea typeface="KoPub돋움체 Light" panose="00000300000000000000" pitchFamily="2" charset="-127"/>
              </a:rPr>
              <a:t>JDK 1.7 &amp; 1.8</a:t>
            </a:r>
          </a:p>
          <a:p>
            <a:r>
              <a:rPr lang="en-US" altLang="ko-KR" sz="28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28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28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2800" dirty="0" smtClean="0">
                <a:solidFill>
                  <a:schemeClr val="accent2"/>
                </a:solidFill>
              </a:rPr>
              <a:t>X-PLATFORM</a:t>
            </a:r>
            <a:endParaRPr lang="en-US" altLang="ko-KR" sz="2800" dirty="0" smtClean="0">
              <a:solidFill>
                <a:schemeClr val="accent2"/>
              </a:solidFill>
              <a:ea typeface="KoPub돋움체 Light" panose="00000300000000000000" pitchFamily="2" charset="-127"/>
            </a:endParaRPr>
          </a:p>
          <a:p>
            <a:r>
              <a:rPr lang="en-US" altLang="ko-KR" sz="28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28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28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2800" dirty="0" smtClean="0">
                <a:ea typeface="KoPub돋움체 Light" panose="00000300000000000000" pitchFamily="2" charset="-127"/>
              </a:rPr>
              <a:t>MYBATIS</a:t>
            </a:r>
          </a:p>
          <a:p>
            <a:r>
              <a:rPr lang="en-US" altLang="ko-KR" sz="2800" dirty="0" smtClean="0">
                <a:solidFill>
                  <a:srgbClr val="432944"/>
                </a:solidFill>
                <a:latin typeface="+mj-lt"/>
                <a:ea typeface="KoPub돋움체 Light" panose="00000300000000000000" pitchFamily="2" charset="-127"/>
              </a:rPr>
              <a:t>  </a:t>
            </a:r>
            <a:r>
              <a:rPr lang="ko-KR" altLang="en-US" sz="28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28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2800" dirty="0" smtClean="0">
                <a:ea typeface="KoPub돋움체 Light" panose="00000300000000000000" pitchFamily="2" charset="-127"/>
              </a:rPr>
              <a:t>SVN </a:t>
            </a:r>
            <a:r>
              <a:rPr lang="ko-KR" altLang="en-US" sz="2800" dirty="0" smtClean="0">
                <a:ea typeface="KoPub돋움체 Light" panose="00000300000000000000" pitchFamily="2" charset="-127"/>
              </a:rPr>
              <a:t>형상 관리</a:t>
            </a:r>
            <a:endParaRPr lang="en-US" altLang="ko-KR" sz="2800" dirty="0" smtClean="0">
              <a:ea typeface="KoPub돋움체 Light" panose="00000300000000000000" pitchFamily="2" charset="-127"/>
            </a:endParaRPr>
          </a:p>
          <a:p>
            <a:r>
              <a:rPr lang="en-US" altLang="ko-KR" sz="28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 </a:t>
            </a:r>
            <a:r>
              <a:rPr lang="ko-KR" altLang="en-US" sz="28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</a:t>
            </a:r>
            <a:r>
              <a:rPr lang="ko-KR" altLang="en-US" sz="28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</a:t>
            </a:r>
            <a:r>
              <a:rPr lang="en-US" altLang="ko-KR" sz="2800" dirty="0" smtClean="0">
                <a:ea typeface="KoPub돋움체 Light" panose="00000300000000000000" pitchFamily="2" charset="-127"/>
              </a:rPr>
              <a:t>ORACLE 10G</a:t>
            </a:r>
          </a:p>
          <a:p>
            <a:r>
              <a:rPr lang="en-US" altLang="ko-KR" sz="2800" dirty="0" smtClean="0">
                <a:solidFill>
                  <a:srgbClr val="432944"/>
                </a:solidFill>
                <a:ea typeface="KoPub돋움체 Light" panose="00000300000000000000" pitchFamily="2" charset="-127"/>
              </a:rPr>
              <a:t>  </a:t>
            </a:r>
            <a:r>
              <a:rPr lang="ko-KR" altLang="en-US" sz="2800" dirty="0" smtClean="0">
                <a:solidFill>
                  <a:srgbClr val="FF0000"/>
                </a:solidFill>
                <a:ea typeface="KoPub돋움체 Light" panose="00000300000000000000" pitchFamily="2" charset="-127"/>
              </a:rPr>
              <a:t>★ </a:t>
            </a:r>
            <a:r>
              <a:rPr lang="en-US" altLang="ko-KR" sz="2800" dirty="0" smtClean="0">
                <a:ea typeface="KoPub돋움체 Light" panose="00000300000000000000" pitchFamily="2" charset="-127"/>
              </a:rPr>
              <a:t>Eclipse </a:t>
            </a:r>
            <a:r>
              <a:rPr lang="en-US" altLang="ko-KR" sz="2800" dirty="0" err="1" smtClean="0">
                <a:ea typeface="KoPub돋움체 Light" panose="00000300000000000000" pitchFamily="2" charset="-127"/>
              </a:rPr>
              <a:t>kepler</a:t>
            </a:r>
            <a:endParaRPr lang="en-US" altLang="ko-KR" sz="2800" dirty="0" smtClean="0">
              <a:ea typeface="KoPub돋움체 Light" panose="00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7732" y="189184"/>
            <a:ext cx="29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X-PLATFORM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9185" y="6393761"/>
            <a:ext cx="4800533" cy="27699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altLang="ko-KR" sz="1000" i="1" dirty="0" smtClean="0">
                <a:solidFill>
                  <a:srgbClr val="FF0000"/>
                </a:solidFill>
                <a:latin typeface="+mn-ea"/>
                <a:cs typeface="Aharoni" panose="02010803020104030203" pitchFamily="2" charset="-79"/>
              </a:rPr>
              <a:t>※  x-platform </a:t>
            </a:r>
            <a:r>
              <a:rPr lang="ko-KR" altLang="en-US" sz="1000" i="1" dirty="0" smtClean="0">
                <a:solidFill>
                  <a:srgbClr val="FF0000"/>
                </a:solidFill>
                <a:latin typeface="+mn-ea"/>
                <a:cs typeface="Aharoni" panose="02010803020104030203" pitchFamily="2" charset="-79"/>
              </a:rPr>
              <a:t>의 설치는 강사와 함께 진행 합니다</a:t>
            </a:r>
            <a:r>
              <a:rPr lang="en-US" altLang="ko-KR" sz="1000" i="1" dirty="0" smtClean="0">
                <a:solidFill>
                  <a:srgbClr val="FF0000"/>
                </a:solidFill>
                <a:latin typeface="+mn-ea"/>
                <a:cs typeface="Aharoni" panose="02010803020104030203" pitchFamily="2" charset="-79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534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2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7732" y="189184"/>
            <a:ext cx="29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X-PLATFORM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6952" y="1008993"/>
            <a:ext cx="1057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+mj-ea"/>
                <a:ea typeface="+mj-ea"/>
              </a:rPr>
              <a:t>X-platform </a:t>
            </a:r>
            <a:r>
              <a:rPr lang="ko-KR" altLang="en-US" sz="2400" b="1" dirty="0" smtClean="0">
                <a:latin typeface="+mj-ea"/>
                <a:ea typeface="+mj-ea"/>
              </a:rPr>
              <a:t>의 이해를 위한 기본적인 구성도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5" name="순서도: 자기 디스크 14"/>
          <p:cNvSpPr/>
          <p:nvPr/>
        </p:nvSpPr>
        <p:spPr>
          <a:xfrm>
            <a:off x="9648497" y="2848303"/>
            <a:ext cx="1860331" cy="190237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037381" y="3783724"/>
            <a:ext cx="109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 base</a:t>
            </a:r>
            <a:endParaRPr lang="ko-KR" altLang="en-US" dirty="0"/>
          </a:p>
        </p:txBody>
      </p:sp>
      <p:sp>
        <p:nvSpPr>
          <p:cNvPr id="17" name="왼쪽/오른쪽 화살표 16"/>
          <p:cNvSpPr/>
          <p:nvPr/>
        </p:nvSpPr>
        <p:spPr>
          <a:xfrm>
            <a:off x="7693572" y="3436883"/>
            <a:ext cx="1376856" cy="651641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판단 17"/>
          <p:cNvSpPr/>
          <p:nvPr/>
        </p:nvSpPr>
        <p:spPr>
          <a:xfrm>
            <a:off x="4908353" y="2963917"/>
            <a:ext cx="2680138" cy="1608083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228897" y="3652345"/>
            <a:ext cx="2002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Controller(</a:t>
            </a:r>
            <a:r>
              <a:rPr lang="ko-KR" altLang="en-US" sz="1400" dirty="0" smtClean="0"/>
              <a:t>전자정부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0" name="왼쪽/오른쪽 화살표 19"/>
          <p:cNvSpPr/>
          <p:nvPr/>
        </p:nvSpPr>
        <p:spPr>
          <a:xfrm rot="20755906">
            <a:off x="3010628" y="3847795"/>
            <a:ext cx="1636402" cy="656896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>
          <a:xfrm rot="1816899">
            <a:off x="2986018" y="2829000"/>
            <a:ext cx="1733990" cy="656896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대체 처리 21"/>
          <p:cNvSpPr/>
          <p:nvPr/>
        </p:nvSpPr>
        <p:spPr>
          <a:xfrm>
            <a:off x="1124607" y="2039007"/>
            <a:ext cx="1713186" cy="117715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324293" y="2490953"/>
            <a:ext cx="1355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Was(JSP)</a:t>
            </a:r>
            <a:endParaRPr lang="ko-KR" altLang="en-US" sz="1400" dirty="0"/>
          </a:p>
        </p:txBody>
      </p:sp>
      <p:sp>
        <p:nvSpPr>
          <p:cNvPr id="24" name="순서도: 대체 처리 23"/>
          <p:cNvSpPr/>
          <p:nvPr/>
        </p:nvSpPr>
        <p:spPr>
          <a:xfrm>
            <a:off x="1119352" y="3820497"/>
            <a:ext cx="1713186" cy="117715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19038" y="4272443"/>
            <a:ext cx="1355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X-PLATFORM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 rot="10800000" flipV="1">
            <a:off x="3111062" y="1965433"/>
            <a:ext cx="1534510" cy="304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98124" y="1797269"/>
            <a:ext cx="165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기본적인 구조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rot="10800000">
            <a:off x="2937641" y="5050219"/>
            <a:ext cx="1529256" cy="656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56232" y="5638800"/>
            <a:ext cx="697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WAS</a:t>
            </a:r>
            <a:r>
              <a:rPr lang="ko-KR" altLang="en-US" dirty="0" smtClean="0">
                <a:solidFill>
                  <a:schemeClr val="accent2"/>
                </a:solidFill>
              </a:rPr>
              <a:t>의 역할을 대신한다</a:t>
            </a:r>
            <a:r>
              <a:rPr lang="en-US" altLang="ko-KR" dirty="0" smtClean="0">
                <a:solidFill>
                  <a:schemeClr val="accent2"/>
                </a:solidFill>
              </a:rPr>
              <a:t> X-PLATFORM </a:t>
            </a:r>
            <a:r>
              <a:rPr lang="ko-KR" altLang="en-US" dirty="0" smtClean="0">
                <a:solidFill>
                  <a:schemeClr val="accent2"/>
                </a:solidFill>
              </a:rPr>
              <a:t>의 새로운 창으로 열린다</a:t>
            </a:r>
            <a:r>
              <a:rPr lang="en-US" altLang="ko-KR" dirty="0" smtClean="0">
                <a:solidFill>
                  <a:schemeClr val="accent2"/>
                </a:solidFill>
              </a:rPr>
              <a:t>.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4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2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7732" y="189184"/>
            <a:ext cx="29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X-PLATFORM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26" name="그림 25" descr="리스트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129" y="2019773"/>
            <a:ext cx="5887272" cy="262926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88883" y="2133569"/>
            <a:ext cx="231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리스트 요구사항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1436" y="2858779"/>
            <a:ext cx="4890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이전 프로젝트와 마찬가지 요구사항입니다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번호는 글 </a:t>
            </a:r>
            <a:r>
              <a:rPr lang="ko-KR" altLang="en-US" sz="1200" dirty="0" err="1" smtClean="0"/>
              <a:t>갯수</a:t>
            </a:r>
            <a:r>
              <a:rPr lang="ko-KR" altLang="en-US" sz="1200" dirty="0" smtClean="0"/>
              <a:t> 만큼</a:t>
            </a:r>
            <a:endParaRPr lang="en-US" altLang="ko-KR" sz="1200" dirty="0" smtClean="0"/>
          </a:p>
          <a:p>
            <a:r>
              <a:rPr lang="ko-KR" altLang="en-US" sz="1200" dirty="0" smtClean="0"/>
              <a:t>제목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작성자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날짜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조회수가 출력이 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상세보기는 원하는 </a:t>
            </a:r>
            <a:r>
              <a:rPr lang="ko-KR" altLang="en-US" sz="1200" dirty="0" err="1" smtClean="0"/>
              <a:t>로우를</a:t>
            </a:r>
            <a:r>
              <a:rPr lang="ko-KR" altLang="en-US" sz="1200" dirty="0" smtClean="0"/>
              <a:t> 더블클릭 </a:t>
            </a:r>
            <a:r>
              <a:rPr lang="ko-KR" altLang="en-US" sz="1200" dirty="0" err="1" smtClean="0"/>
              <a:t>으로</a:t>
            </a:r>
            <a:r>
              <a:rPr lang="ko-KR" altLang="en-US" sz="1200" dirty="0" smtClean="0"/>
              <a:t> 상세보기 화면을 전환합니다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검색은 제목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작성자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내용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파일을 검색합니다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페이징은</a:t>
            </a:r>
            <a:r>
              <a:rPr lang="ko-KR" altLang="en-US" sz="1200" dirty="0" smtClean="0"/>
              <a:t> 구현되어야 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534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2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7732" y="189184"/>
            <a:ext cx="29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X-PLATFORM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883" y="1187669"/>
            <a:ext cx="231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글쓰기 요구사항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1436" y="1818289"/>
            <a:ext cx="48907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모든 입력 창에는 공백을 넣을 수 없습니다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모든 입력 창에는 데이터베이스에 적용된 사이즈를 초과해선 안됩니다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등록 할 경우 위에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가지 사항은 체크하여 위반 될 경우 해당 위반의 사실을 경고 창으로 안내 하여 수정토록 유도합니다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목록은 리스트로 이동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파일추가를 클릭할 시 파일을 선택할 수 있고 그림 추가 시 우측의 </a:t>
            </a:r>
            <a:r>
              <a:rPr lang="ko-KR" altLang="en-US" sz="1200" dirty="0" err="1" smtClean="0"/>
              <a:t>뷰어에</a:t>
            </a:r>
            <a:r>
              <a:rPr lang="ko-KR" altLang="en-US" sz="1200" dirty="0" smtClean="0"/>
              <a:t> 미리 보기가 나온다 계속 추가 할 경우 좌측 파일추가 </a:t>
            </a:r>
            <a:r>
              <a:rPr lang="ko-KR" altLang="en-US" sz="1200" dirty="0" err="1" smtClean="0"/>
              <a:t>그리드에</a:t>
            </a:r>
            <a:r>
              <a:rPr lang="ko-KR" altLang="en-US" sz="1200" dirty="0" smtClean="0"/>
              <a:t> 계속 정보가 추가가 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ko-KR" altLang="en-US" sz="1200" dirty="0" smtClean="0"/>
              <a:t>파일 </a:t>
            </a:r>
            <a:r>
              <a:rPr lang="ko-KR" altLang="en-US" sz="1200" dirty="0" err="1" smtClean="0"/>
              <a:t>그리드는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로우</a:t>
            </a:r>
            <a:r>
              <a:rPr lang="ko-KR" altLang="en-US" sz="1200" dirty="0" smtClean="0"/>
              <a:t> 별로 클릭이 가능 클릭된 </a:t>
            </a:r>
            <a:r>
              <a:rPr lang="ko-KR" altLang="en-US" sz="1200" dirty="0" err="1" smtClean="0"/>
              <a:t>로우는</a:t>
            </a:r>
            <a:r>
              <a:rPr lang="ko-KR" altLang="en-US" sz="1200" dirty="0" smtClean="0"/>
              <a:t> 노란색이 </a:t>
            </a:r>
            <a:r>
              <a:rPr lang="ko-KR" altLang="en-US" sz="1200" dirty="0" err="1" smtClean="0"/>
              <a:t>활성화가된다</a:t>
            </a:r>
            <a:r>
              <a:rPr lang="ko-KR" altLang="en-US" sz="1200" dirty="0" smtClean="0"/>
              <a:t> 활성화된 파일이 그림인 경우 </a:t>
            </a:r>
            <a:r>
              <a:rPr lang="ko-KR" altLang="en-US" sz="1200" dirty="0" err="1" smtClean="0"/>
              <a:t>뷰어에</a:t>
            </a:r>
            <a:r>
              <a:rPr lang="ko-KR" altLang="en-US" sz="1200" dirty="0" smtClean="0"/>
              <a:t> 그림이 나타난다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활성화된 파일을 삭제 버튼을 </a:t>
            </a:r>
            <a:r>
              <a:rPr lang="ko-KR" altLang="en-US" sz="1200" dirty="0" err="1" smtClean="0"/>
              <a:t>누루면</a:t>
            </a:r>
            <a:r>
              <a:rPr lang="ko-KR" altLang="en-US" sz="1200" dirty="0" smtClean="0"/>
              <a:t> 제거가 되어야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31" name="그림 30" descr="글등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57" y="1330568"/>
            <a:ext cx="4829849" cy="434400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104994" y="49924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파일그리드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6" name="그림 35" descr="Deser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49408" y="4277709"/>
            <a:ext cx="1807779" cy="13558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30773" y="4440620"/>
            <a:ext cx="231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답변 요구사항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8732" y="4840013"/>
            <a:ext cx="489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답변도 마찬가지로 글쓰기와 같습니다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534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그림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97432"/>
          </a:xfrm>
          <a:prstGeom prst="rect">
            <a:avLst/>
          </a:prstGeom>
        </p:spPr>
      </p:pic>
      <p:grpSp>
        <p:nvGrpSpPr>
          <p:cNvPr id="2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  <a:solidFill>
            <a:srgbClr val="00B0F0"/>
          </a:solidFill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7732" y="189184"/>
            <a:ext cx="293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X-PLATFORM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2652" y="1660619"/>
            <a:ext cx="301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※ </a:t>
            </a:r>
            <a:r>
              <a:rPr lang="ko-KR" altLang="en-US" dirty="0" smtClean="0">
                <a:solidFill>
                  <a:srgbClr val="FF0000"/>
                </a:solidFill>
              </a:rPr>
              <a:t>상세보기 요구사항</a:t>
            </a:r>
            <a:r>
              <a:rPr lang="en-US" altLang="ko-KR" dirty="0" smtClean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8576" y="2585519"/>
            <a:ext cx="4890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작성자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내용이 보입니다</a:t>
            </a:r>
            <a:endParaRPr lang="en-US" altLang="ko-KR" sz="1200" dirty="0" smtClean="0"/>
          </a:p>
          <a:p>
            <a:r>
              <a:rPr lang="ko-KR" altLang="en-US" sz="1200" dirty="0" smtClean="0"/>
              <a:t>수정은 비밀번호를 확인 후 수정이 가능 </a:t>
            </a:r>
            <a:r>
              <a:rPr lang="ko-KR" altLang="en-US" sz="1200" dirty="0" err="1" smtClean="0"/>
              <a:t>하도록합니다</a:t>
            </a:r>
            <a:endParaRPr lang="en-US" altLang="ko-KR" sz="1200" dirty="0" smtClean="0"/>
          </a:p>
          <a:p>
            <a:r>
              <a:rPr lang="ko-KR" altLang="en-US" sz="1200" dirty="0" smtClean="0"/>
              <a:t>파일추가 버튼은 비밀번호 확인 후 수정이 </a:t>
            </a:r>
            <a:r>
              <a:rPr lang="ko-KR" altLang="en-US" sz="1200" dirty="0" err="1" smtClean="0"/>
              <a:t>가능할때</a:t>
            </a:r>
            <a:r>
              <a:rPr lang="ko-KR" altLang="en-US" sz="1200" dirty="0" smtClean="0"/>
              <a:t> 활성화다 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삭제도 마찬가지로 비밀번호 </a:t>
            </a:r>
            <a:r>
              <a:rPr lang="ko-KR" altLang="en-US" sz="1200" dirty="0" err="1" smtClean="0"/>
              <a:t>확인후</a:t>
            </a:r>
            <a:r>
              <a:rPr lang="ko-KR" altLang="en-US" sz="1200" dirty="0" smtClean="0"/>
              <a:t> 삭제가 됩니다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상세보기에서 </a:t>
            </a:r>
            <a:r>
              <a:rPr lang="ko-KR" altLang="en-US" sz="1200" dirty="0" err="1" smtClean="0"/>
              <a:t>파일그리드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로우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선택시</a:t>
            </a:r>
            <a:r>
              <a:rPr lang="ko-KR" altLang="en-US" sz="1200" dirty="0" smtClean="0"/>
              <a:t> 노란색 활성화 되면서 옆에 그림이 보입니다 그림 일경 우 </a:t>
            </a:r>
            <a:r>
              <a:rPr lang="ko-KR" altLang="en-US" sz="1200" dirty="0" err="1" smtClean="0"/>
              <a:t>에만</a:t>
            </a:r>
            <a:r>
              <a:rPr lang="ko-KR" altLang="en-US" sz="1200" dirty="0" smtClean="0"/>
              <a:t> 해당됩니다</a:t>
            </a:r>
            <a:r>
              <a:rPr lang="en-US" altLang="ko-KR" sz="1200" dirty="0" smtClean="0"/>
              <a:t>.</a:t>
            </a:r>
          </a:p>
          <a:p>
            <a:endParaRPr lang="ko-KR" altLang="en-US" sz="1200" dirty="0"/>
          </a:p>
        </p:txBody>
      </p:sp>
      <p:pic>
        <p:nvPicPr>
          <p:cNvPr id="12" name="그림 11" descr="상세보기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44" y="1322828"/>
            <a:ext cx="4944165" cy="432495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104994" y="49924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파일그리드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그림 13" descr="Chrysanthemum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3743" y="4329792"/>
            <a:ext cx="1600200" cy="1200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4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2601</TotalTime>
  <Words>1926</Words>
  <Application>Microsoft Office PowerPoint</Application>
  <PresentationFormat>사용자 지정</PresentationFormat>
  <Paragraphs>338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광장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로그인 버튼은 로그인 된 상태에서는 이름으로 표시된다.  장바구니는 로그인 상태에서만 사용가능  마이 페이지에는 회원정보 수정,장바구니,주문내역 이다(회원정보 수정은 본인이 디자인해 만든다)   상품 리스트 디자인은 상품의 글자 수 때문에 디자인이 깨져서는 안 된다.   페이징 기능 구현 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cha</cp:lastModifiedBy>
  <cp:revision>150</cp:revision>
  <dcterms:created xsi:type="dcterms:W3CDTF">2017-11-23T05:07:23Z</dcterms:created>
  <dcterms:modified xsi:type="dcterms:W3CDTF">2023-07-05T01:01:51Z</dcterms:modified>
</cp:coreProperties>
</file>