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449"/>
    <a:srgbClr val="CDF3E2"/>
    <a:srgbClr val="AFECD1"/>
    <a:srgbClr val="32C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7714-1C3A-4FE3-9D57-A4D2E1454B9E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3268-D79A-4678-BE9A-EAD3275190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89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7714-1C3A-4FE3-9D57-A4D2E1454B9E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3268-D79A-4678-BE9A-EAD3275190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88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7714-1C3A-4FE3-9D57-A4D2E1454B9E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3268-D79A-4678-BE9A-EAD3275190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75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7714-1C3A-4FE3-9D57-A4D2E1454B9E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3268-D79A-4678-BE9A-EAD3275190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09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7714-1C3A-4FE3-9D57-A4D2E1454B9E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3268-D79A-4678-BE9A-EAD3275190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35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7714-1C3A-4FE3-9D57-A4D2E1454B9E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3268-D79A-4678-BE9A-EAD3275190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36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7714-1C3A-4FE3-9D57-A4D2E1454B9E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3268-D79A-4678-BE9A-EAD3275190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77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7714-1C3A-4FE3-9D57-A4D2E1454B9E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3268-D79A-4678-BE9A-EAD3275190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61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7714-1C3A-4FE3-9D57-A4D2E1454B9E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3268-D79A-4678-BE9A-EAD3275190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18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7714-1C3A-4FE3-9D57-A4D2E1454B9E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3268-D79A-4678-BE9A-EAD3275190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7714-1C3A-4FE3-9D57-A4D2E1454B9E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3268-D79A-4678-BE9A-EAD3275190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01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67714-1C3A-4FE3-9D57-A4D2E1454B9E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13268-D79A-4678-BE9A-EAD3275190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34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76791" y="716921"/>
            <a:ext cx="6860875" cy="2387600"/>
          </a:xfrm>
        </p:spPr>
        <p:txBody>
          <a:bodyPr/>
          <a:lstStyle/>
          <a:p>
            <a:r>
              <a:rPr lang="pt-BR" b="1" dirty="0" smtClean="0">
                <a:solidFill>
                  <a:srgbClr val="1924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COMPARATIVO </a:t>
            </a:r>
            <a:br>
              <a:rPr lang="pt-BR" b="1" dirty="0" smtClean="0">
                <a:solidFill>
                  <a:srgbClr val="19244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b="1" dirty="0" smtClean="0">
                <a:solidFill>
                  <a:srgbClr val="1924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QUADRANTE</a:t>
            </a:r>
            <a:endParaRPr lang="pt-BR" b="1" dirty="0">
              <a:solidFill>
                <a:srgbClr val="1924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73011" y="3657361"/>
            <a:ext cx="2668437" cy="1655762"/>
          </a:xfrm>
        </p:spPr>
        <p:txBody>
          <a:bodyPr/>
          <a:lstStyle/>
          <a:p>
            <a:r>
              <a:rPr lang="pt-BR" b="1" dirty="0" smtClean="0">
                <a:solidFill>
                  <a:schemeClr val="bg2">
                    <a:lumMod val="25000"/>
                  </a:schemeClr>
                </a:solidFill>
                <a:latin typeface="Arial Narrow" panose="020B0606020202030204" pitchFamily="34" charset="0"/>
              </a:rPr>
              <a:t>EASY.AUTO </a:t>
            </a:r>
          </a:p>
          <a:p>
            <a:r>
              <a:rPr lang="pt-BR" b="1" dirty="0" smtClean="0">
                <a:solidFill>
                  <a:schemeClr val="bg2">
                    <a:lumMod val="25000"/>
                  </a:schemeClr>
                </a:solidFill>
                <a:latin typeface="Arial Narrow" panose="020B0606020202030204" pitchFamily="34" charset="0"/>
              </a:rPr>
              <a:t>x </a:t>
            </a:r>
          </a:p>
          <a:p>
            <a:r>
              <a:rPr lang="pt-BR" b="1" dirty="0" smtClean="0">
                <a:solidFill>
                  <a:schemeClr val="bg2">
                    <a:lumMod val="25000"/>
                  </a:schemeClr>
                </a:solidFill>
                <a:latin typeface="Arial Narrow" panose="020B0606020202030204" pitchFamily="34" charset="0"/>
              </a:rPr>
              <a:t>CONCORRÊNCIA</a:t>
            </a:r>
            <a:endParaRPr lang="pt-BR" b="1" dirty="0">
              <a:solidFill>
                <a:schemeClr val="bg2">
                  <a:lumMod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12066482" cy="802257"/>
          </a:xfrm>
          <a:prstGeom prst="rect">
            <a:avLst/>
          </a:prstGeom>
          <a:solidFill>
            <a:srgbClr val="192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103725" y="5865963"/>
            <a:ext cx="11962757" cy="992038"/>
          </a:xfrm>
          <a:prstGeom prst="rect">
            <a:avLst/>
          </a:prstGeom>
          <a:solidFill>
            <a:srgbClr val="192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 smtClean="0">
                <a:latin typeface="Arial Narrow" panose="020B0606020202030204" pitchFamily="34" charset="0"/>
              </a:rPr>
              <a:t>17 de setembro de 2020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03725" y="887660"/>
            <a:ext cx="2915519" cy="4978303"/>
          </a:xfrm>
          <a:prstGeom prst="rect">
            <a:avLst/>
          </a:prstGeom>
          <a:solidFill>
            <a:srgbClr val="192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3" t="9824" r="20611" b="27662"/>
          <a:stretch/>
        </p:blipFill>
        <p:spPr>
          <a:xfrm>
            <a:off x="103725" y="115956"/>
            <a:ext cx="2044252" cy="1920739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398808" y="3316213"/>
            <a:ext cx="7793531" cy="129456"/>
          </a:xfrm>
          <a:prstGeom prst="rect">
            <a:avLst/>
          </a:prstGeom>
          <a:solidFill>
            <a:srgbClr val="192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0" name="Conector reto 9"/>
          <p:cNvCxnSpPr/>
          <p:nvPr/>
        </p:nvCxnSpPr>
        <p:spPr>
          <a:xfrm flipH="1">
            <a:off x="207034" y="2122098"/>
            <a:ext cx="8627" cy="4735903"/>
          </a:xfrm>
          <a:prstGeom prst="line">
            <a:avLst/>
          </a:prstGeom>
          <a:ln w="76200">
            <a:solidFill>
              <a:srgbClr val="AF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H="1">
            <a:off x="11374046" y="4898"/>
            <a:ext cx="8627" cy="4735903"/>
          </a:xfrm>
          <a:prstGeom prst="line">
            <a:avLst/>
          </a:prstGeom>
          <a:ln w="76200">
            <a:solidFill>
              <a:srgbClr val="AF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 rot="5400000">
            <a:off x="8968435" y="2595945"/>
            <a:ext cx="5468371" cy="276481"/>
          </a:xfrm>
          <a:prstGeom prst="rect">
            <a:avLst/>
          </a:prstGeom>
          <a:solidFill>
            <a:srgbClr val="AFECD1"/>
          </a:solidFill>
          <a:ln>
            <a:solidFill>
              <a:srgbClr val="AFEC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4" name="Retângulo 13"/>
          <p:cNvSpPr/>
          <p:nvPr/>
        </p:nvSpPr>
        <p:spPr>
          <a:xfrm rot="5400000">
            <a:off x="-1116486" y="5174882"/>
            <a:ext cx="3147393" cy="276481"/>
          </a:xfrm>
          <a:prstGeom prst="rect">
            <a:avLst/>
          </a:prstGeom>
          <a:solidFill>
            <a:srgbClr val="AFECD1"/>
          </a:solidFill>
          <a:ln>
            <a:solidFill>
              <a:srgbClr val="AFEC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CaixaDeTexto 8"/>
          <p:cNvSpPr txBox="1"/>
          <p:nvPr/>
        </p:nvSpPr>
        <p:spPr>
          <a:xfrm>
            <a:off x="321344" y="2122098"/>
            <a:ext cx="3173740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CDF3E2"/>
                </a:solidFill>
                <a:latin typeface="Arial "/>
              </a:rPr>
              <a:t>Participantes:</a:t>
            </a:r>
            <a:endParaRPr lang="pt-BR" sz="1600" dirty="0">
              <a:solidFill>
                <a:srgbClr val="CDF3E2"/>
              </a:solidFill>
              <a:latin typeface="Arial "/>
            </a:endParaRPr>
          </a:p>
          <a:p>
            <a:pPr lvl="0"/>
            <a:r>
              <a:rPr lang="pt-BR" sz="1500" dirty="0">
                <a:solidFill>
                  <a:srgbClr val="CDF3E2"/>
                </a:solidFill>
                <a:latin typeface="Arial Narrow" panose="020B0606020202030204" pitchFamily="34" charset="0"/>
              </a:rPr>
              <a:t>Alexandre Batista Amormino</a:t>
            </a:r>
          </a:p>
          <a:p>
            <a:pPr lvl="0"/>
            <a:r>
              <a:rPr lang="pt-BR" sz="1500" dirty="0">
                <a:solidFill>
                  <a:srgbClr val="CDF3E2"/>
                </a:solidFill>
                <a:latin typeface="Arial Narrow" panose="020B0606020202030204" pitchFamily="34" charset="0"/>
              </a:rPr>
              <a:t>Ana Paula Scalabrini </a:t>
            </a:r>
          </a:p>
          <a:p>
            <a:pPr lvl="0"/>
            <a:r>
              <a:rPr lang="pt-BR" sz="1500" dirty="0">
                <a:solidFill>
                  <a:srgbClr val="CDF3E2"/>
                </a:solidFill>
                <a:latin typeface="Arial Narrow" panose="020B0606020202030204" pitchFamily="34" charset="0"/>
              </a:rPr>
              <a:t>Gustavo Alberto Amabile Alves</a:t>
            </a:r>
          </a:p>
          <a:p>
            <a:pPr lvl="0"/>
            <a:r>
              <a:rPr lang="pt-BR" sz="1500" dirty="0">
                <a:solidFill>
                  <a:srgbClr val="CDF3E2"/>
                </a:solidFill>
                <a:latin typeface="Arial Narrow" panose="020B0606020202030204" pitchFamily="34" charset="0"/>
              </a:rPr>
              <a:t>Hamilton da Silva Junior</a:t>
            </a:r>
          </a:p>
          <a:p>
            <a:pPr lvl="0"/>
            <a:r>
              <a:rPr lang="pt-BR" sz="1500" dirty="0">
                <a:solidFill>
                  <a:srgbClr val="CDF3E2"/>
                </a:solidFill>
                <a:latin typeface="Arial Narrow" panose="020B0606020202030204" pitchFamily="34" charset="0"/>
              </a:rPr>
              <a:t>Vinicius Benvenuti</a:t>
            </a:r>
          </a:p>
          <a:p>
            <a:endParaRPr lang="pt-BR" dirty="0" smtClean="0">
              <a:solidFill>
                <a:srgbClr val="CDF3E2"/>
              </a:solidFill>
            </a:endParaRPr>
          </a:p>
          <a:p>
            <a:endParaRPr lang="pt-BR" dirty="0">
              <a:solidFill>
                <a:srgbClr val="CDF3E2"/>
              </a:solidFill>
            </a:endParaRPr>
          </a:p>
          <a:p>
            <a:endParaRPr lang="pt-BR" dirty="0" smtClean="0">
              <a:solidFill>
                <a:srgbClr val="CDF3E2"/>
              </a:solidFill>
            </a:endParaRPr>
          </a:p>
          <a:p>
            <a:endParaRPr lang="pt-BR" dirty="0">
              <a:solidFill>
                <a:srgbClr val="CDF3E2"/>
              </a:solidFill>
            </a:endParaRPr>
          </a:p>
          <a:p>
            <a:endParaRPr lang="pt-BR" dirty="0" smtClean="0">
              <a:solidFill>
                <a:srgbClr val="CDF3E2"/>
              </a:solidFill>
            </a:endParaRPr>
          </a:p>
          <a:p>
            <a:endParaRPr lang="pt-BR" dirty="0">
              <a:solidFill>
                <a:srgbClr val="CDF3E2"/>
              </a:solidFill>
            </a:endParaRPr>
          </a:p>
          <a:p>
            <a:endParaRPr lang="pt-BR" sz="1500" dirty="0" smtClean="0">
              <a:solidFill>
                <a:srgbClr val="CDF3E2"/>
              </a:solidFill>
            </a:endParaRPr>
          </a:p>
          <a:p>
            <a:endParaRPr lang="pt-BR" sz="1500" dirty="0" smtClean="0">
              <a:solidFill>
                <a:srgbClr val="CDF3E2"/>
              </a:solidFill>
            </a:endParaRPr>
          </a:p>
          <a:p>
            <a:r>
              <a:rPr lang="pt-BR" dirty="0">
                <a:solidFill>
                  <a:srgbClr val="CDF3E2"/>
                </a:solidFill>
              </a:rPr>
              <a:t> </a:t>
            </a:r>
            <a:r>
              <a:rPr lang="pt-BR" dirty="0" smtClean="0">
                <a:solidFill>
                  <a:srgbClr val="CDF3E2"/>
                </a:solidFill>
              </a:rPr>
              <a:t>     </a:t>
            </a:r>
            <a:r>
              <a:rPr lang="pt-BR" sz="1600" b="1" dirty="0" smtClean="0">
                <a:solidFill>
                  <a:srgbClr val="CDF3E2"/>
                </a:solidFill>
                <a:latin typeface="Arial Narrow" panose="020B0606020202030204" pitchFamily="34" charset="0"/>
              </a:rPr>
              <a:t>Projeto Integrador II</a:t>
            </a:r>
          </a:p>
          <a:p>
            <a:r>
              <a:rPr lang="pt-BR" dirty="0">
                <a:solidFill>
                  <a:srgbClr val="CDF3E2"/>
                </a:solidFill>
                <a:latin typeface="Arial Narrow" panose="020B0606020202030204" pitchFamily="34" charset="0"/>
              </a:rPr>
              <a:t> </a:t>
            </a:r>
            <a:r>
              <a:rPr lang="pt-BR" dirty="0" smtClean="0">
                <a:solidFill>
                  <a:srgbClr val="CDF3E2"/>
                </a:solidFill>
                <a:latin typeface="Arial Narrow" panose="020B0606020202030204" pitchFamily="34" charset="0"/>
              </a:rPr>
              <a:t>     </a:t>
            </a:r>
            <a:r>
              <a:rPr lang="pt-BR" sz="1500" dirty="0" smtClean="0">
                <a:solidFill>
                  <a:srgbClr val="CDF3E2"/>
                </a:solidFill>
                <a:latin typeface="Arial Narrow" panose="020B0606020202030204" pitchFamily="34" charset="0"/>
              </a:rPr>
              <a:t>Análise de Sistemas</a:t>
            </a:r>
          </a:p>
          <a:p>
            <a:r>
              <a:rPr lang="pt-BR" sz="1500" dirty="0" smtClean="0">
                <a:solidFill>
                  <a:srgbClr val="CDF3E2"/>
                </a:solidFill>
                <a:latin typeface="Arial Narrow" panose="020B0606020202030204" pitchFamily="34" charset="0"/>
              </a:rPr>
              <a:t>       Newton Paiva</a:t>
            </a:r>
          </a:p>
          <a:p>
            <a:r>
              <a:rPr lang="pt-BR" sz="1500" dirty="0" smtClean="0">
                <a:solidFill>
                  <a:srgbClr val="CDF3E2"/>
                </a:solidFill>
                <a:latin typeface="Arial Narrow" panose="020B0606020202030204" pitchFamily="34" charset="0"/>
              </a:rPr>
              <a:t>       1ª Oferta – 2º semestre</a:t>
            </a:r>
            <a:endParaRPr lang="pt-BR" sz="1500" dirty="0">
              <a:solidFill>
                <a:srgbClr val="CDF3E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64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F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99" y="324668"/>
            <a:ext cx="11516890" cy="6222781"/>
          </a:xfrm>
          <a:prstGeom prst="rect">
            <a:avLst/>
          </a:prstGeom>
          <a:noFill/>
          <a:ln w="76200">
            <a:solidFill>
              <a:srgbClr val="192449"/>
            </a:solidFill>
          </a:ln>
        </p:spPr>
      </p:pic>
      <p:sp>
        <p:nvSpPr>
          <p:cNvPr id="5" name="Elipse 4"/>
          <p:cNvSpPr/>
          <p:nvPr/>
        </p:nvSpPr>
        <p:spPr>
          <a:xfrm>
            <a:off x="6349041" y="2182482"/>
            <a:ext cx="4244197" cy="4364965"/>
          </a:xfrm>
          <a:prstGeom prst="ellipse">
            <a:avLst/>
          </a:prstGeom>
          <a:noFill/>
          <a:ln w="76200">
            <a:solidFill>
              <a:srgbClr val="AFEC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9814072" y="3639474"/>
            <a:ext cx="1558331" cy="829161"/>
          </a:xfrm>
          <a:prstGeom prst="rect">
            <a:avLst/>
          </a:prstGeom>
          <a:solidFill>
            <a:srgbClr val="CDF3E2"/>
          </a:solidFill>
          <a:ln w="38100">
            <a:solidFill>
              <a:srgbClr val="1924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366383" y="324668"/>
            <a:ext cx="324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32CE87"/>
                </a:solidFill>
              </a:rPr>
              <a:t>https://suaoficinaonline.com.br/</a:t>
            </a:r>
            <a:endParaRPr lang="pt-BR" dirty="0">
              <a:solidFill>
                <a:srgbClr val="32CE87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0276407" y="354530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>
                  <a:solidFill>
                    <a:srgbClr val="192449"/>
                  </a:solidFill>
                </a:ln>
                <a:solidFill>
                  <a:srgbClr val="32CE8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pt-BR" sz="5400" b="0" cap="none" spc="0" dirty="0">
              <a:ln w="0">
                <a:solidFill>
                  <a:srgbClr val="192449"/>
                </a:solidFill>
              </a:ln>
              <a:solidFill>
                <a:srgbClr val="32CE87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24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8928340" y="801382"/>
            <a:ext cx="1558331" cy="829161"/>
          </a:xfrm>
          <a:prstGeom prst="rect">
            <a:avLst/>
          </a:prstGeom>
          <a:solidFill>
            <a:srgbClr val="CDF3E2"/>
          </a:solidFill>
          <a:ln w="38100">
            <a:solidFill>
              <a:srgbClr val="1924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60582" y="3973748"/>
            <a:ext cx="1558331" cy="829161"/>
          </a:xfrm>
          <a:prstGeom prst="rect">
            <a:avLst/>
          </a:prstGeom>
          <a:solidFill>
            <a:srgbClr val="CDF3E2"/>
          </a:solidFill>
          <a:ln w="38100">
            <a:solidFill>
              <a:srgbClr val="1924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1" y="239520"/>
            <a:ext cx="8752849" cy="2010059"/>
          </a:xfrm>
          <a:prstGeom prst="rect">
            <a:avLst/>
          </a:prstGeom>
          <a:ln w="76200">
            <a:solidFill>
              <a:srgbClr val="192449"/>
            </a:solidFill>
          </a:ln>
        </p:spPr>
      </p:pic>
      <p:sp>
        <p:nvSpPr>
          <p:cNvPr id="3" name="Retângulo 2"/>
          <p:cNvSpPr/>
          <p:nvPr/>
        </p:nvSpPr>
        <p:spPr>
          <a:xfrm>
            <a:off x="1450153" y="239520"/>
            <a:ext cx="324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32CE87"/>
                </a:solidFill>
              </a:rPr>
              <a:t>https://suaoficinaonline.com.br/</a:t>
            </a:r>
            <a:endParaRPr lang="pt-BR" dirty="0">
              <a:solidFill>
                <a:srgbClr val="32CE87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913" y="2463013"/>
            <a:ext cx="9394166" cy="4201087"/>
          </a:xfrm>
          <a:prstGeom prst="rect">
            <a:avLst/>
          </a:prstGeom>
          <a:ln w="76200">
            <a:solidFill>
              <a:srgbClr val="192449"/>
            </a:solidFill>
          </a:ln>
        </p:spPr>
      </p:pic>
      <p:sp>
        <p:nvSpPr>
          <p:cNvPr id="5" name="Retângulo 4"/>
          <p:cNvSpPr/>
          <p:nvPr/>
        </p:nvSpPr>
        <p:spPr>
          <a:xfrm>
            <a:off x="9439643" y="70721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>
                  <a:solidFill>
                    <a:srgbClr val="192449"/>
                  </a:solidFill>
                </a:ln>
                <a:solidFill>
                  <a:srgbClr val="32CE8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pt-BR" sz="5400" b="0" cap="none" spc="0" dirty="0">
              <a:ln w="0">
                <a:solidFill>
                  <a:srgbClr val="192449"/>
                </a:solidFill>
              </a:ln>
              <a:solidFill>
                <a:srgbClr val="32CE87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471885" y="387957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>
                  <a:solidFill>
                    <a:srgbClr val="192449"/>
                  </a:solidFill>
                </a:ln>
                <a:solidFill>
                  <a:srgbClr val="32CE8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pt-BR" sz="5400" b="0" cap="none" spc="0" dirty="0">
              <a:ln w="0">
                <a:solidFill>
                  <a:srgbClr val="192449"/>
                </a:solidFill>
              </a:ln>
              <a:solidFill>
                <a:srgbClr val="32CE87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306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F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72" y="868218"/>
            <a:ext cx="11988800" cy="5641418"/>
          </a:xfrm>
          <a:prstGeom prst="rect">
            <a:avLst/>
          </a:prstGeom>
          <a:ln w="76200">
            <a:solidFill>
              <a:srgbClr val="192449"/>
            </a:solidFill>
          </a:ln>
        </p:spPr>
      </p:pic>
      <p:sp>
        <p:nvSpPr>
          <p:cNvPr id="9" name="Elipse 8"/>
          <p:cNvSpPr/>
          <p:nvPr/>
        </p:nvSpPr>
        <p:spPr>
          <a:xfrm>
            <a:off x="437767" y="1142466"/>
            <a:ext cx="11708050" cy="1394691"/>
          </a:xfrm>
          <a:prstGeom prst="ellipse">
            <a:avLst/>
          </a:prstGeom>
          <a:noFill/>
          <a:ln w="76200">
            <a:solidFill>
              <a:srgbClr val="AFEC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26932" y="1089890"/>
            <a:ext cx="11708050" cy="1394691"/>
          </a:xfrm>
          <a:prstGeom prst="ellipse">
            <a:avLst/>
          </a:prstGeom>
          <a:noFill/>
          <a:ln w="76200">
            <a:solidFill>
              <a:srgbClr val="1924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5335306" y="2070000"/>
            <a:ext cx="1558331" cy="829161"/>
          </a:xfrm>
          <a:prstGeom prst="rect">
            <a:avLst/>
          </a:prstGeom>
          <a:solidFill>
            <a:srgbClr val="CDF3E2"/>
          </a:solidFill>
          <a:ln w="38100">
            <a:solidFill>
              <a:srgbClr val="1924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846609" y="197583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>
                  <a:solidFill>
                    <a:srgbClr val="192449"/>
                  </a:solidFill>
                </a:ln>
                <a:solidFill>
                  <a:srgbClr val="32CE8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pt-BR" sz="5400" b="0" cap="none" spc="0" dirty="0">
              <a:ln w="0">
                <a:solidFill>
                  <a:srgbClr val="192449"/>
                </a:solidFill>
              </a:ln>
              <a:solidFill>
                <a:srgbClr val="32CE87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20072" y="362588"/>
            <a:ext cx="3540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192449"/>
                </a:solidFill>
              </a:rPr>
              <a:t>https://www.canaldapeca.com.br/#</a:t>
            </a:r>
            <a:endParaRPr lang="pt-BR" dirty="0">
              <a:solidFill>
                <a:srgbClr val="1924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09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203342" y="4949662"/>
            <a:ext cx="1558331" cy="829161"/>
          </a:xfrm>
          <a:prstGeom prst="rect">
            <a:avLst/>
          </a:prstGeom>
          <a:solidFill>
            <a:srgbClr val="CDF3E2"/>
          </a:solidFill>
          <a:ln w="38100">
            <a:solidFill>
              <a:srgbClr val="1924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714645" y="485549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>
                  <a:solidFill>
                    <a:srgbClr val="192449"/>
                  </a:solidFill>
                </a:ln>
                <a:solidFill>
                  <a:srgbClr val="32CE8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pt-BR" sz="5400" b="0" cap="none" spc="0" dirty="0">
              <a:ln w="0">
                <a:solidFill>
                  <a:srgbClr val="192449"/>
                </a:solidFill>
              </a:ln>
              <a:solidFill>
                <a:srgbClr val="32CE87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194898" y="330327"/>
            <a:ext cx="1558331" cy="829161"/>
          </a:xfrm>
          <a:prstGeom prst="rect">
            <a:avLst/>
          </a:prstGeom>
          <a:solidFill>
            <a:srgbClr val="CDF3E2"/>
          </a:solidFill>
          <a:ln w="38100">
            <a:solidFill>
              <a:srgbClr val="1924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706201" y="23615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>
                  <a:solidFill>
                    <a:srgbClr val="192449"/>
                  </a:solidFill>
                </a:ln>
                <a:solidFill>
                  <a:srgbClr val="32CE8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pt-BR" sz="5400" b="0" cap="none" spc="0" dirty="0">
              <a:ln w="0">
                <a:solidFill>
                  <a:srgbClr val="192449"/>
                </a:solidFill>
              </a:ln>
              <a:solidFill>
                <a:srgbClr val="32CE87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23" y="148071"/>
            <a:ext cx="4067175" cy="3790950"/>
          </a:xfrm>
          <a:prstGeom prst="rect">
            <a:avLst/>
          </a:prstGeom>
          <a:ln w="76200">
            <a:solidFill>
              <a:srgbClr val="192449"/>
            </a:solidFill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673" y="2955637"/>
            <a:ext cx="9256777" cy="3739658"/>
          </a:xfrm>
          <a:prstGeom prst="rect">
            <a:avLst/>
          </a:prstGeom>
          <a:ln w="76200">
            <a:solidFill>
              <a:srgbClr val="192449"/>
            </a:solidFill>
          </a:ln>
        </p:spPr>
      </p:pic>
    </p:spTree>
    <p:extLst>
      <p:ext uri="{BB962C8B-B14F-4D97-AF65-F5344CB8AC3E}">
        <p14:creationId xmlns:p14="http://schemas.microsoft.com/office/powerpoint/2010/main" val="20085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705600" y="193963"/>
            <a:ext cx="1558331" cy="829161"/>
          </a:xfrm>
          <a:prstGeom prst="rect">
            <a:avLst/>
          </a:prstGeom>
          <a:solidFill>
            <a:srgbClr val="CDF3E2"/>
          </a:solidFill>
          <a:ln w="38100">
            <a:solidFill>
              <a:srgbClr val="1924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7216903" y="9979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>
                  <a:solidFill>
                    <a:srgbClr val="192449"/>
                  </a:solidFill>
                </a:ln>
                <a:solidFill>
                  <a:srgbClr val="32CE8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pt-BR" sz="5400" b="0" cap="none" spc="0" dirty="0">
              <a:ln w="0">
                <a:solidFill>
                  <a:srgbClr val="192449"/>
                </a:solidFill>
              </a:ln>
              <a:solidFill>
                <a:srgbClr val="32CE87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73" y="193963"/>
            <a:ext cx="6508727" cy="6414816"/>
          </a:xfrm>
          <a:prstGeom prst="rect">
            <a:avLst/>
          </a:prstGeom>
          <a:ln w="76200">
            <a:solidFill>
              <a:srgbClr val="192449"/>
            </a:solidFill>
          </a:ln>
        </p:spPr>
      </p:pic>
    </p:spTree>
    <p:extLst>
      <p:ext uri="{BB962C8B-B14F-4D97-AF65-F5344CB8AC3E}">
        <p14:creationId xmlns:p14="http://schemas.microsoft.com/office/powerpoint/2010/main" val="203419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4" name="Retângulo 3"/>
            <p:cNvSpPr/>
            <p:nvPr/>
          </p:nvSpPr>
          <p:spPr>
            <a:xfrm>
              <a:off x="0" y="0"/>
              <a:ext cx="6096000" cy="3429000"/>
            </a:xfrm>
            <a:prstGeom prst="rect">
              <a:avLst/>
            </a:prstGeom>
            <a:solidFill>
              <a:schemeClr val="bg2"/>
            </a:solidFill>
            <a:ln w="76200">
              <a:solidFill>
                <a:srgbClr val="1924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6096000" y="0"/>
              <a:ext cx="6096000" cy="3429000"/>
            </a:xfrm>
            <a:prstGeom prst="rect">
              <a:avLst/>
            </a:prstGeom>
            <a:solidFill>
              <a:schemeClr val="bg2"/>
            </a:solidFill>
            <a:ln w="76200">
              <a:solidFill>
                <a:srgbClr val="1924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-1" y="3429000"/>
              <a:ext cx="6096000" cy="3429000"/>
            </a:xfrm>
            <a:prstGeom prst="rect">
              <a:avLst/>
            </a:prstGeom>
            <a:solidFill>
              <a:schemeClr val="bg2"/>
            </a:solidFill>
            <a:ln w="76200">
              <a:solidFill>
                <a:srgbClr val="1924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6096000" y="3429000"/>
              <a:ext cx="6096000" cy="3429000"/>
            </a:xfrm>
            <a:prstGeom prst="rect">
              <a:avLst/>
            </a:prstGeom>
            <a:solidFill>
              <a:schemeClr val="bg2"/>
            </a:solidFill>
            <a:ln w="76200">
              <a:solidFill>
                <a:srgbClr val="1924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Título 1"/>
          <p:cNvSpPr txBox="1">
            <a:spLocks/>
          </p:cNvSpPr>
          <p:nvPr/>
        </p:nvSpPr>
        <p:spPr>
          <a:xfrm>
            <a:off x="0" y="0"/>
            <a:ext cx="12191999" cy="3694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>
                <a:solidFill>
                  <a:srgbClr val="1924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COMPARATIVO - QUADRANTE</a:t>
            </a:r>
            <a:endParaRPr lang="pt-BR" sz="2400" b="1" dirty="0">
              <a:solidFill>
                <a:srgbClr val="1924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3" t="9824" r="20611" b="27662"/>
          <a:stretch/>
        </p:blipFill>
        <p:spPr>
          <a:xfrm>
            <a:off x="169599" y="429301"/>
            <a:ext cx="792202" cy="74433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907" y="159875"/>
            <a:ext cx="1495425" cy="3238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6245906" y="571367"/>
            <a:ext cx="5742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pt-BR" sz="1200" dirty="0" smtClean="0"/>
              <a:t>Espaço para solicitar orçamento com base no serviço, veículo</a:t>
            </a:r>
            <a:r>
              <a:rPr lang="pt-BR" sz="1200" dirty="0"/>
              <a:t> </a:t>
            </a:r>
            <a:r>
              <a:rPr lang="pt-BR" sz="1200" dirty="0" smtClean="0"/>
              <a:t>e na urgência do cliente</a:t>
            </a:r>
          </a:p>
          <a:p>
            <a:pPr marL="228600" indent="-228600">
              <a:buAutoNum type="arabicPeriod"/>
            </a:pPr>
            <a:r>
              <a:rPr lang="pt-BR" sz="1200" dirty="0" smtClean="0"/>
              <a:t>Opção de solicitar orçamento ou serviço com base no serviço e na localização</a:t>
            </a:r>
          </a:p>
          <a:p>
            <a:pPr marL="228600" indent="-228600">
              <a:buAutoNum type="arabicPeriod"/>
            </a:pPr>
            <a:r>
              <a:rPr lang="pt-BR" sz="1200" dirty="0" smtClean="0"/>
              <a:t>Tela com plano de divulgação para cadastramento das oficinas.</a:t>
            </a:r>
            <a:endParaRPr lang="pt-BR" sz="12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89870" y="4125001"/>
            <a:ext cx="57428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pt-BR" sz="1200" dirty="0" smtClean="0"/>
              <a:t>Disposição do filtro na barra superior no menu da página inicial</a:t>
            </a:r>
          </a:p>
          <a:p>
            <a:pPr marL="228600" indent="-228600">
              <a:buAutoNum type="arabicPeriod"/>
            </a:pPr>
            <a:r>
              <a:rPr lang="pt-BR" sz="1200" dirty="0" smtClean="0"/>
              <a:t>Botão de adicionar no carrinho para produtos em destaque</a:t>
            </a:r>
          </a:p>
          <a:p>
            <a:pPr marL="228600" indent="-228600">
              <a:buAutoNum type="arabicPeriod"/>
            </a:pPr>
            <a:r>
              <a:rPr lang="pt-BR" sz="1200" dirty="0" smtClean="0"/>
              <a:t>Tela com as marcas, logo e busca por ordem alfabética</a:t>
            </a:r>
          </a:p>
          <a:p>
            <a:pPr marL="228600" indent="-228600">
              <a:buAutoNum type="arabicPeriod"/>
            </a:pPr>
            <a:r>
              <a:rPr lang="pt-BR" sz="1200" dirty="0" smtClean="0"/>
              <a:t>Solicitação de orçamento por tipo de serviço</a:t>
            </a:r>
          </a:p>
          <a:p>
            <a:pPr marL="228600" indent="-228600">
              <a:buAutoNum type="arabicPeriod"/>
            </a:pPr>
            <a:endParaRPr lang="pt-BR" sz="1200" dirty="0" smtClean="0"/>
          </a:p>
          <a:p>
            <a:pPr marL="228600" indent="-228600">
              <a:buAutoNum type="arabicPeriod"/>
            </a:pPr>
            <a:endParaRPr lang="pt-BR" sz="1200" dirty="0" smtClean="0"/>
          </a:p>
          <a:p>
            <a:pPr marL="228600" indent="-228600">
              <a:buAutoNum type="arabicPeriod"/>
            </a:pPr>
            <a:endParaRPr lang="pt-BR" sz="1200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70" y="3531755"/>
            <a:ext cx="1381125" cy="533400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7814792" y="114393"/>
            <a:ext cx="324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32CE87"/>
                </a:solidFill>
              </a:rPr>
              <a:t>https://suaoficinaonline.com.br/</a:t>
            </a:r>
            <a:endParaRPr lang="pt-BR" dirty="0">
              <a:solidFill>
                <a:srgbClr val="32CE87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470995" y="3613789"/>
            <a:ext cx="3540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32CE87"/>
                </a:solidFill>
              </a:rPr>
              <a:t>https://www.canaldapeca.com.br/#</a:t>
            </a:r>
          </a:p>
        </p:txBody>
      </p:sp>
    </p:spTree>
    <p:extLst>
      <p:ext uri="{BB962C8B-B14F-4D97-AF65-F5344CB8AC3E}">
        <p14:creationId xmlns:p14="http://schemas.microsoft.com/office/powerpoint/2010/main" val="34281328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150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Arial </vt:lpstr>
      <vt:lpstr>Arial Narrow</vt:lpstr>
      <vt:lpstr>Calibri</vt:lpstr>
      <vt:lpstr>Calibri Light</vt:lpstr>
      <vt:lpstr>Tema do Office</vt:lpstr>
      <vt:lpstr>COMPARATIVO  QUADRANTE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COMPARATIVO  QUADRANTE</dc:title>
  <dc:creator>Ana Paula Scalabrini</dc:creator>
  <cp:lastModifiedBy>Ana Paula Scalabrini</cp:lastModifiedBy>
  <cp:revision>9</cp:revision>
  <dcterms:created xsi:type="dcterms:W3CDTF">2020-09-14T22:04:28Z</dcterms:created>
  <dcterms:modified xsi:type="dcterms:W3CDTF">2020-09-14T22:55:50Z</dcterms:modified>
</cp:coreProperties>
</file>