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57" r:id="rId4"/>
    <p:sldId id="258" r:id="rId5"/>
    <p:sldId id="266" r:id="rId6"/>
    <p:sldId id="259" r:id="rId7"/>
    <p:sldId id="260" r:id="rId8"/>
    <p:sldId id="268" r:id="rId9"/>
    <p:sldId id="269" r:id="rId10"/>
    <p:sldId id="270" r:id="rId11"/>
    <p:sldId id="262" r:id="rId12"/>
    <p:sldId id="265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3"/>
    <a:srgbClr val="87C6DD"/>
    <a:srgbClr val="FF2121"/>
    <a:srgbClr val="92A8B6"/>
    <a:srgbClr val="C7A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1" autoAdjust="0"/>
  </p:normalViewPr>
  <p:slideViewPr>
    <p:cSldViewPr>
      <p:cViewPr varScale="1">
        <p:scale>
          <a:sx n="81" d="100"/>
          <a:sy n="81" d="100"/>
        </p:scale>
        <p:origin x="102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AECFE-D1D9-4E81-B815-A4F926D916A7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252B1-96A2-4A64-A0F0-8BDEB413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252B1-96A2-4A64-A0F0-8BDEB413FA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1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252B1-96A2-4A64-A0F0-8BDEB413FA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0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3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6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0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8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2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59BD-C752-49BE-9A91-080691909BE6}" type="datetimeFigureOut">
              <a:rPr lang="ko-KR" altLang="en-US" smtClean="0"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43B1-94D1-4B8B-AB36-C5E99F50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XjfussLDTAhXCGJQKHUQ_ABgQjRwIBw&amp;url=https://en.wikipedia.org/wiki/History_of_Apple_Inc.&amp;psig=AFQjCNHE-JIC4pOUdzH9maErvC1wr08AtA&amp;ust=149268640012361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786381" y="2772155"/>
            <a:ext cx="5377907" cy="720080"/>
          </a:xfrm>
          <a:prstGeom prst="roundRect">
            <a:avLst>
              <a:gd name="adj" fmla="val 901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4788" y="2839807"/>
            <a:ext cx="36038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빅데이터 중간발표</a:t>
            </a:r>
            <a:endParaRPr lang="ko-KR" altLang="en-US" sz="32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86381" y="3562487"/>
            <a:ext cx="4176464" cy="360040"/>
          </a:xfrm>
          <a:prstGeom prst="roundRect">
            <a:avLst>
              <a:gd name="adj" fmla="val 9017"/>
            </a:avLst>
          </a:prstGeom>
          <a:noFill/>
          <a:ln w="6350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34853" y="3562487"/>
            <a:ext cx="1129435" cy="360040"/>
          </a:xfrm>
          <a:prstGeom prst="roundRect">
            <a:avLst>
              <a:gd name="adj" fmla="val 9017"/>
            </a:avLst>
          </a:prstGeom>
          <a:noFill/>
          <a:ln w="6350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ENTER</a:t>
            </a:r>
            <a:endParaRPr lang="ko-KR" altLang="en-US" sz="1200" spc="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7" y="3604009"/>
            <a:ext cx="352501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spc="300" dirty="0" smtClean="0">
                <a:latin typeface="나눔스퀘어 Bold" pitchFamily="50" charset="-127"/>
                <a:ea typeface="나눔스퀘어 Bold" pitchFamily="50" charset="-127"/>
              </a:rPr>
              <a:t>유튜브 </a:t>
            </a:r>
            <a:r>
              <a:rPr lang="ko-KR" altLang="en-US" sz="1200" spc="300" dirty="0" smtClean="0">
                <a:latin typeface="나눔스퀘어 Bold" pitchFamily="50" charset="-127"/>
                <a:ea typeface="나눔스퀘어 Bold" pitchFamily="50" charset="-127"/>
              </a:rPr>
              <a:t>광고성</a:t>
            </a:r>
            <a:r>
              <a:rPr lang="en-US" altLang="ko-KR" sz="1200" spc="3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1200" spc="300" dirty="0" smtClean="0">
                <a:latin typeface="나눔스퀘어 Bold" pitchFamily="50" charset="-127"/>
                <a:ea typeface="나눔스퀘어 Bold" pitchFamily="50" charset="-127"/>
              </a:rPr>
              <a:t>선정성 </a:t>
            </a:r>
            <a:r>
              <a:rPr lang="ko-KR" altLang="en-US" sz="1200" spc="300" dirty="0" smtClean="0">
                <a:latin typeface="나눔스퀘어 Bold" pitchFamily="50" charset="-127"/>
                <a:ea typeface="나눔스퀘어 Bold" pitchFamily="50" charset="-127"/>
              </a:rPr>
              <a:t>댓글 분석</a:t>
            </a:r>
            <a:endParaRPr lang="ko-KR" altLang="en-US" sz="1200" spc="3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34852" y="3562487"/>
            <a:ext cx="1129435" cy="360040"/>
          </a:xfrm>
          <a:prstGeom prst="roundRect">
            <a:avLst>
              <a:gd name="adj" fmla="val 9017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6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ENTER</a:t>
            </a:r>
            <a:endParaRPr lang="ko-KR" altLang="en-US" sz="1100" spc="6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28" y="4015333"/>
            <a:ext cx="365542" cy="4217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3615" y="3223159"/>
            <a:ext cx="1472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20160404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허준범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138 -0.0381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773987"/>
            <a:ext cx="1915909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나눔스퀘어 Bold" pitchFamily="50" charset="-127"/>
                <a:ea typeface="나눔스퀘어 Bold" pitchFamily="50" charset="-127"/>
              </a:rPr>
              <a:t>향후 진행방향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409018" y="1196752"/>
            <a:ext cx="812342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131036" y="903963"/>
            <a:ext cx="218346" cy="218346"/>
            <a:chOff x="6056593" y="903963"/>
            <a:chExt cx="218346" cy="218346"/>
          </a:xfrm>
        </p:grpSpPr>
        <p:sp>
          <p:nvSpPr>
            <p:cNvPr id="23" name="타원 22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21711" y="903963"/>
            <a:ext cx="218346" cy="218346"/>
            <a:chOff x="6333621" y="903963"/>
            <a:chExt cx="218346" cy="218346"/>
          </a:xfrm>
        </p:grpSpPr>
        <p:sp>
          <p:nvSpPr>
            <p:cNvPr id="26" name="타원 25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712386" y="903963"/>
            <a:ext cx="218346" cy="218346"/>
            <a:chOff x="6333621" y="903963"/>
            <a:chExt cx="218346" cy="218346"/>
          </a:xfrm>
        </p:grpSpPr>
        <p:sp>
          <p:nvSpPr>
            <p:cNvPr id="29" name="타원 28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003061" y="903963"/>
            <a:ext cx="218346" cy="218346"/>
            <a:chOff x="6333621" y="903963"/>
            <a:chExt cx="218346" cy="218346"/>
          </a:xfrm>
        </p:grpSpPr>
        <p:sp>
          <p:nvSpPr>
            <p:cNvPr id="33" name="타원 32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06897" y="903963"/>
            <a:ext cx="218346" cy="218346"/>
            <a:chOff x="6333621" y="903963"/>
            <a:chExt cx="218346" cy="218346"/>
          </a:xfrm>
        </p:grpSpPr>
        <p:sp>
          <p:nvSpPr>
            <p:cNvPr id="38" name="타원 37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866" y="903963"/>
            <a:ext cx="218346" cy="218346"/>
            <a:chOff x="6056593" y="903963"/>
            <a:chExt cx="218346" cy="218346"/>
          </a:xfrm>
        </p:grpSpPr>
        <p:sp>
          <p:nvSpPr>
            <p:cNvPr id="41" name="타원 40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712386" y="907491"/>
            <a:ext cx="218346" cy="218346"/>
            <a:chOff x="6056593" y="903963"/>
            <a:chExt cx="218346" cy="218346"/>
          </a:xfrm>
        </p:grpSpPr>
        <p:sp>
          <p:nvSpPr>
            <p:cNvPr id="50" name="타원 49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995216" y="907491"/>
            <a:ext cx="218346" cy="218346"/>
            <a:chOff x="6056593" y="903963"/>
            <a:chExt cx="218346" cy="218346"/>
          </a:xfrm>
        </p:grpSpPr>
        <p:sp>
          <p:nvSpPr>
            <p:cNvPr id="35" name="타원 34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306897" y="907491"/>
            <a:ext cx="218346" cy="218346"/>
            <a:chOff x="6056593" y="903963"/>
            <a:chExt cx="218346" cy="218346"/>
          </a:xfrm>
        </p:grpSpPr>
        <p:sp>
          <p:nvSpPr>
            <p:cNvPr id="44" name="타원 43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140" y="2625379"/>
            <a:ext cx="3112468" cy="16859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05226" y="1486419"/>
            <a:ext cx="3412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B3B3"/>
                </a:solidFill>
              </a:rPr>
              <a:t>유해 댓글 시각화</a:t>
            </a:r>
            <a:endParaRPr lang="en-US" altLang="ko-KR" sz="2400" dirty="0" smtClean="0">
              <a:solidFill>
                <a:srgbClr val="FFB3B3"/>
              </a:solidFill>
            </a:endParaRPr>
          </a:p>
          <a:p>
            <a:endParaRPr lang="en-US" altLang="ko-KR" sz="8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데이터를 시각화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53" name="Picture 10" descr="Data-Driven Tips to Make a Video Go Viral on YouTube | by Zhaoyi Wang | The  Startup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0" y="2389760"/>
            <a:ext cx="2980855" cy="21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5226" y="4750936"/>
            <a:ext cx="4455066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/>
                </a:solidFill>
              </a:rPr>
              <a:t>스팸 메일 분류하기 모델 적용</a:t>
            </a:r>
            <a:r>
              <a:rPr lang="en-US" altLang="ko-KR" sz="2400" dirty="0" smtClean="0">
                <a:solidFill>
                  <a:schemeClr val="accent5"/>
                </a:solidFill>
              </a:rPr>
              <a:t>?</a:t>
            </a:r>
          </a:p>
          <a:p>
            <a:endParaRPr lang="en-US" altLang="ko-KR" sz="800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임베딩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스팸 메일 분류하기</a:t>
            </a:r>
            <a:r>
              <a:rPr lang="en-US" altLang="ko-KR" dirty="0"/>
              <a:t>(Spam Detection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https://wikidocs.net/22894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9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773987"/>
            <a:ext cx="1915909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나눔스퀘어 Bold" pitchFamily="50" charset="-127"/>
                <a:ea typeface="나눔스퀘어 Bold" pitchFamily="50" charset="-127"/>
              </a:rPr>
              <a:t>향후 진행방향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409018" y="1196752"/>
            <a:ext cx="812342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131036" y="903963"/>
            <a:ext cx="218346" cy="218346"/>
            <a:chOff x="6056593" y="903963"/>
            <a:chExt cx="218346" cy="218346"/>
          </a:xfrm>
        </p:grpSpPr>
        <p:sp>
          <p:nvSpPr>
            <p:cNvPr id="23" name="타원 22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21711" y="903963"/>
            <a:ext cx="218346" cy="218346"/>
            <a:chOff x="6333621" y="903963"/>
            <a:chExt cx="218346" cy="218346"/>
          </a:xfrm>
        </p:grpSpPr>
        <p:sp>
          <p:nvSpPr>
            <p:cNvPr id="26" name="타원 25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712386" y="903963"/>
            <a:ext cx="218346" cy="218346"/>
            <a:chOff x="6333621" y="903963"/>
            <a:chExt cx="218346" cy="218346"/>
          </a:xfrm>
        </p:grpSpPr>
        <p:sp>
          <p:nvSpPr>
            <p:cNvPr id="29" name="타원 28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003061" y="903963"/>
            <a:ext cx="218346" cy="218346"/>
            <a:chOff x="6333621" y="903963"/>
            <a:chExt cx="218346" cy="218346"/>
          </a:xfrm>
        </p:grpSpPr>
        <p:sp>
          <p:nvSpPr>
            <p:cNvPr id="33" name="타원 32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06897" y="903963"/>
            <a:ext cx="218346" cy="218346"/>
            <a:chOff x="6333621" y="903963"/>
            <a:chExt cx="218346" cy="218346"/>
          </a:xfrm>
        </p:grpSpPr>
        <p:sp>
          <p:nvSpPr>
            <p:cNvPr id="38" name="타원 37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866" y="903963"/>
            <a:ext cx="218346" cy="218346"/>
            <a:chOff x="6056593" y="903963"/>
            <a:chExt cx="218346" cy="218346"/>
          </a:xfrm>
        </p:grpSpPr>
        <p:sp>
          <p:nvSpPr>
            <p:cNvPr id="41" name="타원 40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712386" y="907491"/>
            <a:ext cx="218346" cy="218346"/>
            <a:chOff x="6056593" y="903963"/>
            <a:chExt cx="218346" cy="218346"/>
          </a:xfrm>
        </p:grpSpPr>
        <p:sp>
          <p:nvSpPr>
            <p:cNvPr id="50" name="타원 49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995216" y="907491"/>
            <a:ext cx="218346" cy="218346"/>
            <a:chOff x="6056593" y="903963"/>
            <a:chExt cx="218346" cy="218346"/>
          </a:xfrm>
        </p:grpSpPr>
        <p:sp>
          <p:nvSpPr>
            <p:cNvPr id="35" name="타원 34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306897" y="907491"/>
            <a:ext cx="218346" cy="218346"/>
            <a:chOff x="6056593" y="903963"/>
            <a:chExt cx="218346" cy="218346"/>
          </a:xfrm>
        </p:grpSpPr>
        <p:sp>
          <p:nvSpPr>
            <p:cNvPr id="44" name="타원 43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33935" y="1467449"/>
            <a:ext cx="51539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/>
                </a:solidFill>
              </a:rPr>
              <a:t>학습한 모델로 댓글 평가 후 삭제</a:t>
            </a:r>
            <a:r>
              <a:rPr lang="en-US" altLang="ko-KR" sz="2400" dirty="0" smtClean="0">
                <a:solidFill>
                  <a:schemeClr val="accent5"/>
                </a:solidFill>
              </a:rPr>
              <a:t>???</a:t>
            </a:r>
          </a:p>
          <a:p>
            <a:endParaRPr lang="en-US" altLang="ko-KR" sz="8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스팸메일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댓글 분류 모델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댓글 </a:t>
            </a:r>
            <a:r>
              <a:rPr lang="ko-KR" altLang="en-US" dirty="0" smtClean="0"/>
              <a:t>분석 후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자동화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76918"/>
            <a:ext cx="2694738" cy="3115639"/>
          </a:xfrm>
          <a:prstGeom prst="rect">
            <a:avLst/>
          </a:prstGeom>
        </p:spPr>
      </p:pic>
      <p:pic>
        <p:nvPicPr>
          <p:cNvPr id="55" name="Picture 2" descr="Ruby on Jets : AWS Lambda에서 Selenium 크롤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97" y="4434737"/>
            <a:ext cx="5328731" cy="13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01293"/>
            <a:ext cx="365542" cy="42177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8"/>
          <a:stretch/>
        </p:blipFill>
        <p:spPr>
          <a:xfrm>
            <a:off x="0" y="6621137"/>
            <a:ext cx="9144000" cy="2548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621137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39752" y="2708920"/>
            <a:ext cx="4464496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06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04305 -0.0803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0341" y="3933056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6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YouTube</a:t>
            </a:r>
            <a:endParaRPr lang="ko-KR" altLang="en-US" sz="3200" b="1" spc="600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102" y="4749676"/>
            <a:ext cx="1753796" cy="338554"/>
          </a:xfrm>
          <a:prstGeom prst="rect">
            <a:avLst/>
          </a:prstGeo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6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댓글 분석</a:t>
            </a:r>
            <a:endParaRPr lang="ko-KR" altLang="en-US" sz="1600" b="1" spc="6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3868" y="173216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5896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7776" y="1681644"/>
            <a:ext cx="231024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spc="600" dirty="0">
                <a:latin typeface="나눔스퀘어" pitchFamily="50" charset="-127"/>
                <a:ea typeface="나눔스퀘어" pitchFamily="50" charset="-127"/>
              </a:rPr>
              <a:t>CONTENT</a:t>
            </a:r>
            <a:endParaRPr lang="ko-KR" altLang="en-US" sz="2800" b="1" spc="6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1529" y="2418644"/>
            <a:ext cx="1861407" cy="33855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300" dirty="0" smtClean="0">
                <a:latin typeface="나눔스퀘어 Bold" pitchFamily="50" charset="-127"/>
                <a:ea typeface="나눔스퀘어 Bold" pitchFamily="50" charset="-127"/>
              </a:rPr>
              <a:t>기획 발표 설명</a:t>
            </a:r>
            <a:endParaRPr lang="ko-KR" altLang="en-US" sz="1600" spc="3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70512" y="2478748"/>
            <a:ext cx="230675" cy="218346"/>
            <a:chOff x="2467504" y="2418644"/>
            <a:chExt cx="304296" cy="288032"/>
          </a:xfrm>
        </p:grpSpPr>
        <p:sp>
          <p:nvSpPr>
            <p:cNvPr id="2" name="타원 1"/>
            <p:cNvSpPr/>
            <p:nvPr/>
          </p:nvSpPr>
          <p:spPr>
            <a:xfrm>
              <a:off x="2467504" y="24186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624559" y="2538668"/>
              <a:ext cx="14724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81529" y="2923261"/>
            <a:ext cx="1861407" cy="33855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latin typeface="나눔스퀘어 Bold" pitchFamily="50" charset="-127"/>
                <a:ea typeface="나눔스퀘어 Bold" pitchFamily="50" charset="-127"/>
              </a:rPr>
              <a:t>개발 </a:t>
            </a:r>
            <a:r>
              <a:rPr lang="ko-KR" altLang="en-US" sz="1600" spc="300" dirty="0" smtClean="0">
                <a:latin typeface="나눔스퀘어 Bold" pitchFamily="50" charset="-127"/>
                <a:ea typeface="나눔스퀘어 Bold" pitchFamily="50" charset="-127"/>
              </a:rPr>
              <a:t>계획 </a:t>
            </a:r>
            <a:r>
              <a:rPr lang="ko-KR" altLang="en-US" sz="1600" spc="300" dirty="0">
                <a:latin typeface="나눔스퀘어 Bold" pitchFamily="50" charset="-127"/>
                <a:ea typeface="나눔스퀘어 Bold" pitchFamily="50" charset="-127"/>
              </a:rPr>
              <a:t>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1529" y="3427878"/>
            <a:ext cx="2284600" cy="33855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latin typeface="나눔스퀘어 Bold" pitchFamily="50" charset="-127"/>
                <a:ea typeface="나눔스퀘어 Bold" pitchFamily="50" charset="-127"/>
              </a:rPr>
              <a:t>어려움 </a:t>
            </a:r>
            <a:r>
              <a:rPr lang="en-US" altLang="ko-KR" sz="1600" spc="300" dirty="0">
                <a:latin typeface="나눔스퀘어 Bold" pitchFamily="50" charset="-127"/>
                <a:ea typeface="나눔스퀘어 Bold" pitchFamily="50" charset="-127"/>
              </a:rPr>
              <a:t>&amp; </a:t>
            </a:r>
            <a:r>
              <a:rPr lang="ko-KR" altLang="en-US" sz="1600" spc="300" dirty="0">
                <a:latin typeface="나눔스퀘어 Bold" pitchFamily="50" charset="-127"/>
                <a:ea typeface="나눔스퀘어 Bold" pitchFamily="50" charset="-127"/>
              </a:rPr>
              <a:t>변경사항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81529" y="3932495"/>
            <a:ext cx="2348720" cy="33855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latin typeface="나눔스퀘어 Bold" pitchFamily="50" charset="-127"/>
                <a:ea typeface="나눔스퀘어 Bold" pitchFamily="50" charset="-127"/>
              </a:rPr>
              <a:t>프로젝트 진행 상황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81529" y="4437112"/>
            <a:ext cx="1754006" cy="33855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pc="300" dirty="0" smtClean="0">
                <a:latin typeface="나눔스퀘어 Bold" pitchFamily="50" charset="-127"/>
                <a:ea typeface="나눔스퀘어 Bold" pitchFamily="50" charset="-127"/>
              </a:rPr>
              <a:t>향후 진행방향</a:t>
            </a:r>
            <a:endParaRPr lang="ko-KR" altLang="en-US" sz="1600" spc="3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70512" y="2983365"/>
            <a:ext cx="230675" cy="218346"/>
            <a:chOff x="2467504" y="2418644"/>
            <a:chExt cx="304296" cy="288032"/>
          </a:xfrm>
        </p:grpSpPr>
        <p:sp>
          <p:nvSpPr>
            <p:cNvPr id="21" name="타원 20"/>
            <p:cNvSpPr/>
            <p:nvPr/>
          </p:nvSpPr>
          <p:spPr>
            <a:xfrm>
              <a:off x="2467504" y="24186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24559" y="2538668"/>
              <a:ext cx="14724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70512" y="3487982"/>
            <a:ext cx="230675" cy="218346"/>
            <a:chOff x="2467504" y="2418644"/>
            <a:chExt cx="304296" cy="288032"/>
          </a:xfrm>
        </p:grpSpPr>
        <p:sp>
          <p:nvSpPr>
            <p:cNvPr id="24" name="타원 23"/>
            <p:cNvSpPr/>
            <p:nvPr/>
          </p:nvSpPr>
          <p:spPr>
            <a:xfrm>
              <a:off x="2467504" y="24186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24559" y="2538668"/>
              <a:ext cx="14724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570512" y="3992599"/>
            <a:ext cx="230675" cy="218346"/>
            <a:chOff x="2467504" y="2418644"/>
            <a:chExt cx="304296" cy="288032"/>
          </a:xfrm>
        </p:grpSpPr>
        <p:sp>
          <p:nvSpPr>
            <p:cNvPr id="27" name="타원 26"/>
            <p:cNvSpPr/>
            <p:nvPr/>
          </p:nvSpPr>
          <p:spPr>
            <a:xfrm>
              <a:off x="2467504" y="24186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24559" y="2538668"/>
              <a:ext cx="14724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70512" y="4497216"/>
            <a:ext cx="230675" cy="218346"/>
            <a:chOff x="2467504" y="2418644"/>
            <a:chExt cx="304296" cy="288032"/>
          </a:xfrm>
        </p:grpSpPr>
        <p:sp>
          <p:nvSpPr>
            <p:cNvPr id="30" name="타원 29"/>
            <p:cNvSpPr/>
            <p:nvPr/>
          </p:nvSpPr>
          <p:spPr>
            <a:xfrm>
              <a:off x="2467504" y="24186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24559" y="2538668"/>
              <a:ext cx="14724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2570512" y="2204864"/>
            <a:ext cx="3873696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1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773987"/>
            <a:ext cx="2031325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나눔스퀘어 Bold" pitchFamily="50" charset="-127"/>
                <a:ea typeface="나눔스퀘어 Bold" pitchFamily="50" charset="-127"/>
              </a:rPr>
              <a:t>기획 발표 </a:t>
            </a:r>
            <a:r>
              <a:rPr lang="ko-KR" altLang="en-US" spc="300" dirty="0" smtClean="0">
                <a:latin typeface="나눔스퀘어 Bold" pitchFamily="50" charset="-127"/>
                <a:ea typeface="나눔스퀘어 Bold" pitchFamily="50" charset="-127"/>
              </a:rPr>
              <a:t>설명</a:t>
            </a:r>
            <a:endParaRPr lang="ko-KR" altLang="en-US" spc="3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131036" y="903963"/>
            <a:ext cx="218346" cy="218346"/>
            <a:chOff x="6056593" y="903963"/>
            <a:chExt cx="218346" cy="218346"/>
          </a:xfrm>
        </p:grpSpPr>
        <p:sp>
          <p:nvSpPr>
            <p:cNvPr id="2" name="타원 1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409018" y="1196752"/>
            <a:ext cx="812342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7421711" y="903963"/>
            <a:ext cx="218346" cy="218346"/>
            <a:chOff x="6333621" y="903963"/>
            <a:chExt cx="218346" cy="218346"/>
          </a:xfrm>
        </p:grpSpPr>
        <p:sp>
          <p:nvSpPr>
            <p:cNvPr id="34" name="타원 33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712386" y="903963"/>
            <a:ext cx="218346" cy="218346"/>
            <a:chOff x="6333621" y="903963"/>
            <a:chExt cx="218346" cy="218346"/>
          </a:xfrm>
        </p:grpSpPr>
        <p:sp>
          <p:nvSpPr>
            <p:cNvPr id="43" name="타원 42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003061" y="903963"/>
            <a:ext cx="218346" cy="218346"/>
            <a:chOff x="6333621" y="903963"/>
            <a:chExt cx="218346" cy="218346"/>
          </a:xfrm>
        </p:grpSpPr>
        <p:sp>
          <p:nvSpPr>
            <p:cNvPr id="46" name="타원 45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306897" y="903963"/>
            <a:ext cx="218346" cy="218346"/>
            <a:chOff x="6333621" y="903963"/>
            <a:chExt cx="218346" cy="218346"/>
          </a:xfrm>
        </p:grpSpPr>
        <p:sp>
          <p:nvSpPr>
            <p:cNvPr id="49" name="타원 48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18" y="1365235"/>
            <a:ext cx="4077165" cy="2304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571" y="2404970"/>
            <a:ext cx="4569321" cy="2578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28" y="4149080"/>
            <a:ext cx="3832548" cy="21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773987"/>
            <a:ext cx="2031325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300" dirty="0" smtClean="0">
                <a:latin typeface="나눔스퀘어 Bold" pitchFamily="50" charset="-127"/>
                <a:ea typeface="나눔스퀘어 Bold" pitchFamily="50" charset="-127"/>
              </a:rPr>
              <a:t>개발 계획 설명</a:t>
            </a:r>
            <a:endParaRPr lang="ko-KR" altLang="en-US" spc="300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018" y="1196752"/>
            <a:ext cx="812342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131036" y="903963"/>
            <a:ext cx="218346" cy="218346"/>
            <a:chOff x="6056593" y="903963"/>
            <a:chExt cx="218346" cy="218346"/>
          </a:xfrm>
        </p:grpSpPr>
        <p:sp>
          <p:nvSpPr>
            <p:cNvPr id="23" name="타원 22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21711" y="903963"/>
            <a:ext cx="218346" cy="218346"/>
            <a:chOff x="6333621" y="903963"/>
            <a:chExt cx="218346" cy="218346"/>
          </a:xfrm>
        </p:grpSpPr>
        <p:sp>
          <p:nvSpPr>
            <p:cNvPr id="26" name="타원 25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712386" y="903963"/>
            <a:ext cx="218346" cy="218346"/>
            <a:chOff x="6333621" y="903963"/>
            <a:chExt cx="218346" cy="218346"/>
          </a:xfrm>
        </p:grpSpPr>
        <p:sp>
          <p:nvSpPr>
            <p:cNvPr id="29" name="타원 28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003061" y="903963"/>
            <a:ext cx="218346" cy="218346"/>
            <a:chOff x="6333621" y="903963"/>
            <a:chExt cx="218346" cy="218346"/>
          </a:xfrm>
        </p:grpSpPr>
        <p:sp>
          <p:nvSpPr>
            <p:cNvPr id="33" name="타원 32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06897" y="903963"/>
            <a:ext cx="218346" cy="218346"/>
            <a:chOff x="6333621" y="903963"/>
            <a:chExt cx="218346" cy="218346"/>
          </a:xfrm>
        </p:grpSpPr>
        <p:sp>
          <p:nvSpPr>
            <p:cNvPr id="38" name="타원 37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866" y="903963"/>
            <a:ext cx="218346" cy="218346"/>
            <a:chOff x="6056593" y="903963"/>
            <a:chExt cx="218346" cy="218346"/>
          </a:xfrm>
        </p:grpSpPr>
        <p:sp>
          <p:nvSpPr>
            <p:cNvPr id="41" name="타원 40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1907" y="1695853"/>
            <a:ext cx="8157769" cy="3490614"/>
            <a:chOff x="411730" y="1882602"/>
            <a:chExt cx="8157769" cy="349061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6BF42-5A11-4627-B25B-312822080550}"/>
                </a:ext>
              </a:extLst>
            </p:cNvPr>
            <p:cNvSpPr/>
            <p:nvPr/>
          </p:nvSpPr>
          <p:spPr>
            <a:xfrm>
              <a:off x="1597234" y="1882602"/>
              <a:ext cx="6972265" cy="880187"/>
            </a:xfrm>
            <a:prstGeom prst="rect">
              <a:avLst/>
            </a:prstGeom>
            <a:solidFill>
              <a:srgbClr val="87C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26486F1-0F6D-4389-B43E-2791845A64A8}"/>
                </a:ext>
              </a:extLst>
            </p:cNvPr>
            <p:cNvGrpSpPr/>
            <p:nvPr/>
          </p:nvGrpSpPr>
          <p:grpSpPr>
            <a:xfrm>
              <a:off x="411730" y="1891291"/>
              <a:ext cx="8093909" cy="3481925"/>
              <a:chOff x="1818640" y="1788161"/>
              <a:chExt cx="8554720" cy="3686957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B73963F3-3416-4A1B-B1D3-6D17A25377AF}"/>
                  </a:ext>
                </a:extLst>
              </p:cNvPr>
              <p:cNvGrpSpPr/>
              <p:nvPr/>
            </p:nvGrpSpPr>
            <p:grpSpPr>
              <a:xfrm>
                <a:off x="1818640" y="1788161"/>
                <a:ext cx="5304923" cy="923330"/>
                <a:chOff x="1818640" y="1788161"/>
                <a:chExt cx="5304923" cy="923330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ADE4B969-1A75-4AF2-8F09-3B74F29DC701}"/>
                    </a:ext>
                  </a:extLst>
                </p:cNvPr>
                <p:cNvSpPr/>
                <p:nvPr/>
              </p:nvSpPr>
              <p:spPr>
                <a:xfrm>
                  <a:off x="1818640" y="1788161"/>
                  <a:ext cx="1033103" cy="923330"/>
                </a:xfrm>
                <a:prstGeom prst="rect">
                  <a:avLst/>
                </a:prstGeom>
                <a:solidFill>
                  <a:srgbClr val="87C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rgbClr val="87C6DD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A15D4BD-308B-4E5A-B580-B944D0B575A8}"/>
                    </a:ext>
                  </a:extLst>
                </p:cNvPr>
                <p:cNvSpPr txBox="1"/>
                <p:nvPr/>
              </p:nvSpPr>
              <p:spPr>
                <a:xfrm>
                  <a:off x="2096985" y="1886616"/>
                  <a:ext cx="47641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sz="4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3EED0FF-D2BB-464B-8B8D-9C5769505920}"/>
                    </a:ext>
                  </a:extLst>
                </p:cNvPr>
                <p:cNvSpPr txBox="1"/>
                <p:nvPr/>
              </p:nvSpPr>
              <p:spPr>
                <a:xfrm>
                  <a:off x="3275545" y="1942049"/>
                  <a:ext cx="3848018" cy="651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4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댓글 데이터 수집  </a:t>
                  </a:r>
                  <a:endParaRPr lang="ko-KR" altLang="en-US" sz="3400" spc="-15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16543403-FB0E-4FA6-8608-4FA025546F4F}"/>
                  </a:ext>
                </a:extLst>
              </p:cNvPr>
              <p:cNvGrpSpPr/>
              <p:nvPr/>
            </p:nvGrpSpPr>
            <p:grpSpPr>
              <a:xfrm>
                <a:off x="1818640" y="3181705"/>
                <a:ext cx="8554720" cy="923330"/>
                <a:chOff x="1818640" y="1788161"/>
                <a:chExt cx="8554720" cy="923330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CF5FBD5-A18A-45A7-B3E9-03EDDA3D8963}"/>
                    </a:ext>
                  </a:extLst>
                </p:cNvPr>
                <p:cNvSpPr/>
                <p:nvPr/>
              </p:nvSpPr>
              <p:spPr>
                <a:xfrm>
                  <a:off x="1818640" y="1788161"/>
                  <a:ext cx="1033103" cy="923330"/>
                </a:xfrm>
                <a:prstGeom prst="rect">
                  <a:avLst/>
                </a:prstGeom>
                <a:solidFill>
                  <a:srgbClr val="C7A7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ADF9A48A-53E2-4353-8C5F-BBFAE49BB281}"/>
                    </a:ext>
                  </a:extLst>
                </p:cNvPr>
                <p:cNvSpPr/>
                <p:nvPr/>
              </p:nvSpPr>
              <p:spPr>
                <a:xfrm>
                  <a:off x="3004143" y="1788161"/>
                  <a:ext cx="7369217" cy="923330"/>
                </a:xfrm>
                <a:prstGeom prst="rect">
                  <a:avLst/>
                </a:prstGeom>
                <a:solidFill>
                  <a:srgbClr val="C7A7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60DFCED-C5B3-41F5-A68D-2E18A117C62B}"/>
                    </a:ext>
                  </a:extLst>
                </p:cNvPr>
                <p:cNvSpPr txBox="1"/>
                <p:nvPr/>
              </p:nvSpPr>
              <p:spPr>
                <a:xfrm>
                  <a:off x="2096985" y="1886616"/>
                  <a:ext cx="47641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4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3673B6B-04B6-412D-92ED-A8073475CE3B}"/>
                    </a:ext>
                  </a:extLst>
                </p:cNvPr>
                <p:cNvSpPr txBox="1"/>
                <p:nvPr/>
              </p:nvSpPr>
              <p:spPr>
                <a:xfrm>
                  <a:off x="3275545" y="1942049"/>
                  <a:ext cx="4668044" cy="651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4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수집 데이터</a:t>
                  </a:r>
                  <a:r>
                    <a:rPr lang="en-US" altLang="ko-KR" sz="34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,</a:t>
                  </a:r>
                  <a:r>
                    <a:rPr lang="ko-KR" altLang="en-US" sz="34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 변환하기 </a:t>
                  </a:r>
                  <a:endParaRPr lang="ko-KR" altLang="en-US" sz="3400" spc="-15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908AE98-8D23-46D6-B18C-FC2249B26BB6}"/>
                  </a:ext>
                </a:extLst>
              </p:cNvPr>
              <p:cNvGrpSpPr/>
              <p:nvPr/>
            </p:nvGrpSpPr>
            <p:grpSpPr>
              <a:xfrm>
                <a:off x="1818640" y="4551788"/>
                <a:ext cx="8554720" cy="923330"/>
                <a:chOff x="1818640" y="1764700"/>
                <a:chExt cx="8554720" cy="92333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9BC4F612-5BF3-4474-B7B9-F03E025FB897}"/>
                    </a:ext>
                  </a:extLst>
                </p:cNvPr>
                <p:cNvSpPr/>
                <p:nvPr/>
              </p:nvSpPr>
              <p:spPr>
                <a:xfrm>
                  <a:off x="1818640" y="1764700"/>
                  <a:ext cx="1033103" cy="923330"/>
                </a:xfrm>
                <a:prstGeom prst="rect">
                  <a:avLst/>
                </a:prstGeom>
                <a:solidFill>
                  <a:srgbClr val="92A8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A8F4AD8F-573E-4F37-A5E5-DEBF8F6B2EC5}"/>
                    </a:ext>
                  </a:extLst>
                </p:cNvPr>
                <p:cNvSpPr/>
                <p:nvPr/>
              </p:nvSpPr>
              <p:spPr>
                <a:xfrm>
                  <a:off x="3004143" y="1764700"/>
                  <a:ext cx="7369217" cy="923330"/>
                </a:xfrm>
                <a:prstGeom prst="rect">
                  <a:avLst/>
                </a:prstGeom>
                <a:solidFill>
                  <a:srgbClr val="92A8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5B7B0CF-992E-41A1-AFA0-CB1510A7FFB2}"/>
                    </a:ext>
                  </a:extLst>
                </p:cNvPr>
                <p:cNvSpPr txBox="1"/>
                <p:nvPr/>
              </p:nvSpPr>
              <p:spPr>
                <a:xfrm>
                  <a:off x="2096985" y="1886616"/>
                  <a:ext cx="47641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sz="4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B27F515-59D8-4924-87F5-D89A2239B0F0}"/>
                    </a:ext>
                  </a:extLst>
                </p:cNvPr>
                <p:cNvSpPr txBox="1"/>
                <p:nvPr/>
              </p:nvSpPr>
              <p:spPr>
                <a:xfrm>
                  <a:off x="3275545" y="1942049"/>
                  <a:ext cx="4668044" cy="651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4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데이터 키워드</a:t>
                  </a:r>
                  <a:r>
                    <a:rPr lang="en-US" altLang="ko-KR" sz="34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, </a:t>
                  </a:r>
                  <a:r>
                    <a:rPr lang="ko-KR" altLang="en-US" sz="3400" spc="-15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시각화 </a:t>
                  </a:r>
                  <a:endParaRPr lang="ko-KR" altLang="en-US" sz="3400" spc="-15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202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773987"/>
            <a:ext cx="2497800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300" dirty="0" smtClean="0">
                <a:latin typeface="나눔스퀘어 Bold" pitchFamily="50" charset="-127"/>
                <a:ea typeface="나눔스퀘어 Bold" pitchFamily="50" charset="-127"/>
              </a:rPr>
              <a:t>어려움 </a:t>
            </a:r>
            <a:r>
              <a:rPr lang="en-US" altLang="ko-KR" spc="300" dirty="0" smtClean="0">
                <a:latin typeface="나눔스퀘어 Bold" pitchFamily="50" charset="-127"/>
                <a:ea typeface="나눔스퀘어 Bold" pitchFamily="50" charset="-127"/>
              </a:rPr>
              <a:t>&amp; </a:t>
            </a:r>
            <a:r>
              <a:rPr lang="ko-KR" altLang="en-US" spc="300" dirty="0" smtClean="0">
                <a:latin typeface="나눔스퀘어 Bold" pitchFamily="50" charset="-127"/>
                <a:ea typeface="나눔스퀘어 Bold" pitchFamily="50" charset="-127"/>
              </a:rPr>
              <a:t>변경사항</a:t>
            </a:r>
            <a:endParaRPr lang="ko-KR" altLang="en-US" spc="300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018" y="1196752"/>
            <a:ext cx="812342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131036" y="903963"/>
            <a:ext cx="218346" cy="218346"/>
            <a:chOff x="6056593" y="903963"/>
            <a:chExt cx="218346" cy="218346"/>
          </a:xfrm>
        </p:grpSpPr>
        <p:sp>
          <p:nvSpPr>
            <p:cNvPr id="23" name="타원 22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21711" y="903963"/>
            <a:ext cx="218346" cy="218346"/>
            <a:chOff x="6333621" y="903963"/>
            <a:chExt cx="218346" cy="218346"/>
          </a:xfrm>
        </p:grpSpPr>
        <p:sp>
          <p:nvSpPr>
            <p:cNvPr id="26" name="타원 25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712386" y="903963"/>
            <a:ext cx="218346" cy="218346"/>
            <a:chOff x="6333621" y="903963"/>
            <a:chExt cx="218346" cy="218346"/>
          </a:xfrm>
        </p:grpSpPr>
        <p:sp>
          <p:nvSpPr>
            <p:cNvPr id="29" name="타원 28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003061" y="903963"/>
            <a:ext cx="218346" cy="218346"/>
            <a:chOff x="6333621" y="903963"/>
            <a:chExt cx="218346" cy="218346"/>
          </a:xfrm>
        </p:grpSpPr>
        <p:sp>
          <p:nvSpPr>
            <p:cNvPr id="33" name="타원 32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06897" y="903963"/>
            <a:ext cx="218346" cy="218346"/>
            <a:chOff x="6333621" y="903963"/>
            <a:chExt cx="218346" cy="218346"/>
          </a:xfrm>
        </p:grpSpPr>
        <p:sp>
          <p:nvSpPr>
            <p:cNvPr id="38" name="타원 37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866" y="903963"/>
            <a:ext cx="218346" cy="218346"/>
            <a:chOff x="6056593" y="903963"/>
            <a:chExt cx="218346" cy="218346"/>
          </a:xfrm>
        </p:grpSpPr>
        <p:sp>
          <p:nvSpPr>
            <p:cNvPr id="41" name="타원 40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9018" y="1645389"/>
            <a:ext cx="45368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2121"/>
                </a:solidFill>
              </a:rPr>
              <a:t>데이터 수집</a:t>
            </a:r>
            <a:endParaRPr lang="en-US" altLang="ko-KR" sz="2400" dirty="0" smtClean="0">
              <a:solidFill>
                <a:srgbClr val="FF2121"/>
              </a:solidFill>
            </a:endParaRPr>
          </a:p>
          <a:p>
            <a:endParaRPr lang="en-US" altLang="ko-KR" sz="8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데이터가 파일로 제공되는 것이 아님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직접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데이터를 수집함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16306" y="3232798"/>
            <a:ext cx="64732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/>
                </a:solidFill>
              </a:rPr>
              <a:t>데이터 가공</a:t>
            </a:r>
            <a:endParaRPr lang="en-US" altLang="ko-KR" sz="2400" dirty="0" smtClean="0">
              <a:solidFill>
                <a:schemeClr val="accent5"/>
              </a:solidFill>
            </a:endParaRPr>
          </a:p>
          <a:p>
            <a:endParaRPr lang="en-US" altLang="ko-KR" sz="800" dirty="0" smtClean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수집된 데이터에서 원하는 정보만을 추출하여 </a:t>
            </a:r>
            <a:r>
              <a:rPr lang="ko-KR" altLang="en-US" dirty="0" err="1" smtClean="0"/>
              <a:t>가공해야함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JSON -&gt; CSV?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20162" y="4820207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/>
                </a:solidFill>
              </a:rPr>
              <a:t>중간 발표</a:t>
            </a:r>
            <a:endParaRPr lang="en-US" altLang="ko-KR" sz="800" dirty="0" smtClean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인기동영상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카테고리 별 유해성 댓글 수 분석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#</a:t>
            </a:r>
            <a:r>
              <a:rPr lang="ko-KR" altLang="en-US" dirty="0" smtClean="0"/>
              <a:t>최신</a:t>
            </a:r>
            <a:r>
              <a:rPr lang="en-US" altLang="ko-KR" dirty="0" smtClean="0"/>
              <a:t>, #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, #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773987"/>
            <a:ext cx="2569934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300" dirty="0" smtClean="0">
                <a:latin typeface="나눔스퀘어 Bold" pitchFamily="50" charset="-127"/>
                <a:ea typeface="나눔스퀘어 Bold" pitchFamily="50" charset="-127"/>
              </a:rPr>
              <a:t>프로젝트 진행 상황</a:t>
            </a:r>
            <a:endParaRPr lang="ko-KR" altLang="en-US" spc="300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018" y="1196752"/>
            <a:ext cx="812342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131036" y="903963"/>
            <a:ext cx="218346" cy="218346"/>
            <a:chOff x="6056593" y="903963"/>
            <a:chExt cx="218346" cy="218346"/>
          </a:xfrm>
        </p:grpSpPr>
        <p:sp>
          <p:nvSpPr>
            <p:cNvPr id="23" name="타원 22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21711" y="903963"/>
            <a:ext cx="218346" cy="218346"/>
            <a:chOff x="6333621" y="903963"/>
            <a:chExt cx="218346" cy="218346"/>
          </a:xfrm>
        </p:grpSpPr>
        <p:sp>
          <p:nvSpPr>
            <p:cNvPr id="26" name="타원 25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712386" y="903963"/>
            <a:ext cx="218346" cy="218346"/>
            <a:chOff x="6333621" y="903963"/>
            <a:chExt cx="218346" cy="218346"/>
          </a:xfrm>
        </p:grpSpPr>
        <p:sp>
          <p:nvSpPr>
            <p:cNvPr id="29" name="타원 28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003061" y="903963"/>
            <a:ext cx="218346" cy="218346"/>
            <a:chOff x="6333621" y="903963"/>
            <a:chExt cx="218346" cy="218346"/>
          </a:xfrm>
        </p:grpSpPr>
        <p:sp>
          <p:nvSpPr>
            <p:cNvPr id="33" name="타원 32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06897" y="903963"/>
            <a:ext cx="218346" cy="218346"/>
            <a:chOff x="6333621" y="903963"/>
            <a:chExt cx="218346" cy="218346"/>
          </a:xfrm>
        </p:grpSpPr>
        <p:sp>
          <p:nvSpPr>
            <p:cNvPr id="38" name="타원 37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866" y="903963"/>
            <a:ext cx="218346" cy="218346"/>
            <a:chOff x="6056593" y="903963"/>
            <a:chExt cx="218346" cy="218346"/>
          </a:xfrm>
        </p:grpSpPr>
        <p:sp>
          <p:nvSpPr>
            <p:cNvPr id="41" name="타원 40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712386" y="907491"/>
            <a:ext cx="218346" cy="218346"/>
            <a:chOff x="6056593" y="903963"/>
            <a:chExt cx="218346" cy="218346"/>
          </a:xfrm>
        </p:grpSpPr>
        <p:sp>
          <p:nvSpPr>
            <p:cNvPr id="50" name="타원 49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09018" y="1426217"/>
            <a:ext cx="42162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</a:rPr>
              <a:t>1) Selenium </a:t>
            </a:r>
            <a:r>
              <a:rPr lang="ko-KR" altLang="en-US" sz="2400" dirty="0" smtClean="0">
                <a:solidFill>
                  <a:schemeClr val="accent5"/>
                </a:solidFill>
              </a:rPr>
              <a:t>데이터 수집</a:t>
            </a:r>
            <a:endParaRPr lang="en-US" altLang="ko-KR" sz="2400" dirty="0" smtClean="0">
              <a:solidFill>
                <a:schemeClr val="accent5"/>
              </a:solidFill>
            </a:endParaRPr>
          </a:p>
          <a:p>
            <a:endParaRPr lang="ko-KR" altLang="en-US" sz="800" dirty="0" smtClean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느리다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적은 데이터 수집할 때만 이용할 듯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9018" y="4437112"/>
            <a:ext cx="42659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accent5"/>
                </a:solidFill>
              </a:rPr>
              <a:t>2) YouTube </a:t>
            </a:r>
            <a:r>
              <a:rPr lang="en-US" altLang="ko-KR" sz="2400" dirty="0" smtClean="0">
                <a:solidFill>
                  <a:schemeClr val="accent5"/>
                </a:solidFill>
              </a:rPr>
              <a:t>API </a:t>
            </a:r>
            <a:r>
              <a:rPr lang="ko-KR" altLang="en-US" sz="2400" dirty="0" smtClean="0">
                <a:solidFill>
                  <a:schemeClr val="accent5"/>
                </a:solidFill>
              </a:rPr>
              <a:t>이용</a:t>
            </a:r>
            <a:endParaRPr lang="en-US" altLang="ko-KR" sz="2400" dirty="0" smtClean="0">
              <a:solidFill>
                <a:schemeClr val="accent5"/>
              </a:solidFill>
            </a:endParaRPr>
          </a:p>
          <a:p>
            <a:endParaRPr lang="en-US" altLang="ko-KR" sz="8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빠르다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JSON </a:t>
            </a:r>
            <a:r>
              <a:rPr lang="ko-KR" altLang="en-US" dirty="0" smtClean="0"/>
              <a:t>형식으로 데이터 받을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4" name="Picture 2" descr="Ruby on Jets : AWS Lambda에서 Selenium 크롤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" y="2794454"/>
            <a:ext cx="5328731" cy="13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95" y="5713597"/>
            <a:ext cx="2438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773987"/>
            <a:ext cx="2569934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300" dirty="0" smtClean="0">
                <a:latin typeface="나눔스퀘어 Bold" pitchFamily="50" charset="-127"/>
                <a:ea typeface="나눔스퀘어 Bold" pitchFamily="50" charset="-127"/>
              </a:rPr>
              <a:t>프로젝트 진행 상황</a:t>
            </a:r>
            <a:endParaRPr lang="ko-KR" altLang="en-US" spc="300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018" y="1196752"/>
            <a:ext cx="812342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131036" y="903963"/>
            <a:ext cx="218346" cy="218346"/>
            <a:chOff x="6056593" y="903963"/>
            <a:chExt cx="218346" cy="218346"/>
          </a:xfrm>
        </p:grpSpPr>
        <p:sp>
          <p:nvSpPr>
            <p:cNvPr id="23" name="타원 22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21711" y="903963"/>
            <a:ext cx="218346" cy="218346"/>
            <a:chOff x="6333621" y="903963"/>
            <a:chExt cx="218346" cy="218346"/>
          </a:xfrm>
        </p:grpSpPr>
        <p:sp>
          <p:nvSpPr>
            <p:cNvPr id="26" name="타원 25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712386" y="903963"/>
            <a:ext cx="218346" cy="218346"/>
            <a:chOff x="6333621" y="903963"/>
            <a:chExt cx="218346" cy="218346"/>
          </a:xfrm>
        </p:grpSpPr>
        <p:sp>
          <p:nvSpPr>
            <p:cNvPr id="29" name="타원 28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003061" y="903963"/>
            <a:ext cx="218346" cy="218346"/>
            <a:chOff x="6333621" y="903963"/>
            <a:chExt cx="218346" cy="218346"/>
          </a:xfrm>
        </p:grpSpPr>
        <p:sp>
          <p:nvSpPr>
            <p:cNvPr id="33" name="타원 32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06897" y="903963"/>
            <a:ext cx="218346" cy="218346"/>
            <a:chOff x="6333621" y="903963"/>
            <a:chExt cx="218346" cy="218346"/>
          </a:xfrm>
        </p:grpSpPr>
        <p:sp>
          <p:nvSpPr>
            <p:cNvPr id="38" name="타원 37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866" y="903963"/>
            <a:ext cx="218346" cy="218346"/>
            <a:chOff x="6056593" y="903963"/>
            <a:chExt cx="218346" cy="218346"/>
          </a:xfrm>
        </p:grpSpPr>
        <p:sp>
          <p:nvSpPr>
            <p:cNvPr id="41" name="타원 40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712386" y="907491"/>
            <a:ext cx="218346" cy="218346"/>
            <a:chOff x="6056593" y="903963"/>
            <a:chExt cx="218346" cy="218346"/>
          </a:xfrm>
        </p:grpSpPr>
        <p:sp>
          <p:nvSpPr>
            <p:cNvPr id="50" name="타원 49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3081" y="1347919"/>
            <a:ext cx="3237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</a:rPr>
              <a:t>JSON Data -&gt; Pandas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1" y="1908130"/>
            <a:ext cx="6439658" cy="387192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72" y="1809584"/>
            <a:ext cx="6076258" cy="47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2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773987"/>
            <a:ext cx="2569934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300" dirty="0" smtClean="0">
                <a:latin typeface="나눔스퀘어 Bold" pitchFamily="50" charset="-127"/>
                <a:ea typeface="나눔스퀘어 Bold" pitchFamily="50" charset="-127"/>
              </a:rPr>
              <a:t>프로젝트 진행 상황</a:t>
            </a:r>
            <a:endParaRPr lang="ko-KR" altLang="en-US" spc="300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018" y="1196752"/>
            <a:ext cx="812342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131036" y="903963"/>
            <a:ext cx="218346" cy="218346"/>
            <a:chOff x="6056593" y="903963"/>
            <a:chExt cx="218346" cy="218346"/>
          </a:xfrm>
        </p:grpSpPr>
        <p:sp>
          <p:nvSpPr>
            <p:cNvPr id="23" name="타원 22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421711" y="903963"/>
            <a:ext cx="218346" cy="218346"/>
            <a:chOff x="6333621" y="903963"/>
            <a:chExt cx="218346" cy="218346"/>
          </a:xfrm>
        </p:grpSpPr>
        <p:sp>
          <p:nvSpPr>
            <p:cNvPr id="26" name="타원 25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712386" y="903963"/>
            <a:ext cx="218346" cy="218346"/>
            <a:chOff x="6333621" y="903963"/>
            <a:chExt cx="218346" cy="218346"/>
          </a:xfrm>
        </p:grpSpPr>
        <p:sp>
          <p:nvSpPr>
            <p:cNvPr id="29" name="타원 28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06897" y="903963"/>
            <a:ext cx="218346" cy="218346"/>
            <a:chOff x="6333621" y="903963"/>
            <a:chExt cx="218346" cy="218346"/>
          </a:xfrm>
        </p:grpSpPr>
        <p:sp>
          <p:nvSpPr>
            <p:cNvPr id="38" name="타원 37"/>
            <p:cNvSpPr/>
            <p:nvPr/>
          </p:nvSpPr>
          <p:spPr>
            <a:xfrm rot="18552473">
              <a:off x="6333621" y="903963"/>
              <a:ext cx="218346" cy="2183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8552473">
              <a:off x="6427847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866" y="903963"/>
            <a:ext cx="218346" cy="218346"/>
            <a:chOff x="6056593" y="903963"/>
            <a:chExt cx="218346" cy="218346"/>
          </a:xfrm>
        </p:grpSpPr>
        <p:sp>
          <p:nvSpPr>
            <p:cNvPr id="41" name="타원 40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712386" y="907491"/>
            <a:ext cx="218346" cy="218346"/>
            <a:chOff x="6056593" y="903963"/>
            <a:chExt cx="218346" cy="218346"/>
          </a:xfrm>
        </p:grpSpPr>
        <p:sp>
          <p:nvSpPr>
            <p:cNvPr id="50" name="타원 49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8" y="1340768"/>
            <a:ext cx="6696660" cy="36273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65" y="3154447"/>
            <a:ext cx="4714875" cy="3190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04" y="2002849"/>
            <a:ext cx="7859250" cy="4257094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7995216" y="907491"/>
            <a:ext cx="218346" cy="218346"/>
            <a:chOff x="6056593" y="903963"/>
            <a:chExt cx="218346" cy="218346"/>
          </a:xfrm>
        </p:grpSpPr>
        <p:sp>
          <p:nvSpPr>
            <p:cNvPr id="44" name="타원 43"/>
            <p:cNvSpPr/>
            <p:nvPr/>
          </p:nvSpPr>
          <p:spPr>
            <a:xfrm rot="18552473">
              <a:off x="6056593" y="903963"/>
              <a:ext cx="218346" cy="218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8552473">
              <a:off x="6150819" y="944361"/>
              <a:ext cx="111618" cy="3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70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197</Words>
  <Application>Microsoft Office PowerPoint</Application>
  <PresentationFormat>화면 슬라이드 쇼(4:3)</PresentationFormat>
  <Paragraphs>62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 Bold</vt:lpstr>
      <vt:lpstr>맑은 고딕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준범</cp:lastModifiedBy>
  <cp:revision>92</cp:revision>
  <dcterms:created xsi:type="dcterms:W3CDTF">2017-04-19T09:03:10Z</dcterms:created>
  <dcterms:modified xsi:type="dcterms:W3CDTF">2021-04-27T03:57:53Z</dcterms:modified>
</cp:coreProperties>
</file>