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3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5028-A746-425C-97A5-E583E56D2CF8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5960-4AFC-459C-A2A1-BC3DC96CD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7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5028-A746-425C-97A5-E583E56D2CF8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5960-4AFC-459C-A2A1-BC3DC96CD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84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5028-A746-425C-97A5-E583E56D2CF8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5960-4AFC-459C-A2A1-BC3DC96CD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942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5028-A746-425C-97A5-E583E56D2CF8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5960-4AFC-459C-A2A1-BC3DC96CDB8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2039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5028-A746-425C-97A5-E583E56D2CF8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5960-4AFC-459C-A2A1-BC3DC96CD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23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5028-A746-425C-97A5-E583E56D2CF8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5960-4AFC-459C-A2A1-BC3DC96CD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003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5028-A746-425C-97A5-E583E56D2CF8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5960-4AFC-459C-A2A1-BC3DC96CD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182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5028-A746-425C-97A5-E583E56D2CF8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5960-4AFC-459C-A2A1-BC3DC96CD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992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5028-A746-425C-97A5-E583E56D2CF8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5960-4AFC-459C-A2A1-BC3DC96CD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43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5028-A746-425C-97A5-E583E56D2CF8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5960-4AFC-459C-A2A1-BC3DC96CD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12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5028-A746-425C-97A5-E583E56D2CF8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5960-4AFC-459C-A2A1-BC3DC96CD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79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5028-A746-425C-97A5-E583E56D2CF8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5960-4AFC-459C-A2A1-BC3DC96CD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5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5028-A746-425C-97A5-E583E56D2CF8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5960-4AFC-459C-A2A1-BC3DC96CD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01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5028-A746-425C-97A5-E583E56D2CF8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5960-4AFC-459C-A2A1-BC3DC96CD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92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5028-A746-425C-97A5-E583E56D2CF8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5960-4AFC-459C-A2A1-BC3DC96CD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1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5028-A746-425C-97A5-E583E56D2CF8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5960-4AFC-459C-A2A1-BC3DC96CD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6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5028-A746-425C-97A5-E583E56D2CF8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5960-4AFC-459C-A2A1-BC3DC96CD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46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1F5028-A746-425C-97A5-E583E56D2CF8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BBC5960-4AFC-459C-A2A1-BC3DC96CD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806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icrosoft.com/en-us/microsoft-edge/platform/usage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08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IMG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altLang="ko-KR" dirty="0">
                <a:effectLst/>
              </a:rPr>
              <a:t>&lt;</a:t>
            </a:r>
            <a:r>
              <a:rPr lang="en-US" altLang="ko-KR" dirty="0" err="1">
                <a:effectLst/>
              </a:rPr>
              <a:t>img</a:t>
            </a:r>
            <a:r>
              <a:rPr lang="en-US" altLang="ko-KR" dirty="0">
                <a:effectLst/>
              </a:rPr>
              <a:t> </a:t>
            </a:r>
            <a:r>
              <a:rPr lang="en-US" altLang="ko-KR" dirty="0" err="1">
                <a:effectLst/>
              </a:rPr>
              <a:t>src</a:t>
            </a:r>
            <a:r>
              <a:rPr lang="en-US" altLang="ko-KR" dirty="0">
                <a:effectLst/>
              </a:rPr>
              <a:t>=“</a:t>
            </a:r>
            <a:r>
              <a:rPr lang="ko-KR" altLang="en-US" dirty="0" err="1">
                <a:effectLst/>
              </a:rPr>
              <a:t>이미지경로</a:t>
            </a:r>
            <a:r>
              <a:rPr lang="ko-KR" altLang="en-US" dirty="0">
                <a:effectLst/>
              </a:rPr>
              <a:t>” </a:t>
            </a:r>
            <a:r>
              <a:rPr lang="en-US" altLang="ko-KR" dirty="0">
                <a:effectLst/>
              </a:rPr>
              <a:t>width=“</a:t>
            </a:r>
            <a:r>
              <a:rPr lang="ko-KR" altLang="en-US" dirty="0" err="1">
                <a:effectLst/>
              </a:rPr>
              <a:t>가로사이즈</a:t>
            </a:r>
            <a:r>
              <a:rPr lang="ko-KR" altLang="en-US" dirty="0">
                <a:effectLst/>
              </a:rPr>
              <a:t>” </a:t>
            </a:r>
            <a:r>
              <a:rPr lang="en-US" altLang="ko-KR" dirty="0">
                <a:effectLst/>
              </a:rPr>
              <a:t>height=“</a:t>
            </a:r>
            <a:r>
              <a:rPr lang="ko-KR" altLang="en-US" dirty="0" err="1">
                <a:effectLst/>
              </a:rPr>
              <a:t>세로사이즈</a:t>
            </a:r>
            <a:r>
              <a:rPr lang="ko-KR" altLang="en-US" dirty="0">
                <a:effectLst/>
              </a:rPr>
              <a:t>” </a:t>
            </a:r>
            <a:r>
              <a:rPr lang="en-US" altLang="ko-KR" dirty="0">
                <a:effectLst/>
              </a:rPr>
              <a:t>border=“</a:t>
            </a:r>
            <a:r>
              <a:rPr lang="ko-KR" altLang="en-US" dirty="0" err="1">
                <a:effectLst/>
              </a:rPr>
              <a:t>테두리두께</a:t>
            </a:r>
            <a:r>
              <a:rPr lang="ko-KR" altLang="en-US" dirty="0">
                <a:effectLst/>
              </a:rPr>
              <a:t>”</a:t>
            </a:r>
          </a:p>
          <a:p>
            <a:pPr fontAlgn="base"/>
            <a:r>
              <a:rPr lang="en-US" altLang="ko-KR" dirty="0">
                <a:effectLst/>
              </a:rPr>
              <a:t>align=“</a:t>
            </a:r>
            <a:r>
              <a:rPr lang="ko-KR" altLang="en-US" dirty="0">
                <a:effectLst/>
              </a:rPr>
              <a:t>정렬” </a:t>
            </a:r>
            <a:r>
              <a:rPr lang="en-US" altLang="ko-KR" dirty="0">
                <a:effectLst/>
              </a:rPr>
              <a:t>alt=“</a:t>
            </a:r>
            <a:r>
              <a:rPr lang="ko-KR" altLang="en-US" dirty="0">
                <a:effectLst/>
              </a:rPr>
              <a:t>설명” </a:t>
            </a:r>
            <a:r>
              <a:rPr lang="en-US" altLang="ko-KR" dirty="0">
                <a:effectLst/>
              </a:rPr>
              <a:t>title=“</a:t>
            </a:r>
            <a:r>
              <a:rPr lang="ko-KR" altLang="en-US" dirty="0">
                <a:effectLst/>
              </a:rPr>
              <a:t>말풍선표시내용” </a:t>
            </a:r>
            <a:r>
              <a:rPr lang="en-US" altLang="ko-KR" dirty="0" err="1">
                <a:effectLst/>
              </a:rPr>
              <a:t>hspace</a:t>
            </a:r>
            <a:r>
              <a:rPr lang="en-US" altLang="ko-KR" dirty="0">
                <a:effectLst/>
              </a:rPr>
              <a:t>=“</a:t>
            </a:r>
            <a:r>
              <a:rPr lang="ko-KR" altLang="en-US" dirty="0">
                <a:effectLst/>
              </a:rPr>
              <a:t>그림과 </a:t>
            </a:r>
            <a:r>
              <a:rPr lang="ko-KR" altLang="en-US" dirty="0" err="1">
                <a:effectLst/>
              </a:rPr>
              <a:t>문장사이의</a:t>
            </a:r>
            <a:r>
              <a:rPr lang="ko-KR" altLang="en-US" dirty="0">
                <a:effectLst/>
              </a:rPr>
              <a:t> </a:t>
            </a:r>
            <a:r>
              <a:rPr lang="ko-KR" altLang="en-US" dirty="0" err="1">
                <a:effectLst/>
              </a:rPr>
              <a:t>가로여백</a:t>
            </a:r>
            <a:r>
              <a:rPr lang="ko-KR" altLang="en-US" dirty="0">
                <a:effectLst/>
              </a:rPr>
              <a:t>”</a:t>
            </a: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 </a:t>
            </a:r>
            <a:r>
              <a:rPr lang="en-US" altLang="ko-KR" dirty="0" smtClean="0">
                <a:effectLst/>
              </a:rPr>
              <a:t>      </a:t>
            </a:r>
            <a:r>
              <a:rPr lang="en-US" altLang="ko-KR" dirty="0" err="1" smtClean="0">
                <a:effectLst/>
              </a:rPr>
              <a:t>vspace</a:t>
            </a:r>
            <a:r>
              <a:rPr lang="en-US" altLang="ko-KR" dirty="0">
                <a:effectLst/>
              </a:rPr>
              <a:t>=“</a:t>
            </a:r>
            <a:r>
              <a:rPr lang="ko-KR" altLang="en-US" dirty="0">
                <a:effectLst/>
              </a:rPr>
              <a:t>그림과 </a:t>
            </a:r>
            <a:r>
              <a:rPr lang="ko-KR" altLang="en-US" dirty="0" err="1">
                <a:effectLst/>
              </a:rPr>
              <a:t>문장사이의</a:t>
            </a:r>
            <a:r>
              <a:rPr lang="ko-KR" altLang="en-US" dirty="0">
                <a:effectLst/>
              </a:rPr>
              <a:t> </a:t>
            </a:r>
            <a:r>
              <a:rPr lang="ko-KR" altLang="en-US" dirty="0" err="1">
                <a:effectLst/>
              </a:rPr>
              <a:t>세로여백</a:t>
            </a:r>
            <a:r>
              <a:rPr lang="ko-KR" altLang="en-US" dirty="0">
                <a:effectLst/>
              </a:rPr>
              <a:t>”</a:t>
            </a:r>
            <a:r>
              <a:rPr lang="en-US" altLang="ko-KR" dirty="0">
                <a:effectLst/>
              </a:rPr>
              <a:t>&gt;</a:t>
            </a:r>
            <a:endParaRPr lang="ko-KR" altLang="en-US" dirty="0">
              <a:effectLst/>
            </a:endParaRPr>
          </a:p>
          <a:p>
            <a:pPr fontAlgn="base"/>
            <a:r>
              <a:rPr lang="ko-KR" altLang="en-US" dirty="0">
                <a:effectLst/>
              </a:rPr>
              <a:t>스타일 태그로는 </a:t>
            </a:r>
            <a:r>
              <a:rPr lang="en-US" altLang="ko-KR" dirty="0">
                <a:effectLst/>
              </a:rPr>
              <a:t>style=“</a:t>
            </a:r>
            <a:r>
              <a:rPr lang="en-US" altLang="ko-KR" dirty="0" err="1">
                <a:effectLst/>
              </a:rPr>
              <a:t>filter:Blur</a:t>
            </a:r>
            <a:r>
              <a:rPr lang="en-US" altLang="ko-KR" dirty="0">
                <a:effectLst/>
              </a:rPr>
              <a:t>”(</a:t>
            </a:r>
            <a:r>
              <a:rPr lang="ko-KR" altLang="en-US" dirty="0">
                <a:effectLst/>
              </a:rPr>
              <a:t>이미지를 흐릿하게 해 줌</a:t>
            </a:r>
            <a:r>
              <a:rPr lang="en-US" altLang="ko-KR" dirty="0">
                <a:effectLst/>
              </a:rPr>
              <a:t>)</a:t>
            </a:r>
            <a:r>
              <a:rPr lang="ko-KR" altLang="en-US" dirty="0">
                <a:effectLst/>
              </a:rPr>
              <a:t>이 있다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fontAlgn="base"/>
            <a:r>
              <a:rPr lang="ko-KR" altLang="en-US" b="1" dirty="0">
                <a:effectLst/>
              </a:rPr>
              <a:t>이미지 경로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이미지 경로는 작성하고 있는 </a:t>
            </a:r>
            <a:r>
              <a:rPr lang="en-US" altLang="ko-KR" dirty="0">
                <a:effectLst/>
              </a:rPr>
              <a:t>HTML</a:t>
            </a:r>
            <a:r>
              <a:rPr lang="ko-KR" altLang="en-US" dirty="0">
                <a:effectLst/>
              </a:rPr>
              <a:t>파일과 삽입할 이미지가 같은 폴더 안에</a:t>
            </a:r>
          </a:p>
          <a:p>
            <a:pPr marL="36900" indent="0" fontAlgn="base">
              <a:buNone/>
            </a:pPr>
            <a:r>
              <a:rPr lang="ko-KR" altLang="en-US" dirty="0" smtClean="0">
                <a:effectLst/>
              </a:rPr>
              <a:t>       있으면 </a:t>
            </a:r>
            <a:r>
              <a:rPr lang="ko-KR" altLang="en-US" dirty="0">
                <a:effectLst/>
              </a:rPr>
              <a:t>“”사이에 </a:t>
            </a:r>
            <a:r>
              <a:rPr lang="ko-KR" altLang="en-US" dirty="0" err="1">
                <a:effectLst/>
              </a:rPr>
              <a:t>이미지이름</a:t>
            </a:r>
            <a:r>
              <a:rPr lang="en-US" altLang="ko-KR" dirty="0">
                <a:effectLst/>
              </a:rPr>
              <a:t>.</a:t>
            </a:r>
            <a:r>
              <a:rPr lang="ko-KR" altLang="en-US" dirty="0">
                <a:effectLst/>
              </a:rPr>
              <a:t>확장자만 넣으면 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다른 폴더에 있으면 </a:t>
            </a:r>
          </a:p>
          <a:p>
            <a:pPr fontAlgn="base"/>
            <a:r>
              <a:rPr lang="en-US" altLang="ko-KR" dirty="0">
                <a:effectLst/>
              </a:rPr>
              <a:t>./image/</a:t>
            </a:r>
            <a:r>
              <a:rPr lang="ko-KR" altLang="en-US" dirty="0" err="1">
                <a:effectLst/>
              </a:rPr>
              <a:t>이미지이름</a:t>
            </a:r>
            <a:r>
              <a:rPr lang="en-US" altLang="ko-KR" dirty="0">
                <a:effectLst/>
              </a:rPr>
              <a:t>.</a:t>
            </a:r>
            <a:r>
              <a:rPr lang="ko-KR" altLang="en-US" dirty="0" err="1">
                <a:effectLst/>
              </a:rPr>
              <a:t>확장자</a:t>
            </a:r>
            <a:r>
              <a:rPr lang="ko-KR" altLang="en-US" dirty="0">
                <a:effectLst/>
              </a:rPr>
              <a:t> 다른 방법은 </a:t>
            </a:r>
            <a:r>
              <a:rPr lang="ko-KR" altLang="en-US" dirty="0" err="1">
                <a:effectLst/>
              </a:rPr>
              <a:t>웹상에</a:t>
            </a:r>
            <a:r>
              <a:rPr lang="ko-KR" altLang="en-US" dirty="0">
                <a:effectLst/>
              </a:rPr>
              <a:t> 올린 이미지의 주소를 쓰는 </a:t>
            </a:r>
          </a:p>
          <a:p>
            <a:pPr marL="36900" indent="0" fontAlgn="base">
              <a:buNone/>
            </a:pPr>
            <a:r>
              <a:rPr lang="ko-KR" altLang="en-US" dirty="0" smtClean="0">
                <a:effectLst/>
              </a:rPr>
              <a:t>      방법이 </a:t>
            </a:r>
            <a:r>
              <a:rPr lang="ko-KR" altLang="en-US" dirty="0">
                <a:effectLst/>
              </a:rPr>
              <a:t>있다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fontAlgn="base"/>
            <a:r>
              <a:rPr lang="ko-KR" altLang="en-US" b="1" dirty="0">
                <a:effectLst/>
              </a:rPr>
              <a:t>사이즈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단위를 쓸 필요 없다</a:t>
            </a:r>
            <a:r>
              <a:rPr lang="en-US" altLang="ko-KR" dirty="0">
                <a:effectLst/>
              </a:rPr>
              <a:t>. width=“500” height=“300” </a:t>
            </a:r>
            <a:r>
              <a:rPr lang="ko-KR" altLang="en-US" dirty="0">
                <a:effectLst/>
              </a:rPr>
              <a:t>만일 아무것도 쓰지 않으면 </a:t>
            </a:r>
          </a:p>
          <a:p>
            <a:pPr marL="36900" indent="0" fontAlgn="base">
              <a:buNone/>
            </a:pPr>
            <a:r>
              <a:rPr lang="ko-KR" altLang="en-US" dirty="0" smtClean="0">
                <a:effectLst/>
              </a:rPr>
              <a:t>      이미지 </a:t>
            </a:r>
            <a:r>
              <a:rPr lang="ko-KR" altLang="en-US" dirty="0">
                <a:effectLst/>
              </a:rPr>
              <a:t>고유의 크기로 삽입된다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fontAlgn="base"/>
            <a:r>
              <a:rPr lang="ko-KR" altLang="en-US" b="1" dirty="0" err="1">
                <a:effectLst/>
              </a:rPr>
              <a:t>보더값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이미지 </a:t>
            </a:r>
            <a:r>
              <a:rPr lang="ko-KR" altLang="en-US" dirty="0" err="1">
                <a:effectLst/>
              </a:rPr>
              <a:t>보더값을</a:t>
            </a:r>
            <a:r>
              <a:rPr lang="ko-KR" altLang="en-US" dirty="0">
                <a:effectLst/>
              </a:rPr>
              <a:t> 설정하지 </a:t>
            </a:r>
            <a:r>
              <a:rPr lang="ko-KR" altLang="en-US" dirty="0" err="1">
                <a:effectLst/>
              </a:rPr>
              <a:t>않은채</a:t>
            </a:r>
            <a:r>
              <a:rPr lang="ko-KR" altLang="en-US" dirty="0">
                <a:effectLst/>
              </a:rPr>
              <a:t> 삽입하면 이미지가 </a:t>
            </a:r>
            <a:r>
              <a:rPr lang="ko-KR" altLang="en-US" dirty="0" err="1">
                <a:effectLst/>
              </a:rPr>
              <a:t>링크되었을</a:t>
            </a:r>
            <a:r>
              <a:rPr lang="ko-KR" altLang="en-US" dirty="0">
                <a:effectLst/>
              </a:rPr>
              <a:t> 경우에 테두리가</a:t>
            </a:r>
          </a:p>
          <a:p>
            <a:pPr marL="36900" indent="0" fontAlgn="base">
              <a:buNone/>
            </a:pPr>
            <a:r>
              <a:rPr lang="ko-KR" altLang="en-US" dirty="0" smtClean="0">
                <a:effectLst/>
              </a:rPr>
              <a:t>   </a:t>
            </a:r>
            <a:r>
              <a:rPr lang="ko-KR" altLang="en-US" dirty="0">
                <a:effectLst/>
              </a:rPr>
              <a:t>	 발생한다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 err="1">
                <a:effectLst/>
              </a:rPr>
              <a:t>보더값은</a:t>
            </a:r>
            <a:r>
              <a:rPr lang="ko-KR" altLang="en-US" dirty="0">
                <a:effectLst/>
              </a:rPr>
              <a:t> 항상 </a:t>
            </a:r>
            <a:r>
              <a:rPr lang="en-US" altLang="ko-KR" dirty="0">
                <a:effectLst/>
              </a:rPr>
              <a:t>0</a:t>
            </a:r>
            <a:r>
              <a:rPr lang="ko-KR" altLang="en-US" dirty="0">
                <a:effectLst/>
              </a:rPr>
              <a:t>으로 </a:t>
            </a:r>
            <a:r>
              <a:rPr lang="ko-KR" altLang="en-US" dirty="0" err="1">
                <a:effectLst/>
              </a:rPr>
              <a:t>지정해두는</a:t>
            </a:r>
            <a:r>
              <a:rPr lang="ko-KR" altLang="en-US" dirty="0">
                <a:effectLst/>
              </a:rPr>
              <a:t> 것이 좋다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fontAlgn="base"/>
            <a:r>
              <a:rPr lang="en-US" altLang="ko-KR" b="1" dirty="0">
                <a:effectLst/>
              </a:rPr>
              <a:t>alt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올린 이미지에 마우스를 대고 있을 때 나타나는 </a:t>
            </a:r>
            <a:r>
              <a:rPr lang="ko-KR" altLang="en-US" dirty="0" err="1">
                <a:effectLst/>
              </a:rPr>
              <a:t>말풍선</a:t>
            </a:r>
            <a:r>
              <a:rPr lang="ko-KR" altLang="en-US" dirty="0">
                <a:effectLst/>
              </a:rPr>
              <a:t> 표시내용을 입력해 줄 수 있다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36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폰트조절태그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>
                <a:effectLst/>
              </a:rPr>
              <a:t>&lt;b&gt;</a:t>
            </a:r>
            <a:r>
              <a:rPr lang="ko-KR" altLang="en-US" dirty="0">
                <a:effectLst/>
              </a:rPr>
              <a:t>내용</a:t>
            </a:r>
            <a:r>
              <a:rPr lang="en-US" altLang="ko-KR" dirty="0">
                <a:effectLst/>
              </a:rPr>
              <a:t>&lt;/b&gt; : </a:t>
            </a:r>
            <a:r>
              <a:rPr lang="ko-KR" altLang="en-US" dirty="0">
                <a:effectLst/>
              </a:rPr>
              <a:t>내용을 두껍게 해주는 태그</a:t>
            </a:r>
          </a:p>
          <a:p>
            <a:pPr fontAlgn="base"/>
            <a:r>
              <a:rPr lang="en-US" altLang="ko-KR" dirty="0">
                <a:effectLst/>
              </a:rPr>
              <a:t>&lt;</a:t>
            </a:r>
            <a:r>
              <a:rPr lang="en-US" altLang="ko-KR" dirty="0" err="1">
                <a:effectLst/>
              </a:rPr>
              <a:t>i</a:t>
            </a:r>
            <a:r>
              <a:rPr lang="en-US" altLang="ko-KR" dirty="0">
                <a:effectLst/>
              </a:rPr>
              <a:t>&gt;</a:t>
            </a:r>
            <a:r>
              <a:rPr lang="ko-KR" altLang="en-US" dirty="0">
                <a:effectLst/>
              </a:rPr>
              <a:t>내용</a:t>
            </a:r>
            <a:r>
              <a:rPr lang="en-US" altLang="ko-KR" dirty="0">
                <a:effectLst/>
              </a:rPr>
              <a:t>&lt;/</a:t>
            </a:r>
            <a:r>
              <a:rPr lang="en-US" altLang="ko-KR" dirty="0" err="1">
                <a:effectLst/>
              </a:rPr>
              <a:t>i</a:t>
            </a:r>
            <a:r>
              <a:rPr lang="en-US" altLang="ko-KR" dirty="0">
                <a:effectLst/>
              </a:rPr>
              <a:t>&gt; : </a:t>
            </a:r>
            <a:r>
              <a:rPr lang="ko-KR" altLang="en-US" dirty="0">
                <a:effectLst/>
              </a:rPr>
              <a:t>내용을 </a:t>
            </a:r>
            <a:r>
              <a:rPr lang="ko-KR" altLang="en-US" dirty="0" err="1">
                <a:effectLst/>
              </a:rPr>
              <a:t>이탤릭체로</a:t>
            </a:r>
            <a:r>
              <a:rPr lang="ko-KR" altLang="en-US" dirty="0">
                <a:effectLst/>
              </a:rPr>
              <a:t> 바꿔주는 태그</a:t>
            </a:r>
          </a:p>
          <a:p>
            <a:pPr fontAlgn="base"/>
            <a:r>
              <a:rPr lang="en-US" altLang="ko-KR" dirty="0">
                <a:effectLst/>
              </a:rPr>
              <a:t>&lt;</a:t>
            </a:r>
            <a:r>
              <a:rPr lang="en-US" altLang="ko-KR" dirty="0" err="1">
                <a:effectLst/>
              </a:rPr>
              <a:t>em</a:t>
            </a:r>
            <a:r>
              <a:rPr lang="en-US" altLang="ko-KR" dirty="0">
                <a:effectLst/>
              </a:rPr>
              <a:t>&gt;</a:t>
            </a:r>
            <a:r>
              <a:rPr lang="ko-KR" altLang="en-US" dirty="0">
                <a:effectLst/>
              </a:rPr>
              <a:t>내용</a:t>
            </a:r>
            <a:r>
              <a:rPr lang="en-US" altLang="ko-KR" dirty="0">
                <a:effectLst/>
              </a:rPr>
              <a:t>&lt;/</a:t>
            </a:r>
            <a:r>
              <a:rPr lang="en-US" altLang="ko-KR" dirty="0" err="1">
                <a:effectLst/>
              </a:rPr>
              <a:t>em</a:t>
            </a:r>
            <a:r>
              <a:rPr lang="en-US" altLang="ko-KR" dirty="0">
                <a:effectLst/>
              </a:rPr>
              <a:t>&gt; : I</a:t>
            </a:r>
            <a:r>
              <a:rPr lang="ko-KR" altLang="en-US" dirty="0">
                <a:effectLst/>
              </a:rPr>
              <a:t>태그와 같이 내용을 </a:t>
            </a:r>
            <a:r>
              <a:rPr lang="ko-KR" altLang="en-US" dirty="0" err="1">
                <a:effectLst/>
              </a:rPr>
              <a:t>이탤릭체로</a:t>
            </a:r>
            <a:r>
              <a:rPr lang="ko-KR" altLang="en-US" dirty="0">
                <a:effectLst/>
              </a:rPr>
              <a:t> 바꿔주는 태그</a:t>
            </a:r>
          </a:p>
          <a:p>
            <a:pPr fontAlgn="base"/>
            <a:r>
              <a:rPr lang="en-US" altLang="ko-KR" dirty="0">
                <a:effectLst/>
              </a:rPr>
              <a:t>&lt;strike&gt;</a:t>
            </a:r>
            <a:r>
              <a:rPr lang="ko-KR" altLang="en-US" dirty="0">
                <a:effectLst/>
              </a:rPr>
              <a:t>내용</a:t>
            </a:r>
            <a:r>
              <a:rPr lang="en-US" altLang="ko-KR" dirty="0">
                <a:effectLst/>
              </a:rPr>
              <a:t>&lt;/strike&gt; : </a:t>
            </a:r>
            <a:r>
              <a:rPr lang="ko-KR" altLang="en-US" dirty="0">
                <a:effectLst/>
              </a:rPr>
              <a:t>내용에 취소 선을 그어주는 태그</a:t>
            </a:r>
          </a:p>
          <a:p>
            <a:pPr fontAlgn="base"/>
            <a:r>
              <a:rPr lang="en-US" altLang="ko-KR" dirty="0">
                <a:effectLst/>
              </a:rPr>
              <a:t>&lt;u&gt;</a:t>
            </a:r>
            <a:r>
              <a:rPr lang="ko-KR" altLang="en-US" dirty="0">
                <a:effectLst/>
              </a:rPr>
              <a:t>내용</a:t>
            </a:r>
            <a:r>
              <a:rPr lang="en-US" altLang="ko-KR" dirty="0">
                <a:effectLst/>
              </a:rPr>
              <a:t>&lt;/u&gt; : </a:t>
            </a:r>
            <a:r>
              <a:rPr lang="ko-KR" altLang="en-US" dirty="0">
                <a:effectLst/>
              </a:rPr>
              <a:t>내용에 밑줄을 그어주는 태그</a:t>
            </a:r>
          </a:p>
          <a:p>
            <a:pPr fontAlgn="base"/>
            <a:r>
              <a:rPr lang="en-US" altLang="ko-KR" dirty="0">
                <a:effectLst/>
              </a:rPr>
              <a:t>&lt;</a:t>
            </a:r>
            <a:r>
              <a:rPr lang="en-US" altLang="ko-KR" dirty="0" err="1">
                <a:effectLst/>
              </a:rPr>
              <a:t>tt</a:t>
            </a:r>
            <a:r>
              <a:rPr lang="en-US" altLang="ko-KR" dirty="0">
                <a:effectLst/>
              </a:rPr>
              <a:t>&gt;</a:t>
            </a:r>
            <a:r>
              <a:rPr lang="ko-KR" altLang="en-US" dirty="0">
                <a:effectLst/>
              </a:rPr>
              <a:t>내용</a:t>
            </a:r>
            <a:r>
              <a:rPr lang="en-US" altLang="ko-KR" dirty="0">
                <a:effectLst/>
              </a:rPr>
              <a:t>&lt;/</a:t>
            </a:r>
            <a:r>
              <a:rPr lang="en-US" altLang="ko-KR" dirty="0" err="1">
                <a:effectLst/>
              </a:rPr>
              <a:t>tt</a:t>
            </a:r>
            <a:r>
              <a:rPr lang="en-US" altLang="ko-KR" dirty="0">
                <a:effectLst/>
              </a:rPr>
              <a:t>&gt; : </a:t>
            </a:r>
            <a:r>
              <a:rPr lang="ko-KR" altLang="en-US" dirty="0">
                <a:effectLst/>
              </a:rPr>
              <a:t>내용의 글씨크기를 작게 줄여주는 태그</a:t>
            </a:r>
          </a:p>
          <a:p>
            <a:pPr fontAlgn="base"/>
            <a:r>
              <a:rPr lang="en-US" altLang="ko-KR" dirty="0">
                <a:effectLst/>
              </a:rPr>
              <a:t>&lt;sub&gt;</a:t>
            </a:r>
            <a:r>
              <a:rPr lang="ko-KR" altLang="en-US" dirty="0">
                <a:effectLst/>
              </a:rPr>
              <a:t>내용</a:t>
            </a:r>
            <a:r>
              <a:rPr lang="en-US" altLang="ko-KR" dirty="0">
                <a:effectLst/>
              </a:rPr>
              <a:t>&lt;/sub&gt; : </a:t>
            </a:r>
            <a:r>
              <a:rPr lang="ko-KR" altLang="en-US" dirty="0">
                <a:effectLst/>
              </a:rPr>
              <a:t>내용을 아래첨자로 바꿔주는 태그</a:t>
            </a:r>
          </a:p>
          <a:p>
            <a:pPr fontAlgn="base"/>
            <a:r>
              <a:rPr lang="en-US" altLang="ko-KR" dirty="0">
                <a:effectLst/>
              </a:rPr>
              <a:t>&lt;sup&gt;</a:t>
            </a:r>
            <a:r>
              <a:rPr lang="ko-KR" altLang="en-US" dirty="0">
                <a:effectLst/>
              </a:rPr>
              <a:t>내용</a:t>
            </a:r>
            <a:r>
              <a:rPr lang="en-US" altLang="ko-KR" dirty="0">
                <a:effectLst/>
              </a:rPr>
              <a:t>&lt;/sup&gt; : </a:t>
            </a:r>
            <a:r>
              <a:rPr lang="ko-KR" altLang="en-US" dirty="0">
                <a:effectLst/>
              </a:rPr>
              <a:t>내용을 위 첨자로 바꿔주는 태그</a:t>
            </a:r>
          </a:p>
          <a:p>
            <a:pPr fontAlgn="base"/>
            <a:r>
              <a:rPr lang="en-US" altLang="ko-KR" dirty="0">
                <a:effectLst/>
              </a:rPr>
              <a:t>&lt;b&gt;&lt;</a:t>
            </a:r>
            <a:r>
              <a:rPr lang="en-US" altLang="ko-KR" dirty="0" err="1">
                <a:effectLst/>
              </a:rPr>
              <a:t>i</a:t>
            </a:r>
            <a:r>
              <a:rPr lang="en-US" altLang="ko-KR" dirty="0">
                <a:effectLst/>
              </a:rPr>
              <a:t>&gt;</a:t>
            </a:r>
            <a:r>
              <a:rPr lang="ko-KR" altLang="en-US" dirty="0">
                <a:effectLst/>
              </a:rPr>
              <a:t>내용</a:t>
            </a:r>
            <a:r>
              <a:rPr lang="en-US" altLang="ko-KR" dirty="0">
                <a:effectLst/>
              </a:rPr>
              <a:t>&lt;/</a:t>
            </a:r>
            <a:r>
              <a:rPr lang="en-US" altLang="ko-KR" dirty="0" err="1">
                <a:effectLst/>
              </a:rPr>
              <a:t>i</a:t>
            </a:r>
            <a:r>
              <a:rPr lang="en-US" altLang="ko-KR" dirty="0">
                <a:effectLst/>
              </a:rPr>
              <a:t>&gt;&lt;/b&gt; - </a:t>
            </a:r>
            <a:r>
              <a:rPr lang="ko-KR" altLang="en-US" dirty="0">
                <a:effectLst/>
              </a:rPr>
              <a:t>폰트 조절 태그는 중복 적용 가능하다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endParaRPr lang="en-US" altLang="ko-KR" dirty="0" smtClean="0"/>
          </a:p>
          <a:p>
            <a:pPr marL="3690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89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FONT </a:t>
            </a:r>
            <a:r>
              <a:rPr lang="ko-KR" altLang="en-US" dirty="0" smtClean="0"/>
              <a:t>태그를 이용한 </a:t>
            </a:r>
            <a:r>
              <a:rPr lang="ko-KR" altLang="en-US" dirty="0" err="1" smtClean="0"/>
              <a:t>조절자</a:t>
            </a:r>
            <a:r>
              <a:rPr lang="ko-KR" altLang="en-US" dirty="0" smtClean="0"/>
              <a:t>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>
                <a:effectLst/>
              </a:rPr>
              <a:t>&lt;font size=“5”&gt; : </a:t>
            </a:r>
            <a:r>
              <a:rPr lang="ko-KR" altLang="en-US" dirty="0">
                <a:effectLst/>
              </a:rPr>
              <a:t>문자의 크기를 정해줄 수 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수치는 </a:t>
            </a:r>
            <a:r>
              <a:rPr lang="en-US" altLang="ko-KR" dirty="0">
                <a:effectLst/>
              </a:rPr>
              <a:t>1~7</a:t>
            </a:r>
            <a:r>
              <a:rPr lang="ko-KR" altLang="en-US" dirty="0">
                <a:effectLst/>
              </a:rPr>
              <a:t>까지 가능하다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fontAlgn="base"/>
            <a:r>
              <a:rPr lang="en-US" altLang="ko-KR" dirty="0">
                <a:effectLst/>
              </a:rPr>
              <a:t>&lt;font color = “red”&gt; : </a:t>
            </a:r>
            <a:r>
              <a:rPr lang="ko-KR" altLang="en-US" dirty="0">
                <a:effectLst/>
              </a:rPr>
              <a:t>문자의 색상을 정해줄 수 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영문으로 작성하는 방법과 </a:t>
            </a:r>
            <a:r>
              <a:rPr lang="en-US" altLang="ko-KR" dirty="0">
                <a:effectLst/>
              </a:rPr>
              <a:t>16</a:t>
            </a:r>
            <a:r>
              <a:rPr lang="ko-KR" altLang="en-US" dirty="0">
                <a:effectLst/>
              </a:rPr>
              <a:t>진수 </a:t>
            </a:r>
          </a:p>
          <a:p>
            <a:pPr marL="36900" indent="0" fontAlgn="base">
              <a:buNone/>
            </a:pPr>
            <a:r>
              <a:rPr lang="ko-KR" altLang="en-US" dirty="0" smtClean="0">
                <a:effectLst/>
              </a:rPr>
              <a:t>     방식으로 </a:t>
            </a:r>
            <a:r>
              <a:rPr lang="ko-KR" altLang="en-US" dirty="0">
                <a:effectLst/>
              </a:rPr>
              <a:t>설정이 가능하다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fontAlgn="base"/>
            <a:r>
              <a:rPr lang="en-US" altLang="ko-KR" dirty="0">
                <a:effectLst/>
              </a:rPr>
              <a:t>&lt;font face=“</a:t>
            </a:r>
            <a:r>
              <a:rPr lang="ko-KR" altLang="en-US" dirty="0">
                <a:effectLst/>
              </a:rPr>
              <a:t>돋움”</a:t>
            </a:r>
            <a:r>
              <a:rPr lang="en-US" altLang="ko-KR" dirty="0">
                <a:effectLst/>
              </a:rPr>
              <a:t>&gt; : </a:t>
            </a:r>
            <a:r>
              <a:rPr lang="ko-KR" altLang="en-US" dirty="0">
                <a:effectLst/>
              </a:rPr>
              <a:t>문자의 글씨체를 정해준다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컴퓨터에 저장되어 있는 폰트라면 다 가능</a:t>
            </a:r>
          </a:p>
          <a:p>
            <a:pPr fontAlgn="base"/>
            <a:r>
              <a:rPr lang="en-US" altLang="ko-KR" dirty="0" smtClean="0">
                <a:effectLst/>
              </a:rPr>
              <a:t>&lt;</a:t>
            </a:r>
            <a:r>
              <a:rPr lang="en-US" altLang="ko-KR" dirty="0">
                <a:effectLst/>
              </a:rPr>
              <a:t>font color=“red” size=“5” face=“</a:t>
            </a:r>
            <a:r>
              <a:rPr lang="ko-KR" altLang="en-US" dirty="0">
                <a:effectLst/>
              </a:rPr>
              <a:t>돋움”</a:t>
            </a:r>
            <a:r>
              <a:rPr lang="en-US" altLang="ko-KR" dirty="0">
                <a:effectLst/>
              </a:rPr>
              <a:t>&gt; </a:t>
            </a:r>
            <a:r>
              <a:rPr lang="ko-KR" altLang="en-US" dirty="0">
                <a:effectLst/>
              </a:rPr>
              <a:t>내용 </a:t>
            </a:r>
            <a:r>
              <a:rPr lang="en-US" altLang="ko-KR" dirty="0">
                <a:effectLst/>
              </a:rPr>
              <a:t>&lt;/font&gt; </a:t>
            </a:r>
            <a:r>
              <a:rPr lang="ko-KR" altLang="en-US" dirty="0">
                <a:effectLst/>
              </a:rPr>
              <a:t>와 같이 적용하고</a:t>
            </a:r>
          </a:p>
          <a:p>
            <a:pPr fontAlgn="base"/>
            <a:r>
              <a:rPr lang="ko-KR" altLang="en-US" dirty="0">
                <a:effectLst/>
              </a:rPr>
              <a:t>폰트 조절 태그와 같이 적용하려면 </a:t>
            </a:r>
            <a:r>
              <a:rPr lang="en-US" altLang="ko-KR" dirty="0">
                <a:effectLst/>
              </a:rPr>
              <a:t>font</a:t>
            </a:r>
            <a:r>
              <a:rPr lang="ko-KR" altLang="en-US" dirty="0">
                <a:effectLst/>
              </a:rPr>
              <a:t>태그 안에 </a:t>
            </a:r>
            <a:r>
              <a:rPr lang="en-US" altLang="ko-KR" dirty="0">
                <a:effectLst/>
              </a:rPr>
              <a:t>&lt;font&gt;&lt;b&gt;&lt;/b&gt;&lt;/font&gt;</a:t>
            </a:r>
            <a:r>
              <a:rPr lang="ko-KR" altLang="en-US" dirty="0">
                <a:effectLst/>
              </a:rPr>
              <a:t>와 같이 적용한다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936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 꾸미기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음악 넣기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>
                <a:effectLst/>
              </a:rPr>
              <a:t>&lt;body </a:t>
            </a:r>
            <a:r>
              <a:rPr lang="en-US" altLang="ko-KR" dirty="0" err="1">
                <a:effectLst/>
              </a:rPr>
              <a:t>bgcolor</a:t>
            </a:r>
            <a:r>
              <a:rPr lang="en-US" altLang="ko-KR" dirty="0">
                <a:effectLst/>
              </a:rPr>
              <a:t> = “</a:t>
            </a:r>
            <a:r>
              <a:rPr lang="ko-KR" altLang="en-US" dirty="0">
                <a:effectLst/>
              </a:rPr>
              <a:t>색깔”</a:t>
            </a:r>
            <a:r>
              <a:rPr lang="en-US" altLang="ko-KR" dirty="0">
                <a:effectLst/>
              </a:rPr>
              <a:t>&gt;</a:t>
            </a:r>
            <a:endParaRPr lang="ko-KR" altLang="en-US" dirty="0">
              <a:effectLst/>
            </a:endParaRPr>
          </a:p>
          <a:p>
            <a:pPr fontAlgn="base"/>
            <a:r>
              <a:rPr lang="en-US" altLang="ko-KR" dirty="0">
                <a:effectLst/>
              </a:rPr>
              <a:t>&lt;body background=“</a:t>
            </a:r>
            <a:r>
              <a:rPr lang="ko-KR" altLang="en-US" dirty="0">
                <a:effectLst/>
              </a:rPr>
              <a:t>사진파일경로”</a:t>
            </a:r>
            <a:r>
              <a:rPr lang="en-US" altLang="ko-KR" dirty="0">
                <a:effectLst/>
              </a:rPr>
              <a:t>&gt;</a:t>
            </a:r>
            <a:endParaRPr lang="ko-KR" altLang="en-US" dirty="0">
              <a:effectLst/>
            </a:endParaRPr>
          </a:p>
          <a:p>
            <a:pPr fontAlgn="base"/>
            <a:r>
              <a:rPr lang="en-US" altLang="ko-KR" dirty="0">
                <a:effectLst/>
              </a:rPr>
              <a:t>&lt;</a:t>
            </a:r>
            <a:r>
              <a:rPr lang="en-US" altLang="ko-KR" dirty="0" err="1">
                <a:effectLst/>
              </a:rPr>
              <a:t>bgsound</a:t>
            </a:r>
            <a:r>
              <a:rPr lang="en-US" altLang="ko-KR" dirty="0">
                <a:effectLst/>
              </a:rPr>
              <a:t> </a:t>
            </a:r>
            <a:r>
              <a:rPr lang="en-US" altLang="ko-KR" dirty="0" err="1">
                <a:effectLst/>
              </a:rPr>
              <a:t>src</a:t>
            </a:r>
            <a:r>
              <a:rPr lang="en-US" altLang="ko-KR" dirty="0">
                <a:effectLst/>
              </a:rPr>
              <a:t> = “</a:t>
            </a:r>
            <a:r>
              <a:rPr lang="ko-KR" altLang="en-US" dirty="0">
                <a:effectLst/>
              </a:rPr>
              <a:t>음악파일경로”</a:t>
            </a:r>
            <a:r>
              <a:rPr lang="en-US" altLang="ko-KR" dirty="0">
                <a:effectLst/>
              </a:rPr>
              <a:t>&gt;</a:t>
            </a:r>
            <a:endParaRPr lang="ko-KR" altLang="en-US" dirty="0">
              <a:effectLst/>
            </a:endParaRPr>
          </a:p>
          <a:p>
            <a:pPr marL="36900" indent="0">
              <a:buNone/>
            </a:pPr>
            <a:endParaRPr lang="en-US" altLang="ko-KR" dirty="0" smtClean="0"/>
          </a:p>
          <a:p>
            <a:pPr marL="3690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7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테이블의 기본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>
                <a:effectLst/>
              </a:rPr>
              <a:t>&lt;table&gt; : </a:t>
            </a:r>
            <a:r>
              <a:rPr lang="ko-KR" altLang="en-US" dirty="0">
                <a:effectLst/>
              </a:rPr>
              <a:t>테이블 선언</a:t>
            </a:r>
          </a:p>
          <a:p>
            <a:pPr fontAlgn="base"/>
            <a:r>
              <a:rPr lang="en-US" altLang="ko-KR" dirty="0">
                <a:effectLst/>
              </a:rPr>
              <a:t>&lt;</a:t>
            </a:r>
            <a:r>
              <a:rPr lang="en-US" altLang="ko-KR" dirty="0" err="1">
                <a:effectLst/>
              </a:rPr>
              <a:t>tr</a:t>
            </a:r>
            <a:r>
              <a:rPr lang="en-US" altLang="ko-KR" dirty="0">
                <a:effectLst/>
              </a:rPr>
              <a:t>&gt; : </a:t>
            </a:r>
            <a:r>
              <a:rPr lang="ko-KR" altLang="en-US" dirty="0">
                <a:effectLst/>
              </a:rPr>
              <a:t>테이블의 한 행을 정의한다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fontAlgn="base"/>
            <a:r>
              <a:rPr lang="en-US" altLang="ko-KR" dirty="0">
                <a:effectLst/>
              </a:rPr>
              <a:t>&lt;</a:t>
            </a:r>
            <a:r>
              <a:rPr lang="en-US" altLang="ko-KR" dirty="0" err="1">
                <a:effectLst/>
              </a:rPr>
              <a:t>th</a:t>
            </a:r>
            <a:r>
              <a:rPr lang="en-US" altLang="ko-KR" dirty="0">
                <a:effectLst/>
              </a:rPr>
              <a:t>&gt; : </a:t>
            </a:r>
            <a:r>
              <a:rPr lang="ko-KR" altLang="en-US" dirty="0">
                <a:effectLst/>
              </a:rPr>
              <a:t>셀을 제목으로 지정하여 강조되게 표시한다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fontAlgn="base"/>
            <a:r>
              <a:rPr lang="en-US" altLang="ko-KR" dirty="0">
                <a:effectLst/>
              </a:rPr>
              <a:t>&lt;td&gt; : </a:t>
            </a:r>
            <a:r>
              <a:rPr lang="ko-KR" altLang="en-US" dirty="0">
                <a:effectLst/>
              </a:rPr>
              <a:t>각 행의 셀을 만들 때 사용한다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fontAlgn="base"/>
            <a:r>
              <a:rPr lang="en-US" altLang="ko-KR" dirty="0">
                <a:effectLst/>
              </a:rPr>
              <a:t>&lt;caption&gt; : </a:t>
            </a:r>
            <a:r>
              <a:rPr lang="ko-KR" altLang="en-US" dirty="0">
                <a:effectLst/>
              </a:rPr>
              <a:t>테이블의 제목을 표시한다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01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테이블의 </a:t>
            </a:r>
            <a:r>
              <a:rPr lang="ko-KR" altLang="en-US" dirty="0" err="1" smtClean="0"/>
              <a:t>속성태그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altLang="ko-KR" dirty="0">
                <a:effectLst/>
              </a:rPr>
              <a:t>&lt;table width = “ ”&gt; : </a:t>
            </a:r>
            <a:r>
              <a:rPr lang="ko-KR" altLang="en-US" dirty="0">
                <a:effectLst/>
              </a:rPr>
              <a:t>테이블의 전체 가로 크기 지정</a:t>
            </a:r>
          </a:p>
          <a:p>
            <a:pPr fontAlgn="base"/>
            <a:r>
              <a:rPr lang="en-US" altLang="ko-KR" dirty="0">
                <a:effectLst/>
              </a:rPr>
              <a:t>&lt;table height = “ ”&gt; : </a:t>
            </a:r>
            <a:r>
              <a:rPr lang="ko-KR" altLang="en-US" dirty="0">
                <a:effectLst/>
              </a:rPr>
              <a:t>테이블의 전체 세로 크기 지정</a:t>
            </a:r>
          </a:p>
          <a:p>
            <a:pPr fontAlgn="base"/>
            <a:r>
              <a:rPr lang="en-US" altLang="ko-KR" dirty="0">
                <a:effectLst/>
              </a:rPr>
              <a:t>&lt;table border = “ ”&gt; : </a:t>
            </a:r>
            <a:r>
              <a:rPr lang="ko-KR" altLang="en-US" dirty="0">
                <a:effectLst/>
              </a:rPr>
              <a:t>테이블의 테두리 두께 지정</a:t>
            </a:r>
          </a:p>
          <a:p>
            <a:pPr fontAlgn="base"/>
            <a:r>
              <a:rPr lang="en-US" altLang="ko-KR" dirty="0">
                <a:effectLst/>
              </a:rPr>
              <a:t>&lt;table align = “ ”&gt; : </a:t>
            </a:r>
            <a:r>
              <a:rPr lang="ko-KR" altLang="en-US" dirty="0">
                <a:effectLst/>
              </a:rPr>
              <a:t>테이블의 정렬 </a:t>
            </a:r>
            <a:r>
              <a:rPr lang="en-US" altLang="ko-KR" dirty="0">
                <a:effectLst/>
              </a:rPr>
              <a:t>– central, left, right</a:t>
            </a:r>
            <a:endParaRPr lang="ko-KR" altLang="en-US" dirty="0">
              <a:effectLst/>
            </a:endParaRPr>
          </a:p>
          <a:p>
            <a:pPr fontAlgn="base"/>
            <a:r>
              <a:rPr lang="en-US" altLang="ko-KR" dirty="0">
                <a:effectLst/>
              </a:rPr>
              <a:t>&lt;table </a:t>
            </a:r>
            <a:r>
              <a:rPr lang="en-US" altLang="ko-KR" dirty="0" err="1">
                <a:effectLst/>
              </a:rPr>
              <a:t>cellspacing</a:t>
            </a:r>
            <a:r>
              <a:rPr lang="en-US" altLang="ko-KR" dirty="0">
                <a:effectLst/>
              </a:rPr>
              <a:t> = “ ”&gt; : </a:t>
            </a:r>
            <a:r>
              <a:rPr lang="ko-KR" altLang="en-US" dirty="0">
                <a:effectLst/>
              </a:rPr>
              <a:t>셀과 셀 사이의 여백을 지정</a:t>
            </a:r>
          </a:p>
          <a:p>
            <a:pPr fontAlgn="base"/>
            <a:r>
              <a:rPr lang="en-US" altLang="ko-KR" dirty="0">
                <a:effectLst/>
              </a:rPr>
              <a:t>&lt;table </a:t>
            </a:r>
            <a:r>
              <a:rPr lang="en-US" altLang="ko-KR" dirty="0" err="1">
                <a:effectLst/>
              </a:rPr>
              <a:t>cellpadding</a:t>
            </a:r>
            <a:r>
              <a:rPr lang="en-US" altLang="ko-KR" dirty="0">
                <a:effectLst/>
              </a:rPr>
              <a:t> = “ ”&gt; : </a:t>
            </a:r>
            <a:r>
              <a:rPr lang="ko-KR" altLang="en-US" dirty="0">
                <a:effectLst/>
              </a:rPr>
              <a:t>셀과 문자 사이의 여백을 지정</a:t>
            </a:r>
          </a:p>
          <a:p>
            <a:pPr fontAlgn="base"/>
            <a:r>
              <a:rPr lang="en-US" altLang="ko-KR" dirty="0">
                <a:effectLst/>
              </a:rPr>
              <a:t>&lt;td </a:t>
            </a:r>
            <a:r>
              <a:rPr lang="en-US" altLang="ko-KR" dirty="0" err="1">
                <a:effectLst/>
              </a:rPr>
              <a:t>colspan</a:t>
            </a:r>
            <a:r>
              <a:rPr lang="en-US" altLang="ko-KR" dirty="0">
                <a:effectLst/>
              </a:rPr>
              <a:t> = “n”&gt; </a:t>
            </a:r>
            <a:r>
              <a:rPr lang="ko-KR" altLang="en-US" dirty="0">
                <a:effectLst/>
              </a:rPr>
              <a:t>내용 </a:t>
            </a:r>
            <a:r>
              <a:rPr lang="en-US" altLang="ko-KR" dirty="0">
                <a:effectLst/>
              </a:rPr>
              <a:t>&lt;/td&gt; : </a:t>
            </a:r>
            <a:r>
              <a:rPr lang="ko-KR" altLang="en-US" dirty="0">
                <a:effectLst/>
              </a:rPr>
              <a:t>가로로 </a:t>
            </a:r>
            <a:r>
              <a:rPr lang="en-US" altLang="ko-KR" dirty="0">
                <a:effectLst/>
              </a:rPr>
              <a:t>n</a:t>
            </a:r>
            <a:r>
              <a:rPr lang="ko-KR" altLang="en-US" dirty="0">
                <a:effectLst/>
              </a:rPr>
              <a:t>개의 셀을 합친다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fontAlgn="base"/>
            <a:r>
              <a:rPr lang="en-US" altLang="ko-KR" dirty="0">
                <a:effectLst/>
              </a:rPr>
              <a:t>&lt;td </a:t>
            </a:r>
            <a:r>
              <a:rPr lang="en-US" altLang="ko-KR" dirty="0" err="1">
                <a:effectLst/>
              </a:rPr>
              <a:t>rowspan</a:t>
            </a:r>
            <a:r>
              <a:rPr lang="en-US" altLang="ko-KR" dirty="0">
                <a:effectLst/>
              </a:rPr>
              <a:t> = “n”&gt; </a:t>
            </a:r>
            <a:r>
              <a:rPr lang="ko-KR" altLang="en-US" dirty="0">
                <a:effectLst/>
              </a:rPr>
              <a:t>내용 </a:t>
            </a:r>
            <a:r>
              <a:rPr lang="en-US" altLang="ko-KR" dirty="0">
                <a:effectLst/>
              </a:rPr>
              <a:t>&lt;/td&gt; : </a:t>
            </a:r>
            <a:r>
              <a:rPr lang="ko-KR" altLang="en-US" dirty="0">
                <a:effectLst/>
              </a:rPr>
              <a:t>세로로 </a:t>
            </a:r>
            <a:r>
              <a:rPr lang="en-US" altLang="ko-KR" dirty="0">
                <a:effectLst/>
              </a:rPr>
              <a:t>n</a:t>
            </a:r>
            <a:r>
              <a:rPr lang="ko-KR" altLang="en-US" dirty="0">
                <a:effectLst/>
              </a:rPr>
              <a:t>개의 셀을 합친다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fontAlgn="base"/>
            <a:r>
              <a:rPr lang="ko-KR" altLang="en-US" dirty="0">
                <a:effectLst/>
              </a:rPr>
              <a:t>*</a:t>
            </a:r>
            <a:r>
              <a:rPr lang="en-US" altLang="ko-KR" dirty="0" err="1">
                <a:effectLst/>
              </a:rPr>
              <a:t>colspan</a:t>
            </a:r>
            <a:r>
              <a:rPr lang="ko-KR" altLang="en-US" dirty="0">
                <a:effectLst/>
              </a:rPr>
              <a:t>은 왼쪽에서 오른쪽으로 </a:t>
            </a:r>
            <a:r>
              <a:rPr lang="en-US" altLang="ko-KR" dirty="0" err="1">
                <a:effectLst/>
              </a:rPr>
              <a:t>rowspan</a:t>
            </a:r>
            <a:r>
              <a:rPr lang="ko-KR" altLang="en-US" dirty="0">
                <a:effectLst/>
              </a:rPr>
              <a:t>은 위에서 아래로 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fontAlgn="base"/>
            <a:r>
              <a:rPr lang="en-US" altLang="ko-KR" dirty="0">
                <a:effectLst/>
              </a:rPr>
              <a:t>&lt;table </a:t>
            </a:r>
            <a:r>
              <a:rPr lang="en-US" altLang="ko-KR" dirty="0" err="1">
                <a:effectLst/>
              </a:rPr>
              <a:t>bgcolor</a:t>
            </a:r>
            <a:r>
              <a:rPr lang="en-US" altLang="ko-KR" dirty="0">
                <a:effectLst/>
              </a:rPr>
              <a:t> = “red”&gt; : </a:t>
            </a:r>
            <a:r>
              <a:rPr lang="ko-KR" altLang="en-US" dirty="0">
                <a:effectLst/>
              </a:rPr>
              <a:t>테이블 전체를 빨간색</a:t>
            </a:r>
          </a:p>
          <a:p>
            <a:pPr fontAlgn="base"/>
            <a:r>
              <a:rPr lang="en-US" altLang="ko-KR" dirty="0">
                <a:effectLst/>
              </a:rPr>
              <a:t>&lt;</a:t>
            </a:r>
            <a:r>
              <a:rPr lang="en-US" altLang="ko-KR" dirty="0" err="1">
                <a:effectLst/>
              </a:rPr>
              <a:t>tr</a:t>
            </a:r>
            <a:r>
              <a:rPr lang="en-US" altLang="ko-KR" dirty="0">
                <a:effectLst/>
              </a:rPr>
              <a:t> </a:t>
            </a:r>
            <a:r>
              <a:rPr lang="en-US" altLang="ko-KR" dirty="0" err="1">
                <a:effectLst/>
              </a:rPr>
              <a:t>bgcolor</a:t>
            </a:r>
            <a:r>
              <a:rPr lang="en-US" altLang="ko-KR" dirty="0">
                <a:effectLst/>
              </a:rPr>
              <a:t> = “red”&gt; : </a:t>
            </a:r>
            <a:r>
              <a:rPr lang="ko-KR" altLang="en-US" dirty="0">
                <a:effectLst/>
              </a:rPr>
              <a:t>테이블의 한 줄을 빨간색</a:t>
            </a:r>
          </a:p>
          <a:p>
            <a:pPr fontAlgn="base"/>
            <a:r>
              <a:rPr lang="en-US" altLang="ko-KR" dirty="0">
                <a:effectLst/>
              </a:rPr>
              <a:t>&lt;td </a:t>
            </a:r>
            <a:r>
              <a:rPr lang="en-US" altLang="ko-KR" dirty="0" err="1">
                <a:effectLst/>
              </a:rPr>
              <a:t>bgcolor</a:t>
            </a:r>
            <a:r>
              <a:rPr lang="en-US" altLang="ko-KR" dirty="0">
                <a:effectLst/>
              </a:rPr>
              <a:t> = “red”&gt; : </a:t>
            </a:r>
            <a:r>
              <a:rPr lang="ko-KR" altLang="en-US" dirty="0">
                <a:effectLst/>
              </a:rPr>
              <a:t>테이블의 한 셀을 빨간색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85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마우스를 올리면 이미지가 바뀌는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>
                <a:effectLst/>
              </a:rPr>
              <a:t>&lt;</a:t>
            </a:r>
            <a:r>
              <a:rPr lang="en-US" altLang="ko-KR" dirty="0" err="1">
                <a:effectLst/>
              </a:rPr>
              <a:t>img</a:t>
            </a:r>
            <a:r>
              <a:rPr lang="en-US" altLang="ko-KR" dirty="0">
                <a:effectLst/>
              </a:rPr>
              <a:t> </a:t>
            </a:r>
            <a:r>
              <a:rPr lang="en-US" altLang="ko-KR" dirty="0" err="1">
                <a:effectLst/>
              </a:rPr>
              <a:t>src</a:t>
            </a:r>
            <a:r>
              <a:rPr lang="en-US" altLang="ko-KR" dirty="0">
                <a:effectLst/>
              </a:rPr>
              <a:t>=“” &gt; </a:t>
            </a:r>
            <a:r>
              <a:rPr lang="ko-KR" altLang="en-US" dirty="0">
                <a:effectLst/>
              </a:rPr>
              <a:t>안에 넣는다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fontAlgn="base"/>
            <a:r>
              <a:rPr lang="en-US" altLang="ko-KR" dirty="0" err="1">
                <a:effectLst/>
              </a:rPr>
              <a:t>onmouseover</a:t>
            </a:r>
            <a:r>
              <a:rPr lang="en-US" altLang="ko-KR" dirty="0">
                <a:effectLst/>
              </a:rPr>
              <a:t> : </a:t>
            </a:r>
            <a:r>
              <a:rPr lang="ko-KR" altLang="en-US" dirty="0">
                <a:effectLst/>
              </a:rPr>
              <a:t>마우스를 올렸을 때 나타낼 이미지를 </a:t>
            </a:r>
            <a:r>
              <a:rPr lang="en-US" altLang="ko-KR" dirty="0" err="1">
                <a:effectLst/>
              </a:rPr>
              <a:t>this.src</a:t>
            </a:r>
            <a:r>
              <a:rPr lang="ko-KR" altLang="en-US" dirty="0">
                <a:effectLst/>
              </a:rPr>
              <a:t>에 경로를 지정</a:t>
            </a:r>
          </a:p>
          <a:p>
            <a:pPr fontAlgn="base"/>
            <a:r>
              <a:rPr lang="en-US" altLang="ko-KR" dirty="0" err="1">
                <a:effectLst/>
              </a:rPr>
              <a:t>onmouseout</a:t>
            </a:r>
            <a:r>
              <a:rPr lang="en-US" altLang="ko-KR" dirty="0">
                <a:effectLst/>
              </a:rPr>
              <a:t> : </a:t>
            </a:r>
            <a:r>
              <a:rPr lang="ko-KR" altLang="en-US" dirty="0">
                <a:effectLst/>
              </a:rPr>
              <a:t>마우스를 다시 땠을 때 나타낼 이미지를 </a:t>
            </a:r>
            <a:r>
              <a:rPr lang="en-US" altLang="ko-KR" dirty="0" err="1">
                <a:effectLst/>
              </a:rPr>
              <a:t>this.src</a:t>
            </a:r>
            <a:r>
              <a:rPr lang="ko-KR" altLang="en-US" dirty="0">
                <a:effectLst/>
              </a:rPr>
              <a:t>에 경로 지정</a:t>
            </a:r>
          </a:p>
          <a:p>
            <a:pPr fontAlgn="base"/>
            <a:r>
              <a:rPr lang="en-US" altLang="ko-KR" dirty="0" err="1">
                <a:effectLst/>
              </a:rPr>
              <a:t>this.src</a:t>
            </a:r>
            <a:r>
              <a:rPr lang="en-US" altLang="ko-KR" dirty="0">
                <a:effectLst/>
              </a:rPr>
              <a:t>=‘’ -&gt; </a:t>
            </a:r>
            <a:r>
              <a:rPr lang="ko-KR" altLang="en-US" dirty="0">
                <a:effectLst/>
              </a:rPr>
              <a:t>큰따옴표가 아닌 작은따옴표가 들어감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0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HTML</a:t>
            </a:r>
            <a:r>
              <a:rPr lang="ko-KR" altLang="en-US" dirty="0">
                <a:effectLst/>
              </a:rPr>
              <a:t>에서 테이블을 만들면 </a:t>
            </a:r>
            <a:r>
              <a:rPr lang="ko-KR" altLang="en-US" dirty="0" err="1">
                <a:effectLst/>
              </a:rPr>
              <a:t>바둑판식</a:t>
            </a:r>
            <a:r>
              <a:rPr lang="ko-KR" altLang="en-US" dirty="0">
                <a:effectLst/>
              </a:rPr>
              <a:t> 구조로 만들어진다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그래서 맨 위쪽의 </a:t>
            </a:r>
            <a:r>
              <a:rPr lang="en-US" altLang="ko-KR" dirty="0">
                <a:effectLst/>
              </a:rPr>
              <a:t>TD</a:t>
            </a:r>
            <a:r>
              <a:rPr lang="ko-KR" altLang="en-US" dirty="0">
                <a:effectLst/>
              </a:rPr>
              <a:t>의 가로사이즈대로 나머지 줄도 통일된다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이런 문제로 레이아웃을 잡는 데 한계가 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하지만 </a:t>
            </a:r>
            <a:r>
              <a:rPr lang="ko-KR" altLang="en-US" dirty="0" err="1">
                <a:effectLst/>
              </a:rPr>
              <a:t>인테이블을</a:t>
            </a:r>
            <a:r>
              <a:rPr lang="ko-KR" altLang="en-US" dirty="0">
                <a:effectLst/>
              </a:rPr>
              <a:t> 쓰면 레이아웃을 잡기가 한결 편리해진다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 err="1">
                <a:effectLst/>
              </a:rPr>
              <a:t>인테이블은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TD</a:t>
            </a:r>
            <a:r>
              <a:rPr lang="ko-KR" altLang="en-US" dirty="0">
                <a:effectLst/>
              </a:rPr>
              <a:t>와 </a:t>
            </a:r>
            <a:r>
              <a:rPr lang="en-US" altLang="ko-KR" dirty="0">
                <a:effectLst/>
              </a:rPr>
              <a:t>TD</a:t>
            </a:r>
            <a:r>
              <a:rPr lang="ko-KR" altLang="en-US" dirty="0">
                <a:effectLst/>
              </a:rPr>
              <a:t>사이에 들어간다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>
              <a:buNone/>
            </a:pPr>
            <a:endParaRPr lang="en-US" altLang="ko-KR" dirty="0" smtClean="0"/>
          </a:p>
          <a:p>
            <a:pPr marL="3690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43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>
                <a:effectLst/>
              </a:rPr>
              <a:t>웹 페이지의 정보를 다른 페이지로 전송하는 역할을 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fontAlgn="base"/>
            <a:r>
              <a:rPr lang="en-US" altLang="ko-KR" dirty="0">
                <a:effectLst/>
              </a:rPr>
              <a:t>action : </a:t>
            </a:r>
            <a:r>
              <a:rPr lang="ko-KR" altLang="en-US" dirty="0">
                <a:effectLst/>
              </a:rPr>
              <a:t>폼 내부에 데이터를 보내는 목적지 </a:t>
            </a:r>
            <a:r>
              <a:rPr lang="en-US" altLang="ko-KR" dirty="0">
                <a:effectLst/>
              </a:rPr>
              <a:t>URL</a:t>
            </a:r>
            <a:r>
              <a:rPr lang="ko-KR" altLang="en-US" dirty="0">
                <a:effectLst/>
              </a:rPr>
              <a:t>을 지정한다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fontAlgn="base"/>
            <a:r>
              <a:rPr lang="en-US" altLang="ko-KR" dirty="0">
                <a:effectLst/>
              </a:rPr>
              <a:t>input : </a:t>
            </a:r>
            <a:r>
              <a:rPr lang="ko-KR" altLang="en-US" dirty="0">
                <a:effectLst/>
              </a:rPr>
              <a:t>다른 여러 가지 폼을 만드는 데 사용된다</a:t>
            </a:r>
            <a:r>
              <a:rPr lang="en-US" altLang="ko-KR" dirty="0">
                <a:effectLst/>
              </a:rPr>
              <a:t>. type </a:t>
            </a:r>
            <a:r>
              <a:rPr lang="ko-KR" altLang="en-US" dirty="0">
                <a:effectLst/>
              </a:rPr>
              <a:t>속성 값은 생성할 입력의 종류를 결정</a:t>
            </a:r>
          </a:p>
          <a:p>
            <a:pPr fontAlgn="base"/>
            <a:r>
              <a:rPr lang="en-US" altLang="ko-KR" dirty="0">
                <a:effectLst/>
              </a:rPr>
              <a:t>type=“text” : </a:t>
            </a:r>
            <a:r>
              <a:rPr lang="ko-KR" altLang="en-US" dirty="0">
                <a:effectLst/>
              </a:rPr>
              <a:t>한 줄의 텍스트 입력을 만들 수 있다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fontAlgn="base"/>
            <a:r>
              <a:rPr lang="en-US" altLang="ko-KR" dirty="0">
                <a:effectLst/>
              </a:rPr>
              <a:t>type=“password” : </a:t>
            </a:r>
            <a:r>
              <a:rPr lang="ko-KR" altLang="en-US" dirty="0">
                <a:effectLst/>
              </a:rPr>
              <a:t>텍스트입력이 가능한 텍스트박스가 생성되지만 문자는 *처리 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fontAlgn="base"/>
            <a:r>
              <a:rPr lang="en-US" altLang="ko-KR" dirty="0">
                <a:effectLst/>
              </a:rPr>
              <a:t>&lt;</a:t>
            </a:r>
            <a:r>
              <a:rPr lang="en-US" altLang="ko-KR" dirty="0" err="1">
                <a:effectLst/>
              </a:rPr>
              <a:t>textarea</a:t>
            </a:r>
            <a:r>
              <a:rPr lang="en-US" altLang="ko-KR" dirty="0">
                <a:effectLst/>
              </a:rPr>
              <a:t>&gt;&lt;/</a:t>
            </a:r>
            <a:r>
              <a:rPr lang="en-US" altLang="ko-KR" dirty="0" err="1">
                <a:effectLst/>
              </a:rPr>
              <a:t>textarea</a:t>
            </a:r>
            <a:r>
              <a:rPr lang="en-US" altLang="ko-KR" dirty="0">
                <a:effectLst/>
              </a:rPr>
              <a:t>&gt; : </a:t>
            </a:r>
            <a:r>
              <a:rPr lang="ko-KR" altLang="en-US" dirty="0">
                <a:effectLst/>
              </a:rPr>
              <a:t>여러 줄의 텍스트를 만들 때 사용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fontAlgn="base"/>
            <a:r>
              <a:rPr lang="en-US" altLang="ko-KR" dirty="0">
                <a:effectLst/>
              </a:rPr>
              <a:t>type=“radio” : </a:t>
            </a:r>
            <a:r>
              <a:rPr lang="ko-KR" altLang="en-US" dirty="0">
                <a:effectLst/>
              </a:rPr>
              <a:t>라디오버튼은 한 번 선택하면 선택을 취소할 수 없으며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다른 옵션을 선택할 수 </a:t>
            </a:r>
          </a:p>
          <a:p>
            <a:pPr marL="36900" indent="0" fontAlgn="base">
              <a:buNone/>
            </a:pPr>
            <a:r>
              <a:rPr lang="ko-KR" altLang="en-US" dirty="0" smtClean="0">
                <a:effectLst/>
              </a:rPr>
              <a:t>     있음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fontAlgn="base"/>
            <a:r>
              <a:rPr lang="en-US" altLang="ko-KR" dirty="0">
                <a:effectLst/>
              </a:rPr>
              <a:t>type=“checkbox” : </a:t>
            </a:r>
            <a:r>
              <a:rPr lang="ko-KR" altLang="en-US" dirty="0">
                <a:effectLst/>
              </a:rPr>
              <a:t>체크박스를 통해 질문에 대한 답변에서 여러 개의 답을 선택 가능</a:t>
            </a:r>
          </a:p>
          <a:p>
            <a:pPr fontAlgn="base"/>
            <a:r>
              <a:rPr lang="ko-KR" altLang="en-US" dirty="0" err="1">
                <a:effectLst/>
              </a:rPr>
              <a:t>약관동의와</a:t>
            </a:r>
            <a:r>
              <a:rPr lang="ko-KR" altLang="en-US" dirty="0">
                <a:effectLst/>
              </a:rPr>
              <a:t> 같이 사용자에게 선택과 </a:t>
            </a:r>
            <a:r>
              <a:rPr lang="ko-KR" altLang="en-US" dirty="0" err="1">
                <a:effectLst/>
              </a:rPr>
              <a:t>취소기능</a:t>
            </a:r>
            <a:r>
              <a:rPr lang="ko-KR" altLang="en-US" dirty="0">
                <a:effectLst/>
              </a:rPr>
              <a:t> 옵션을 모두 제공하려면 </a:t>
            </a:r>
            <a:r>
              <a:rPr lang="ko-KR" altLang="en-US" dirty="0" smtClean="0">
                <a:effectLst/>
              </a:rPr>
              <a:t>체크박스 </a:t>
            </a:r>
            <a:r>
              <a:rPr lang="ko-KR" altLang="en-US" dirty="0">
                <a:effectLst/>
              </a:rPr>
              <a:t>사용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08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드롭다운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리스트박스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ko-KR" dirty="0">
                <a:effectLst/>
              </a:rPr>
              <a:t>select : </a:t>
            </a:r>
            <a:r>
              <a:rPr lang="ko-KR" altLang="en-US" dirty="0">
                <a:effectLst/>
              </a:rPr>
              <a:t>드롭다운리스트에서 하나의 옵션을 선택할 때 사용</a:t>
            </a:r>
          </a:p>
          <a:p>
            <a:pPr lvl="0" fontAlgn="base"/>
            <a:r>
              <a:rPr lang="en-US" altLang="ko-KR" dirty="0">
                <a:effectLst/>
              </a:rPr>
              <a:t>option : </a:t>
            </a:r>
            <a:r>
              <a:rPr lang="ko-KR" altLang="en-US" dirty="0">
                <a:effectLst/>
              </a:rPr>
              <a:t>옵션을 </a:t>
            </a:r>
            <a:r>
              <a:rPr lang="en-US" altLang="ko-KR" dirty="0">
                <a:effectLst/>
              </a:rPr>
              <a:t>2</a:t>
            </a:r>
            <a:r>
              <a:rPr lang="ko-KR" altLang="en-US" dirty="0">
                <a:effectLst/>
              </a:rPr>
              <a:t>개 이상 포함해야 </a:t>
            </a:r>
            <a:r>
              <a:rPr lang="ko-KR" altLang="en-US" dirty="0" err="1">
                <a:effectLst/>
              </a:rPr>
              <a:t>드롭다운이</a:t>
            </a:r>
            <a:r>
              <a:rPr lang="ko-KR" altLang="en-US" dirty="0">
                <a:effectLst/>
              </a:rPr>
              <a:t> 생성됨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671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기본태그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&lt;h1&gt; </a:t>
            </a:r>
            <a:r>
              <a:rPr lang="ko-KR" altLang="en-US" dirty="0"/>
              <a:t>태그 </a:t>
            </a:r>
            <a:r>
              <a:rPr lang="en-US" altLang="ko-KR" dirty="0"/>
              <a:t>: &lt;&gt; /&lt;&gt; </a:t>
            </a:r>
            <a:r>
              <a:rPr lang="ko-KR" altLang="en-US" dirty="0"/>
              <a:t>안에 있는 내용은 제목 </a:t>
            </a:r>
            <a:r>
              <a:rPr lang="en-US" altLang="ko-KR" dirty="0"/>
              <a:t>– h2</a:t>
            </a:r>
            <a:r>
              <a:rPr lang="ko-KR" altLang="en-US" dirty="0"/>
              <a:t>는 </a:t>
            </a:r>
            <a:r>
              <a:rPr lang="en-US" altLang="ko-KR" dirty="0"/>
              <a:t>h1</a:t>
            </a:r>
            <a:r>
              <a:rPr lang="ko-KR" altLang="en-US" dirty="0"/>
              <a:t>보다 </a:t>
            </a:r>
          </a:p>
          <a:p>
            <a:pPr fontAlgn="base"/>
            <a:r>
              <a:rPr lang="en-US" altLang="ko-KR" dirty="0"/>
              <a:t>&lt;strong&gt; </a:t>
            </a:r>
            <a:r>
              <a:rPr lang="ko-KR" altLang="en-US" dirty="0"/>
              <a:t>태그 </a:t>
            </a:r>
            <a:r>
              <a:rPr lang="en-US" altLang="ko-KR" dirty="0"/>
              <a:t>: </a:t>
            </a:r>
            <a:r>
              <a:rPr lang="ko-KR" altLang="en-US" dirty="0"/>
              <a:t>글씨를 굵게 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64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</a:t>
            </a:r>
            <a:r>
              <a:rPr lang="ko-KR" altLang="en-US" dirty="0" err="1" smtClean="0"/>
              <a:t>실렉트</a:t>
            </a:r>
            <a:r>
              <a:rPr lang="ko-KR" altLang="en-US" dirty="0" smtClean="0"/>
              <a:t> 박스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>
                <a:effectLst/>
              </a:rPr>
              <a:t>&lt;select&gt;</a:t>
            </a:r>
            <a:r>
              <a:rPr lang="ko-KR" altLang="en-US" dirty="0">
                <a:effectLst/>
              </a:rPr>
              <a:t>에 </a:t>
            </a:r>
            <a:r>
              <a:rPr lang="en-US" altLang="ko-KR" dirty="0">
                <a:effectLst/>
              </a:rPr>
              <a:t>size </a:t>
            </a:r>
            <a:r>
              <a:rPr lang="ko-KR" altLang="en-US" dirty="0">
                <a:effectLst/>
              </a:rPr>
              <a:t>속성을 추가하여 하나 이상의 옵션을 보여주는 박스로 변경</a:t>
            </a:r>
          </a:p>
          <a:p>
            <a:pPr fontAlgn="base"/>
            <a:r>
              <a:rPr lang="en-US" altLang="ko-KR" dirty="0">
                <a:effectLst/>
              </a:rPr>
              <a:t>multiple : </a:t>
            </a:r>
            <a:r>
              <a:rPr lang="ko-KR" altLang="en-US" dirty="0">
                <a:effectLst/>
              </a:rPr>
              <a:t>속성으로 </a:t>
            </a:r>
            <a:r>
              <a:rPr lang="en-US" altLang="ko-KR" dirty="0">
                <a:effectLst/>
              </a:rPr>
              <a:t>multiple=“multiple” </a:t>
            </a:r>
            <a:r>
              <a:rPr lang="ko-KR" altLang="en-US" dirty="0">
                <a:effectLst/>
              </a:rPr>
              <a:t>값을 추가하면 목록에서 여러 개의 옵션을 선택</a:t>
            </a:r>
          </a:p>
          <a:p>
            <a:pPr fontAlgn="base"/>
            <a:r>
              <a:rPr lang="en-US" altLang="ko-KR" dirty="0">
                <a:effectLst/>
              </a:rPr>
              <a:t>type=“button” : </a:t>
            </a:r>
            <a:r>
              <a:rPr lang="ko-KR" altLang="en-US" dirty="0">
                <a:effectLst/>
              </a:rPr>
              <a:t>버튼의 표시방법을 다양하게 제어하고 버튼 내부에 다른 요소를 추가 가능</a:t>
            </a:r>
          </a:p>
          <a:p>
            <a:pPr fontAlgn="base"/>
            <a:r>
              <a:rPr lang="en-US" altLang="ko-KR" dirty="0">
                <a:effectLst/>
              </a:rPr>
              <a:t>type=“hidden” : html</a:t>
            </a:r>
            <a:r>
              <a:rPr lang="ko-KR" altLang="en-US" dirty="0">
                <a:effectLst/>
              </a:rPr>
              <a:t>의 숨겨진 양식을 처리할 수 있도록 속성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 err="1">
                <a:effectLst/>
              </a:rPr>
              <a:t>메소드</a:t>
            </a:r>
            <a:r>
              <a:rPr lang="ko-KR" altLang="en-US" dirty="0">
                <a:effectLst/>
              </a:rPr>
              <a:t> 제공 이벤트는 </a:t>
            </a:r>
            <a:r>
              <a:rPr lang="ko-KR" altLang="en-US" dirty="0" smtClean="0">
                <a:effectLst/>
              </a:rPr>
              <a:t>제공하지 </a:t>
            </a:r>
            <a:r>
              <a:rPr lang="ko-KR" altLang="en-US" dirty="0">
                <a:effectLst/>
              </a:rPr>
              <a:t>않는다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사용자에게 보이지 않고 임시로 보관하거나 다른 </a:t>
            </a:r>
            <a:r>
              <a:rPr lang="en-US" altLang="ko-KR" dirty="0">
                <a:effectLst/>
              </a:rPr>
              <a:t>html </a:t>
            </a:r>
            <a:r>
              <a:rPr lang="ko-KR" altLang="en-US" dirty="0">
                <a:effectLst/>
              </a:rPr>
              <a:t>문서로</a:t>
            </a:r>
          </a:p>
          <a:p>
            <a:pPr fontAlgn="base"/>
            <a:r>
              <a:rPr lang="ko-KR" altLang="en-US" dirty="0">
                <a:effectLst/>
              </a:rPr>
              <a:t>내용을 전달할 때 사용</a:t>
            </a:r>
            <a:r>
              <a:rPr lang="en-US" altLang="ko-KR" dirty="0">
                <a:effectLst/>
              </a:rPr>
              <a:t>. </a:t>
            </a:r>
            <a:endParaRPr lang="ko-KR" altLang="en-US" dirty="0">
              <a:effectLst/>
            </a:endParaRPr>
          </a:p>
          <a:p>
            <a:pPr fontAlgn="base"/>
            <a:r>
              <a:rPr lang="en-US" altLang="ko-KR" dirty="0">
                <a:effectLst/>
              </a:rPr>
              <a:t>type=“file” : </a:t>
            </a:r>
            <a:r>
              <a:rPr lang="ko-KR" altLang="en-US" dirty="0">
                <a:effectLst/>
              </a:rPr>
              <a:t>이미지</a:t>
            </a:r>
            <a:r>
              <a:rPr lang="en-US" altLang="ko-KR" dirty="0">
                <a:effectLst/>
              </a:rPr>
              <a:t>/</a:t>
            </a:r>
            <a:r>
              <a:rPr lang="ko-KR" altLang="en-US" dirty="0">
                <a:effectLst/>
              </a:rPr>
              <a:t>비디오</a:t>
            </a:r>
            <a:r>
              <a:rPr lang="en-US" altLang="ko-KR" dirty="0">
                <a:effectLst/>
              </a:rPr>
              <a:t>/mp3/PDF </a:t>
            </a:r>
            <a:r>
              <a:rPr lang="ko-KR" altLang="en-US" dirty="0">
                <a:effectLst/>
              </a:rPr>
              <a:t>파일을 올릴 수 있는 파일 입력 박스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083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DIV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>
                <a:effectLst/>
              </a:rPr>
              <a:t>레이아웃 태그로 </a:t>
            </a:r>
            <a:r>
              <a:rPr lang="ko-KR" altLang="en-US" dirty="0" err="1">
                <a:effectLst/>
              </a:rPr>
              <a:t>웹페이지에</a:t>
            </a:r>
            <a:r>
              <a:rPr lang="ko-KR" altLang="en-US" dirty="0">
                <a:effectLst/>
              </a:rPr>
              <a:t> 공간 영역을 설정하는 </a:t>
            </a:r>
            <a:r>
              <a:rPr lang="en-US" altLang="ko-KR" dirty="0">
                <a:effectLst/>
              </a:rPr>
              <a:t>block </a:t>
            </a:r>
            <a:r>
              <a:rPr lang="ko-KR" altLang="en-US" dirty="0">
                <a:effectLst/>
              </a:rPr>
              <a:t>형식의 태그이다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레이아웃을 작성할 때 중요한 역할을 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예전에는 </a:t>
            </a:r>
            <a:r>
              <a:rPr lang="en-US" altLang="ko-KR" dirty="0">
                <a:effectLst/>
              </a:rPr>
              <a:t>TABLE </a:t>
            </a:r>
            <a:r>
              <a:rPr lang="ko-KR" altLang="en-US" dirty="0">
                <a:effectLst/>
              </a:rPr>
              <a:t>레이아웃이 많이 쓰였으나</a:t>
            </a:r>
            <a:r>
              <a:rPr lang="en-US" altLang="ko-KR" dirty="0">
                <a:effectLst/>
              </a:rPr>
              <a:t>, ‘</a:t>
            </a:r>
            <a:r>
              <a:rPr lang="ko-KR" altLang="en-US" dirty="0" err="1">
                <a:effectLst/>
              </a:rPr>
              <a:t>웹표준코딩’의</a:t>
            </a:r>
            <a:r>
              <a:rPr lang="ko-KR" altLang="en-US" dirty="0">
                <a:effectLst/>
              </a:rPr>
              <a:t> 등장 이후 현재는 대다수가 </a:t>
            </a:r>
            <a:r>
              <a:rPr lang="en-US" altLang="ko-KR" dirty="0">
                <a:effectLst/>
              </a:rPr>
              <a:t>div</a:t>
            </a:r>
            <a:r>
              <a:rPr lang="ko-KR" altLang="en-US" dirty="0">
                <a:effectLst/>
              </a:rPr>
              <a:t>를 사용하고 있다</a:t>
            </a:r>
            <a:r>
              <a:rPr lang="en-US" altLang="ko-KR" dirty="0">
                <a:effectLst/>
              </a:rPr>
              <a:t>. </a:t>
            </a:r>
            <a:endParaRPr lang="ko-KR" altLang="en-US" dirty="0">
              <a:effectLst/>
            </a:endParaRPr>
          </a:p>
          <a:p>
            <a:pPr fontAlgn="base"/>
            <a:r>
              <a:rPr lang="en-US" altLang="ko-KR" dirty="0">
                <a:effectLst/>
              </a:rPr>
              <a:t>&lt;div&gt;</a:t>
            </a:r>
            <a:r>
              <a:rPr lang="ko-KR" altLang="en-US" dirty="0">
                <a:effectLst/>
              </a:rPr>
              <a:t>로 시작해서 </a:t>
            </a:r>
            <a:r>
              <a:rPr lang="en-US" altLang="ko-KR" dirty="0">
                <a:effectLst/>
              </a:rPr>
              <a:t>&lt;/div&gt;</a:t>
            </a:r>
            <a:r>
              <a:rPr lang="ko-KR" altLang="en-US" dirty="0">
                <a:effectLst/>
              </a:rPr>
              <a:t>로 끝난다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fontAlgn="base"/>
            <a:r>
              <a:rPr lang="ko-KR" altLang="en-US" dirty="0">
                <a:effectLst/>
              </a:rPr>
              <a:t>각각 개별적인 영역을 가질 수 있고 </a:t>
            </a:r>
            <a:r>
              <a:rPr lang="en-US" altLang="ko-KR" dirty="0">
                <a:effectLst/>
              </a:rPr>
              <a:t>div</a:t>
            </a:r>
            <a:r>
              <a:rPr lang="ko-KR" altLang="en-US" dirty="0">
                <a:effectLst/>
              </a:rPr>
              <a:t>안에 </a:t>
            </a:r>
            <a:r>
              <a:rPr lang="en-US" altLang="ko-KR" dirty="0">
                <a:effectLst/>
              </a:rPr>
              <a:t>div</a:t>
            </a:r>
            <a:r>
              <a:rPr lang="ko-KR" altLang="en-US" dirty="0">
                <a:effectLst/>
              </a:rPr>
              <a:t>를 넣을 수 있다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fontAlgn="base"/>
            <a:r>
              <a:rPr lang="en-US" altLang="ko-KR" dirty="0" err="1">
                <a:effectLst/>
              </a:rPr>
              <a:t>css</a:t>
            </a:r>
            <a:r>
              <a:rPr lang="ko-KR" altLang="en-US" dirty="0">
                <a:effectLst/>
              </a:rPr>
              <a:t>속성을 넣어서 </a:t>
            </a:r>
            <a:r>
              <a:rPr lang="en-US" altLang="ko-KR" dirty="0">
                <a:effectLst/>
              </a:rPr>
              <a:t>div</a:t>
            </a:r>
            <a:r>
              <a:rPr lang="ko-KR" altLang="en-US" dirty="0">
                <a:effectLst/>
              </a:rPr>
              <a:t>를 꾸밀 수 있다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70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00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ko-KR" altLang="en-US" dirty="0">
                <a:effectLst/>
              </a:rPr>
              <a:t>약자로 웹 문서의 전반적인 스타일을 미리 저장해 둔 스타일시트이다</a:t>
            </a:r>
            <a:r>
              <a:rPr lang="en-US" altLang="ko-KR" dirty="0">
                <a:effectLst/>
              </a:rPr>
              <a:t>. HTML</a:t>
            </a:r>
            <a:r>
              <a:rPr lang="ko-KR" altLang="en-US" dirty="0">
                <a:effectLst/>
              </a:rPr>
              <a:t>로만 </a:t>
            </a:r>
            <a:r>
              <a:rPr lang="ko-KR" altLang="en-US" dirty="0" err="1">
                <a:effectLst/>
              </a:rPr>
              <a:t>웹페이지를</a:t>
            </a:r>
            <a:r>
              <a:rPr lang="ko-KR" altLang="en-US" dirty="0">
                <a:effectLst/>
              </a:rPr>
              <a:t> 제작할 경우 일일이 태그를 입력 해줘야 해서 시간이 오래 걸리고 수정이 불편하지만 </a:t>
            </a:r>
            <a:r>
              <a:rPr lang="en-US" altLang="ko-KR" dirty="0">
                <a:effectLst/>
              </a:rPr>
              <a:t>CSS</a:t>
            </a:r>
            <a:r>
              <a:rPr lang="ko-KR" altLang="en-US" dirty="0">
                <a:effectLst/>
              </a:rPr>
              <a:t>를 이용하면 한 가지 태그로 다수의 내용을 한꺼번에 수정 할 수 있어 시간이 단축되고 편리하다</a:t>
            </a:r>
            <a:r>
              <a:rPr lang="en-US" altLang="ko-KR" dirty="0">
                <a:effectLst/>
              </a:rPr>
              <a:t>. HTML, CSS</a:t>
            </a:r>
            <a:r>
              <a:rPr lang="ko-KR" altLang="en-US" dirty="0">
                <a:effectLst/>
              </a:rPr>
              <a:t>를 사람으로 비유하면 </a:t>
            </a:r>
            <a:r>
              <a:rPr lang="en-US" altLang="ko-KR" dirty="0">
                <a:effectLst/>
              </a:rPr>
              <a:t>HTML</a:t>
            </a:r>
            <a:r>
              <a:rPr lang="ko-KR" altLang="en-US" dirty="0">
                <a:effectLst/>
              </a:rPr>
              <a:t>은 전체적인 구조를 담당하는 사람의 몸통이고 </a:t>
            </a:r>
            <a:r>
              <a:rPr lang="en-US" altLang="ko-KR" dirty="0">
                <a:effectLst/>
              </a:rPr>
              <a:t>CSS</a:t>
            </a:r>
            <a:r>
              <a:rPr lang="ko-KR" altLang="en-US" dirty="0">
                <a:effectLst/>
              </a:rPr>
              <a:t>는 사람의 몸통을 꾸미는 옷이나 </a:t>
            </a:r>
            <a:r>
              <a:rPr lang="ko-KR" altLang="en-US" dirty="0" err="1">
                <a:effectLst/>
              </a:rPr>
              <a:t>악세사리와</a:t>
            </a:r>
            <a:r>
              <a:rPr lang="ko-KR" altLang="en-US" dirty="0">
                <a:effectLst/>
              </a:rPr>
              <a:t> 같은 역할을 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04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넣기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fontAlgn="base">
              <a:buNone/>
            </a:pPr>
            <a:r>
              <a:rPr lang="en-US" altLang="ko-KR" dirty="0">
                <a:effectLst/>
              </a:rPr>
              <a:t>1. </a:t>
            </a:r>
            <a:r>
              <a:rPr lang="ko-KR" altLang="en-US" dirty="0">
                <a:effectLst/>
              </a:rPr>
              <a:t>인라인 스타일 </a:t>
            </a:r>
            <a:r>
              <a:rPr lang="en-US" altLang="ko-KR" dirty="0">
                <a:effectLst/>
              </a:rPr>
              <a:t>– </a:t>
            </a:r>
            <a:r>
              <a:rPr lang="ko-KR" altLang="en-US" dirty="0">
                <a:effectLst/>
              </a:rPr>
              <a:t>태그에 직접 스타일을 부여하는 </a:t>
            </a:r>
            <a:r>
              <a:rPr lang="ko-KR" altLang="en-US" dirty="0" smtClean="0">
                <a:effectLst/>
              </a:rPr>
              <a:t>방식</a:t>
            </a:r>
          </a:p>
          <a:p>
            <a:pPr marL="36900" indent="0" fontAlgn="base">
              <a:buNone/>
            </a:pPr>
            <a:r>
              <a:rPr lang="en-US" altLang="ko-KR" dirty="0" smtClean="0">
                <a:effectLst/>
              </a:rPr>
              <a:t>        -&gt; &lt;h2 style = “</a:t>
            </a:r>
            <a:r>
              <a:rPr lang="en-US" altLang="ko-KR" dirty="0" err="1" smtClean="0">
                <a:effectLst/>
              </a:rPr>
              <a:t>color:red</a:t>
            </a:r>
            <a:r>
              <a:rPr lang="en-US" altLang="ko-KR" dirty="0" smtClean="0">
                <a:effectLst/>
              </a:rPr>
              <a:t>;”&gt; </a:t>
            </a:r>
            <a:r>
              <a:rPr lang="ko-KR" altLang="en-US" dirty="0" smtClean="0">
                <a:effectLst/>
              </a:rPr>
              <a:t>본문내용 </a:t>
            </a:r>
            <a:r>
              <a:rPr lang="en-US" altLang="ko-KR" dirty="0" smtClean="0">
                <a:effectLst/>
              </a:rPr>
              <a:t>&lt;/h2&gt;</a:t>
            </a:r>
            <a:endParaRPr lang="ko-KR" altLang="en-US" dirty="0" smtClean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 smtClean="0">
                <a:effectLst/>
              </a:rPr>
              <a:t>2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 err="1">
                <a:effectLst/>
              </a:rPr>
              <a:t>임베디드</a:t>
            </a:r>
            <a:r>
              <a:rPr lang="ko-KR" altLang="en-US" dirty="0">
                <a:effectLst/>
              </a:rPr>
              <a:t> 스타일 </a:t>
            </a:r>
            <a:r>
              <a:rPr lang="en-US" altLang="ko-KR" dirty="0">
                <a:effectLst/>
              </a:rPr>
              <a:t>– head </a:t>
            </a:r>
            <a:r>
              <a:rPr lang="ko-KR" altLang="en-US" dirty="0">
                <a:effectLst/>
              </a:rPr>
              <a:t>영역에 스타일을 지정하는 방식</a:t>
            </a:r>
          </a:p>
          <a:p>
            <a:pPr marL="36900" indent="0" fontAlgn="base">
              <a:buNone/>
            </a:pPr>
            <a:r>
              <a:rPr lang="en-US" altLang="ko-KR" dirty="0" smtClean="0">
                <a:effectLst/>
              </a:rPr>
              <a:t>       -&gt; </a:t>
            </a:r>
            <a:r>
              <a:rPr lang="en-US" altLang="ko-KR" dirty="0">
                <a:effectLst/>
              </a:rPr>
              <a:t>&lt;style type=“text/</a:t>
            </a:r>
            <a:r>
              <a:rPr lang="en-US" altLang="ko-KR" dirty="0" err="1">
                <a:effectLst/>
              </a:rPr>
              <a:t>css</a:t>
            </a:r>
            <a:r>
              <a:rPr lang="en-US" altLang="ko-KR" dirty="0">
                <a:effectLst/>
              </a:rPr>
              <a:t>”&gt; h2{</a:t>
            </a:r>
            <a:r>
              <a:rPr lang="en-US" altLang="ko-KR" dirty="0" err="1">
                <a:effectLst/>
              </a:rPr>
              <a:t>color:red</a:t>
            </a:r>
            <a:r>
              <a:rPr lang="en-US" altLang="ko-KR" dirty="0">
                <a:effectLst/>
              </a:rPr>
              <a:t>;} &lt;/style&gt;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3. </a:t>
            </a:r>
            <a:r>
              <a:rPr lang="ko-KR" altLang="en-US" dirty="0">
                <a:effectLst/>
              </a:rPr>
              <a:t>링크 스타일 </a:t>
            </a:r>
            <a:r>
              <a:rPr lang="en-US" altLang="ko-KR" dirty="0">
                <a:effectLst/>
              </a:rPr>
              <a:t>– </a:t>
            </a:r>
            <a:r>
              <a:rPr lang="ko-KR" altLang="en-US" dirty="0" err="1">
                <a:effectLst/>
              </a:rPr>
              <a:t>외부파일을</a:t>
            </a:r>
            <a:r>
              <a:rPr lang="ko-KR" altLang="en-US" dirty="0">
                <a:effectLst/>
              </a:rPr>
              <a:t> 만들어 연결하여 </a:t>
            </a:r>
            <a:r>
              <a:rPr lang="en-US" altLang="ko-KR" dirty="0">
                <a:effectLst/>
              </a:rPr>
              <a:t>head </a:t>
            </a:r>
            <a:r>
              <a:rPr lang="ko-KR" altLang="en-US" dirty="0">
                <a:effectLst/>
              </a:rPr>
              <a:t>영역에 선언하는 방식</a:t>
            </a:r>
          </a:p>
          <a:p>
            <a:pPr marL="36900" indent="0" fontAlgn="base">
              <a:buNone/>
            </a:pPr>
            <a:r>
              <a:rPr lang="ko-KR" altLang="en-US" dirty="0" smtClean="0">
                <a:effectLst/>
              </a:rPr>
              <a:t>        링크 </a:t>
            </a:r>
            <a:r>
              <a:rPr lang="ko-KR" altLang="en-US" dirty="0">
                <a:effectLst/>
              </a:rPr>
              <a:t>방식 </a:t>
            </a:r>
            <a:r>
              <a:rPr lang="en-US" altLang="ko-KR" dirty="0">
                <a:effectLst/>
              </a:rPr>
              <a:t>: &lt;link </a:t>
            </a:r>
            <a:r>
              <a:rPr lang="en-US" altLang="ko-KR" dirty="0" err="1">
                <a:effectLst/>
              </a:rPr>
              <a:t>href</a:t>
            </a:r>
            <a:r>
              <a:rPr lang="en-US" altLang="ko-KR" dirty="0">
                <a:effectLst/>
              </a:rPr>
              <a:t>=“main.css” type = “text/</a:t>
            </a:r>
            <a:r>
              <a:rPr lang="en-US" altLang="ko-KR" dirty="0" err="1">
                <a:effectLst/>
              </a:rPr>
              <a:t>css</a:t>
            </a:r>
            <a:r>
              <a:rPr lang="en-US" altLang="ko-KR" dirty="0">
                <a:effectLst/>
              </a:rPr>
              <a:t>” </a:t>
            </a:r>
            <a:r>
              <a:rPr lang="en-US" altLang="ko-KR" dirty="0" err="1">
                <a:effectLst/>
              </a:rPr>
              <a:t>rel</a:t>
            </a:r>
            <a:r>
              <a:rPr lang="en-US" altLang="ko-KR" dirty="0">
                <a:effectLst/>
              </a:rPr>
              <a:t>=“stylesheets”&gt; 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 smtClean="0">
                <a:effectLst/>
              </a:rPr>
              <a:t>            (</a:t>
            </a:r>
            <a:r>
              <a:rPr lang="en-US" altLang="ko-KR" dirty="0" err="1">
                <a:effectLst/>
              </a:rPr>
              <a:t>href</a:t>
            </a:r>
            <a:r>
              <a:rPr lang="en-US" altLang="ko-KR" dirty="0">
                <a:effectLst/>
              </a:rPr>
              <a:t>=“</a:t>
            </a:r>
            <a:r>
              <a:rPr lang="ko-KR" altLang="en-US" dirty="0" err="1">
                <a:effectLst/>
              </a:rPr>
              <a:t>외부파일명</a:t>
            </a:r>
            <a:r>
              <a:rPr lang="en-US" altLang="ko-KR" dirty="0">
                <a:effectLst/>
              </a:rPr>
              <a:t>.</a:t>
            </a:r>
            <a:r>
              <a:rPr lang="en-US" altLang="ko-KR" dirty="0" err="1">
                <a:effectLst/>
              </a:rPr>
              <a:t>css</a:t>
            </a:r>
            <a:r>
              <a:rPr lang="en-US" altLang="ko-KR" dirty="0">
                <a:effectLst/>
              </a:rPr>
              <a:t>&gt;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ko-KR" altLang="en-US" dirty="0" smtClean="0">
                <a:effectLst/>
              </a:rPr>
              <a:t>        </a:t>
            </a:r>
            <a:r>
              <a:rPr lang="ko-KR" altLang="en-US" dirty="0" err="1" smtClean="0">
                <a:effectLst/>
              </a:rPr>
              <a:t>임포트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dirty="0">
                <a:effectLst/>
              </a:rPr>
              <a:t>방식 </a:t>
            </a:r>
            <a:r>
              <a:rPr lang="en-US" altLang="ko-KR" dirty="0">
                <a:effectLst/>
              </a:rPr>
              <a:t>: @</a:t>
            </a:r>
            <a:r>
              <a:rPr lang="en-US" altLang="ko-KR" dirty="0" err="1">
                <a:effectLst/>
              </a:rPr>
              <a:t>i</a:t>
            </a:r>
            <a:r>
              <a:rPr lang="en-US" altLang="ko-KR" dirty="0">
                <a:effectLst/>
              </a:rPr>
              <a:t>-port </a:t>
            </a:r>
            <a:r>
              <a:rPr lang="en-US" altLang="ko-KR" dirty="0" err="1">
                <a:effectLst/>
              </a:rPr>
              <a:t>url</a:t>
            </a:r>
            <a:r>
              <a:rPr lang="en-US" altLang="ko-KR" dirty="0">
                <a:effectLst/>
              </a:rPr>
              <a:t>(“main.css”);</a:t>
            </a:r>
            <a:endParaRPr lang="ko-KR" altLang="en-US" dirty="0">
              <a:effectLst/>
            </a:endParaRPr>
          </a:p>
          <a:p>
            <a:pPr marL="3690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92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ko-KR" altLang="en-US" dirty="0" err="1">
                <a:effectLst/>
              </a:rPr>
              <a:t>선택자란</a:t>
            </a:r>
            <a:r>
              <a:rPr lang="ko-KR" altLang="en-US" dirty="0">
                <a:effectLst/>
              </a:rPr>
              <a:t> 어떤 </a:t>
            </a:r>
            <a:r>
              <a:rPr lang="ko-KR" altLang="en-US" dirty="0" err="1">
                <a:effectLst/>
              </a:rPr>
              <a:t>엘리먼트를</a:t>
            </a:r>
            <a:r>
              <a:rPr lang="ko-KR" altLang="en-US" dirty="0">
                <a:effectLst/>
              </a:rPr>
              <a:t> 대상으로 스타일을 부여할지 지정해주는 역할을 한다</a:t>
            </a:r>
            <a:r>
              <a:rPr lang="en-US" altLang="ko-KR" dirty="0">
                <a:effectLst/>
              </a:rPr>
              <a:t>. (</a:t>
            </a:r>
            <a:r>
              <a:rPr lang="ko-KR" altLang="en-US" dirty="0">
                <a:effectLst/>
              </a:rPr>
              <a:t>여기서 </a:t>
            </a:r>
            <a:r>
              <a:rPr lang="ko-KR" altLang="en-US" dirty="0" err="1">
                <a:effectLst/>
              </a:rPr>
              <a:t>엘리먼트란</a:t>
            </a:r>
            <a:r>
              <a:rPr lang="ko-KR" altLang="en-US" dirty="0">
                <a:effectLst/>
              </a:rPr>
              <a:t> 태그 또는 이름을 지정해준 </a:t>
            </a:r>
            <a:r>
              <a:rPr lang="en-US" altLang="ko-KR" dirty="0">
                <a:effectLst/>
              </a:rPr>
              <a:t>ID</a:t>
            </a:r>
            <a:r>
              <a:rPr lang="ko-KR" altLang="en-US" dirty="0">
                <a:effectLst/>
              </a:rPr>
              <a:t>나 </a:t>
            </a:r>
            <a:r>
              <a:rPr lang="en-US" altLang="ko-KR" dirty="0">
                <a:effectLst/>
              </a:rPr>
              <a:t>CLASS</a:t>
            </a:r>
            <a:r>
              <a:rPr lang="ko-KR" altLang="en-US" dirty="0">
                <a:effectLst/>
              </a:rPr>
              <a:t>를 뜻한다</a:t>
            </a:r>
            <a:r>
              <a:rPr lang="en-US" altLang="ko-KR" dirty="0">
                <a:effectLst/>
              </a:rPr>
              <a:t>.)</a:t>
            </a:r>
            <a:endParaRPr lang="ko-KR" altLang="en-US" dirty="0">
              <a:effectLst/>
            </a:endParaRPr>
          </a:p>
          <a:p>
            <a:pPr marL="3690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076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ko-KR" altLang="en-US" dirty="0" smtClean="0"/>
              <a:t>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altLang="ko-KR" dirty="0">
                <a:effectLst/>
              </a:rPr>
              <a:t>h1 {</a:t>
            </a:r>
            <a:r>
              <a:rPr lang="en-US" altLang="ko-KR" dirty="0" err="1">
                <a:effectLst/>
              </a:rPr>
              <a:t>color:blue</a:t>
            </a:r>
            <a:r>
              <a:rPr lang="en-US" altLang="ko-KR" dirty="0">
                <a:effectLst/>
              </a:rPr>
              <a:t>; font-size:12px;} -&gt; </a:t>
            </a:r>
            <a:r>
              <a:rPr lang="ko-KR" altLang="en-US" dirty="0" err="1">
                <a:effectLst/>
              </a:rPr>
              <a:t>선택자</a:t>
            </a:r>
            <a:r>
              <a:rPr lang="en-US" altLang="ko-KR" dirty="0">
                <a:effectLst/>
              </a:rPr>
              <a:t>{</a:t>
            </a:r>
            <a:r>
              <a:rPr lang="ko-KR" altLang="en-US" dirty="0">
                <a:effectLst/>
              </a:rPr>
              <a:t>속성</a:t>
            </a:r>
            <a:r>
              <a:rPr lang="en-US" altLang="ko-KR" dirty="0">
                <a:effectLst/>
              </a:rPr>
              <a:t>:</a:t>
            </a:r>
            <a:r>
              <a:rPr lang="ko-KR" altLang="en-US" dirty="0">
                <a:effectLst/>
              </a:rPr>
              <a:t>값</a:t>
            </a:r>
            <a:r>
              <a:rPr lang="en-US" altLang="ko-KR" dirty="0">
                <a:effectLst/>
              </a:rPr>
              <a:t>;} - </a:t>
            </a:r>
            <a:r>
              <a:rPr lang="ko-KR" altLang="en-US" dirty="0" err="1">
                <a:effectLst/>
              </a:rPr>
              <a:t>기본문법</a:t>
            </a:r>
            <a:endParaRPr lang="ko-KR" altLang="en-US" dirty="0">
              <a:effectLst/>
            </a:endParaRPr>
          </a:p>
          <a:p>
            <a:pPr marL="3690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666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ko-KR" altLang="en-US" dirty="0" smtClean="0"/>
              <a:t> 종류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1. </a:t>
            </a:r>
            <a:r>
              <a:rPr lang="ko-KR" altLang="en-US" b="1" dirty="0" err="1">
                <a:effectLst/>
              </a:rPr>
              <a:t>전체선택자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- </a:t>
            </a:r>
            <a:r>
              <a:rPr lang="ko-KR" altLang="en-US" dirty="0">
                <a:effectLst/>
              </a:rPr>
              <a:t>페이지 안의 모든 </a:t>
            </a:r>
            <a:r>
              <a:rPr lang="ko-KR" altLang="en-US" dirty="0" err="1">
                <a:effectLst/>
              </a:rPr>
              <a:t>엘리먼트에</a:t>
            </a:r>
            <a:r>
              <a:rPr lang="ko-KR" altLang="en-US" dirty="0">
                <a:effectLst/>
              </a:rPr>
              <a:t> 스타일을 지정할 때 사용한다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사용방법은 * 문자로 </a:t>
            </a:r>
            <a:r>
              <a:rPr lang="ko-KR" altLang="en-US" dirty="0" smtClean="0">
                <a:effectLst/>
              </a:rPr>
              <a:t>지정해주며 </a:t>
            </a:r>
            <a:r>
              <a:rPr lang="ko-KR" altLang="en-US" dirty="0">
                <a:effectLst/>
              </a:rPr>
              <a:t>사용빈도가 가장 낮은 </a:t>
            </a:r>
            <a:r>
              <a:rPr lang="ko-KR" altLang="en-US" dirty="0" err="1">
                <a:effectLst/>
              </a:rPr>
              <a:t>선택자이다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ko-KR" altLang="en-US" dirty="0" smtClean="0">
                <a:effectLst/>
              </a:rPr>
              <a:t>      *</a:t>
            </a:r>
            <a:r>
              <a:rPr lang="en-US" altLang="ko-KR" dirty="0">
                <a:effectLst/>
              </a:rPr>
              <a:t>{padding:0 margin:0;} - </a:t>
            </a:r>
            <a:r>
              <a:rPr lang="ko-KR" altLang="en-US" dirty="0" err="1">
                <a:effectLst/>
              </a:rPr>
              <a:t>전체선택을</a:t>
            </a:r>
            <a:r>
              <a:rPr lang="ko-KR" altLang="en-US" dirty="0">
                <a:effectLst/>
              </a:rPr>
              <a:t> 의미하는 문자</a:t>
            </a:r>
          </a:p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2. </a:t>
            </a:r>
            <a:r>
              <a:rPr lang="ko-KR" altLang="en-US" b="1" dirty="0" err="1">
                <a:effectLst/>
              </a:rPr>
              <a:t>타입선택자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- </a:t>
            </a:r>
            <a:r>
              <a:rPr lang="ko-KR" altLang="en-US" dirty="0">
                <a:effectLst/>
              </a:rPr>
              <a:t>어떤 </a:t>
            </a:r>
            <a:r>
              <a:rPr lang="ko-KR" altLang="en-US" dirty="0" err="1">
                <a:effectLst/>
              </a:rPr>
              <a:t>엘리먼트에</a:t>
            </a:r>
            <a:r>
              <a:rPr lang="ko-KR" altLang="en-US" dirty="0">
                <a:effectLst/>
              </a:rPr>
              <a:t> 대한 스타일을 지정하는 것으로 </a:t>
            </a:r>
            <a:r>
              <a:rPr lang="ko-KR" altLang="en-US" dirty="0" err="1">
                <a:effectLst/>
              </a:rPr>
              <a:t>엘리먼트</a:t>
            </a:r>
            <a:r>
              <a:rPr lang="ko-KR" altLang="en-US" dirty="0">
                <a:effectLst/>
              </a:rPr>
              <a:t> </a:t>
            </a:r>
            <a:r>
              <a:rPr lang="ko-KR" altLang="en-US" dirty="0" err="1">
                <a:effectLst/>
              </a:rPr>
              <a:t>선택자</a:t>
            </a:r>
            <a:r>
              <a:rPr lang="ko-KR" altLang="en-US" dirty="0">
                <a:effectLst/>
              </a:rPr>
              <a:t> 또는 단순선택자라고도 </a:t>
            </a:r>
            <a:r>
              <a:rPr lang="ko-KR" altLang="en-US" dirty="0" smtClean="0">
                <a:effectLst/>
              </a:rPr>
              <a:t>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 smtClean="0">
                <a:effectLst/>
              </a:rPr>
              <a:t>     p{</a:t>
            </a:r>
            <a:r>
              <a:rPr lang="en-US" altLang="ko-KR" dirty="0" err="1" smtClean="0">
                <a:effectLst/>
              </a:rPr>
              <a:t>color:black</a:t>
            </a:r>
            <a:r>
              <a:rPr lang="en-US" altLang="ko-KR" dirty="0">
                <a:effectLst/>
              </a:rPr>
              <a:t>;} - HTML</a:t>
            </a:r>
            <a:r>
              <a:rPr lang="ko-KR" altLang="en-US" dirty="0">
                <a:effectLst/>
              </a:rPr>
              <a:t>의 </a:t>
            </a:r>
            <a:r>
              <a:rPr lang="en-US" altLang="ko-KR" dirty="0">
                <a:effectLst/>
              </a:rPr>
              <a:t>&lt;p&gt;</a:t>
            </a:r>
            <a:r>
              <a:rPr lang="ko-KR" altLang="en-US" dirty="0">
                <a:effectLst/>
              </a:rPr>
              <a:t>와 </a:t>
            </a:r>
            <a:r>
              <a:rPr lang="en-US" altLang="ko-KR" dirty="0">
                <a:effectLst/>
              </a:rPr>
              <a:t>&lt;/p&gt;</a:t>
            </a:r>
            <a:r>
              <a:rPr lang="ko-KR" altLang="en-US" dirty="0">
                <a:effectLst/>
              </a:rPr>
              <a:t>사이의 내용에 스타일을 지정하는 예 </a:t>
            </a:r>
            <a:r>
              <a:rPr lang="ko-KR" altLang="en-US" dirty="0" smtClean="0">
                <a:effectLst/>
              </a:rPr>
              <a:t>일반적인                 </a:t>
            </a:r>
            <a:r>
              <a:rPr lang="en-US" altLang="ko-KR" dirty="0">
                <a:effectLst/>
              </a:rPr>
              <a:t> </a:t>
            </a:r>
            <a:r>
              <a:rPr lang="en-US" altLang="ko-KR" dirty="0" smtClean="0">
                <a:effectLst/>
              </a:rPr>
              <a:t>  </a:t>
            </a:r>
            <a:r>
              <a:rPr lang="ko-KR" altLang="en-US" dirty="0" err="1" smtClean="0">
                <a:effectLst/>
              </a:rPr>
              <a:t>태그안에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dirty="0">
                <a:effectLst/>
              </a:rPr>
              <a:t>스타일을 지정하는 방식</a:t>
            </a:r>
          </a:p>
          <a:p>
            <a:pPr marL="3690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56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ko-KR" altLang="en-US" dirty="0" smtClean="0"/>
              <a:t> 종류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3. CLASS </a:t>
            </a:r>
            <a:r>
              <a:rPr lang="ko-KR" altLang="en-US" b="1" dirty="0" err="1">
                <a:effectLst/>
              </a:rPr>
              <a:t>선택자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- </a:t>
            </a:r>
            <a:r>
              <a:rPr lang="ko-KR" altLang="en-US" dirty="0" err="1">
                <a:effectLst/>
              </a:rPr>
              <a:t>태그안에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CLASS</a:t>
            </a:r>
            <a:r>
              <a:rPr lang="ko-KR" altLang="en-US" dirty="0">
                <a:effectLst/>
              </a:rPr>
              <a:t>로 이름을 지정하여 사용하는 </a:t>
            </a:r>
            <a:r>
              <a:rPr lang="ko-KR" altLang="en-US" dirty="0" err="1">
                <a:effectLst/>
              </a:rPr>
              <a:t>선택자다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마침표를 입력하고 그 뒤에 지정한 </a:t>
            </a:r>
            <a:r>
              <a:rPr lang="ko-KR" altLang="en-US" dirty="0" err="1" smtClean="0">
                <a:effectLst/>
              </a:rPr>
              <a:t>클래스명을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dirty="0">
                <a:effectLst/>
              </a:rPr>
              <a:t>입력하는 방식으로 진행한다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&lt;font class = “CA”&gt;</a:t>
            </a:r>
            <a:r>
              <a:rPr lang="ko-KR" altLang="en-US" dirty="0">
                <a:effectLst/>
              </a:rPr>
              <a:t>클래스선택자</a:t>
            </a:r>
            <a:r>
              <a:rPr lang="en-US" altLang="ko-KR" dirty="0">
                <a:effectLst/>
              </a:rPr>
              <a:t>&lt;/font&gt; - </a:t>
            </a:r>
            <a:r>
              <a:rPr lang="ko-KR" altLang="en-US" dirty="0">
                <a:effectLst/>
              </a:rPr>
              <a:t>이렇게 </a:t>
            </a:r>
            <a:r>
              <a:rPr lang="en-US" altLang="ko-KR" dirty="0">
                <a:effectLst/>
              </a:rPr>
              <a:t>font </a:t>
            </a:r>
            <a:r>
              <a:rPr lang="ko-KR" altLang="en-US" dirty="0">
                <a:effectLst/>
              </a:rPr>
              <a:t>부분에 클래스 이름을 </a:t>
            </a:r>
            <a:r>
              <a:rPr lang="en-US" altLang="ko-KR" dirty="0">
                <a:effectLst/>
              </a:rPr>
              <a:t>CA</a:t>
            </a:r>
            <a:r>
              <a:rPr lang="ko-KR" altLang="en-US" dirty="0">
                <a:effectLst/>
              </a:rPr>
              <a:t>로 </a:t>
            </a:r>
            <a:r>
              <a:rPr lang="ko-KR" altLang="en-US" dirty="0" smtClean="0">
                <a:effectLst/>
              </a:rPr>
              <a:t>지정해주었다면 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 smtClean="0">
                <a:effectLst/>
              </a:rPr>
              <a:t>       .</a:t>
            </a:r>
            <a:r>
              <a:rPr lang="en-US" altLang="ko-KR" dirty="0">
                <a:effectLst/>
              </a:rPr>
              <a:t>CA{</a:t>
            </a:r>
            <a:r>
              <a:rPr lang="en-US" altLang="ko-KR" dirty="0" err="1">
                <a:effectLst/>
              </a:rPr>
              <a:t>font:bold</a:t>
            </a:r>
            <a:r>
              <a:rPr lang="en-US" altLang="ko-KR" dirty="0">
                <a:effectLst/>
              </a:rPr>
              <a:t> 12px “</a:t>
            </a:r>
            <a:r>
              <a:rPr lang="ko-KR" altLang="en-US" dirty="0">
                <a:effectLst/>
              </a:rPr>
              <a:t>굴림”</a:t>
            </a:r>
            <a:r>
              <a:rPr lang="en-US" altLang="ko-KR" dirty="0">
                <a:effectLst/>
              </a:rPr>
              <a:t>,Arial;} - </a:t>
            </a:r>
            <a:r>
              <a:rPr lang="ko-KR" altLang="en-US" dirty="0">
                <a:effectLst/>
              </a:rPr>
              <a:t>이렇게 스타일을 부여한다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4. ID </a:t>
            </a:r>
            <a:r>
              <a:rPr lang="ko-KR" altLang="en-US" b="1" dirty="0" err="1">
                <a:effectLst/>
              </a:rPr>
              <a:t>선택자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- </a:t>
            </a:r>
            <a:r>
              <a:rPr lang="ko-KR" altLang="en-US" dirty="0" err="1">
                <a:effectLst/>
              </a:rPr>
              <a:t>태그안에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ID</a:t>
            </a:r>
            <a:r>
              <a:rPr lang="ko-KR" altLang="en-US" dirty="0">
                <a:effectLst/>
              </a:rPr>
              <a:t>로 이름을 지정하여 사용하는 </a:t>
            </a:r>
            <a:r>
              <a:rPr lang="ko-KR" altLang="en-US" dirty="0" err="1">
                <a:effectLst/>
              </a:rPr>
              <a:t>선택자다</a:t>
            </a:r>
            <a:r>
              <a:rPr lang="en-US" altLang="ko-KR" dirty="0">
                <a:effectLst/>
              </a:rPr>
              <a:t>. #</a:t>
            </a:r>
            <a:r>
              <a:rPr lang="ko-KR" altLang="en-US" dirty="0">
                <a:effectLst/>
              </a:rPr>
              <a:t>을 입력하고 그 뒤에 지정한 </a:t>
            </a:r>
            <a:r>
              <a:rPr lang="ko-KR" altLang="en-US" dirty="0" err="1" smtClean="0">
                <a:effectLst/>
              </a:rPr>
              <a:t>아이디명을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dirty="0">
                <a:effectLst/>
              </a:rPr>
              <a:t>입력하는 방식으로 진행한다</a:t>
            </a:r>
            <a:r>
              <a:rPr lang="en-US" altLang="ko-KR" dirty="0">
                <a:effectLst/>
              </a:rPr>
              <a:t>. 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&lt;font ID=“CA”&gt;</a:t>
            </a:r>
            <a:r>
              <a:rPr lang="ko-KR" altLang="en-US" dirty="0">
                <a:effectLst/>
              </a:rPr>
              <a:t>클래스선택자</a:t>
            </a:r>
            <a:r>
              <a:rPr lang="en-US" altLang="ko-KR" dirty="0">
                <a:effectLst/>
              </a:rPr>
              <a:t>&lt;/font&gt; - font </a:t>
            </a:r>
            <a:r>
              <a:rPr lang="ko-KR" altLang="en-US" dirty="0">
                <a:effectLst/>
              </a:rPr>
              <a:t>부분에 </a:t>
            </a:r>
            <a:r>
              <a:rPr lang="en-US" altLang="ko-KR" dirty="0">
                <a:effectLst/>
              </a:rPr>
              <a:t>ID </a:t>
            </a:r>
            <a:r>
              <a:rPr lang="ko-KR" altLang="en-US" dirty="0">
                <a:effectLst/>
              </a:rPr>
              <a:t>이름을 </a:t>
            </a:r>
            <a:r>
              <a:rPr lang="en-US" altLang="ko-KR" dirty="0">
                <a:effectLst/>
              </a:rPr>
              <a:t>CA</a:t>
            </a:r>
            <a:r>
              <a:rPr lang="ko-KR" altLang="en-US" dirty="0">
                <a:effectLst/>
              </a:rPr>
              <a:t>로 지정했다면</a:t>
            </a:r>
          </a:p>
          <a:p>
            <a:pPr marL="36900" indent="0" fontAlgn="base">
              <a:buNone/>
            </a:pPr>
            <a:r>
              <a:rPr lang="en-US" altLang="ko-KR" dirty="0" smtClean="0">
                <a:effectLst/>
              </a:rPr>
              <a:t>        #</a:t>
            </a:r>
            <a:r>
              <a:rPr lang="en-US" altLang="ko-KR" dirty="0">
                <a:effectLst/>
              </a:rPr>
              <a:t>CA{</a:t>
            </a:r>
            <a:r>
              <a:rPr lang="en-US" altLang="ko-KR" dirty="0" err="1">
                <a:effectLst/>
              </a:rPr>
              <a:t>font:bold</a:t>
            </a:r>
            <a:r>
              <a:rPr lang="en-US" altLang="ko-KR" dirty="0">
                <a:effectLst/>
              </a:rPr>
              <a:t> 12px “</a:t>
            </a:r>
            <a:r>
              <a:rPr lang="ko-KR" altLang="en-US" dirty="0">
                <a:effectLst/>
              </a:rPr>
              <a:t>굴림”</a:t>
            </a:r>
            <a:r>
              <a:rPr lang="en-US" altLang="ko-KR" dirty="0">
                <a:effectLst/>
              </a:rPr>
              <a:t>, Arial;} - </a:t>
            </a:r>
            <a:r>
              <a:rPr lang="ko-KR" altLang="en-US" dirty="0">
                <a:effectLst/>
              </a:rPr>
              <a:t>이렇게 스타일을 부여한다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※ID </a:t>
            </a:r>
            <a:r>
              <a:rPr lang="ko-KR" altLang="en-US" dirty="0" err="1">
                <a:effectLst/>
              </a:rPr>
              <a:t>선택자와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CLASS </a:t>
            </a:r>
            <a:r>
              <a:rPr lang="ko-KR" altLang="en-US" dirty="0" err="1">
                <a:effectLst/>
              </a:rPr>
              <a:t>선택자는</a:t>
            </a:r>
            <a:r>
              <a:rPr lang="ko-KR" altLang="en-US" dirty="0">
                <a:effectLst/>
              </a:rPr>
              <a:t> 방식이 비슷하지만 차이가 있다</a:t>
            </a:r>
            <a:r>
              <a:rPr lang="en-US" altLang="ko-KR" dirty="0">
                <a:effectLst/>
              </a:rPr>
              <a:t>. ID </a:t>
            </a:r>
            <a:r>
              <a:rPr lang="ko-KR" altLang="en-US" dirty="0" err="1">
                <a:effectLst/>
              </a:rPr>
              <a:t>선택자는</a:t>
            </a:r>
            <a:r>
              <a:rPr lang="ko-KR" altLang="en-US" dirty="0">
                <a:effectLst/>
              </a:rPr>
              <a:t> 한 페이지 내에서 한 </a:t>
            </a:r>
            <a:r>
              <a:rPr lang="ko-KR" altLang="en-US" dirty="0" err="1">
                <a:effectLst/>
              </a:rPr>
              <a:t>엘리먼트에만</a:t>
            </a:r>
            <a:r>
              <a:rPr lang="ko-KR" altLang="en-US" dirty="0">
                <a:effectLst/>
              </a:rPr>
              <a:t> 적용할 수 있는 반면</a:t>
            </a:r>
            <a:r>
              <a:rPr lang="en-US" altLang="ko-KR" dirty="0">
                <a:effectLst/>
              </a:rPr>
              <a:t>, CLASS </a:t>
            </a:r>
            <a:r>
              <a:rPr lang="ko-KR" altLang="en-US" dirty="0" err="1">
                <a:effectLst/>
              </a:rPr>
              <a:t>선택자는</a:t>
            </a:r>
            <a:r>
              <a:rPr lang="ko-KR" altLang="en-US" dirty="0">
                <a:effectLst/>
              </a:rPr>
              <a:t> </a:t>
            </a:r>
            <a:r>
              <a:rPr lang="ko-KR" altLang="en-US" dirty="0" err="1">
                <a:effectLst/>
              </a:rPr>
              <a:t>엘리먼트</a:t>
            </a:r>
            <a:r>
              <a:rPr lang="ko-KR" altLang="en-US" dirty="0">
                <a:effectLst/>
              </a:rPr>
              <a:t> 개수에 제한 없이 적용 가능</a:t>
            </a:r>
          </a:p>
        </p:txBody>
      </p:sp>
    </p:spTree>
    <p:extLst>
      <p:ext uri="{BB962C8B-B14F-4D97-AF65-F5344CB8AC3E}">
        <p14:creationId xmlns:p14="http://schemas.microsoft.com/office/powerpoint/2010/main" val="39757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ko-KR" altLang="en-US" dirty="0" smtClean="0"/>
              <a:t> 종류</a:t>
            </a:r>
            <a:r>
              <a:rPr lang="en-US" altLang="ko-KR" dirty="0" smtClean="0"/>
              <a:t>-3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b="1" dirty="0">
                <a:effectLst/>
              </a:rPr>
              <a:t>5. </a:t>
            </a:r>
            <a:r>
              <a:rPr lang="ko-KR" altLang="en-US" b="1" dirty="0" err="1">
                <a:effectLst/>
              </a:rPr>
              <a:t>선택자</a:t>
            </a:r>
            <a:r>
              <a:rPr lang="ko-KR" altLang="en-US" b="1" dirty="0">
                <a:effectLst/>
              </a:rPr>
              <a:t> 그룹 지정</a:t>
            </a:r>
            <a:endParaRPr lang="ko-KR" altLang="en-US" dirty="0">
              <a:effectLst/>
            </a:endParaRPr>
          </a:p>
          <a:p>
            <a:pPr fontAlgn="base"/>
            <a:r>
              <a:rPr lang="en-US" altLang="ko-KR" dirty="0">
                <a:effectLst/>
              </a:rPr>
              <a:t>- </a:t>
            </a:r>
            <a:r>
              <a:rPr lang="ko-KR" altLang="en-US" dirty="0">
                <a:effectLst/>
              </a:rPr>
              <a:t>둘 이상의 </a:t>
            </a:r>
            <a:r>
              <a:rPr lang="ko-KR" altLang="en-US" dirty="0" err="1">
                <a:effectLst/>
              </a:rPr>
              <a:t>선택자가</a:t>
            </a:r>
            <a:r>
              <a:rPr lang="ko-KR" altLang="en-US" dirty="0">
                <a:effectLst/>
              </a:rPr>
              <a:t> 동일한 선언을 할 때 사용한다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 err="1">
                <a:effectLst/>
              </a:rPr>
              <a:t>선택자들은</a:t>
            </a:r>
            <a:r>
              <a:rPr lang="ko-KR" altLang="en-US" dirty="0">
                <a:effectLst/>
              </a:rPr>
              <a:t> 콤마로 구분하여 </a:t>
            </a:r>
            <a:r>
              <a:rPr lang="ko-KR" altLang="en-US" dirty="0" smtClean="0">
                <a:effectLst/>
              </a:rPr>
              <a:t>그룹으로 지정 </a:t>
            </a:r>
            <a:r>
              <a:rPr lang="ko-KR" altLang="en-US" dirty="0">
                <a:effectLst/>
              </a:rPr>
              <a:t>할 수 있다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fontAlgn="base"/>
            <a:r>
              <a:rPr lang="en-US" altLang="ko-KR" dirty="0">
                <a:effectLst/>
              </a:rPr>
              <a:t>body, table, caption, </a:t>
            </a:r>
            <a:r>
              <a:rPr lang="en-US" altLang="ko-KR" dirty="0" err="1">
                <a:effectLst/>
              </a:rPr>
              <a:t>tr</a:t>
            </a:r>
            <a:r>
              <a:rPr lang="en-US" altLang="ko-KR" dirty="0">
                <a:effectLst/>
              </a:rPr>
              <a:t>, </a:t>
            </a:r>
            <a:r>
              <a:rPr lang="en-US" altLang="ko-KR" dirty="0" err="1">
                <a:effectLst/>
              </a:rPr>
              <a:t>th</a:t>
            </a:r>
            <a:r>
              <a:rPr lang="en-US" altLang="ko-KR" dirty="0">
                <a:effectLst/>
              </a:rPr>
              <a:t>, td{margin:0;padding:0;}</a:t>
            </a:r>
            <a:endParaRPr lang="ko-KR" altLang="en-US" dirty="0">
              <a:effectLst/>
            </a:endParaRPr>
          </a:p>
          <a:p>
            <a:pPr fontAlgn="base"/>
            <a:r>
              <a:rPr lang="en-US" altLang="ko-KR" b="1" dirty="0">
                <a:effectLst/>
              </a:rPr>
              <a:t>6. </a:t>
            </a:r>
            <a:r>
              <a:rPr lang="ko-KR" altLang="en-US" b="1" dirty="0">
                <a:effectLst/>
              </a:rPr>
              <a:t>하위 </a:t>
            </a:r>
            <a:r>
              <a:rPr lang="ko-KR" altLang="en-US" b="1" dirty="0" err="1">
                <a:effectLst/>
              </a:rPr>
              <a:t>선택자</a:t>
            </a:r>
            <a:endParaRPr lang="ko-KR" altLang="en-US" dirty="0">
              <a:effectLst/>
            </a:endParaRPr>
          </a:p>
          <a:p>
            <a:pPr fontAlgn="base"/>
            <a:r>
              <a:rPr lang="en-US" altLang="ko-KR" dirty="0">
                <a:effectLst/>
              </a:rPr>
              <a:t>- </a:t>
            </a:r>
            <a:r>
              <a:rPr lang="ko-KR" altLang="en-US" dirty="0">
                <a:effectLst/>
              </a:rPr>
              <a:t>특정 </a:t>
            </a:r>
            <a:r>
              <a:rPr lang="ko-KR" altLang="en-US" dirty="0" err="1">
                <a:effectLst/>
              </a:rPr>
              <a:t>엘리먼트의</a:t>
            </a:r>
            <a:r>
              <a:rPr lang="ko-KR" altLang="en-US" dirty="0">
                <a:effectLst/>
              </a:rPr>
              <a:t> 하위 </a:t>
            </a:r>
            <a:r>
              <a:rPr lang="ko-KR" altLang="en-US" dirty="0" err="1">
                <a:effectLst/>
              </a:rPr>
              <a:t>엘리먼트들에게</a:t>
            </a:r>
            <a:r>
              <a:rPr lang="ko-KR" altLang="en-US" dirty="0">
                <a:effectLst/>
              </a:rPr>
              <a:t> 스타일을 적용시키는 </a:t>
            </a:r>
            <a:r>
              <a:rPr lang="ko-KR" altLang="en-US" dirty="0" err="1">
                <a:effectLst/>
              </a:rPr>
              <a:t>선택자이다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예를 들어 테이블과 </a:t>
            </a:r>
            <a:r>
              <a:rPr lang="en-US" altLang="ko-KR" dirty="0">
                <a:effectLst/>
              </a:rPr>
              <a:t>TR</a:t>
            </a:r>
            <a:r>
              <a:rPr lang="ko-KR" altLang="en-US" dirty="0">
                <a:effectLst/>
              </a:rPr>
              <a:t>의 </a:t>
            </a:r>
            <a:r>
              <a:rPr lang="ko-KR" altLang="en-US" dirty="0" err="1">
                <a:effectLst/>
              </a:rPr>
              <a:t>하위태그인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TD</a:t>
            </a:r>
            <a:r>
              <a:rPr lang="ko-KR" altLang="en-US" dirty="0">
                <a:effectLst/>
              </a:rPr>
              <a:t>에 스타일을 적용시킨다면 아래와 같이 작성한다</a:t>
            </a:r>
            <a:r>
              <a:rPr lang="en-US" altLang="ko-KR" dirty="0">
                <a:effectLst/>
              </a:rPr>
              <a:t>. </a:t>
            </a:r>
            <a:endParaRPr lang="ko-KR" altLang="en-US" dirty="0">
              <a:effectLst/>
            </a:endParaRPr>
          </a:p>
          <a:p>
            <a:pPr fontAlgn="base"/>
            <a:r>
              <a:rPr lang="en-US" altLang="ko-KR" dirty="0">
                <a:effectLst/>
              </a:rPr>
              <a:t>table </a:t>
            </a:r>
            <a:r>
              <a:rPr lang="en-US" altLang="ko-KR" dirty="0" err="1">
                <a:effectLst/>
              </a:rPr>
              <a:t>tr</a:t>
            </a:r>
            <a:r>
              <a:rPr lang="en-US" altLang="ko-KR" dirty="0">
                <a:effectLst/>
              </a:rPr>
              <a:t> td{</a:t>
            </a:r>
            <a:r>
              <a:rPr lang="en-US" altLang="ko-KR" dirty="0" err="1">
                <a:effectLst/>
              </a:rPr>
              <a:t>text-align:center</a:t>
            </a:r>
            <a:r>
              <a:rPr lang="en-US" altLang="ko-KR" dirty="0">
                <a:effectLst/>
              </a:rPr>
              <a:t>;}</a:t>
            </a:r>
            <a:endParaRPr lang="ko-KR" altLang="en-US" dirty="0">
              <a:effectLst/>
            </a:endParaRPr>
          </a:p>
          <a:p>
            <a:r>
              <a:rPr lang="en-US" altLang="ko-KR" dirty="0">
                <a:effectLst/>
              </a:rPr>
              <a:t>※ </a:t>
            </a:r>
            <a:r>
              <a:rPr lang="ko-KR" altLang="en-US" dirty="0">
                <a:effectLst/>
              </a:rPr>
              <a:t>그룹 지정은 콤마가 들어가고 하위선택자는 콤마가 들어가지 않는다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319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&lt;a&gt; </a:t>
            </a:r>
            <a:r>
              <a:rPr lang="ko-KR" altLang="en-US" dirty="0"/>
              <a:t>태그 </a:t>
            </a:r>
            <a:r>
              <a:rPr lang="en-US" altLang="ko-KR" dirty="0"/>
              <a:t>: &lt;a </a:t>
            </a:r>
            <a:r>
              <a:rPr lang="en-US" altLang="ko-KR" dirty="0" err="1"/>
              <a:t>href</a:t>
            </a:r>
            <a:r>
              <a:rPr lang="en-US" altLang="ko-KR" dirty="0"/>
              <a:t> =“</a:t>
            </a:r>
            <a:r>
              <a:rPr lang="ko-KR" altLang="en-US" dirty="0"/>
              <a:t>사이트”</a:t>
            </a:r>
            <a:r>
              <a:rPr lang="en-US" altLang="ko-KR" dirty="0"/>
              <a:t>&gt; </a:t>
            </a:r>
            <a:r>
              <a:rPr lang="ko-KR" altLang="en-US" dirty="0"/>
              <a:t>텍스트 </a:t>
            </a:r>
            <a:r>
              <a:rPr lang="en-US" altLang="ko-KR" dirty="0"/>
              <a:t>&lt;/a&gt; : </a:t>
            </a:r>
            <a:r>
              <a:rPr lang="ko-KR" altLang="en-US" dirty="0"/>
              <a:t>현재 페이지가 “”안에 있는 사이트로 변경된다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en-US" altLang="ko-KR" dirty="0"/>
              <a:t>target=“_blank” : </a:t>
            </a:r>
            <a:r>
              <a:rPr lang="ko-KR" altLang="en-US" dirty="0"/>
              <a:t>현재 페이지가 변경하지 않고 새로운 탭이 생성된다</a:t>
            </a:r>
            <a:r>
              <a:rPr lang="en-US" altLang="ko-KR" dirty="0"/>
              <a:t>. </a:t>
            </a:r>
            <a:r>
              <a:rPr lang="ko-KR" altLang="en-US" dirty="0"/>
              <a:t>순서는 상관없다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title=“</a:t>
            </a:r>
            <a:r>
              <a:rPr lang="ko-KR" altLang="en-US" dirty="0"/>
              <a:t>정보” </a:t>
            </a:r>
            <a:r>
              <a:rPr lang="en-US" altLang="ko-KR" dirty="0"/>
              <a:t>: </a:t>
            </a:r>
            <a:r>
              <a:rPr lang="ko-KR" altLang="en-US" dirty="0"/>
              <a:t>마우스를 올려놓았을 때 정보가 노란색 박스 안에 보이게 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=“”&gt;&lt;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=“”&gt;&lt;/a&gt; : </a:t>
            </a:r>
            <a:r>
              <a:rPr lang="ko-KR" altLang="en-US" dirty="0"/>
              <a:t>이미지 안에 링크를 걸어준다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anchor</a:t>
            </a:r>
            <a:r>
              <a:rPr lang="ko-KR" altLang="en-US" dirty="0"/>
              <a:t>의 약자이다</a:t>
            </a:r>
            <a:r>
              <a:rPr lang="en-US" altLang="ko-KR" dirty="0"/>
              <a:t>. html</a:t>
            </a:r>
            <a:r>
              <a:rPr lang="ko-KR" altLang="en-US" dirty="0"/>
              <a:t>에서 </a:t>
            </a:r>
            <a:r>
              <a:rPr lang="en-US" altLang="ko-KR" dirty="0"/>
              <a:t>HT(Hyper Text), </a:t>
            </a:r>
            <a:r>
              <a:rPr lang="ko-KR" altLang="en-US" dirty="0"/>
              <a:t>즉 텍스트에 링크를 연결하게 해주는 태그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207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ko-KR" altLang="en-US" dirty="0" smtClean="0"/>
              <a:t> 종류</a:t>
            </a:r>
            <a:r>
              <a:rPr lang="en-US" altLang="ko-KR" dirty="0" smtClean="0"/>
              <a:t>-4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7. </a:t>
            </a:r>
            <a:r>
              <a:rPr lang="ko-KR" altLang="en-US" b="1" dirty="0">
                <a:effectLst/>
              </a:rPr>
              <a:t>자식 </a:t>
            </a:r>
            <a:r>
              <a:rPr lang="ko-KR" altLang="en-US" b="1" dirty="0" err="1">
                <a:effectLst/>
              </a:rPr>
              <a:t>선택자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- </a:t>
            </a:r>
            <a:r>
              <a:rPr lang="ko-KR" altLang="en-US" dirty="0">
                <a:effectLst/>
              </a:rPr>
              <a:t>특정 </a:t>
            </a:r>
            <a:r>
              <a:rPr lang="ko-KR" altLang="en-US" dirty="0" err="1">
                <a:effectLst/>
              </a:rPr>
              <a:t>엘리먼트의</a:t>
            </a:r>
            <a:r>
              <a:rPr lang="ko-KR" altLang="en-US" dirty="0">
                <a:effectLst/>
              </a:rPr>
              <a:t> 바로 하위의 </a:t>
            </a:r>
            <a:r>
              <a:rPr lang="ko-KR" altLang="en-US" dirty="0" err="1">
                <a:effectLst/>
              </a:rPr>
              <a:t>엘리먼트에게만</a:t>
            </a:r>
            <a:r>
              <a:rPr lang="ko-KR" altLang="en-US" dirty="0">
                <a:effectLst/>
              </a:rPr>
              <a:t> 스타일을 부여하는 </a:t>
            </a:r>
            <a:r>
              <a:rPr lang="ko-KR" altLang="en-US" dirty="0" err="1">
                <a:effectLst/>
              </a:rPr>
              <a:t>선택자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8. </a:t>
            </a:r>
            <a:r>
              <a:rPr lang="ko-KR" altLang="en-US" b="1" dirty="0">
                <a:effectLst/>
              </a:rPr>
              <a:t>인접 </a:t>
            </a:r>
            <a:r>
              <a:rPr lang="ko-KR" altLang="en-US" b="1" dirty="0" err="1">
                <a:effectLst/>
              </a:rPr>
              <a:t>선택자</a:t>
            </a:r>
            <a:r>
              <a:rPr lang="ko-KR" altLang="en-US" b="1" dirty="0">
                <a:effectLst/>
              </a:rPr>
              <a:t> </a:t>
            </a:r>
            <a:r>
              <a:rPr lang="en-US" altLang="ko-KR" b="1" dirty="0">
                <a:effectLst/>
              </a:rPr>
              <a:t>-&gt; </a:t>
            </a:r>
            <a:r>
              <a:rPr lang="ko-KR" altLang="en-US" b="1" dirty="0">
                <a:effectLst/>
              </a:rPr>
              <a:t>익스플로러 </a:t>
            </a:r>
            <a:r>
              <a:rPr lang="en-US" altLang="ko-KR" b="1" dirty="0">
                <a:effectLst/>
              </a:rPr>
              <a:t>6</a:t>
            </a:r>
            <a:r>
              <a:rPr lang="ko-KR" altLang="en-US" b="1" dirty="0">
                <a:effectLst/>
              </a:rPr>
              <a:t>버전에서는 지원되지 않는다</a:t>
            </a:r>
            <a:r>
              <a:rPr lang="en-US" altLang="ko-KR" b="1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- </a:t>
            </a:r>
            <a:r>
              <a:rPr lang="ko-KR" altLang="en-US" dirty="0">
                <a:effectLst/>
              </a:rPr>
              <a:t>특정 </a:t>
            </a:r>
            <a:r>
              <a:rPr lang="ko-KR" altLang="en-US" dirty="0" err="1">
                <a:effectLst/>
              </a:rPr>
              <a:t>엘리먼트가</a:t>
            </a:r>
            <a:r>
              <a:rPr lang="ko-KR" altLang="en-US" dirty="0">
                <a:effectLst/>
              </a:rPr>
              <a:t> 닫힌 후 처음 나오는 </a:t>
            </a:r>
            <a:r>
              <a:rPr lang="ko-KR" altLang="en-US" dirty="0" err="1">
                <a:effectLst/>
              </a:rPr>
              <a:t>엘리먼트를</a:t>
            </a:r>
            <a:r>
              <a:rPr lang="ko-KR" altLang="en-US" dirty="0">
                <a:effectLst/>
              </a:rPr>
              <a:t> 선택하여 스타일을 부여하는 </a:t>
            </a:r>
            <a:r>
              <a:rPr lang="ko-KR" altLang="en-US" dirty="0" err="1">
                <a:effectLst/>
              </a:rPr>
              <a:t>선택자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9. </a:t>
            </a:r>
            <a:r>
              <a:rPr lang="ko-KR" altLang="en-US" b="1" dirty="0">
                <a:effectLst/>
              </a:rPr>
              <a:t>속성 </a:t>
            </a:r>
            <a:r>
              <a:rPr lang="ko-KR" altLang="en-US" b="1" dirty="0" err="1">
                <a:effectLst/>
              </a:rPr>
              <a:t>선택자</a:t>
            </a:r>
            <a:r>
              <a:rPr lang="ko-KR" altLang="en-US" b="1" dirty="0">
                <a:effectLst/>
              </a:rPr>
              <a:t> </a:t>
            </a:r>
            <a:r>
              <a:rPr lang="en-US" altLang="ko-KR" b="1" dirty="0">
                <a:effectLst/>
              </a:rPr>
              <a:t>-&gt; </a:t>
            </a:r>
            <a:r>
              <a:rPr lang="ko-KR" altLang="en-US" b="1" dirty="0">
                <a:effectLst/>
              </a:rPr>
              <a:t>익스플로러 </a:t>
            </a:r>
            <a:r>
              <a:rPr lang="en-US" altLang="ko-KR" b="1" dirty="0">
                <a:effectLst/>
              </a:rPr>
              <a:t>6</a:t>
            </a:r>
            <a:r>
              <a:rPr lang="ko-KR" altLang="en-US" b="1" dirty="0">
                <a:effectLst/>
              </a:rPr>
              <a:t>버전에서 지원되지 않는다</a:t>
            </a:r>
            <a:r>
              <a:rPr lang="en-US" altLang="ko-KR" b="1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- </a:t>
            </a:r>
            <a:r>
              <a:rPr lang="ko-KR" altLang="en-US" dirty="0">
                <a:effectLst/>
              </a:rPr>
              <a:t>특정 </a:t>
            </a:r>
            <a:r>
              <a:rPr lang="ko-KR" altLang="en-US" dirty="0" err="1">
                <a:effectLst/>
              </a:rPr>
              <a:t>엘리먼트에서</a:t>
            </a:r>
            <a:r>
              <a:rPr lang="ko-KR" altLang="en-US" dirty="0">
                <a:effectLst/>
              </a:rPr>
              <a:t> 어떠한 속성이 존재할 경우 그 속성을 가진 특정 </a:t>
            </a:r>
            <a:r>
              <a:rPr lang="ko-KR" altLang="en-US" dirty="0" err="1">
                <a:effectLst/>
              </a:rPr>
              <a:t>엘리먼트를</a:t>
            </a:r>
            <a:r>
              <a:rPr lang="ko-KR" altLang="en-US" dirty="0">
                <a:effectLst/>
              </a:rPr>
              <a:t> 선택하는 </a:t>
            </a:r>
          </a:p>
          <a:p>
            <a:pPr marL="36900" indent="0" fontAlgn="base">
              <a:buNone/>
            </a:pPr>
            <a:r>
              <a:rPr lang="ko-KR" altLang="en-US" dirty="0" smtClean="0">
                <a:effectLst/>
              </a:rPr>
              <a:t>      </a:t>
            </a:r>
            <a:r>
              <a:rPr lang="ko-KR" altLang="en-US" dirty="0" err="1" smtClean="0">
                <a:effectLst/>
              </a:rPr>
              <a:t>선택자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10. </a:t>
            </a:r>
            <a:r>
              <a:rPr lang="ko-KR" altLang="en-US" b="1" dirty="0">
                <a:effectLst/>
              </a:rPr>
              <a:t>동적 </a:t>
            </a:r>
            <a:r>
              <a:rPr lang="ko-KR" altLang="en-US" b="1" dirty="0" err="1">
                <a:effectLst/>
              </a:rPr>
              <a:t>선택자</a:t>
            </a:r>
            <a:r>
              <a:rPr lang="en-US" altLang="ko-KR" b="1" dirty="0">
                <a:effectLst/>
              </a:rPr>
              <a:t>(a </a:t>
            </a:r>
            <a:r>
              <a:rPr lang="ko-KR" altLang="en-US" b="1" dirty="0">
                <a:effectLst/>
              </a:rPr>
              <a:t>태그 </a:t>
            </a:r>
            <a:r>
              <a:rPr lang="ko-KR" altLang="en-US" b="1" dirty="0" err="1">
                <a:effectLst/>
              </a:rPr>
              <a:t>수도클래스</a:t>
            </a:r>
            <a:r>
              <a:rPr lang="en-US" altLang="ko-KR" b="1" dirty="0">
                <a:effectLst/>
              </a:rPr>
              <a:t>)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- </a:t>
            </a:r>
            <a:r>
              <a:rPr lang="ko-KR" altLang="en-US" dirty="0">
                <a:effectLst/>
              </a:rPr>
              <a:t>독립적으로 스타일을 적용할 수 있는 </a:t>
            </a:r>
            <a:r>
              <a:rPr lang="ko-KR" altLang="en-US" dirty="0" err="1">
                <a:effectLst/>
              </a:rPr>
              <a:t>특수상태</a:t>
            </a:r>
            <a:r>
              <a:rPr lang="ko-KR" altLang="en-US" dirty="0">
                <a:effectLst/>
              </a:rPr>
              <a:t> 또는 관련사용법을 말한다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ko-KR" altLang="en-US" dirty="0">
                <a:effectLst/>
              </a:rPr>
              <a:t>대표적인 예가 </a:t>
            </a:r>
            <a:r>
              <a:rPr lang="en-US" altLang="ko-KR" dirty="0">
                <a:effectLst/>
              </a:rPr>
              <a:t>&lt;a&gt; </a:t>
            </a:r>
            <a:r>
              <a:rPr lang="ko-KR" altLang="en-US" dirty="0">
                <a:effectLst/>
              </a:rPr>
              <a:t>태그</a:t>
            </a:r>
          </a:p>
        </p:txBody>
      </p:sp>
    </p:spTree>
    <p:extLst>
      <p:ext uri="{BB962C8B-B14F-4D97-AF65-F5344CB8AC3E}">
        <p14:creationId xmlns:p14="http://schemas.microsoft.com/office/powerpoint/2010/main" val="148823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ko-KR" altLang="en-US" dirty="0" smtClean="0"/>
              <a:t> 종류</a:t>
            </a:r>
            <a:r>
              <a:rPr lang="en-US" altLang="ko-KR" dirty="0" smtClean="0"/>
              <a:t>-5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11. </a:t>
            </a:r>
            <a:r>
              <a:rPr lang="ko-KR" altLang="en-US" b="1" dirty="0" err="1">
                <a:effectLst/>
              </a:rPr>
              <a:t>가상선택자</a:t>
            </a:r>
            <a:r>
              <a:rPr lang="en-US" altLang="ko-KR" b="1" dirty="0">
                <a:effectLst/>
              </a:rPr>
              <a:t>(first-child </a:t>
            </a:r>
            <a:r>
              <a:rPr lang="ko-KR" altLang="en-US" b="1" dirty="0" err="1">
                <a:effectLst/>
              </a:rPr>
              <a:t>수도클래스</a:t>
            </a:r>
            <a:r>
              <a:rPr lang="en-US" altLang="ko-KR" b="1" dirty="0">
                <a:effectLst/>
              </a:rPr>
              <a:t>) -&gt; </a:t>
            </a:r>
            <a:r>
              <a:rPr lang="ko-KR" altLang="en-US" b="1" dirty="0">
                <a:effectLst/>
              </a:rPr>
              <a:t>익스플로러 </a:t>
            </a:r>
            <a:r>
              <a:rPr lang="en-US" altLang="ko-KR" b="1" dirty="0">
                <a:effectLst/>
              </a:rPr>
              <a:t>6</a:t>
            </a:r>
            <a:r>
              <a:rPr lang="ko-KR" altLang="en-US" b="1" dirty="0">
                <a:effectLst/>
              </a:rPr>
              <a:t>버전에서 지원되지 않는다</a:t>
            </a:r>
            <a:r>
              <a:rPr lang="en-US" altLang="ko-KR" b="1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- 7</a:t>
            </a:r>
            <a:r>
              <a:rPr lang="ko-KR" altLang="en-US" dirty="0">
                <a:effectLst/>
              </a:rPr>
              <a:t>번의 자식 </a:t>
            </a:r>
            <a:r>
              <a:rPr lang="ko-KR" altLang="en-US" dirty="0" err="1">
                <a:effectLst/>
              </a:rPr>
              <a:t>선택자와</a:t>
            </a:r>
            <a:r>
              <a:rPr lang="ko-KR" altLang="en-US" dirty="0">
                <a:effectLst/>
              </a:rPr>
              <a:t> 비슷한 원리이지만 최초에 등장하는 한 가지 </a:t>
            </a:r>
            <a:r>
              <a:rPr lang="ko-KR" altLang="en-US" dirty="0" err="1">
                <a:effectLst/>
              </a:rPr>
              <a:t>엘리먼트에만</a:t>
            </a:r>
            <a:r>
              <a:rPr lang="ko-KR" altLang="en-US" dirty="0">
                <a:effectLst/>
              </a:rPr>
              <a:t> 적용 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:link – </a:t>
            </a:r>
            <a:r>
              <a:rPr lang="ko-KR" altLang="en-US" dirty="0">
                <a:effectLst/>
              </a:rPr>
              <a:t>방문한 적이 없는 링크	</a:t>
            </a:r>
            <a:r>
              <a:rPr lang="en-US" altLang="ko-KR" dirty="0">
                <a:effectLst/>
              </a:rPr>
              <a:t>:visited – </a:t>
            </a:r>
            <a:r>
              <a:rPr lang="ko-KR" altLang="en-US" dirty="0" err="1">
                <a:effectLst/>
              </a:rPr>
              <a:t>방문학</a:t>
            </a:r>
            <a:r>
              <a:rPr lang="ko-KR" altLang="en-US" dirty="0">
                <a:effectLst/>
              </a:rPr>
              <a:t> 적이 있는 링크	</a:t>
            </a: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:hover – </a:t>
            </a:r>
            <a:r>
              <a:rPr lang="ko-KR" altLang="en-US" dirty="0">
                <a:effectLst/>
              </a:rPr>
              <a:t>마우스를 롤 오버 했을 때	</a:t>
            </a:r>
            <a:r>
              <a:rPr lang="en-US" altLang="ko-KR" dirty="0">
                <a:effectLst/>
              </a:rPr>
              <a:t>:active – </a:t>
            </a:r>
            <a:r>
              <a:rPr lang="ko-KR" altLang="en-US" dirty="0">
                <a:effectLst/>
              </a:rPr>
              <a:t>마우스를 클릭했을 때</a:t>
            </a:r>
          </a:p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12. </a:t>
            </a:r>
            <a:r>
              <a:rPr lang="ko-KR" altLang="en-US" b="1" dirty="0" err="1">
                <a:effectLst/>
              </a:rPr>
              <a:t>의사클래스</a:t>
            </a:r>
            <a:r>
              <a:rPr lang="en-US" altLang="ko-KR" b="1" dirty="0">
                <a:effectLst/>
              </a:rPr>
              <a:t>(first-line, first-letter)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- </a:t>
            </a:r>
            <a:r>
              <a:rPr lang="ko-KR" altLang="en-US" dirty="0">
                <a:effectLst/>
              </a:rPr>
              <a:t>텍스트에 스타일을 부여할 때 가장 첫 번째 글자와 가장 첫 번째 줄에만 적용할 때 사용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8739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 공부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fontAlgn="base">
              <a:buNone/>
            </a:pPr>
            <a:r>
              <a:rPr lang="en-US" altLang="ko-KR" dirty="0" err="1">
                <a:effectLst/>
              </a:rPr>
              <a:t>css</a:t>
            </a:r>
            <a:r>
              <a:rPr lang="ko-KR" altLang="en-US" dirty="0">
                <a:effectLst/>
              </a:rPr>
              <a:t>의 효과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속성</a:t>
            </a:r>
            <a:r>
              <a:rPr lang="en-US" altLang="ko-KR" dirty="0">
                <a:effectLst/>
              </a:rPr>
              <a:t>)</a:t>
            </a:r>
            <a:r>
              <a:rPr lang="ko-KR" altLang="en-US" dirty="0">
                <a:effectLst/>
              </a:rPr>
              <a:t>는 약 </a:t>
            </a:r>
            <a:r>
              <a:rPr lang="en-US" altLang="ko-KR" dirty="0">
                <a:effectLst/>
              </a:rPr>
              <a:t>250</a:t>
            </a:r>
            <a:r>
              <a:rPr lang="ko-KR" altLang="en-US" dirty="0">
                <a:effectLst/>
              </a:rPr>
              <a:t>개 정도인데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가장 빈도수가 높은 속성을 공부하는 것이 효과적이다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u="sng" dirty="0">
                <a:effectLst/>
                <a:hlinkClick r:id="rId2"/>
              </a:rPr>
              <a:t>https://developer.microsoft.com/en-us/microsoft-edge/platform/usage/</a:t>
            </a:r>
            <a:r>
              <a:rPr lang="ko-KR" altLang="en-US" dirty="0">
                <a:effectLst/>
              </a:rPr>
              <a:t> 이 사이트에서 빈도수가 가장 높은 속성을 알아본 후 그 속성을 집중 공부하도록 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262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FONT-1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1. </a:t>
            </a:r>
            <a:r>
              <a:rPr lang="ko-KR" altLang="en-US" b="1" dirty="0">
                <a:effectLst/>
              </a:rPr>
              <a:t>서체</a:t>
            </a:r>
            <a:r>
              <a:rPr lang="ko-KR" altLang="en-US" dirty="0">
                <a:effectLst/>
              </a:rPr>
              <a:t> </a:t>
            </a: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- font-family</a:t>
            </a:r>
            <a:r>
              <a:rPr lang="ko-KR" altLang="en-US" dirty="0">
                <a:effectLst/>
              </a:rPr>
              <a:t>와 </a:t>
            </a:r>
            <a:r>
              <a:rPr lang="en-US" altLang="ko-KR" dirty="0">
                <a:effectLst/>
              </a:rPr>
              <a:t>font-face</a:t>
            </a:r>
            <a:r>
              <a:rPr lang="ko-KR" altLang="en-US" dirty="0">
                <a:effectLst/>
              </a:rPr>
              <a:t>를 통해 서체를 적용할 수 있다</a:t>
            </a:r>
            <a:r>
              <a:rPr lang="en-US" altLang="ko-KR" dirty="0">
                <a:effectLst/>
              </a:rPr>
              <a:t>. face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>
                <a:effectLst/>
              </a:rPr>
              <a:t>font</a:t>
            </a:r>
            <a:r>
              <a:rPr lang="ko-KR" altLang="en-US" dirty="0">
                <a:effectLst/>
              </a:rPr>
              <a:t>에 직접 사용하고 </a:t>
            </a:r>
            <a:r>
              <a:rPr lang="en-US" altLang="ko-KR" dirty="0">
                <a:effectLst/>
              </a:rPr>
              <a:t>,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 smtClean="0">
                <a:effectLst/>
              </a:rPr>
              <a:t>      font-family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>
                <a:effectLst/>
              </a:rPr>
              <a:t>style</a:t>
            </a:r>
            <a:r>
              <a:rPr lang="ko-KR" altLang="en-US" dirty="0">
                <a:effectLst/>
              </a:rPr>
              <a:t>안에 사용해야 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&lt;font&gt;</a:t>
            </a:r>
            <a:r>
              <a:rPr lang="ko-KR" altLang="en-US" dirty="0">
                <a:effectLst/>
              </a:rPr>
              <a:t>해당 컴퓨터에서 기본으로 설정하는 글씨체로 보여짐</a:t>
            </a:r>
            <a:r>
              <a:rPr lang="en-US" altLang="ko-KR" dirty="0">
                <a:effectLst/>
              </a:rPr>
              <a:t>&lt;/font&gt;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&lt;font face=“</a:t>
            </a:r>
            <a:r>
              <a:rPr lang="ko-KR" altLang="en-US" dirty="0">
                <a:effectLst/>
              </a:rPr>
              <a:t>궁서체”</a:t>
            </a:r>
            <a:r>
              <a:rPr lang="en-US" altLang="ko-KR" dirty="0">
                <a:effectLst/>
              </a:rPr>
              <a:t>&gt;face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>
                <a:effectLst/>
              </a:rPr>
              <a:t>font</a:t>
            </a:r>
            <a:r>
              <a:rPr lang="ko-KR" altLang="en-US" dirty="0">
                <a:effectLst/>
              </a:rPr>
              <a:t>에 직접 사용 </a:t>
            </a:r>
            <a:r>
              <a:rPr lang="en-US" altLang="ko-KR" dirty="0">
                <a:effectLst/>
              </a:rPr>
              <a:t>&lt;/font&gt;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&lt;font style=“font-family:</a:t>
            </a:r>
            <a:r>
              <a:rPr lang="ko-KR" altLang="en-US" dirty="0">
                <a:effectLst/>
              </a:rPr>
              <a:t>궁서체</a:t>
            </a:r>
            <a:r>
              <a:rPr lang="en-US" altLang="ko-KR" dirty="0">
                <a:effectLst/>
              </a:rPr>
              <a:t>;”} style</a:t>
            </a:r>
            <a:r>
              <a:rPr lang="ko-KR" altLang="en-US" dirty="0">
                <a:effectLst/>
              </a:rPr>
              <a:t>안에 써준다</a:t>
            </a:r>
            <a:r>
              <a:rPr lang="en-US" altLang="ko-KR" dirty="0">
                <a:effectLst/>
              </a:rPr>
              <a:t>. &lt;/font&gt;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429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FONT-2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2. </a:t>
            </a:r>
            <a:r>
              <a:rPr lang="ko-KR" altLang="en-US" b="1" dirty="0">
                <a:effectLst/>
              </a:rPr>
              <a:t>크기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- font-size</a:t>
            </a:r>
            <a:r>
              <a:rPr lang="ko-KR" altLang="en-US" dirty="0">
                <a:effectLst/>
              </a:rPr>
              <a:t>태그를 이용한다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크기는 </a:t>
            </a:r>
            <a:r>
              <a:rPr lang="ko-KR" altLang="en-US" dirty="0" err="1">
                <a:effectLst/>
              </a:rPr>
              <a:t>숫자형태의</a:t>
            </a:r>
            <a:r>
              <a:rPr lang="ko-KR" altLang="en-US" dirty="0">
                <a:effectLst/>
              </a:rPr>
              <a:t> 값이 들어가는데 고정 값과 유동 값으로 나뉨</a:t>
            </a:r>
          </a:p>
          <a:p>
            <a:pPr marL="36900" indent="0" fontAlgn="base">
              <a:buNone/>
            </a:pPr>
            <a:r>
              <a:rPr lang="ko-KR" altLang="en-US" dirty="0" err="1">
                <a:effectLst/>
              </a:rPr>
              <a:t>고정단위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: </a:t>
            </a:r>
            <a:r>
              <a:rPr lang="en-US" altLang="ko-KR" dirty="0" err="1">
                <a:effectLst/>
              </a:rPr>
              <a:t>px</a:t>
            </a:r>
            <a:r>
              <a:rPr lang="en-US" altLang="ko-KR" dirty="0">
                <a:effectLst/>
              </a:rPr>
              <a:t>, mm, cm, </a:t>
            </a:r>
            <a:r>
              <a:rPr lang="en-US" altLang="ko-KR" dirty="0" err="1">
                <a:effectLst/>
              </a:rPr>
              <a:t>pt</a:t>
            </a:r>
            <a:r>
              <a:rPr lang="en-US" altLang="ko-KR" dirty="0">
                <a:effectLst/>
              </a:rPr>
              <a:t>, small, medium, large, h1, h2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ko-KR" altLang="en-US" dirty="0" err="1">
                <a:effectLst/>
              </a:rPr>
              <a:t>유동단위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: %, </a:t>
            </a:r>
            <a:r>
              <a:rPr lang="en-US" altLang="ko-KR" dirty="0" err="1">
                <a:effectLst/>
              </a:rPr>
              <a:t>em</a:t>
            </a:r>
            <a:r>
              <a:rPr lang="en-US" altLang="ko-KR" dirty="0">
                <a:effectLst/>
              </a:rPr>
              <a:t>(1.0em=100%, 1.5em=150%), smaller, larger, rem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rem : html </a:t>
            </a:r>
            <a:r>
              <a:rPr lang="ko-KR" altLang="en-US" dirty="0">
                <a:effectLst/>
              </a:rPr>
              <a:t>태그의 폰트 크기에 따라서 상대적으로 크기가 결정 가장 바람직한 단위</a:t>
            </a:r>
          </a:p>
          <a:p>
            <a:pPr marL="36900" indent="0" fontAlgn="base">
              <a:buNone/>
            </a:pPr>
            <a:r>
              <a:rPr lang="en-US" altLang="ko-KR" dirty="0" err="1">
                <a:effectLst/>
              </a:rPr>
              <a:t>em</a:t>
            </a:r>
            <a:r>
              <a:rPr lang="en-US" altLang="ko-KR" dirty="0">
                <a:effectLst/>
              </a:rPr>
              <a:t> : </a:t>
            </a:r>
            <a:r>
              <a:rPr lang="ko-KR" altLang="en-US" dirty="0">
                <a:effectLst/>
              </a:rPr>
              <a:t>부모 태그의 영향을 받는 상대적인 크기</a:t>
            </a:r>
          </a:p>
          <a:p>
            <a:pPr marL="36900" indent="0" fontAlgn="base">
              <a:buNone/>
            </a:pPr>
            <a:r>
              <a:rPr lang="en-US" altLang="ko-KR" dirty="0" err="1">
                <a:effectLst/>
              </a:rPr>
              <a:t>px</a:t>
            </a:r>
            <a:r>
              <a:rPr lang="en-US" altLang="ko-KR" dirty="0">
                <a:effectLst/>
              </a:rPr>
              <a:t> : </a:t>
            </a:r>
            <a:r>
              <a:rPr lang="ko-KR" altLang="en-US" dirty="0">
                <a:effectLst/>
              </a:rPr>
              <a:t>모니터 상의 </a:t>
            </a:r>
            <a:r>
              <a:rPr lang="ko-KR" altLang="en-US" dirty="0" err="1">
                <a:effectLst/>
              </a:rPr>
              <a:t>화소</a:t>
            </a:r>
            <a:r>
              <a:rPr lang="ko-KR" altLang="en-US" dirty="0">
                <a:effectLst/>
              </a:rPr>
              <a:t> 하나의 크기에 대응되는 단위</a:t>
            </a:r>
          </a:p>
        </p:txBody>
      </p:sp>
    </p:spTree>
    <p:extLst>
      <p:ext uri="{BB962C8B-B14F-4D97-AF65-F5344CB8AC3E}">
        <p14:creationId xmlns:p14="http://schemas.microsoft.com/office/powerpoint/2010/main" val="60665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FONT-3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3. </a:t>
            </a:r>
            <a:r>
              <a:rPr lang="ko-KR" altLang="en-US" b="1" dirty="0">
                <a:effectLst/>
              </a:rPr>
              <a:t>형태 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- font-style </a:t>
            </a:r>
            <a:r>
              <a:rPr lang="ko-KR" altLang="en-US" dirty="0">
                <a:effectLst/>
              </a:rPr>
              <a:t>태그를 사용한다</a:t>
            </a:r>
            <a:r>
              <a:rPr lang="en-US" altLang="ko-KR" dirty="0">
                <a:effectLst/>
              </a:rPr>
              <a:t>. ‘</a:t>
            </a:r>
            <a:r>
              <a:rPr lang="ko-KR" altLang="en-US" dirty="0">
                <a:effectLst/>
              </a:rPr>
              <a:t>기본</a:t>
            </a:r>
            <a:r>
              <a:rPr lang="en-US" altLang="ko-KR" dirty="0">
                <a:effectLst/>
              </a:rPr>
              <a:t>(normal)’, ‘</a:t>
            </a:r>
            <a:r>
              <a:rPr lang="ko-KR" altLang="en-US" dirty="0">
                <a:effectLst/>
              </a:rPr>
              <a:t>기울임</a:t>
            </a:r>
            <a:r>
              <a:rPr lang="en-US" altLang="ko-KR" dirty="0">
                <a:effectLst/>
              </a:rPr>
              <a:t>(italic)’, ‘</a:t>
            </a:r>
            <a:r>
              <a:rPr lang="ko-KR" altLang="en-US" dirty="0">
                <a:effectLst/>
              </a:rPr>
              <a:t>기울임</a:t>
            </a:r>
            <a:r>
              <a:rPr lang="en-US" altLang="ko-KR" dirty="0">
                <a:effectLst/>
              </a:rPr>
              <a:t>(oblique)’</a:t>
            </a:r>
            <a:r>
              <a:rPr lang="ko-KR" altLang="en-US" dirty="0">
                <a:effectLst/>
              </a:rPr>
              <a:t>으로 나뉜다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4. </a:t>
            </a:r>
            <a:r>
              <a:rPr lang="ko-KR" altLang="en-US" b="1" dirty="0">
                <a:effectLst/>
              </a:rPr>
              <a:t>두께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- font-weight </a:t>
            </a:r>
            <a:r>
              <a:rPr lang="ko-KR" altLang="en-US" dirty="0">
                <a:effectLst/>
              </a:rPr>
              <a:t>태그를 사용한다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두께는 숫자 혹은 두껍게 얇게 식으로 지정이 가능하다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normal, bold, bolder, lighter / 100, 200, 300, 400 ...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5. </a:t>
            </a:r>
            <a:r>
              <a:rPr lang="ko-KR" altLang="en-US" b="1" dirty="0">
                <a:effectLst/>
              </a:rPr>
              <a:t>폰트사이간격 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- letter-spacing </a:t>
            </a:r>
            <a:r>
              <a:rPr lang="ko-KR" altLang="en-US" dirty="0">
                <a:effectLst/>
              </a:rPr>
              <a:t>태그를 사용한다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글자 사이사이 간격을 지정한다</a:t>
            </a:r>
            <a:r>
              <a:rPr lang="en-US" altLang="ko-KR" dirty="0">
                <a:effectLst/>
              </a:rPr>
              <a:t>. 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6. </a:t>
            </a:r>
            <a:r>
              <a:rPr lang="ko-KR" altLang="en-US" b="1" dirty="0">
                <a:effectLst/>
              </a:rPr>
              <a:t>단어사이간격 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- word-spacing </a:t>
            </a:r>
            <a:r>
              <a:rPr lang="ko-KR" altLang="en-US" dirty="0">
                <a:effectLst/>
              </a:rPr>
              <a:t>태그 사용</a:t>
            </a:r>
          </a:p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7. </a:t>
            </a:r>
            <a:r>
              <a:rPr lang="ko-KR" altLang="en-US" b="1" dirty="0" err="1">
                <a:effectLst/>
              </a:rPr>
              <a:t>줄간격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- line-height </a:t>
            </a:r>
            <a:r>
              <a:rPr lang="ko-KR" altLang="en-US" dirty="0">
                <a:effectLst/>
              </a:rPr>
              <a:t>태그 사용 고정 유동 단위 모두 지정 가능</a:t>
            </a:r>
          </a:p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8. </a:t>
            </a:r>
            <a:r>
              <a:rPr lang="ko-KR" altLang="en-US" b="1" dirty="0">
                <a:effectLst/>
              </a:rPr>
              <a:t>그림자 </a:t>
            </a:r>
            <a:r>
              <a:rPr lang="en-US" altLang="ko-KR" b="1" dirty="0">
                <a:effectLst/>
              </a:rPr>
              <a:t>: text-shadow / </a:t>
            </a:r>
            <a:r>
              <a:rPr lang="ko-KR" altLang="en-US" b="1" dirty="0">
                <a:effectLst/>
              </a:rPr>
              <a:t>꾸밈 </a:t>
            </a:r>
            <a:r>
              <a:rPr lang="en-US" altLang="ko-KR" b="1" dirty="0">
                <a:effectLst/>
              </a:rPr>
              <a:t>: text-decoration / </a:t>
            </a:r>
            <a:r>
              <a:rPr lang="ko-KR" altLang="en-US" b="1" dirty="0">
                <a:effectLst/>
              </a:rPr>
              <a:t>정렬 </a:t>
            </a:r>
            <a:r>
              <a:rPr lang="en-US" altLang="ko-KR" b="1" dirty="0">
                <a:effectLst/>
              </a:rPr>
              <a:t>: text-align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5691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COLOR-1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fontAlgn="base">
              <a:buNone/>
            </a:pPr>
            <a:r>
              <a:rPr lang="en-US" altLang="ko-KR" dirty="0">
                <a:effectLst/>
              </a:rPr>
              <a:t>CSS</a:t>
            </a:r>
            <a:r>
              <a:rPr lang="ko-KR" altLang="en-US" dirty="0">
                <a:effectLst/>
              </a:rPr>
              <a:t>에서 </a:t>
            </a:r>
            <a:r>
              <a:rPr lang="en-US" altLang="ko-KR" dirty="0">
                <a:effectLst/>
              </a:rPr>
              <a:t>color </a:t>
            </a:r>
            <a:r>
              <a:rPr lang="ko-KR" altLang="en-US" dirty="0">
                <a:effectLst/>
              </a:rPr>
              <a:t>속성은 </a:t>
            </a:r>
            <a:r>
              <a:rPr lang="ko-KR" altLang="en-US" dirty="0" err="1">
                <a:effectLst/>
              </a:rPr>
              <a:t>텔스트</a:t>
            </a:r>
            <a:r>
              <a:rPr lang="ko-KR" altLang="en-US" dirty="0">
                <a:effectLst/>
              </a:rPr>
              <a:t> 글자 색을 적용할 때 사용한다</a:t>
            </a:r>
            <a:r>
              <a:rPr lang="en-US" altLang="ko-KR" dirty="0">
                <a:effectLst/>
              </a:rPr>
              <a:t>. color </a:t>
            </a:r>
            <a:r>
              <a:rPr lang="ko-KR" altLang="en-US" dirty="0">
                <a:effectLst/>
              </a:rPr>
              <a:t>속성에 입력하는 값은 </a:t>
            </a:r>
            <a:r>
              <a:rPr lang="en-US" altLang="ko-KR" dirty="0">
                <a:effectLst/>
              </a:rPr>
              <a:t>5</a:t>
            </a:r>
            <a:r>
              <a:rPr lang="ko-KR" altLang="en-US" dirty="0">
                <a:effectLst/>
              </a:rPr>
              <a:t>가지 형태로 적용할 수가 있다</a:t>
            </a:r>
            <a:r>
              <a:rPr lang="en-US" altLang="ko-KR" dirty="0">
                <a:effectLst/>
              </a:rPr>
              <a:t>. 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1. 16</a:t>
            </a:r>
            <a:r>
              <a:rPr lang="ko-KR" altLang="en-US" b="1" dirty="0">
                <a:effectLst/>
              </a:rPr>
              <a:t>진수 </a:t>
            </a:r>
            <a:r>
              <a:rPr lang="en-US" altLang="ko-KR" b="1" dirty="0">
                <a:effectLst/>
              </a:rPr>
              <a:t>HEXA </a:t>
            </a:r>
            <a:r>
              <a:rPr lang="ko-KR" altLang="en-US" b="1" dirty="0">
                <a:effectLst/>
              </a:rPr>
              <a:t>코드 값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16</a:t>
            </a:r>
            <a:r>
              <a:rPr lang="ko-KR" altLang="en-US" dirty="0">
                <a:effectLst/>
              </a:rPr>
              <a:t>진수 코드 값은 </a:t>
            </a:r>
            <a:r>
              <a:rPr lang="en-US" altLang="ko-KR" dirty="0">
                <a:effectLst/>
              </a:rPr>
              <a:t>#</a:t>
            </a:r>
            <a:r>
              <a:rPr lang="ko-KR" altLang="en-US" dirty="0">
                <a:effectLst/>
              </a:rPr>
              <a:t>과 함께 </a:t>
            </a:r>
            <a:r>
              <a:rPr lang="en-US" altLang="ko-KR" dirty="0">
                <a:effectLst/>
              </a:rPr>
              <a:t>6</a:t>
            </a:r>
            <a:r>
              <a:rPr lang="ko-KR" altLang="en-US" dirty="0">
                <a:effectLst/>
              </a:rPr>
              <a:t>자리로 이루어져있다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앞에서부터 각각 </a:t>
            </a:r>
            <a:r>
              <a:rPr lang="en-US" altLang="ko-KR" dirty="0">
                <a:effectLst/>
              </a:rPr>
              <a:t>RR, GG, BB</a:t>
            </a:r>
            <a:r>
              <a:rPr lang="ko-KR" altLang="en-US" dirty="0">
                <a:effectLst/>
              </a:rPr>
              <a:t>로 두 자리씩 정수로 구성되며 </a:t>
            </a:r>
            <a:r>
              <a:rPr lang="en-US" altLang="ko-KR" dirty="0">
                <a:effectLst/>
              </a:rPr>
              <a:t>16</a:t>
            </a:r>
            <a:r>
              <a:rPr lang="ko-KR" altLang="en-US" dirty="0">
                <a:effectLst/>
              </a:rPr>
              <a:t>진수 값인 </a:t>
            </a:r>
            <a:r>
              <a:rPr lang="en-US" altLang="ko-KR" dirty="0">
                <a:effectLst/>
              </a:rPr>
              <a:t>00 ~ FF </a:t>
            </a:r>
            <a:r>
              <a:rPr lang="ko-KR" altLang="en-US" dirty="0">
                <a:effectLst/>
              </a:rPr>
              <a:t>사이에 값을 지정할 수가 있다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2. RGB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RGB </a:t>
            </a:r>
            <a:r>
              <a:rPr lang="ko-KR" altLang="en-US" dirty="0">
                <a:effectLst/>
              </a:rPr>
              <a:t>색상 값은 주요 브라우저에서 지원한다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함수 형태로 되어 있으며 인수로 </a:t>
            </a:r>
            <a:r>
              <a:rPr lang="en-US" altLang="ko-KR" dirty="0">
                <a:effectLst/>
              </a:rPr>
              <a:t>red, green, blue </a:t>
            </a:r>
            <a:r>
              <a:rPr lang="ko-KR" altLang="en-US" dirty="0">
                <a:effectLst/>
              </a:rPr>
              <a:t>값을 넘기면 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인수 값은 </a:t>
            </a:r>
            <a:r>
              <a:rPr lang="en-US" altLang="ko-KR" dirty="0">
                <a:effectLst/>
              </a:rPr>
              <a:t>16</a:t>
            </a:r>
            <a:r>
              <a:rPr lang="ko-KR" altLang="en-US" dirty="0">
                <a:effectLst/>
              </a:rPr>
              <a:t>진수가 아닌 </a:t>
            </a:r>
            <a:r>
              <a:rPr lang="en-US" altLang="ko-KR" dirty="0">
                <a:effectLst/>
              </a:rPr>
              <a:t>10</a:t>
            </a:r>
            <a:r>
              <a:rPr lang="ko-KR" altLang="en-US" dirty="0">
                <a:effectLst/>
              </a:rPr>
              <a:t>진수로 </a:t>
            </a:r>
            <a:r>
              <a:rPr lang="en-US" altLang="ko-KR" dirty="0">
                <a:effectLst/>
              </a:rPr>
              <a:t>0 ~ 255 </a:t>
            </a:r>
            <a:r>
              <a:rPr lang="ko-KR" altLang="en-US" dirty="0" err="1">
                <a:effectLst/>
              </a:rPr>
              <a:t>사이값이다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인수로 숫자 뿐만 아니라 </a:t>
            </a:r>
            <a:r>
              <a:rPr lang="en-US" altLang="ko-KR" dirty="0">
                <a:effectLst/>
              </a:rPr>
              <a:t>% </a:t>
            </a:r>
            <a:r>
              <a:rPr lang="ko-KR" altLang="en-US" dirty="0">
                <a:effectLst/>
              </a:rPr>
              <a:t>값도 넘길 수 있다</a:t>
            </a:r>
            <a:r>
              <a:rPr lang="en-US" altLang="ko-KR" dirty="0">
                <a:effectLst/>
              </a:rPr>
              <a:t>. </a:t>
            </a:r>
            <a:r>
              <a:rPr lang="en-US" altLang="ko-KR" dirty="0" err="1">
                <a:effectLst/>
              </a:rPr>
              <a:t>rgb</a:t>
            </a:r>
            <a:r>
              <a:rPr lang="en-US" altLang="ko-KR" dirty="0">
                <a:effectLst/>
              </a:rPr>
              <a:t>(100%, 0%, 0%)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120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COLOR-2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3. RGBA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RGBA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>
                <a:effectLst/>
              </a:rPr>
              <a:t>RGB</a:t>
            </a:r>
            <a:r>
              <a:rPr lang="ko-KR" altLang="en-US" dirty="0">
                <a:effectLst/>
              </a:rPr>
              <a:t>에 </a:t>
            </a:r>
            <a:r>
              <a:rPr lang="en-US" altLang="ko-KR" dirty="0">
                <a:effectLst/>
              </a:rPr>
              <a:t>alpha </a:t>
            </a:r>
            <a:r>
              <a:rPr lang="ko-KR" altLang="en-US" dirty="0">
                <a:effectLst/>
              </a:rPr>
              <a:t>채널을 하나 더 추가한 것이다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이것은 </a:t>
            </a:r>
            <a:r>
              <a:rPr lang="en-US" altLang="ko-KR" dirty="0">
                <a:effectLst/>
              </a:rPr>
              <a:t>IE9 </a:t>
            </a:r>
            <a:r>
              <a:rPr lang="ko-KR" altLang="en-US" dirty="0">
                <a:effectLst/>
              </a:rPr>
              <a:t>이상이나 크롬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사파리에 적용이 되는 값의 형태이다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알파 값은 색의 투명도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즉 배경색과 혼합되는 정도를 말한다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인수의 위치는 제일 마지막이며 </a:t>
            </a:r>
            <a:r>
              <a:rPr lang="en-US" altLang="ko-KR" dirty="0">
                <a:effectLst/>
              </a:rPr>
              <a:t>0</a:t>
            </a:r>
            <a:r>
              <a:rPr lang="ko-KR" altLang="en-US" dirty="0">
                <a:effectLst/>
              </a:rPr>
              <a:t>과 </a:t>
            </a:r>
            <a:r>
              <a:rPr lang="en-US" altLang="ko-KR" dirty="0">
                <a:effectLst/>
              </a:rPr>
              <a:t>1</a:t>
            </a:r>
            <a:r>
              <a:rPr lang="ko-KR" altLang="en-US" dirty="0">
                <a:effectLst/>
              </a:rPr>
              <a:t>사이의 값을 가지게 된다</a:t>
            </a:r>
            <a:r>
              <a:rPr lang="en-US" altLang="ko-KR" dirty="0">
                <a:effectLst/>
              </a:rPr>
              <a:t>. 0</a:t>
            </a:r>
            <a:r>
              <a:rPr lang="ko-KR" altLang="en-US" dirty="0">
                <a:effectLst/>
              </a:rPr>
              <a:t>이면 오나전 투명으로 글자가 안보이게 되고 </a:t>
            </a:r>
            <a:r>
              <a:rPr lang="en-US" altLang="ko-KR" dirty="0">
                <a:effectLst/>
              </a:rPr>
              <a:t>1</a:t>
            </a:r>
            <a:r>
              <a:rPr lang="ko-KR" altLang="en-US" dirty="0">
                <a:effectLst/>
              </a:rPr>
              <a:t>은 완전 불투명으로 아무 변화가 없다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4. HSL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HSL</a:t>
            </a:r>
            <a:r>
              <a:rPr lang="ko-KR" altLang="en-US" dirty="0">
                <a:effectLst/>
              </a:rPr>
              <a:t>은 전 브라우저 버전에 적용되지 않는다</a:t>
            </a:r>
            <a:r>
              <a:rPr lang="en-US" altLang="ko-KR" dirty="0">
                <a:effectLst/>
              </a:rPr>
              <a:t>. RGBA</a:t>
            </a:r>
            <a:r>
              <a:rPr lang="ko-KR" altLang="en-US" dirty="0">
                <a:effectLst/>
              </a:rPr>
              <a:t>와 같은 기준으로 적용된다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형태는 </a:t>
            </a:r>
            <a:r>
              <a:rPr lang="en-US" altLang="ko-KR" dirty="0" err="1">
                <a:effectLst/>
              </a:rPr>
              <a:t>hsl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색상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채도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명도</a:t>
            </a:r>
            <a:r>
              <a:rPr lang="en-US" altLang="ko-KR" dirty="0">
                <a:effectLst/>
              </a:rPr>
              <a:t>)</a:t>
            </a:r>
            <a:r>
              <a:rPr lang="ko-KR" altLang="en-US" dirty="0">
                <a:effectLst/>
              </a:rPr>
              <a:t>로 구성된다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색상 값은 가장 긴 빨강을 </a:t>
            </a:r>
            <a:r>
              <a:rPr lang="en-US" altLang="ko-KR" dirty="0">
                <a:effectLst/>
              </a:rPr>
              <a:t>0</a:t>
            </a:r>
            <a:r>
              <a:rPr lang="ko-KR" altLang="en-US" dirty="0">
                <a:effectLst/>
              </a:rPr>
              <a:t>으로 했을 때 상대적인 배치 각도를 의미한다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그래서 값은 </a:t>
            </a:r>
            <a:r>
              <a:rPr lang="en-US" altLang="ko-KR" dirty="0">
                <a:effectLst/>
              </a:rPr>
              <a:t>0~360</a:t>
            </a:r>
            <a:r>
              <a:rPr lang="ko-KR" altLang="en-US" dirty="0">
                <a:effectLst/>
              </a:rPr>
              <a:t>도 사이이다</a:t>
            </a:r>
            <a:r>
              <a:rPr lang="en-US" altLang="ko-KR" dirty="0">
                <a:effectLst/>
              </a:rPr>
              <a:t>. 0</a:t>
            </a:r>
            <a:r>
              <a:rPr lang="ko-KR" altLang="en-US" dirty="0">
                <a:effectLst/>
              </a:rPr>
              <a:t>과 </a:t>
            </a:r>
            <a:r>
              <a:rPr lang="en-US" altLang="ko-KR" dirty="0">
                <a:effectLst/>
              </a:rPr>
              <a:t>360</a:t>
            </a:r>
            <a:r>
              <a:rPr lang="ko-KR" altLang="en-US" dirty="0">
                <a:effectLst/>
              </a:rPr>
              <a:t>은 </a:t>
            </a:r>
            <a:r>
              <a:rPr lang="en-US" altLang="ko-KR" dirty="0">
                <a:effectLst/>
              </a:rPr>
              <a:t>red, 250</a:t>
            </a:r>
            <a:r>
              <a:rPr lang="ko-KR" altLang="en-US" dirty="0">
                <a:effectLst/>
              </a:rPr>
              <a:t>은 </a:t>
            </a:r>
            <a:r>
              <a:rPr lang="en-US" altLang="ko-KR" dirty="0">
                <a:effectLst/>
              </a:rPr>
              <a:t>blue, 120</a:t>
            </a:r>
            <a:r>
              <a:rPr lang="ko-KR" altLang="en-US" dirty="0">
                <a:effectLst/>
              </a:rPr>
              <a:t>은 </a:t>
            </a:r>
            <a:r>
              <a:rPr lang="en-US" altLang="ko-KR" dirty="0">
                <a:effectLst/>
              </a:rPr>
              <a:t>green</a:t>
            </a:r>
            <a:r>
              <a:rPr lang="ko-KR" altLang="en-US" dirty="0">
                <a:effectLst/>
              </a:rPr>
              <a:t>이 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채도는 진한 정도를 나타내는데 </a:t>
            </a:r>
            <a:r>
              <a:rPr lang="en-US" altLang="ko-KR" dirty="0">
                <a:effectLst/>
              </a:rPr>
              <a:t>0 ~ 100% </a:t>
            </a:r>
            <a:r>
              <a:rPr lang="ko-KR" altLang="en-US" dirty="0">
                <a:effectLst/>
              </a:rPr>
              <a:t>사이 값을 가진다</a:t>
            </a:r>
            <a:r>
              <a:rPr lang="en-US" altLang="ko-KR" dirty="0">
                <a:effectLst/>
              </a:rPr>
              <a:t>. 0%</a:t>
            </a:r>
            <a:r>
              <a:rPr lang="ko-KR" altLang="en-US" dirty="0">
                <a:effectLst/>
              </a:rPr>
              <a:t>는 무채색을 나타낸다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명도는 밝기 정도를 나타내는데 </a:t>
            </a:r>
            <a:r>
              <a:rPr lang="en-US" altLang="ko-KR" dirty="0">
                <a:effectLst/>
              </a:rPr>
              <a:t>0 ~ 100% </a:t>
            </a:r>
            <a:r>
              <a:rPr lang="ko-KR" altLang="en-US" dirty="0">
                <a:effectLst/>
              </a:rPr>
              <a:t>사이 값을 가진다</a:t>
            </a:r>
            <a:r>
              <a:rPr lang="en-US" altLang="ko-KR" dirty="0">
                <a:effectLst/>
              </a:rPr>
              <a:t>. 0</a:t>
            </a:r>
            <a:r>
              <a:rPr lang="ko-KR" altLang="en-US" dirty="0">
                <a:effectLst/>
              </a:rPr>
              <a:t>은 검정색이고 </a:t>
            </a:r>
            <a:r>
              <a:rPr lang="en-US" altLang="ko-KR" dirty="0">
                <a:effectLst/>
              </a:rPr>
              <a:t>100</a:t>
            </a:r>
            <a:r>
              <a:rPr lang="ko-KR" altLang="en-US" dirty="0">
                <a:effectLst/>
              </a:rPr>
              <a:t>은 하얀색이다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952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COLOR-3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5. HALA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ko-KR" altLang="en-US" dirty="0">
                <a:effectLst/>
              </a:rPr>
              <a:t>마지막에 들어가는 </a:t>
            </a:r>
            <a:r>
              <a:rPr lang="en-US" altLang="ko-KR" dirty="0">
                <a:effectLst/>
              </a:rPr>
              <a:t>A </a:t>
            </a:r>
            <a:r>
              <a:rPr lang="ko-KR" altLang="en-US" dirty="0">
                <a:effectLst/>
              </a:rPr>
              <a:t>값은 </a:t>
            </a:r>
            <a:r>
              <a:rPr lang="en-US" altLang="ko-KR" dirty="0">
                <a:effectLst/>
              </a:rPr>
              <a:t>RGBA</a:t>
            </a:r>
            <a:r>
              <a:rPr lang="ko-KR" altLang="en-US" dirty="0">
                <a:effectLst/>
              </a:rPr>
              <a:t>와 같이 투명도를 나타낸다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6. </a:t>
            </a:r>
            <a:r>
              <a:rPr lang="ko-KR" altLang="en-US" b="1" dirty="0">
                <a:effectLst/>
              </a:rPr>
              <a:t>미리 정의된 색상 명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ko-KR" altLang="en-US" dirty="0">
                <a:effectLst/>
              </a:rPr>
              <a:t>모든 브라우저에서 지원하는 색상 명은 </a:t>
            </a:r>
            <a:r>
              <a:rPr lang="en-US" altLang="ko-KR" dirty="0">
                <a:effectLst/>
              </a:rPr>
              <a:t>140</a:t>
            </a:r>
            <a:r>
              <a:rPr lang="ko-KR" altLang="en-US" dirty="0">
                <a:effectLst/>
              </a:rPr>
              <a:t>개의 컬러 값이 지정되어 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하지만 컬러 개수가 얼마 되지 않기 때문에 </a:t>
            </a:r>
            <a:r>
              <a:rPr lang="ko-KR" altLang="en-US" dirty="0" err="1">
                <a:effectLst/>
              </a:rPr>
              <a:t>디테일한</a:t>
            </a:r>
            <a:r>
              <a:rPr lang="ko-KR" altLang="en-US" dirty="0">
                <a:effectLst/>
              </a:rPr>
              <a:t> 작업은 힘들다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430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Text-align-1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fontAlgn="base">
              <a:buNone/>
            </a:pPr>
            <a:r>
              <a:rPr lang="en-US" altLang="ko-KR" dirty="0" err="1">
                <a:effectLst/>
              </a:rPr>
              <a:t>text-align:left</a:t>
            </a:r>
            <a:r>
              <a:rPr lang="en-US" altLang="ko-KR" dirty="0">
                <a:effectLst/>
              </a:rPr>
              <a:t> : </a:t>
            </a:r>
            <a:r>
              <a:rPr lang="ko-KR" altLang="en-US" dirty="0">
                <a:effectLst/>
              </a:rPr>
              <a:t>왼쪽 정렬	 </a:t>
            </a:r>
            <a:r>
              <a:rPr lang="en-US" altLang="ko-KR" dirty="0" err="1">
                <a:effectLst/>
              </a:rPr>
              <a:t>text-align:center</a:t>
            </a:r>
            <a:r>
              <a:rPr lang="en-US" altLang="ko-KR" dirty="0">
                <a:effectLst/>
              </a:rPr>
              <a:t> : </a:t>
            </a:r>
            <a:r>
              <a:rPr lang="ko-KR" altLang="en-US" dirty="0">
                <a:effectLst/>
              </a:rPr>
              <a:t>중앙 정렬 </a:t>
            </a:r>
            <a:r>
              <a:rPr lang="en-US" altLang="ko-KR" dirty="0" err="1">
                <a:effectLst/>
              </a:rPr>
              <a:t>text-align:right</a:t>
            </a:r>
            <a:r>
              <a:rPr lang="en-US" altLang="ko-KR" dirty="0">
                <a:effectLst/>
              </a:rPr>
              <a:t> : </a:t>
            </a:r>
            <a:r>
              <a:rPr lang="ko-KR" altLang="en-US" dirty="0">
                <a:effectLst/>
              </a:rPr>
              <a:t>오른쪽 정렬</a:t>
            </a:r>
          </a:p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justify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양쪽 정렬 </a:t>
            </a:r>
            <a:r>
              <a:rPr lang="en-US" altLang="ko-KR" dirty="0">
                <a:effectLst/>
              </a:rPr>
              <a:t>– </a:t>
            </a:r>
            <a:r>
              <a:rPr lang="ko-KR" altLang="en-US" dirty="0" err="1">
                <a:effectLst/>
              </a:rPr>
              <a:t>양쪽정렬은</a:t>
            </a:r>
            <a:r>
              <a:rPr lang="ko-KR" altLang="en-US" dirty="0">
                <a:effectLst/>
              </a:rPr>
              <a:t> 끝과 끝에 텍스트를 강제로 맞춰준다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shadow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: x</a:t>
            </a:r>
            <a:r>
              <a:rPr lang="ko-KR" altLang="en-US" dirty="0">
                <a:effectLst/>
              </a:rPr>
              <a:t>축 </a:t>
            </a:r>
            <a:r>
              <a:rPr lang="en-US" altLang="ko-KR" dirty="0">
                <a:effectLst/>
              </a:rPr>
              <a:t>y</a:t>
            </a:r>
            <a:r>
              <a:rPr lang="ko-KR" altLang="en-US" dirty="0">
                <a:effectLst/>
              </a:rPr>
              <a:t>축 </a:t>
            </a:r>
            <a:r>
              <a:rPr lang="ko-KR" altLang="en-US" dirty="0" err="1">
                <a:effectLst/>
              </a:rPr>
              <a:t>흐림정도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overflow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글씨가 일정 크기를 넘어갈 때 사용한다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- text-overflow: clip; -&gt; </a:t>
            </a:r>
            <a:r>
              <a:rPr lang="ko-KR" altLang="en-US" dirty="0">
                <a:effectLst/>
              </a:rPr>
              <a:t>넘치는 텍스트를 자른다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- text-overflow: </a:t>
            </a:r>
            <a:r>
              <a:rPr lang="en-US" altLang="ko-KR" dirty="0" err="1">
                <a:effectLst/>
              </a:rPr>
              <a:t>eclipsis</a:t>
            </a:r>
            <a:r>
              <a:rPr lang="en-US" altLang="ko-KR" dirty="0">
                <a:effectLst/>
              </a:rPr>
              <a:t>; -&gt; </a:t>
            </a:r>
            <a:r>
              <a:rPr lang="ko-KR" altLang="en-US" dirty="0">
                <a:effectLst/>
              </a:rPr>
              <a:t>넘치는 텍스트를 “</a:t>
            </a:r>
            <a:r>
              <a:rPr lang="en-US" altLang="ko-KR" dirty="0">
                <a:effectLst/>
              </a:rPr>
              <a:t>...”</a:t>
            </a:r>
            <a:r>
              <a:rPr lang="ko-KR" altLang="en-US" dirty="0">
                <a:effectLst/>
              </a:rPr>
              <a:t>으로 처리한다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341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</a:t>
            </a:r>
            <a:r>
              <a:rPr lang="ko-KR" altLang="en-US" dirty="0" smtClean="0"/>
              <a:t>태그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스타일태그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A:link{} : </a:t>
            </a:r>
            <a:r>
              <a:rPr lang="ko-KR" altLang="en-US" dirty="0"/>
              <a:t>현재 링크가 걸려있는 문자의 속성</a:t>
            </a:r>
          </a:p>
          <a:p>
            <a:pPr fontAlgn="base"/>
            <a:r>
              <a:rPr lang="en-US" altLang="ko-KR" dirty="0"/>
              <a:t>A:visited{} : </a:t>
            </a:r>
            <a:r>
              <a:rPr lang="ko-KR" altLang="en-US" dirty="0"/>
              <a:t>링크에 한 번 방문하고 난 뒤의 속성</a:t>
            </a:r>
          </a:p>
          <a:p>
            <a:pPr fontAlgn="base"/>
            <a:r>
              <a:rPr lang="en-US" altLang="ko-KR" dirty="0"/>
              <a:t>A:hover{} : </a:t>
            </a:r>
            <a:r>
              <a:rPr lang="ko-KR" altLang="en-US" dirty="0"/>
              <a:t>링크에 마우스를 올렸을 때 바뀌는 속성</a:t>
            </a:r>
          </a:p>
          <a:p>
            <a:pPr fontAlgn="base"/>
            <a:r>
              <a:rPr lang="en-US" altLang="ko-KR" dirty="0"/>
              <a:t>{} - </a:t>
            </a:r>
            <a:r>
              <a:rPr lang="en-US" altLang="ko-KR" dirty="0" err="1"/>
              <a:t>text-decoration:none</a:t>
            </a:r>
            <a:r>
              <a:rPr lang="en-US" altLang="ko-KR" dirty="0"/>
              <a:t>; -&gt; </a:t>
            </a:r>
            <a:r>
              <a:rPr lang="ko-KR" altLang="en-US" dirty="0"/>
              <a:t>밑줄 없애는 태그 </a:t>
            </a:r>
            <a:r>
              <a:rPr lang="en-US" altLang="ko-KR" dirty="0"/>
              <a:t>color:</a:t>
            </a:r>
            <a:r>
              <a:rPr lang="ko-KR" altLang="en-US" dirty="0"/>
              <a:t>색깔</a:t>
            </a:r>
            <a:r>
              <a:rPr lang="en-US" altLang="ko-KR" dirty="0"/>
              <a:t>;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98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Text-align-2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decoration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마우스 오버를 했을 경우 나타나는 속성</a:t>
            </a: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- none : </a:t>
            </a:r>
            <a:r>
              <a:rPr lang="ko-KR" altLang="en-US" dirty="0" err="1">
                <a:effectLst/>
              </a:rPr>
              <a:t>표시없음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- underline : </a:t>
            </a:r>
            <a:r>
              <a:rPr lang="ko-KR" altLang="en-US" dirty="0">
                <a:effectLst/>
              </a:rPr>
              <a:t>밑줄 표시</a:t>
            </a: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- </a:t>
            </a:r>
            <a:r>
              <a:rPr lang="en-US" altLang="ko-KR" dirty="0" err="1">
                <a:effectLst/>
              </a:rPr>
              <a:t>overline</a:t>
            </a:r>
            <a:r>
              <a:rPr lang="en-US" altLang="ko-KR" dirty="0">
                <a:effectLst/>
              </a:rPr>
              <a:t> : </a:t>
            </a:r>
            <a:r>
              <a:rPr lang="ko-KR" altLang="en-US" dirty="0" err="1">
                <a:effectLst/>
              </a:rPr>
              <a:t>영역위로</a:t>
            </a:r>
            <a:r>
              <a:rPr lang="ko-KR" altLang="en-US" dirty="0">
                <a:effectLst/>
              </a:rPr>
              <a:t> 표시</a:t>
            </a: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- line-through : </a:t>
            </a:r>
            <a:r>
              <a:rPr lang="ko-KR" altLang="en-US" dirty="0">
                <a:effectLst/>
              </a:rPr>
              <a:t>영역을 가로지름</a:t>
            </a:r>
          </a:p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transform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– </a:t>
            </a:r>
            <a:r>
              <a:rPr lang="ko-KR" altLang="en-US" dirty="0">
                <a:effectLst/>
              </a:rPr>
              <a:t>영문 텍스트일 경우 사용이 가능한 </a:t>
            </a:r>
            <a:r>
              <a:rPr lang="ko-KR" altLang="en-US" dirty="0" err="1">
                <a:effectLst/>
              </a:rPr>
              <a:t>변형효과를</a:t>
            </a:r>
            <a:r>
              <a:rPr lang="ko-KR" altLang="en-US" dirty="0">
                <a:effectLst/>
              </a:rPr>
              <a:t> 주는 소스</a:t>
            </a: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- none : </a:t>
            </a:r>
            <a:r>
              <a:rPr lang="ko-KR" altLang="en-US" dirty="0">
                <a:effectLst/>
              </a:rPr>
              <a:t>변환하지 않음</a:t>
            </a: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- </a:t>
            </a:r>
            <a:r>
              <a:rPr lang="en-US" altLang="ko-KR" dirty="0" err="1">
                <a:effectLst/>
              </a:rPr>
              <a:t>captialize</a:t>
            </a:r>
            <a:r>
              <a:rPr lang="en-US" altLang="ko-KR" dirty="0">
                <a:effectLst/>
              </a:rPr>
              <a:t> : </a:t>
            </a:r>
            <a:r>
              <a:rPr lang="ko-KR" altLang="en-US" dirty="0">
                <a:effectLst/>
              </a:rPr>
              <a:t>시작하는 첫 번째 글자를 대문자로</a:t>
            </a: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- uppercase : </a:t>
            </a:r>
            <a:r>
              <a:rPr lang="ko-KR" altLang="en-US" dirty="0">
                <a:effectLst/>
              </a:rPr>
              <a:t>모든 글자를 대문자로</a:t>
            </a: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- lowercase : </a:t>
            </a:r>
            <a:r>
              <a:rPr lang="ko-KR" altLang="en-US" dirty="0">
                <a:effectLst/>
              </a:rPr>
              <a:t>모든 글자를 소문자로</a:t>
            </a:r>
          </a:p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indent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– </a:t>
            </a:r>
            <a:r>
              <a:rPr lang="ko-KR" altLang="en-US" dirty="0">
                <a:effectLst/>
              </a:rPr>
              <a:t>문단의 첫 글자를 얼마나 </a:t>
            </a:r>
            <a:r>
              <a:rPr lang="ko-KR" altLang="en-US" dirty="0" err="1">
                <a:effectLst/>
              </a:rPr>
              <a:t>들여쓸지</a:t>
            </a:r>
            <a:r>
              <a:rPr lang="ko-KR" altLang="en-US" dirty="0">
                <a:effectLst/>
              </a:rPr>
              <a:t> 지정할 수 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사용할 수 있는 값은 </a:t>
            </a:r>
            <a:r>
              <a:rPr lang="en-US" altLang="ko-KR" dirty="0" err="1">
                <a:effectLst/>
              </a:rPr>
              <a:t>px</a:t>
            </a:r>
            <a:r>
              <a:rPr lang="ko-KR" altLang="en-US" dirty="0">
                <a:effectLst/>
              </a:rPr>
              <a:t>나 </a:t>
            </a:r>
            <a:r>
              <a:rPr lang="en-US" altLang="ko-KR" dirty="0">
                <a:effectLst/>
              </a:rPr>
              <a:t>%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28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ko-KR" altLang="en-US" dirty="0">
                <a:effectLst/>
              </a:rPr>
              <a:t>상위 </a:t>
            </a:r>
            <a:r>
              <a:rPr lang="ko-KR" altLang="en-US" dirty="0" err="1">
                <a:effectLst/>
              </a:rPr>
              <a:t>엘리먼트의</a:t>
            </a:r>
            <a:r>
              <a:rPr lang="ko-KR" altLang="en-US" dirty="0">
                <a:effectLst/>
              </a:rPr>
              <a:t> 속성을 하위 </a:t>
            </a:r>
            <a:r>
              <a:rPr lang="ko-KR" altLang="en-US" dirty="0" err="1">
                <a:effectLst/>
              </a:rPr>
              <a:t>엘리먼트가</a:t>
            </a:r>
            <a:r>
              <a:rPr lang="ko-KR" altLang="en-US" dirty="0">
                <a:effectLst/>
              </a:rPr>
              <a:t> 물려받는 것을 속성이라 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lvl="0" fontAlgn="base"/>
            <a:r>
              <a:rPr lang="ko-KR" altLang="en-US" dirty="0">
                <a:effectLst/>
              </a:rPr>
              <a:t>상속이 가능하지 않은 속성도 존재한다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lvl="0" fontAlgn="base"/>
            <a:r>
              <a:rPr lang="ko-KR" altLang="en-US" dirty="0">
                <a:effectLst/>
              </a:rPr>
              <a:t>상속이 가능하지 않은 속성에 </a:t>
            </a:r>
            <a:r>
              <a:rPr lang="en-US" altLang="ko-KR" dirty="0" err="1">
                <a:effectLst/>
              </a:rPr>
              <a:t>inHerited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값을 지정할 경우 강제로 상속이 가능하다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5832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우선순위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altLang="ko-KR" dirty="0">
                <a:effectLst/>
              </a:rPr>
              <a:t>HTML </a:t>
            </a:r>
            <a:r>
              <a:rPr lang="ko-KR" altLang="en-US" dirty="0">
                <a:effectLst/>
              </a:rPr>
              <a:t>문서에서 </a:t>
            </a:r>
            <a:r>
              <a:rPr lang="ko-KR" altLang="en-US" dirty="0" err="1">
                <a:effectLst/>
              </a:rPr>
              <a:t>엘리먼트는</a:t>
            </a:r>
            <a:r>
              <a:rPr lang="ko-KR" altLang="en-US" dirty="0">
                <a:effectLst/>
              </a:rPr>
              <a:t> 다양한 </a:t>
            </a:r>
            <a:r>
              <a:rPr lang="en-US" altLang="ko-KR" dirty="0">
                <a:effectLst/>
              </a:rPr>
              <a:t>CSS </a:t>
            </a:r>
            <a:r>
              <a:rPr lang="ko-KR" altLang="en-US" dirty="0">
                <a:effectLst/>
              </a:rPr>
              <a:t>선언의 영향을 받는다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충돌을 피하기 위해서 우선순위를 정하는 데 이를 </a:t>
            </a:r>
            <a:r>
              <a:rPr lang="ko-KR" altLang="en-US" b="1" dirty="0">
                <a:effectLst/>
              </a:rPr>
              <a:t>‘</a:t>
            </a:r>
            <a:r>
              <a:rPr lang="ko-KR" altLang="en-US" b="1" dirty="0" err="1">
                <a:effectLst/>
              </a:rPr>
              <a:t>캐스캐이딩’</a:t>
            </a:r>
            <a:r>
              <a:rPr lang="ko-KR" altLang="en-US" dirty="0" err="1">
                <a:effectLst/>
              </a:rPr>
              <a:t>이라</a:t>
            </a:r>
            <a:r>
              <a:rPr lang="ko-KR" altLang="en-US" dirty="0">
                <a:effectLst/>
              </a:rPr>
              <a:t> 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 err="1">
                <a:effectLst/>
              </a:rPr>
              <a:t>캐스캐이딩으로</a:t>
            </a:r>
            <a:r>
              <a:rPr lang="ko-KR" altLang="en-US" dirty="0">
                <a:effectLst/>
              </a:rPr>
              <a:t> 우선순위를 정하는 데에는 세 가지 규칙이 있다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(1) </a:t>
            </a:r>
            <a:r>
              <a:rPr lang="ko-KR" altLang="en-US" dirty="0">
                <a:effectLst/>
              </a:rPr>
              <a:t>중요도 </a:t>
            </a:r>
            <a:r>
              <a:rPr lang="en-US" altLang="ko-KR" dirty="0">
                <a:effectLst/>
              </a:rPr>
              <a:t>– CSS</a:t>
            </a:r>
            <a:r>
              <a:rPr lang="ko-KR" altLang="en-US" dirty="0">
                <a:effectLst/>
              </a:rPr>
              <a:t>선언 위치에 따라 우선순위가 달라짐</a:t>
            </a: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(2) </a:t>
            </a:r>
            <a:r>
              <a:rPr lang="ko-KR" altLang="en-US" dirty="0">
                <a:effectLst/>
              </a:rPr>
              <a:t>명시도 </a:t>
            </a:r>
            <a:r>
              <a:rPr lang="en-US" altLang="ko-KR" dirty="0">
                <a:effectLst/>
              </a:rPr>
              <a:t>– </a:t>
            </a:r>
            <a:r>
              <a:rPr lang="ko-KR" altLang="en-US" dirty="0">
                <a:effectLst/>
              </a:rPr>
              <a:t>대상을 </a:t>
            </a:r>
            <a:r>
              <a:rPr lang="ko-KR" altLang="en-US" dirty="0" err="1">
                <a:effectLst/>
              </a:rPr>
              <a:t>명확사게</a:t>
            </a:r>
            <a:r>
              <a:rPr lang="ko-KR" altLang="en-US" dirty="0">
                <a:effectLst/>
              </a:rPr>
              <a:t> 특정하면 </a:t>
            </a:r>
            <a:r>
              <a:rPr lang="ko-KR" altLang="en-US" dirty="0" err="1">
                <a:effectLst/>
              </a:rPr>
              <a:t>명시도가</a:t>
            </a:r>
            <a:r>
              <a:rPr lang="ko-KR" altLang="en-US" dirty="0">
                <a:effectLst/>
              </a:rPr>
              <a:t> 높아지고 우선순위도 높아짐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(3) </a:t>
            </a:r>
            <a:r>
              <a:rPr lang="ko-KR" altLang="en-US" dirty="0" err="1">
                <a:effectLst/>
              </a:rPr>
              <a:t>소스순서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– CSS </a:t>
            </a:r>
            <a:r>
              <a:rPr lang="ko-KR" altLang="en-US" dirty="0">
                <a:effectLst/>
              </a:rPr>
              <a:t>선언 위치에 따라 선언을 나중에 할수록 우선순위가 높아짐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ko-KR" altLang="en-US" b="1" dirty="0">
                <a:effectLst/>
              </a:rPr>
              <a:t>중요도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– </a:t>
            </a:r>
            <a:r>
              <a:rPr lang="ko-KR" altLang="en-US" dirty="0">
                <a:effectLst/>
              </a:rPr>
              <a:t>아래 위치의 종류에서 밑으로 내려갈수록 우선순위가 높아진다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 smtClean="0">
                <a:effectLst/>
              </a:rPr>
              <a:t>	(</a:t>
            </a:r>
            <a:r>
              <a:rPr lang="en-US" altLang="ko-KR" dirty="0">
                <a:effectLst/>
              </a:rPr>
              <a:t>1) </a:t>
            </a:r>
            <a:r>
              <a:rPr lang="ko-KR" altLang="en-US" dirty="0">
                <a:effectLst/>
              </a:rPr>
              <a:t>브라우저의 </a:t>
            </a:r>
            <a:r>
              <a:rPr lang="en-US" altLang="ko-KR" dirty="0">
                <a:effectLst/>
              </a:rPr>
              <a:t>CSS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 smtClean="0">
                <a:effectLst/>
              </a:rPr>
              <a:t>	(</a:t>
            </a:r>
            <a:r>
              <a:rPr lang="en-US" altLang="ko-KR" dirty="0">
                <a:effectLst/>
              </a:rPr>
              <a:t>2) </a:t>
            </a:r>
            <a:r>
              <a:rPr lang="ko-KR" altLang="en-US" dirty="0">
                <a:effectLst/>
              </a:rPr>
              <a:t>사용자 </a:t>
            </a:r>
            <a:r>
              <a:rPr lang="en-US" altLang="ko-KR" dirty="0">
                <a:effectLst/>
              </a:rPr>
              <a:t>CSS </a:t>
            </a:r>
            <a:r>
              <a:rPr lang="ko-KR" altLang="en-US" dirty="0" err="1">
                <a:effectLst/>
              </a:rPr>
              <a:t>일반선언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 smtClean="0">
                <a:effectLst/>
              </a:rPr>
              <a:t>	(</a:t>
            </a:r>
            <a:r>
              <a:rPr lang="en-US" altLang="ko-KR" dirty="0">
                <a:effectLst/>
              </a:rPr>
              <a:t>3) </a:t>
            </a:r>
            <a:r>
              <a:rPr lang="ko-KR" altLang="en-US" dirty="0">
                <a:effectLst/>
              </a:rPr>
              <a:t>저작자 </a:t>
            </a:r>
            <a:r>
              <a:rPr lang="en-US" altLang="ko-KR" dirty="0">
                <a:effectLst/>
              </a:rPr>
              <a:t>CSS </a:t>
            </a:r>
            <a:r>
              <a:rPr lang="ko-KR" altLang="en-US" dirty="0" err="1">
                <a:effectLst/>
              </a:rPr>
              <a:t>일반선언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 smtClean="0">
                <a:effectLst/>
              </a:rPr>
              <a:t>	(</a:t>
            </a:r>
            <a:r>
              <a:rPr lang="en-US" altLang="ko-KR" dirty="0">
                <a:effectLst/>
              </a:rPr>
              <a:t>4) </a:t>
            </a:r>
            <a:r>
              <a:rPr lang="ko-KR" altLang="en-US" dirty="0">
                <a:effectLst/>
              </a:rPr>
              <a:t>저작자 </a:t>
            </a:r>
            <a:r>
              <a:rPr lang="en-US" altLang="ko-KR" dirty="0">
                <a:effectLst/>
              </a:rPr>
              <a:t>CSS</a:t>
            </a:r>
            <a:r>
              <a:rPr lang="ko-KR" altLang="en-US" dirty="0">
                <a:effectLst/>
              </a:rPr>
              <a:t>의 </a:t>
            </a:r>
            <a:r>
              <a:rPr lang="en-US" altLang="ko-KR" dirty="0">
                <a:effectLst/>
              </a:rPr>
              <a:t>!important(</a:t>
            </a:r>
            <a:r>
              <a:rPr lang="ko-KR" altLang="en-US" dirty="0">
                <a:effectLst/>
              </a:rPr>
              <a:t>우선순위가 가장 높음</a:t>
            </a:r>
            <a:r>
              <a:rPr lang="en-US" altLang="ko-KR" dirty="0">
                <a:effectLst/>
              </a:rPr>
              <a:t>)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626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우선순위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fontAlgn="base">
              <a:buNone/>
            </a:pPr>
            <a:r>
              <a:rPr lang="ko-KR" altLang="en-US" b="1" dirty="0">
                <a:effectLst/>
              </a:rPr>
              <a:t>명시도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– </a:t>
            </a:r>
            <a:r>
              <a:rPr lang="ko-KR" altLang="en-US" dirty="0" err="1">
                <a:effectLst/>
              </a:rPr>
              <a:t>엘리먼트를</a:t>
            </a:r>
            <a:r>
              <a:rPr lang="ko-KR" altLang="en-US" dirty="0">
                <a:effectLst/>
              </a:rPr>
              <a:t> 상세하게 기술 할수록 우선순위가 높아짐 아래 지정 방법에서 밑으로</a:t>
            </a:r>
          </a:p>
          <a:p>
            <a:pPr marL="36900" indent="0" fontAlgn="base">
              <a:buNone/>
            </a:pPr>
            <a:r>
              <a:rPr lang="ko-KR" altLang="en-US" dirty="0">
                <a:effectLst/>
              </a:rPr>
              <a:t>내려갈수록 우선순위가 높아진다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 smtClean="0">
                <a:effectLst/>
              </a:rPr>
              <a:t>	(</a:t>
            </a:r>
            <a:r>
              <a:rPr lang="en-US" altLang="ko-KR" dirty="0">
                <a:effectLst/>
              </a:rPr>
              <a:t>1) </a:t>
            </a:r>
            <a:r>
              <a:rPr lang="ko-KR" altLang="en-US" dirty="0">
                <a:effectLst/>
              </a:rPr>
              <a:t>태그의 </a:t>
            </a:r>
            <a:r>
              <a:rPr lang="en-US" altLang="ko-KR" dirty="0">
                <a:effectLst/>
              </a:rPr>
              <a:t>type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 smtClean="0">
                <a:effectLst/>
              </a:rPr>
              <a:t>	(</a:t>
            </a:r>
            <a:r>
              <a:rPr lang="en-US" altLang="ko-KR" dirty="0">
                <a:effectLst/>
              </a:rPr>
              <a:t>2) </a:t>
            </a:r>
            <a:r>
              <a:rPr lang="ko-KR" altLang="en-US" dirty="0" err="1">
                <a:effectLst/>
              </a:rPr>
              <a:t>엘리먼트의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class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 smtClean="0">
                <a:effectLst/>
              </a:rPr>
              <a:t>	(</a:t>
            </a:r>
            <a:r>
              <a:rPr lang="en-US" altLang="ko-KR" dirty="0">
                <a:effectLst/>
              </a:rPr>
              <a:t>3) </a:t>
            </a:r>
            <a:r>
              <a:rPr lang="ko-KR" altLang="en-US" dirty="0" err="1">
                <a:effectLst/>
              </a:rPr>
              <a:t>엘리먼트의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id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 smtClean="0">
                <a:effectLst/>
              </a:rPr>
              <a:t>	(4</a:t>
            </a:r>
            <a:r>
              <a:rPr lang="en-US" altLang="ko-KR" dirty="0">
                <a:effectLst/>
              </a:rPr>
              <a:t>) inline</a:t>
            </a:r>
            <a:r>
              <a:rPr lang="ko-KR" altLang="en-US" dirty="0">
                <a:effectLst/>
              </a:rPr>
              <a:t>으로 </a:t>
            </a:r>
            <a:r>
              <a:rPr lang="ko-KR" altLang="en-US" dirty="0" err="1">
                <a:effectLst/>
              </a:rPr>
              <a:t>엘리먼트에</a:t>
            </a:r>
            <a:r>
              <a:rPr lang="ko-KR" altLang="en-US" dirty="0">
                <a:effectLst/>
              </a:rPr>
              <a:t> </a:t>
            </a:r>
            <a:r>
              <a:rPr lang="ko-KR" altLang="en-US" dirty="0" err="1">
                <a:effectLst/>
              </a:rPr>
              <a:t>직접기술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– </a:t>
            </a:r>
            <a:r>
              <a:rPr lang="ko-KR" altLang="en-US" dirty="0">
                <a:effectLst/>
              </a:rPr>
              <a:t>우선순위가 가장 높음</a:t>
            </a:r>
          </a:p>
        </p:txBody>
      </p:sp>
    </p:spTree>
    <p:extLst>
      <p:ext uri="{BB962C8B-B14F-4D97-AF65-F5344CB8AC3E}">
        <p14:creationId xmlns:p14="http://schemas.microsoft.com/office/powerpoint/2010/main" val="68987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인라인과 </a:t>
            </a:r>
            <a:r>
              <a:rPr lang="ko-KR" altLang="en-US" dirty="0" err="1" smtClean="0"/>
              <a:t>블럭레벨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>
                <a:effectLst/>
              </a:rPr>
              <a:t>태그들은 크게 </a:t>
            </a:r>
            <a:r>
              <a:rPr lang="ko-KR" altLang="en-US" dirty="0" err="1">
                <a:effectLst/>
              </a:rPr>
              <a:t>블록레벨</a:t>
            </a:r>
            <a:r>
              <a:rPr lang="ko-KR" altLang="en-US" dirty="0">
                <a:effectLst/>
              </a:rPr>
              <a:t> </a:t>
            </a:r>
            <a:r>
              <a:rPr lang="ko-KR" altLang="en-US" dirty="0" err="1">
                <a:effectLst/>
              </a:rPr>
              <a:t>엘리먼트와</a:t>
            </a:r>
            <a:r>
              <a:rPr lang="ko-KR" altLang="en-US" dirty="0">
                <a:effectLst/>
              </a:rPr>
              <a:t> 인라인 </a:t>
            </a:r>
            <a:r>
              <a:rPr lang="ko-KR" altLang="en-US" dirty="0" err="1">
                <a:effectLst/>
              </a:rPr>
              <a:t>엘리먼트로</a:t>
            </a:r>
            <a:r>
              <a:rPr lang="ko-KR" altLang="en-US" dirty="0">
                <a:effectLst/>
              </a:rPr>
              <a:t> 나뉜다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눈에 보이는 특징으로 구분한다면 </a:t>
            </a:r>
            <a:r>
              <a:rPr lang="ko-KR" altLang="en-US" dirty="0" err="1">
                <a:effectLst/>
              </a:rPr>
              <a:t>블록형</a:t>
            </a:r>
            <a:r>
              <a:rPr lang="ko-KR" altLang="en-US" dirty="0">
                <a:effectLst/>
              </a:rPr>
              <a:t> 태그는 </a:t>
            </a:r>
            <a:r>
              <a:rPr lang="ko-KR" altLang="en-US" dirty="0" err="1">
                <a:effectLst/>
              </a:rPr>
              <a:t>줄바꿈이</a:t>
            </a:r>
            <a:r>
              <a:rPr lang="ko-KR" altLang="en-US" dirty="0">
                <a:effectLst/>
              </a:rPr>
              <a:t> 되고 </a:t>
            </a:r>
            <a:r>
              <a:rPr lang="ko-KR" altLang="en-US" dirty="0" err="1">
                <a:effectLst/>
              </a:rPr>
              <a:t>인라인형</a:t>
            </a:r>
            <a:r>
              <a:rPr lang="ko-KR" altLang="en-US" dirty="0">
                <a:effectLst/>
              </a:rPr>
              <a:t> 태그는 </a:t>
            </a:r>
            <a:r>
              <a:rPr lang="ko-KR" altLang="en-US" dirty="0" err="1">
                <a:effectLst/>
              </a:rPr>
              <a:t>줄바꿈이</a:t>
            </a:r>
            <a:r>
              <a:rPr lang="ko-KR" altLang="en-US" dirty="0">
                <a:effectLst/>
              </a:rPr>
              <a:t> 되지 않는다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블록레벨태그는 인라인 태그의 상위구조이기에 블록레벨태그 안에 인라인 태그를 둘 수 있지만 인라인 태그 요소 안에는 블록레벨태그를 위치시켜서는 안 된다</a:t>
            </a:r>
            <a:r>
              <a:rPr lang="en-US" altLang="ko-KR" dirty="0">
                <a:effectLst/>
              </a:rPr>
              <a:t>. </a:t>
            </a:r>
            <a:endParaRPr lang="ko-KR" altLang="en-US" dirty="0">
              <a:effectLst/>
            </a:endParaRPr>
          </a:p>
          <a:p>
            <a:pPr fontAlgn="base"/>
            <a:r>
              <a:rPr lang="ko-KR" altLang="en-US" dirty="0">
                <a:effectLst/>
              </a:rPr>
              <a:t>화면 전체를 사용하는 태그 </a:t>
            </a:r>
            <a:r>
              <a:rPr lang="en-US" altLang="ko-KR" dirty="0">
                <a:effectLst/>
              </a:rPr>
              <a:t>-&gt; block element</a:t>
            </a:r>
            <a:endParaRPr lang="ko-KR" altLang="en-US" dirty="0">
              <a:effectLst/>
            </a:endParaRPr>
          </a:p>
          <a:p>
            <a:pPr fontAlgn="base"/>
            <a:r>
              <a:rPr lang="ko-KR" altLang="en-US" dirty="0">
                <a:effectLst/>
              </a:rPr>
              <a:t>화면의 일부를 차지하는 태그 </a:t>
            </a:r>
            <a:r>
              <a:rPr lang="en-US" altLang="ko-KR" dirty="0">
                <a:effectLst/>
              </a:rPr>
              <a:t>-&gt; inline level element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7565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인라인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>
                <a:effectLst/>
              </a:rPr>
              <a:t>a : </a:t>
            </a:r>
            <a:r>
              <a:rPr lang="ko-KR" altLang="en-US" dirty="0" err="1">
                <a:effectLst/>
              </a:rPr>
              <a:t>앵커태그</a:t>
            </a:r>
            <a:r>
              <a:rPr lang="ko-KR" altLang="en-US" dirty="0">
                <a:effectLst/>
              </a:rPr>
              <a:t> 		</a:t>
            </a:r>
            <a:r>
              <a:rPr lang="en-US" altLang="ko-KR" dirty="0" err="1">
                <a:effectLst/>
              </a:rPr>
              <a:t>abbr</a:t>
            </a:r>
            <a:r>
              <a:rPr lang="en-US" altLang="ko-KR" dirty="0">
                <a:effectLst/>
              </a:rPr>
              <a:t> : </a:t>
            </a:r>
            <a:r>
              <a:rPr lang="ko-KR" altLang="en-US" dirty="0" err="1">
                <a:effectLst/>
              </a:rPr>
              <a:t>줄임말</a:t>
            </a:r>
            <a:r>
              <a:rPr lang="ko-KR" altLang="en-US" dirty="0">
                <a:effectLst/>
              </a:rPr>
              <a:t>		</a:t>
            </a:r>
            <a:r>
              <a:rPr lang="en-US" altLang="ko-KR" dirty="0">
                <a:effectLst/>
              </a:rPr>
              <a:t>address : </a:t>
            </a:r>
            <a:r>
              <a:rPr lang="ko-KR" altLang="en-US" dirty="0">
                <a:effectLst/>
              </a:rPr>
              <a:t>물리적인 주소	</a:t>
            </a:r>
          </a:p>
          <a:p>
            <a:pPr fontAlgn="base"/>
            <a:r>
              <a:rPr lang="en-US" altLang="ko-KR" dirty="0" err="1">
                <a:effectLst/>
              </a:rPr>
              <a:t>br</a:t>
            </a:r>
            <a:r>
              <a:rPr lang="en-US" altLang="ko-KR" dirty="0">
                <a:effectLst/>
              </a:rPr>
              <a:t> : </a:t>
            </a:r>
            <a:r>
              <a:rPr lang="ko-KR" altLang="en-US" dirty="0" err="1">
                <a:effectLst/>
              </a:rPr>
              <a:t>문단개행</a:t>
            </a:r>
            <a:r>
              <a:rPr lang="ko-KR" altLang="en-US" dirty="0">
                <a:effectLst/>
              </a:rPr>
              <a:t>		</a:t>
            </a:r>
            <a:r>
              <a:rPr lang="en-US" altLang="ko-KR" dirty="0">
                <a:effectLst/>
              </a:rPr>
              <a:t>cite : </a:t>
            </a:r>
            <a:r>
              <a:rPr lang="ko-KR" altLang="en-US" dirty="0" err="1">
                <a:effectLst/>
              </a:rPr>
              <a:t>짧은인용</a:t>
            </a:r>
            <a:r>
              <a:rPr lang="ko-KR" altLang="en-US" dirty="0">
                <a:effectLst/>
              </a:rPr>
              <a:t>		</a:t>
            </a:r>
            <a:r>
              <a:rPr lang="en-US" altLang="ko-KR" dirty="0" err="1">
                <a:effectLst/>
              </a:rPr>
              <a:t>em</a:t>
            </a:r>
            <a:r>
              <a:rPr lang="en-US" altLang="ko-KR" dirty="0">
                <a:effectLst/>
              </a:rPr>
              <a:t> : </a:t>
            </a:r>
            <a:r>
              <a:rPr lang="ko-KR" altLang="en-US" dirty="0">
                <a:effectLst/>
              </a:rPr>
              <a:t>강조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 err="1">
                <a:effectLst/>
              </a:rPr>
              <a:t>이텔릭체</a:t>
            </a:r>
            <a:r>
              <a:rPr lang="en-US" altLang="ko-KR" dirty="0">
                <a:effectLst/>
              </a:rPr>
              <a:t>)</a:t>
            </a:r>
            <a:r>
              <a:rPr lang="ko-KR" altLang="en-US" dirty="0">
                <a:effectLst/>
              </a:rPr>
              <a:t>	</a:t>
            </a:r>
          </a:p>
          <a:p>
            <a:pPr fontAlgn="base"/>
            <a:r>
              <a:rPr lang="en-US" altLang="ko-KR" dirty="0">
                <a:effectLst/>
              </a:rPr>
              <a:t>font : </a:t>
            </a:r>
            <a:r>
              <a:rPr lang="ko-KR" altLang="en-US" dirty="0">
                <a:effectLst/>
              </a:rPr>
              <a:t>폰트 외양		</a:t>
            </a:r>
            <a:r>
              <a:rPr lang="en-US" altLang="ko-KR" dirty="0" err="1">
                <a:effectLst/>
              </a:rPr>
              <a:t>i</a:t>
            </a:r>
            <a:r>
              <a:rPr lang="en-US" altLang="ko-KR" dirty="0">
                <a:effectLst/>
              </a:rPr>
              <a:t> : </a:t>
            </a:r>
            <a:r>
              <a:rPr lang="ko-KR" altLang="en-US" dirty="0" err="1">
                <a:effectLst/>
              </a:rPr>
              <a:t>이탤릭체</a:t>
            </a:r>
            <a:r>
              <a:rPr lang="ko-KR" altLang="en-US" dirty="0">
                <a:effectLst/>
              </a:rPr>
              <a:t>		</a:t>
            </a:r>
            <a:r>
              <a:rPr lang="en-US" altLang="ko-KR" dirty="0">
                <a:effectLst/>
              </a:rPr>
              <a:t>iframe : </a:t>
            </a:r>
            <a:r>
              <a:rPr lang="ko-KR" altLang="en-US" dirty="0">
                <a:effectLst/>
              </a:rPr>
              <a:t>인라인 하위 윈도우</a:t>
            </a:r>
          </a:p>
          <a:p>
            <a:pPr fontAlgn="base"/>
            <a:r>
              <a:rPr lang="en-US" altLang="ko-KR" dirty="0" err="1">
                <a:effectLst/>
              </a:rPr>
              <a:t>img</a:t>
            </a:r>
            <a:r>
              <a:rPr lang="en-US" altLang="ko-KR" dirty="0">
                <a:effectLst/>
              </a:rPr>
              <a:t> : </a:t>
            </a:r>
            <a:r>
              <a:rPr lang="ko-KR" altLang="en-US" dirty="0">
                <a:effectLst/>
              </a:rPr>
              <a:t>이미지 </a:t>
            </a:r>
            <a:r>
              <a:rPr lang="ko-KR" altLang="en-US" dirty="0" err="1">
                <a:effectLst/>
              </a:rPr>
              <a:t>임베딩</a:t>
            </a:r>
            <a:r>
              <a:rPr lang="ko-KR" altLang="en-US" dirty="0">
                <a:effectLst/>
              </a:rPr>
              <a:t>	</a:t>
            </a:r>
            <a:r>
              <a:rPr lang="en-US" altLang="ko-KR" dirty="0">
                <a:effectLst/>
              </a:rPr>
              <a:t>input : </a:t>
            </a:r>
            <a:r>
              <a:rPr lang="ko-KR" altLang="en-US" dirty="0" err="1">
                <a:effectLst/>
              </a:rPr>
              <a:t>입력필드</a:t>
            </a:r>
            <a:r>
              <a:rPr lang="ko-KR" altLang="en-US" dirty="0">
                <a:effectLst/>
              </a:rPr>
              <a:t>		</a:t>
            </a:r>
            <a:r>
              <a:rPr lang="en-US" altLang="ko-KR" dirty="0">
                <a:effectLst/>
              </a:rPr>
              <a:t>label : </a:t>
            </a:r>
            <a:r>
              <a:rPr lang="ko-KR" altLang="en-US" dirty="0">
                <a:effectLst/>
              </a:rPr>
              <a:t>폼 </a:t>
            </a:r>
            <a:r>
              <a:rPr lang="ko-KR" altLang="en-US" dirty="0" err="1">
                <a:effectLst/>
              </a:rPr>
              <a:t>앨리먼트</a:t>
            </a:r>
            <a:r>
              <a:rPr lang="ko-KR" altLang="en-US" dirty="0">
                <a:effectLst/>
              </a:rPr>
              <a:t> 라벨		</a:t>
            </a:r>
            <a:r>
              <a:rPr lang="en-US" altLang="ko-KR" dirty="0">
                <a:effectLst/>
              </a:rPr>
              <a:t>legend : </a:t>
            </a:r>
            <a:r>
              <a:rPr lang="ko-KR" altLang="en-US" dirty="0" err="1">
                <a:effectLst/>
              </a:rPr>
              <a:t>필드셋</a:t>
            </a:r>
            <a:r>
              <a:rPr lang="ko-KR" altLang="en-US" dirty="0">
                <a:effectLst/>
              </a:rPr>
              <a:t> 제목	</a:t>
            </a:r>
            <a:r>
              <a:rPr lang="en-US" altLang="ko-KR" dirty="0">
                <a:effectLst/>
              </a:rPr>
              <a:t>q : </a:t>
            </a:r>
            <a:r>
              <a:rPr lang="ko-KR" altLang="en-US" dirty="0">
                <a:effectLst/>
              </a:rPr>
              <a:t>한 문장 짧은 인용문	</a:t>
            </a:r>
            <a:r>
              <a:rPr lang="en-US" altLang="ko-KR" dirty="0">
                <a:effectLst/>
              </a:rPr>
              <a:t>span : </a:t>
            </a:r>
            <a:r>
              <a:rPr lang="ko-KR" altLang="en-US" dirty="0">
                <a:effectLst/>
              </a:rPr>
              <a:t>인라인 </a:t>
            </a:r>
            <a:r>
              <a:rPr lang="ko-KR" altLang="en-US" dirty="0" err="1">
                <a:effectLst/>
              </a:rPr>
              <a:t>그룹핑</a:t>
            </a:r>
            <a:r>
              <a:rPr lang="ko-KR" altLang="en-US" dirty="0">
                <a:effectLst/>
              </a:rPr>
              <a:t> </a:t>
            </a:r>
            <a:r>
              <a:rPr lang="ko-KR" altLang="en-US" dirty="0" err="1">
                <a:effectLst/>
              </a:rPr>
              <a:t>앨리먼트</a:t>
            </a:r>
            <a:r>
              <a:rPr lang="ko-KR" altLang="en-US" dirty="0">
                <a:effectLst/>
              </a:rPr>
              <a:t>	</a:t>
            </a:r>
            <a:r>
              <a:rPr lang="en-US" altLang="ko-KR" dirty="0">
                <a:effectLst/>
              </a:rPr>
              <a:t>select : </a:t>
            </a:r>
            <a:r>
              <a:rPr lang="ko-KR" altLang="en-US" dirty="0">
                <a:effectLst/>
              </a:rPr>
              <a:t>선택가능목록	</a:t>
            </a:r>
            <a:r>
              <a:rPr lang="en-US" altLang="ko-KR" dirty="0">
                <a:effectLst/>
              </a:rPr>
              <a:t>strong : </a:t>
            </a:r>
            <a:r>
              <a:rPr lang="ko-KR" altLang="en-US" dirty="0" err="1">
                <a:effectLst/>
              </a:rPr>
              <a:t>굵은강조</a:t>
            </a:r>
            <a:r>
              <a:rPr lang="ko-KR" altLang="en-US" dirty="0">
                <a:effectLst/>
              </a:rPr>
              <a:t>	</a:t>
            </a:r>
            <a:r>
              <a:rPr lang="en-US" altLang="ko-KR" dirty="0">
                <a:effectLst/>
              </a:rPr>
              <a:t>summary : </a:t>
            </a:r>
            <a:r>
              <a:rPr lang="ko-KR" altLang="en-US" dirty="0">
                <a:effectLst/>
              </a:rPr>
              <a:t>테이블 요약정보</a:t>
            </a:r>
          </a:p>
          <a:p>
            <a:pPr fontAlgn="base"/>
            <a:r>
              <a:rPr lang="en-US" altLang="ko-KR" dirty="0">
                <a:effectLst/>
              </a:rPr>
              <a:t>td : </a:t>
            </a:r>
            <a:r>
              <a:rPr lang="ko-KR" altLang="en-US" dirty="0">
                <a:effectLst/>
              </a:rPr>
              <a:t>테이블 데이터</a:t>
            </a:r>
          </a:p>
        </p:txBody>
      </p:sp>
    </p:spTree>
    <p:extLst>
      <p:ext uri="{BB962C8B-B14F-4D97-AF65-F5344CB8AC3E}">
        <p14:creationId xmlns:p14="http://schemas.microsoft.com/office/powerpoint/2010/main" val="160838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>
                <a:effectLst/>
              </a:rPr>
              <a:t>body : </a:t>
            </a:r>
            <a:r>
              <a:rPr lang="ko-KR" altLang="en-US" dirty="0">
                <a:effectLst/>
              </a:rPr>
              <a:t>페이지 본문	</a:t>
            </a:r>
            <a:r>
              <a:rPr lang="en-US" altLang="ko-KR" dirty="0">
                <a:effectLst/>
              </a:rPr>
              <a:t>div : </a:t>
            </a:r>
            <a:r>
              <a:rPr lang="ko-KR" altLang="en-US" dirty="0" err="1">
                <a:effectLst/>
              </a:rPr>
              <a:t>블록레벨</a:t>
            </a:r>
            <a:r>
              <a:rPr lang="ko-KR" altLang="en-US" dirty="0">
                <a:effectLst/>
              </a:rPr>
              <a:t> </a:t>
            </a:r>
            <a:r>
              <a:rPr lang="ko-KR" altLang="en-US" dirty="0" err="1">
                <a:effectLst/>
              </a:rPr>
              <a:t>그룹핑</a:t>
            </a:r>
            <a:r>
              <a:rPr lang="ko-KR" altLang="en-US" dirty="0">
                <a:effectLst/>
              </a:rPr>
              <a:t> </a:t>
            </a:r>
            <a:r>
              <a:rPr lang="ko-KR" altLang="en-US" dirty="0" err="1">
                <a:effectLst/>
              </a:rPr>
              <a:t>앨리먼트</a:t>
            </a:r>
            <a:r>
              <a:rPr lang="ko-KR" altLang="en-US" dirty="0">
                <a:effectLst/>
              </a:rPr>
              <a:t>	</a:t>
            </a:r>
            <a:r>
              <a:rPr lang="en-US" altLang="ko-KR" dirty="0">
                <a:effectLst/>
              </a:rPr>
              <a:t>h1~h6 : </a:t>
            </a:r>
            <a:r>
              <a:rPr lang="ko-KR" altLang="en-US" dirty="0">
                <a:effectLst/>
              </a:rPr>
              <a:t>머리글</a:t>
            </a:r>
          </a:p>
          <a:p>
            <a:pPr fontAlgn="base"/>
            <a:r>
              <a:rPr lang="en-US" altLang="ko-KR" dirty="0">
                <a:effectLst/>
              </a:rPr>
              <a:t>p : </a:t>
            </a:r>
            <a:r>
              <a:rPr lang="ko-KR" altLang="en-US" dirty="0">
                <a:effectLst/>
              </a:rPr>
              <a:t>단락			</a:t>
            </a:r>
            <a:r>
              <a:rPr lang="en-US" altLang="ko-KR" dirty="0" err="1">
                <a:effectLst/>
              </a:rPr>
              <a:t>ul</a:t>
            </a:r>
            <a:r>
              <a:rPr lang="en-US" altLang="ko-KR" dirty="0">
                <a:effectLst/>
              </a:rPr>
              <a:t> : </a:t>
            </a:r>
            <a:r>
              <a:rPr lang="ko-KR" altLang="en-US" dirty="0">
                <a:effectLst/>
              </a:rPr>
              <a:t>순서가 없는 목록		</a:t>
            </a:r>
            <a:r>
              <a:rPr lang="en-US" altLang="ko-KR" dirty="0" err="1">
                <a:effectLst/>
              </a:rPr>
              <a:t>ol</a:t>
            </a:r>
            <a:r>
              <a:rPr lang="en-US" altLang="ko-KR" dirty="0">
                <a:effectLst/>
              </a:rPr>
              <a:t> : </a:t>
            </a:r>
            <a:r>
              <a:rPr lang="ko-KR" altLang="en-US" dirty="0">
                <a:effectLst/>
              </a:rPr>
              <a:t>순서가 있는 목록</a:t>
            </a:r>
          </a:p>
          <a:p>
            <a:pPr fontAlgn="base"/>
            <a:r>
              <a:rPr lang="en-US" altLang="ko-KR" dirty="0">
                <a:effectLst/>
              </a:rPr>
              <a:t>dl : </a:t>
            </a:r>
            <a:r>
              <a:rPr lang="ko-KR" altLang="en-US" dirty="0" err="1">
                <a:effectLst/>
              </a:rPr>
              <a:t>정의목록</a:t>
            </a:r>
            <a:r>
              <a:rPr lang="ko-KR" altLang="en-US" dirty="0">
                <a:effectLst/>
              </a:rPr>
              <a:t>		</a:t>
            </a:r>
            <a:r>
              <a:rPr lang="en-US" altLang="ko-KR" dirty="0" err="1">
                <a:effectLst/>
              </a:rPr>
              <a:t>dt</a:t>
            </a:r>
            <a:r>
              <a:rPr lang="en-US" altLang="ko-KR" dirty="0">
                <a:effectLst/>
              </a:rPr>
              <a:t> : </a:t>
            </a:r>
            <a:r>
              <a:rPr lang="ko-KR" altLang="en-US" dirty="0" err="1">
                <a:effectLst/>
              </a:rPr>
              <a:t>정의용어</a:t>
            </a:r>
            <a:r>
              <a:rPr lang="ko-KR" altLang="en-US" dirty="0">
                <a:effectLst/>
              </a:rPr>
              <a:t>			</a:t>
            </a:r>
            <a:r>
              <a:rPr lang="en-US" altLang="ko-KR" dirty="0" err="1">
                <a:effectLst/>
              </a:rPr>
              <a:t>dd</a:t>
            </a:r>
            <a:r>
              <a:rPr lang="en-US" altLang="ko-KR" dirty="0">
                <a:effectLst/>
              </a:rPr>
              <a:t> : </a:t>
            </a:r>
            <a:r>
              <a:rPr lang="ko-KR" altLang="en-US" dirty="0" err="1">
                <a:effectLst/>
              </a:rPr>
              <a:t>설명정의</a:t>
            </a:r>
            <a:endParaRPr lang="ko-KR" altLang="en-US" dirty="0">
              <a:effectLst/>
            </a:endParaRPr>
          </a:p>
          <a:p>
            <a:pPr fontAlgn="base"/>
            <a:r>
              <a:rPr lang="en-US" altLang="ko-KR" dirty="0">
                <a:effectLst/>
              </a:rPr>
              <a:t>li : </a:t>
            </a:r>
            <a:r>
              <a:rPr lang="ko-KR" altLang="en-US" dirty="0">
                <a:effectLst/>
              </a:rPr>
              <a:t>리스트 아이템		</a:t>
            </a:r>
            <a:r>
              <a:rPr lang="en-US" altLang="ko-KR" dirty="0" err="1">
                <a:effectLst/>
              </a:rPr>
              <a:t>blockquote</a:t>
            </a:r>
            <a:r>
              <a:rPr lang="en-US" altLang="ko-KR" dirty="0">
                <a:effectLst/>
              </a:rPr>
              <a:t> : </a:t>
            </a:r>
            <a:r>
              <a:rPr lang="ko-KR" altLang="en-US" dirty="0" err="1">
                <a:effectLst/>
              </a:rPr>
              <a:t>블럭레벨</a:t>
            </a:r>
            <a:r>
              <a:rPr lang="ko-KR" altLang="en-US" dirty="0">
                <a:effectLst/>
              </a:rPr>
              <a:t> 인용문	</a:t>
            </a:r>
            <a:r>
              <a:rPr lang="en-US" altLang="ko-KR" dirty="0" err="1">
                <a:effectLst/>
              </a:rPr>
              <a:t>hr</a:t>
            </a:r>
            <a:r>
              <a:rPr lang="en-US" altLang="ko-KR" dirty="0">
                <a:effectLst/>
              </a:rPr>
              <a:t> : </a:t>
            </a:r>
            <a:r>
              <a:rPr lang="ko-KR" altLang="en-US" dirty="0">
                <a:effectLst/>
              </a:rPr>
              <a:t>가로줄</a:t>
            </a:r>
          </a:p>
          <a:p>
            <a:pPr fontAlgn="base"/>
            <a:r>
              <a:rPr lang="en-US" altLang="ko-KR" dirty="0">
                <a:effectLst/>
              </a:rPr>
              <a:t>form : </a:t>
            </a:r>
            <a:r>
              <a:rPr lang="ko-KR" altLang="en-US" dirty="0">
                <a:effectLst/>
              </a:rPr>
              <a:t>입력 폼		</a:t>
            </a:r>
            <a:r>
              <a:rPr lang="en-US" altLang="ko-KR" dirty="0">
                <a:effectLst/>
              </a:rPr>
              <a:t>pre : </a:t>
            </a:r>
            <a:r>
              <a:rPr lang="ko-KR" altLang="en-US" dirty="0">
                <a:effectLst/>
              </a:rPr>
              <a:t>미리 서식을 지정한 텍스트	</a:t>
            </a:r>
            <a:r>
              <a:rPr lang="en-US" altLang="ko-KR" dirty="0" err="1">
                <a:effectLst/>
              </a:rPr>
              <a:t>fieldset</a:t>
            </a:r>
            <a:r>
              <a:rPr lang="en-US" altLang="ko-KR" dirty="0">
                <a:effectLst/>
              </a:rPr>
              <a:t> : </a:t>
            </a:r>
            <a:r>
              <a:rPr lang="ko-KR" altLang="en-US" dirty="0" err="1">
                <a:effectLst/>
              </a:rPr>
              <a:t>필드셋</a:t>
            </a:r>
            <a:r>
              <a:rPr lang="ko-KR" altLang="en-US" dirty="0">
                <a:effectLst/>
              </a:rPr>
              <a:t> 라벨</a:t>
            </a:r>
          </a:p>
          <a:p>
            <a:pPr fontAlgn="base"/>
            <a:r>
              <a:rPr lang="en-US" altLang="ko-KR" dirty="0">
                <a:effectLst/>
              </a:rPr>
              <a:t>col : </a:t>
            </a:r>
            <a:r>
              <a:rPr lang="ko-KR" altLang="en-US" dirty="0">
                <a:effectLst/>
              </a:rPr>
              <a:t>테이블 컬럼		</a:t>
            </a:r>
            <a:r>
              <a:rPr lang="en-US" altLang="ko-KR" dirty="0" err="1">
                <a:effectLst/>
              </a:rPr>
              <a:t>colgroup</a:t>
            </a:r>
            <a:r>
              <a:rPr lang="en-US" altLang="ko-KR" dirty="0">
                <a:effectLst/>
              </a:rPr>
              <a:t> : </a:t>
            </a:r>
            <a:r>
              <a:rPr lang="ko-KR" altLang="en-US" dirty="0">
                <a:effectLst/>
              </a:rPr>
              <a:t>테이블 컬럼 그룹	</a:t>
            </a:r>
            <a:r>
              <a:rPr lang="en-US" altLang="ko-KR" dirty="0">
                <a:effectLst/>
              </a:rPr>
              <a:t>embed : </a:t>
            </a:r>
            <a:r>
              <a:rPr lang="ko-KR" altLang="en-US" dirty="0" err="1">
                <a:effectLst/>
              </a:rPr>
              <a:t>외부컨텐츠</a:t>
            </a:r>
            <a:endParaRPr lang="ko-KR" altLang="en-US" dirty="0">
              <a:effectLst/>
            </a:endParaRPr>
          </a:p>
          <a:p>
            <a:pPr fontAlgn="base"/>
            <a:r>
              <a:rPr lang="en-US" altLang="ko-KR" dirty="0">
                <a:effectLst/>
              </a:rPr>
              <a:t>object : </a:t>
            </a:r>
            <a:r>
              <a:rPr lang="ko-KR" altLang="en-US" dirty="0" err="1">
                <a:effectLst/>
              </a:rPr>
              <a:t>개체임베딩</a:t>
            </a:r>
            <a:r>
              <a:rPr lang="ko-KR" altLang="en-US" dirty="0">
                <a:effectLst/>
              </a:rPr>
              <a:t>	</a:t>
            </a:r>
            <a:r>
              <a:rPr lang="en-US" altLang="ko-KR" dirty="0">
                <a:effectLst/>
              </a:rPr>
              <a:t>caption : </a:t>
            </a:r>
            <a:r>
              <a:rPr lang="ko-KR" altLang="en-US" dirty="0">
                <a:effectLst/>
              </a:rPr>
              <a:t>테이블 설명		</a:t>
            </a:r>
            <a:r>
              <a:rPr lang="en-US" altLang="ko-KR" dirty="0">
                <a:effectLst/>
              </a:rPr>
              <a:t>table : </a:t>
            </a:r>
            <a:r>
              <a:rPr lang="ko-KR" altLang="en-US" dirty="0">
                <a:effectLst/>
              </a:rPr>
              <a:t>테이블</a:t>
            </a:r>
          </a:p>
          <a:p>
            <a:pPr fontAlgn="base"/>
            <a:r>
              <a:rPr lang="en-US" altLang="ko-KR" dirty="0" err="1">
                <a:effectLst/>
              </a:rPr>
              <a:t>tbody</a:t>
            </a:r>
            <a:r>
              <a:rPr lang="en-US" altLang="ko-KR" dirty="0">
                <a:effectLst/>
              </a:rPr>
              <a:t> : </a:t>
            </a:r>
            <a:r>
              <a:rPr lang="ko-KR" altLang="en-US" dirty="0">
                <a:effectLst/>
              </a:rPr>
              <a:t>테이블 바디	</a:t>
            </a:r>
            <a:r>
              <a:rPr lang="en-US" altLang="ko-KR" dirty="0" err="1">
                <a:effectLst/>
              </a:rPr>
              <a:t>textarea</a:t>
            </a:r>
            <a:r>
              <a:rPr lang="en-US" altLang="ko-KR" dirty="0">
                <a:effectLst/>
              </a:rPr>
              <a:t> : </a:t>
            </a:r>
            <a:r>
              <a:rPr lang="ko-KR" altLang="en-US" dirty="0">
                <a:effectLst/>
              </a:rPr>
              <a:t>텍스트 입력 폼		</a:t>
            </a:r>
            <a:r>
              <a:rPr lang="en-US" altLang="ko-KR" dirty="0" err="1">
                <a:effectLst/>
              </a:rPr>
              <a:t>tfoot</a:t>
            </a:r>
            <a:r>
              <a:rPr lang="en-US" altLang="ko-KR" dirty="0">
                <a:effectLst/>
              </a:rPr>
              <a:t> : </a:t>
            </a:r>
            <a:r>
              <a:rPr lang="ko-KR" altLang="en-US" dirty="0">
                <a:effectLst/>
              </a:rPr>
              <a:t>테이블 </a:t>
            </a:r>
            <a:r>
              <a:rPr lang="ko-KR" altLang="en-US" dirty="0" err="1">
                <a:effectLst/>
              </a:rPr>
              <a:t>푸터</a:t>
            </a:r>
            <a:endParaRPr lang="ko-KR" altLang="en-US" dirty="0">
              <a:effectLst/>
            </a:endParaRPr>
          </a:p>
          <a:p>
            <a:pPr fontAlgn="base"/>
            <a:r>
              <a:rPr lang="en-US" altLang="ko-KR" dirty="0" err="1">
                <a:effectLst/>
              </a:rPr>
              <a:t>th</a:t>
            </a:r>
            <a:r>
              <a:rPr lang="en-US" altLang="ko-KR" dirty="0">
                <a:effectLst/>
              </a:rPr>
              <a:t> : </a:t>
            </a:r>
            <a:r>
              <a:rPr lang="ko-KR" altLang="en-US" dirty="0">
                <a:effectLst/>
              </a:rPr>
              <a:t>테이블 헤더		</a:t>
            </a:r>
            <a:r>
              <a:rPr lang="en-US" altLang="ko-KR" dirty="0" err="1">
                <a:effectLst/>
              </a:rPr>
              <a:t>thead</a:t>
            </a:r>
            <a:r>
              <a:rPr lang="en-US" altLang="ko-KR" dirty="0">
                <a:effectLst/>
              </a:rPr>
              <a:t> : </a:t>
            </a:r>
            <a:r>
              <a:rPr lang="ko-KR" altLang="en-US" dirty="0">
                <a:effectLst/>
              </a:rPr>
              <a:t>테이블 헤더		</a:t>
            </a:r>
            <a:r>
              <a:rPr lang="en-US" altLang="ko-KR" dirty="0" err="1">
                <a:effectLst/>
              </a:rPr>
              <a:t>tr</a:t>
            </a:r>
            <a:r>
              <a:rPr lang="en-US" altLang="ko-KR" dirty="0">
                <a:effectLst/>
              </a:rPr>
              <a:t> : </a:t>
            </a:r>
            <a:r>
              <a:rPr lang="ko-KR" altLang="en-US" dirty="0">
                <a:effectLst/>
              </a:rPr>
              <a:t>테이블 행</a:t>
            </a:r>
          </a:p>
        </p:txBody>
      </p:sp>
    </p:spTree>
    <p:extLst>
      <p:ext uri="{BB962C8B-B14F-4D97-AF65-F5344CB8AC3E}">
        <p14:creationId xmlns:p14="http://schemas.microsoft.com/office/powerpoint/2010/main" val="103945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박스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>
                <a:effectLst/>
              </a:rPr>
              <a:t>웹 브라우저는 각 </a:t>
            </a:r>
            <a:r>
              <a:rPr lang="en-US" altLang="ko-KR" dirty="0">
                <a:effectLst/>
              </a:rPr>
              <a:t>HTML </a:t>
            </a:r>
            <a:r>
              <a:rPr lang="ko-KR" altLang="en-US" dirty="0">
                <a:effectLst/>
              </a:rPr>
              <a:t>요소를 사각형으로 간주하고 웹 페이지 위에 그린다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이런 식으로 요소를 박스 형태로 그리는 것을 </a:t>
            </a:r>
            <a:r>
              <a:rPr lang="ko-KR" altLang="en-US" dirty="0" err="1">
                <a:effectLst/>
              </a:rPr>
              <a:t>박스모델이라고</a:t>
            </a:r>
            <a:r>
              <a:rPr lang="ko-KR" altLang="en-US" dirty="0">
                <a:effectLst/>
              </a:rPr>
              <a:t> 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fontAlgn="base"/>
            <a:r>
              <a:rPr lang="ko-KR" altLang="en-US" dirty="0">
                <a:effectLst/>
              </a:rPr>
              <a:t>콘텐츠 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박스의 내용물이다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텍스트와 이미지가 나타나는 부분이다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fontAlgn="base"/>
            <a:r>
              <a:rPr lang="ko-KR" altLang="en-US" dirty="0">
                <a:effectLst/>
              </a:rPr>
              <a:t>패딩 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콘텐츠 주위의 영역이다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투명하다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fontAlgn="base"/>
            <a:r>
              <a:rPr lang="ko-KR" altLang="en-US" dirty="0">
                <a:effectLst/>
              </a:rPr>
              <a:t>경계 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패딩과 내용물을 감싸는 경계이다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fontAlgn="base"/>
            <a:r>
              <a:rPr lang="ko-KR" altLang="en-US" dirty="0">
                <a:effectLst/>
              </a:rPr>
              <a:t>마진 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경계 주위의 영역이다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투명하다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828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Box-sizing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>
                <a:effectLst/>
              </a:rPr>
              <a:t>width </a:t>
            </a:r>
            <a:r>
              <a:rPr lang="ko-KR" altLang="en-US" dirty="0">
                <a:effectLst/>
              </a:rPr>
              <a:t>속성과 </a:t>
            </a:r>
            <a:r>
              <a:rPr lang="en-US" altLang="ko-KR" dirty="0">
                <a:effectLst/>
              </a:rPr>
              <a:t>height </a:t>
            </a:r>
            <a:r>
              <a:rPr lang="ko-KR" altLang="en-US" dirty="0">
                <a:effectLst/>
              </a:rPr>
              <a:t>속성이 차지하는 범위를 확정한다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fontAlgn="base"/>
            <a:r>
              <a:rPr lang="en-US" altLang="ko-KR" dirty="0" err="1">
                <a:effectLst/>
              </a:rPr>
              <a:t>box-sizing:content-box</a:t>
            </a:r>
            <a:r>
              <a:rPr lang="en-US" altLang="ko-KR" dirty="0">
                <a:effectLst/>
              </a:rPr>
              <a:t> : margin, border, padding </a:t>
            </a:r>
            <a:r>
              <a:rPr lang="ko-KR" altLang="en-US" dirty="0">
                <a:effectLst/>
              </a:rPr>
              <a:t>속성값이 적용되지 않는 </a:t>
            </a:r>
            <a:r>
              <a:rPr lang="en-US" altLang="ko-KR" dirty="0">
                <a:effectLst/>
              </a:rPr>
              <a:t>box </a:t>
            </a:r>
            <a:r>
              <a:rPr lang="ko-KR" altLang="en-US" dirty="0">
                <a:effectLst/>
              </a:rPr>
              <a:t>생성</a:t>
            </a:r>
          </a:p>
          <a:p>
            <a:pPr fontAlgn="base"/>
            <a:r>
              <a:rPr lang="en-US" altLang="ko-KR" dirty="0" err="1">
                <a:effectLst/>
              </a:rPr>
              <a:t>box-sizing:border-box</a:t>
            </a:r>
            <a:r>
              <a:rPr lang="en-US" altLang="ko-KR" dirty="0">
                <a:effectLst/>
              </a:rPr>
              <a:t> : margin</a:t>
            </a:r>
            <a:r>
              <a:rPr lang="ko-KR" altLang="en-US" dirty="0">
                <a:effectLst/>
              </a:rPr>
              <a:t>을 제외한 속성값이 포함된 </a:t>
            </a:r>
            <a:r>
              <a:rPr lang="en-US" altLang="ko-KR" dirty="0">
                <a:effectLst/>
              </a:rPr>
              <a:t>box</a:t>
            </a:r>
            <a:r>
              <a:rPr lang="ko-KR" altLang="en-US" dirty="0">
                <a:effectLst/>
              </a:rPr>
              <a:t>를 만든다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5522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마진겹침현상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fontAlgn="base">
              <a:buNone/>
            </a:pPr>
            <a:r>
              <a:rPr lang="ko-KR" altLang="en-US" dirty="0" err="1">
                <a:effectLst/>
              </a:rPr>
              <a:t>마진겹침</a:t>
            </a:r>
            <a:r>
              <a:rPr lang="ko-KR" altLang="en-US" dirty="0">
                <a:effectLst/>
              </a:rPr>
              <a:t> 현상은 상하 </a:t>
            </a:r>
            <a:r>
              <a:rPr lang="ko-KR" altLang="en-US" dirty="0" err="1">
                <a:effectLst/>
              </a:rPr>
              <a:t>마진값이</a:t>
            </a:r>
            <a:r>
              <a:rPr lang="ko-KR" altLang="en-US" dirty="0">
                <a:effectLst/>
              </a:rPr>
              <a:t> 어떤 상황에서 사라지는 현상을 의미한다</a:t>
            </a:r>
            <a:r>
              <a:rPr lang="en-US" altLang="ko-KR" dirty="0" smtClean="0">
                <a:effectLst/>
              </a:rPr>
              <a:t>.</a:t>
            </a:r>
          </a:p>
          <a:p>
            <a:pPr marL="36900" indent="0" fontAlgn="base">
              <a:buNone/>
            </a:pPr>
            <a:endParaRPr lang="ko-KR" altLang="en-US" dirty="0">
              <a:effectLst/>
            </a:endParaRPr>
          </a:p>
          <a:p>
            <a:pPr marL="36900" lvl="0" indent="0" fontAlgn="base">
              <a:buNone/>
            </a:pPr>
            <a:r>
              <a:rPr lang="en-US" altLang="ko-KR" dirty="0" smtClean="0">
                <a:effectLst/>
              </a:rPr>
              <a:t>1. </a:t>
            </a:r>
            <a:r>
              <a:rPr lang="ko-KR" altLang="en-US" dirty="0" smtClean="0">
                <a:effectLst/>
              </a:rPr>
              <a:t>형제 </a:t>
            </a:r>
            <a:r>
              <a:rPr lang="ko-KR" altLang="en-US" dirty="0" err="1">
                <a:effectLst/>
              </a:rPr>
              <a:t>엘리먼트</a:t>
            </a:r>
            <a:r>
              <a:rPr lang="ko-KR" altLang="en-US" dirty="0">
                <a:effectLst/>
              </a:rPr>
              <a:t> 간</a:t>
            </a: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- </a:t>
            </a:r>
            <a:r>
              <a:rPr lang="ko-KR" altLang="en-US" dirty="0">
                <a:effectLst/>
              </a:rPr>
              <a:t>둘 다 시각적요소가</a:t>
            </a:r>
            <a:r>
              <a:rPr lang="en-US" altLang="ko-KR" dirty="0">
                <a:effectLst/>
              </a:rPr>
              <a:t>(border, content) </a:t>
            </a:r>
            <a:r>
              <a:rPr lang="ko-KR" altLang="en-US" dirty="0">
                <a:effectLst/>
              </a:rPr>
              <a:t>있을 때</a:t>
            </a: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- </a:t>
            </a:r>
            <a:r>
              <a:rPr lang="ko-KR" altLang="en-US" dirty="0">
                <a:effectLst/>
              </a:rPr>
              <a:t>위 </a:t>
            </a:r>
            <a:r>
              <a:rPr lang="ko-KR" altLang="en-US" dirty="0" err="1">
                <a:effectLst/>
              </a:rPr>
              <a:t>엘리먼트는</a:t>
            </a:r>
            <a:r>
              <a:rPr lang="ko-KR" altLang="en-US" dirty="0">
                <a:effectLst/>
              </a:rPr>
              <a:t> 시각적 요소가 없고 아래 </a:t>
            </a:r>
            <a:r>
              <a:rPr lang="ko-KR" altLang="en-US" dirty="0" err="1">
                <a:effectLst/>
              </a:rPr>
              <a:t>엘리먼트는</a:t>
            </a:r>
            <a:r>
              <a:rPr lang="ko-KR" altLang="en-US" dirty="0">
                <a:effectLst/>
              </a:rPr>
              <a:t> 시각적 요소가 있을 때</a:t>
            </a: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2. </a:t>
            </a:r>
            <a:r>
              <a:rPr lang="ko-KR" altLang="en-US" dirty="0">
                <a:effectLst/>
              </a:rPr>
              <a:t>부모 </a:t>
            </a:r>
            <a:r>
              <a:rPr lang="ko-KR" altLang="en-US" dirty="0" err="1">
                <a:effectLst/>
              </a:rPr>
              <a:t>엘리먼트</a:t>
            </a:r>
            <a:r>
              <a:rPr lang="ko-KR" altLang="en-US" dirty="0">
                <a:effectLst/>
              </a:rPr>
              <a:t> 간</a:t>
            </a: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- </a:t>
            </a:r>
            <a:r>
              <a:rPr lang="ko-KR" altLang="en-US" dirty="0">
                <a:effectLst/>
              </a:rPr>
              <a:t>부모 </a:t>
            </a:r>
            <a:r>
              <a:rPr lang="ko-KR" altLang="en-US" dirty="0" err="1">
                <a:effectLst/>
              </a:rPr>
              <a:t>엘리먼트의</a:t>
            </a:r>
            <a:r>
              <a:rPr lang="ko-KR" altLang="en-US" dirty="0">
                <a:effectLst/>
              </a:rPr>
              <a:t> 시각적요소가 있을 때 </a:t>
            </a:r>
            <a:r>
              <a:rPr lang="en-US" altLang="ko-KR" dirty="0">
                <a:effectLst/>
              </a:rPr>
              <a:t>-&gt; </a:t>
            </a:r>
            <a:r>
              <a:rPr lang="ko-KR" altLang="en-US" dirty="0">
                <a:effectLst/>
              </a:rPr>
              <a:t>부모와 자식 둘 다 마진 값이 적용</a:t>
            </a: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- </a:t>
            </a:r>
            <a:r>
              <a:rPr lang="ko-KR" altLang="en-US" dirty="0">
                <a:effectLst/>
              </a:rPr>
              <a:t>부모 </a:t>
            </a:r>
            <a:r>
              <a:rPr lang="ko-KR" altLang="en-US" dirty="0" err="1">
                <a:effectLst/>
              </a:rPr>
              <a:t>엘리먼트의</a:t>
            </a:r>
            <a:r>
              <a:rPr lang="ko-KR" altLang="en-US" dirty="0">
                <a:effectLst/>
              </a:rPr>
              <a:t> 시각적요소가 없을 때 </a:t>
            </a:r>
            <a:r>
              <a:rPr lang="en-US" altLang="ko-KR" dirty="0">
                <a:effectLst/>
              </a:rPr>
              <a:t>-&gt; </a:t>
            </a:r>
            <a:r>
              <a:rPr lang="ko-KR" altLang="en-US" dirty="0">
                <a:effectLst/>
              </a:rPr>
              <a:t>부모와 자식 중 값이 큰 쪽을 적용</a:t>
            </a:r>
          </a:p>
        </p:txBody>
      </p:sp>
    </p:spTree>
    <p:extLst>
      <p:ext uri="{BB962C8B-B14F-4D97-AF65-F5344CB8AC3E}">
        <p14:creationId xmlns:p14="http://schemas.microsoft.com/office/powerpoint/2010/main" val="161970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의 역사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GML(1960</a:t>
            </a:r>
            <a:r>
              <a:rPr lang="ko-KR" altLang="en-US" dirty="0"/>
              <a:t>년대 말</a:t>
            </a:r>
            <a:r>
              <a:rPr lang="en-US" altLang="ko-KR" dirty="0"/>
              <a:t>) -&gt; SGML(</a:t>
            </a:r>
            <a:r>
              <a:rPr lang="ko-KR" altLang="en-US" dirty="0" err="1"/>
              <a:t>꺽쇠</a:t>
            </a:r>
            <a:r>
              <a:rPr lang="ko-KR" altLang="en-US" dirty="0"/>
              <a:t> 사용</a:t>
            </a:r>
            <a:r>
              <a:rPr lang="en-US" altLang="ko-KR" dirty="0"/>
              <a:t>) -&gt; </a:t>
            </a:r>
            <a:r>
              <a:rPr lang="en-US" altLang="ko-KR" dirty="0" err="1"/>
              <a:t>SGMLquid</a:t>
            </a:r>
            <a:r>
              <a:rPr lang="en-US" altLang="ko-KR" dirty="0"/>
              <a:t>(17</a:t>
            </a:r>
            <a:r>
              <a:rPr lang="ko-KR" altLang="en-US" dirty="0"/>
              <a:t>개의 태그 존재</a:t>
            </a:r>
            <a:r>
              <a:rPr lang="en-US" altLang="ko-KR" dirty="0"/>
              <a:t>) -&gt; HTML(a </a:t>
            </a:r>
            <a:r>
              <a:rPr lang="ko-KR" altLang="en-US" dirty="0"/>
              <a:t>태그 추가</a:t>
            </a:r>
            <a:r>
              <a:rPr lang="en-US" altLang="ko-KR" dirty="0"/>
              <a:t>)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98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포지션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fontAlgn="base">
              <a:buNone/>
            </a:pPr>
            <a:r>
              <a:rPr lang="ko-KR" altLang="en-US" dirty="0" err="1">
                <a:effectLst/>
              </a:rPr>
              <a:t>엘리먼트의</a:t>
            </a:r>
            <a:r>
              <a:rPr lang="ko-KR" altLang="en-US" dirty="0">
                <a:effectLst/>
              </a:rPr>
              <a:t> 위치를 지정하는 것으로 </a:t>
            </a:r>
            <a:r>
              <a:rPr lang="en-US" altLang="ko-KR" dirty="0">
                <a:effectLst/>
              </a:rPr>
              <a:t>4</a:t>
            </a:r>
            <a:r>
              <a:rPr lang="ko-KR" altLang="en-US" dirty="0">
                <a:effectLst/>
              </a:rPr>
              <a:t>가지 방법이 있다</a:t>
            </a:r>
            <a:r>
              <a:rPr lang="en-US" altLang="ko-KR" dirty="0" smtClean="0">
                <a:effectLst/>
              </a:rPr>
              <a:t>.</a:t>
            </a:r>
          </a:p>
          <a:p>
            <a:pPr marL="36900" indent="0" fontAlgn="base">
              <a:buNone/>
            </a:pP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1. static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– </a:t>
            </a:r>
            <a:r>
              <a:rPr lang="ko-KR" altLang="en-US" dirty="0">
                <a:effectLst/>
              </a:rPr>
              <a:t>기본 값</a:t>
            </a:r>
            <a:r>
              <a:rPr lang="en-US" altLang="ko-KR" dirty="0">
                <a:effectLst/>
              </a:rPr>
              <a:t>, HTML </a:t>
            </a:r>
            <a:r>
              <a:rPr lang="ko-KR" altLang="en-US" dirty="0">
                <a:effectLst/>
              </a:rPr>
              <a:t>요소가 자신에게 주어진 원래의 위치에 배치 되도록 함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2. relative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– </a:t>
            </a:r>
            <a:r>
              <a:rPr lang="ko-KR" altLang="en-US" dirty="0" err="1">
                <a:effectLst/>
              </a:rPr>
              <a:t>상대위치</a:t>
            </a:r>
            <a:r>
              <a:rPr lang="en-US" altLang="ko-KR" dirty="0">
                <a:effectLst/>
              </a:rPr>
              <a:t>, HTML </a:t>
            </a:r>
            <a:r>
              <a:rPr lang="ko-KR" altLang="en-US" dirty="0">
                <a:effectLst/>
              </a:rPr>
              <a:t>요소가 자신에게 </a:t>
            </a:r>
            <a:r>
              <a:rPr lang="ko-KR" altLang="en-US" dirty="0" err="1">
                <a:effectLst/>
              </a:rPr>
              <a:t>주아진</a:t>
            </a:r>
            <a:r>
              <a:rPr lang="ko-KR" altLang="en-US" dirty="0">
                <a:effectLst/>
              </a:rPr>
              <a:t> 원래의 위치를 기준으로 이동하도록 </a:t>
            </a:r>
          </a:p>
          <a:p>
            <a:pPr marL="36900" indent="0" fontAlgn="base">
              <a:buNone/>
            </a:pPr>
            <a:r>
              <a:rPr lang="ko-KR" altLang="en-US" dirty="0">
                <a:effectLst/>
              </a:rPr>
              <a:t>지정</a:t>
            </a:r>
          </a:p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3. absolute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– </a:t>
            </a:r>
            <a:r>
              <a:rPr lang="ko-KR" altLang="en-US" dirty="0" err="1">
                <a:effectLst/>
              </a:rPr>
              <a:t>절대위치</a:t>
            </a:r>
            <a:r>
              <a:rPr lang="en-US" altLang="ko-KR" dirty="0">
                <a:effectLst/>
              </a:rPr>
              <a:t>, HTML </a:t>
            </a:r>
            <a:r>
              <a:rPr lang="ko-KR" altLang="en-US" dirty="0">
                <a:effectLst/>
              </a:rPr>
              <a:t>요소가 부모의 위치를 기준으로 이동하도록 지정</a:t>
            </a:r>
          </a:p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4. fixed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– </a:t>
            </a:r>
            <a:r>
              <a:rPr lang="ko-KR" altLang="en-US" dirty="0" err="1">
                <a:effectLst/>
              </a:rPr>
              <a:t>고정위치</a:t>
            </a:r>
            <a:r>
              <a:rPr lang="en-US" altLang="ko-KR" dirty="0">
                <a:effectLst/>
              </a:rPr>
              <a:t>, HTML </a:t>
            </a:r>
            <a:r>
              <a:rPr lang="ko-KR" altLang="en-US" dirty="0">
                <a:effectLst/>
              </a:rPr>
              <a:t>요소가 스크롤의 여부에 상관없이 화면상에서 고정된 위치에</a:t>
            </a:r>
          </a:p>
          <a:p>
            <a:pPr marL="36900" indent="0" fontAlgn="base">
              <a:buNone/>
            </a:pPr>
            <a:r>
              <a:rPr lang="ko-KR" altLang="en-US" dirty="0">
                <a:effectLst/>
              </a:rPr>
              <a:t>있도록 지정 </a:t>
            </a:r>
            <a:r>
              <a:rPr lang="en-US" altLang="ko-KR" dirty="0">
                <a:effectLst/>
              </a:rPr>
              <a:t>– IE </a:t>
            </a:r>
            <a:r>
              <a:rPr lang="ko-KR" altLang="en-US" dirty="0" err="1">
                <a:effectLst/>
              </a:rPr>
              <a:t>하위버전</a:t>
            </a:r>
            <a:r>
              <a:rPr lang="ko-KR" altLang="en-US" dirty="0">
                <a:effectLst/>
              </a:rPr>
              <a:t> 적용 </a:t>
            </a:r>
            <a:r>
              <a:rPr lang="en-US" altLang="ko-KR" dirty="0">
                <a:effectLst/>
              </a:rPr>
              <a:t>X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149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Flex-1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fontAlgn="base">
              <a:buNone/>
            </a:pPr>
            <a:r>
              <a:rPr lang="ko-KR" altLang="en-US" dirty="0" err="1">
                <a:effectLst/>
              </a:rPr>
              <a:t>엘리먼트들의</a:t>
            </a:r>
            <a:r>
              <a:rPr lang="ko-KR" altLang="en-US" dirty="0">
                <a:effectLst/>
              </a:rPr>
              <a:t> 크기나 위치를 쉽게 잡아주는 도구</a:t>
            </a:r>
            <a:r>
              <a:rPr lang="en-US" altLang="ko-KR" dirty="0">
                <a:effectLst/>
              </a:rPr>
              <a:t>. flex</a:t>
            </a:r>
            <a:r>
              <a:rPr lang="ko-KR" altLang="en-US" dirty="0">
                <a:effectLst/>
              </a:rPr>
              <a:t>를 이용하면 레이아웃들을 매우 효과적으로 표현할 수 있다</a:t>
            </a:r>
            <a:r>
              <a:rPr lang="en-US" altLang="ko-KR" dirty="0">
                <a:effectLst/>
              </a:rPr>
              <a:t>. IE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>
                <a:effectLst/>
              </a:rPr>
              <a:t>display: flexbox</a:t>
            </a:r>
            <a:r>
              <a:rPr lang="ko-KR" altLang="en-US" dirty="0">
                <a:effectLst/>
              </a:rPr>
              <a:t>를 지정하고 다른 </a:t>
            </a:r>
            <a:r>
              <a:rPr lang="ko-KR" altLang="en-US" dirty="0" err="1">
                <a:effectLst/>
              </a:rPr>
              <a:t>부라우저는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display: flex</a:t>
            </a:r>
            <a:r>
              <a:rPr lang="ko-KR" altLang="en-US" dirty="0">
                <a:effectLst/>
              </a:rPr>
              <a:t>를 지정하고 사용한다</a:t>
            </a:r>
            <a:r>
              <a:rPr lang="en-US" altLang="ko-KR" dirty="0">
                <a:effectLst/>
              </a:rPr>
              <a:t>. </a:t>
            </a:r>
            <a:endParaRPr lang="en-US" altLang="ko-KR" dirty="0" smtClean="0">
              <a:effectLst/>
            </a:endParaRPr>
          </a:p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1. flex-grow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: </a:t>
            </a:r>
            <a:r>
              <a:rPr lang="en-US" altLang="ko-KR" dirty="0" err="1">
                <a:effectLst/>
              </a:rPr>
              <a:t>felxible</a:t>
            </a:r>
            <a:r>
              <a:rPr lang="en-US" altLang="ko-KR" dirty="0">
                <a:effectLst/>
              </a:rPr>
              <a:t> item</a:t>
            </a:r>
            <a:r>
              <a:rPr lang="ko-KR" altLang="en-US" dirty="0">
                <a:effectLst/>
              </a:rPr>
              <a:t>들이 차지할 너비들에 대한 </a:t>
            </a:r>
            <a:r>
              <a:rPr lang="ko-KR" altLang="en-US" dirty="0" err="1">
                <a:effectLst/>
              </a:rPr>
              <a:t>증가형</a:t>
            </a:r>
            <a:r>
              <a:rPr lang="ko-KR" altLang="en-US" dirty="0">
                <a:effectLst/>
              </a:rPr>
              <a:t> 숫자를 지정한다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기본값은 </a:t>
            </a:r>
            <a:r>
              <a:rPr lang="en-US" altLang="ko-KR" dirty="0">
                <a:effectLst/>
              </a:rPr>
              <a:t>0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- </a:t>
            </a:r>
            <a:r>
              <a:rPr lang="ko-KR" altLang="en-US" dirty="0">
                <a:effectLst/>
              </a:rPr>
              <a:t>속성</a:t>
            </a: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1. number : </a:t>
            </a:r>
            <a:r>
              <a:rPr lang="ko-KR" altLang="en-US" dirty="0">
                <a:effectLst/>
              </a:rPr>
              <a:t>증가시킬 값을 숫자로 지정한다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기본값은 </a:t>
            </a:r>
            <a:r>
              <a:rPr lang="en-US" altLang="ko-KR" dirty="0">
                <a:effectLst/>
              </a:rPr>
              <a:t>0</a:t>
            </a:r>
            <a:r>
              <a:rPr lang="ko-KR" altLang="en-US" dirty="0">
                <a:effectLst/>
              </a:rPr>
              <a:t>이다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2. initial : </a:t>
            </a:r>
            <a:r>
              <a:rPr lang="ko-KR" altLang="en-US" dirty="0">
                <a:effectLst/>
              </a:rPr>
              <a:t>이 속성의 기본값을 따른다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3. inherit : </a:t>
            </a:r>
            <a:r>
              <a:rPr lang="ko-KR" altLang="en-US" dirty="0">
                <a:effectLst/>
              </a:rPr>
              <a:t>부모 요소로부터 값을 상속 받는다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0094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Flex-2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2. flex-shrink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: flexible item</a:t>
            </a:r>
            <a:r>
              <a:rPr lang="ko-KR" altLang="en-US" dirty="0">
                <a:effectLst/>
              </a:rPr>
              <a:t>들이 차지할 너비들에 대한 </a:t>
            </a:r>
            <a:r>
              <a:rPr lang="ko-KR" altLang="en-US" dirty="0" err="1">
                <a:effectLst/>
              </a:rPr>
              <a:t>감소형</a:t>
            </a:r>
            <a:r>
              <a:rPr lang="ko-KR" altLang="en-US" dirty="0">
                <a:effectLst/>
              </a:rPr>
              <a:t> 숫자를 지정한다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기본값은 </a:t>
            </a:r>
            <a:r>
              <a:rPr lang="en-US" altLang="ko-KR" dirty="0">
                <a:effectLst/>
              </a:rPr>
              <a:t>1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- </a:t>
            </a:r>
            <a:r>
              <a:rPr lang="ko-KR" altLang="en-US" dirty="0">
                <a:effectLst/>
              </a:rPr>
              <a:t>속성</a:t>
            </a: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1. number : </a:t>
            </a:r>
            <a:r>
              <a:rPr lang="ko-KR" altLang="en-US" dirty="0">
                <a:effectLst/>
              </a:rPr>
              <a:t>감소시킬 값을 숫자로 지정한다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기본값은 </a:t>
            </a:r>
            <a:r>
              <a:rPr lang="en-US" altLang="ko-KR" dirty="0">
                <a:effectLst/>
              </a:rPr>
              <a:t>1</a:t>
            </a:r>
            <a:r>
              <a:rPr lang="ko-KR" altLang="en-US" dirty="0">
                <a:effectLst/>
              </a:rPr>
              <a:t>이다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2. initial : </a:t>
            </a:r>
            <a:r>
              <a:rPr lang="ko-KR" altLang="en-US" dirty="0">
                <a:effectLst/>
              </a:rPr>
              <a:t>이 속성의 기본값을 따른다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3. inherit : </a:t>
            </a:r>
            <a:r>
              <a:rPr lang="ko-KR" altLang="en-US" dirty="0">
                <a:effectLst/>
              </a:rPr>
              <a:t>부모 요소로부터 값을 상속 받는다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3. flex-basis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: flexible item</a:t>
            </a:r>
            <a:r>
              <a:rPr lang="ko-KR" altLang="en-US" dirty="0">
                <a:effectLst/>
              </a:rPr>
              <a:t>의 기본값을 지정한다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기본값은 </a:t>
            </a:r>
            <a:r>
              <a:rPr lang="en-US" altLang="ko-KR" dirty="0">
                <a:effectLst/>
              </a:rPr>
              <a:t>auto </a:t>
            </a:r>
            <a:r>
              <a:rPr lang="ko-KR" altLang="en-US" dirty="0">
                <a:effectLst/>
              </a:rPr>
              <a:t>이다</a:t>
            </a:r>
            <a:r>
              <a:rPr lang="en-US" altLang="ko-KR" dirty="0">
                <a:effectLst/>
              </a:rPr>
              <a:t>. 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- </a:t>
            </a:r>
            <a:r>
              <a:rPr lang="ko-KR" altLang="en-US" dirty="0">
                <a:effectLst/>
              </a:rPr>
              <a:t>속성</a:t>
            </a: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1. number : flexible item</a:t>
            </a:r>
            <a:r>
              <a:rPr lang="ko-KR" altLang="en-US" dirty="0">
                <a:effectLst/>
              </a:rPr>
              <a:t>의 기본값을 </a:t>
            </a:r>
            <a:r>
              <a:rPr lang="en-US" altLang="ko-KR" dirty="0" err="1">
                <a:effectLst/>
              </a:rPr>
              <a:t>px</a:t>
            </a:r>
            <a:r>
              <a:rPr lang="en-US" altLang="ko-KR" dirty="0">
                <a:effectLst/>
              </a:rPr>
              <a:t>, </a:t>
            </a:r>
            <a:r>
              <a:rPr lang="en-US" altLang="ko-KR" dirty="0" err="1">
                <a:effectLst/>
              </a:rPr>
              <a:t>pt</a:t>
            </a:r>
            <a:r>
              <a:rPr lang="ko-KR" altLang="en-US" dirty="0">
                <a:effectLst/>
              </a:rPr>
              <a:t>등의 길이 단위 혹은 </a:t>
            </a:r>
            <a:r>
              <a:rPr lang="en-US" altLang="ko-KR" dirty="0">
                <a:effectLst/>
              </a:rPr>
              <a:t>%</a:t>
            </a:r>
            <a:r>
              <a:rPr lang="ko-KR" altLang="en-US" dirty="0">
                <a:effectLst/>
              </a:rPr>
              <a:t>로 지정한다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2. auto : </a:t>
            </a:r>
            <a:r>
              <a:rPr lang="ko-KR" altLang="en-US" dirty="0">
                <a:effectLst/>
              </a:rPr>
              <a:t>기본값으로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길이는 </a:t>
            </a:r>
            <a:r>
              <a:rPr lang="en-US" altLang="ko-KR" dirty="0">
                <a:effectLst/>
              </a:rPr>
              <a:t>flexible item</a:t>
            </a:r>
            <a:r>
              <a:rPr lang="ko-KR" altLang="en-US" dirty="0">
                <a:effectLst/>
              </a:rPr>
              <a:t>의 길이와 같다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3. initial : </a:t>
            </a:r>
            <a:r>
              <a:rPr lang="ko-KR" altLang="en-US" dirty="0">
                <a:effectLst/>
              </a:rPr>
              <a:t>이 속성의 기본값을 따른다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583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Flex-3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4. flex-direction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: CSS3</a:t>
            </a:r>
            <a:r>
              <a:rPr lang="ko-KR" altLang="en-US" dirty="0">
                <a:effectLst/>
              </a:rPr>
              <a:t>에 추가된 속성으로 </a:t>
            </a:r>
            <a:r>
              <a:rPr lang="en-US" altLang="ko-KR" dirty="0">
                <a:effectLst/>
              </a:rPr>
              <a:t>flexible item</a:t>
            </a:r>
            <a:r>
              <a:rPr lang="ko-KR" altLang="en-US" dirty="0">
                <a:effectLst/>
              </a:rPr>
              <a:t>이 </a:t>
            </a:r>
            <a:r>
              <a:rPr lang="en-US" altLang="ko-KR" dirty="0">
                <a:effectLst/>
              </a:rPr>
              <a:t>flex </a:t>
            </a:r>
            <a:r>
              <a:rPr lang="ko-KR" altLang="en-US" dirty="0">
                <a:effectLst/>
              </a:rPr>
              <a:t>컨테이너 안에 위치하는 </a:t>
            </a:r>
            <a:r>
              <a:rPr lang="ko-KR" altLang="en-US" dirty="0" smtClean="0">
                <a:effectLst/>
              </a:rPr>
              <a:t>방법  지정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- </a:t>
            </a:r>
            <a:r>
              <a:rPr lang="ko-KR" altLang="en-US" dirty="0">
                <a:effectLst/>
              </a:rPr>
              <a:t>속성</a:t>
            </a: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1. row : </a:t>
            </a:r>
            <a:r>
              <a:rPr lang="ko-KR" altLang="en-US" dirty="0">
                <a:effectLst/>
              </a:rPr>
              <a:t>기본값으로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행으로 수평방향으로 왼쪽에서 오른쪽으로 정렬한다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2. row-reverse : </a:t>
            </a:r>
            <a:r>
              <a:rPr lang="ko-KR" altLang="en-US" dirty="0">
                <a:effectLst/>
              </a:rPr>
              <a:t>행으로 수평방향으로 오른쪽에서 왼쪽으로 정렬한다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3. column : </a:t>
            </a:r>
            <a:r>
              <a:rPr lang="ko-KR" altLang="en-US" dirty="0">
                <a:effectLst/>
              </a:rPr>
              <a:t>열로 수직방향으로 위에서 아래로 정렬한다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4. column-reverse : </a:t>
            </a:r>
            <a:r>
              <a:rPr lang="ko-KR" altLang="en-US" dirty="0">
                <a:effectLst/>
              </a:rPr>
              <a:t>열로 수직방향으로 아래에서 위로 정렬한다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5. initial : </a:t>
            </a:r>
            <a:r>
              <a:rPr lang="ko-KR" altLang="en-US" dirty="0">
                <a:effectLst/>
              </a:rPr>
              <a:t>디폴트 값으로 이 속성을 설정한다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6. inherit : </a:t>
            </a:r>
            <a:r>
              <a:rPr lang="ko-KR" altLang="en-US" dirty="0">
                <a:effectLst/>
              </a:rPr>
              <a:t>부모 요소로부터 값을 상속 받는다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793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Flex-4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5. flex-wrap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: flexible item</a:t>
            </a:r>
            <a:r>
              <a:rPr lang="ko-KR" altLang="en-US" dirty="0">
                <a:effectLst/>
              </a:rPr>
              <a:t>을 </a:t>
            </a:r>
            <a:r>
              <a:rPr lang="en-US" altLang="ko-KR" dirty="0">
                <a:effectLst/>
              </a:rPr>
              <a:t>wrap </a:t>
            </a:r>
            <a:r>
              <a:rPr lang="ko-KR" altLang="en-US" dirty="0">
                <a:effectLst/>
              </a:rPr>
              <a:t>할 것인지 아닌지를 지정한다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- </a:t>
            </a:r>
            <a:r>
              <a:rPr lang="ko-KR" altLang="en-US" dirty="0">
                <a:effectLst/>
              </a:rPr>
              <a:t>속성</a:t>
            </a: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1. </a:t>
            </a:r>
            <a:r>
              <a:rPr lang="en-US" altLang="ko-KR" dirty="0" err="1">
                <a:effectLst/>
              </a:rPr>
              <a:t>nowrap</a:t>
            </a:r>
            <a:r>
              <a:rPr lang="en-US" altLang="ko-KR" dirty="0">
                <a:effectLst/>
              </a:rPr>
              <a:t> : </a:t>
            </a:r>
            <a:r>
              <a:rPr lang="ko-KR" altLang="en-US" dirty="0">
                <a:effectLst/>
              </a:rPr>
              <a:t>기본값으로</a:t>
            </a:r>
            <a:r>
              <a:rPr lang="en-US" altLang="ko-KR" dirty="0">
                <a:effectLst/>
              </a:rPr>
              <a:t>, flexible item</a:t>
            </a:r>
            <a:r>
              <a:rPr lang="ko-KR" altLang="en-US" dirty="0">
                <a:effectLst/>
              </a:rPr>
              <a:t>이 </a:t>
            </a:r>
            <a:r>
              <a:rPr lang="en-US" altLang="ko-KR" dirty="0">
                <a:effectLst/>
              </a:rPr>
              <a:t>wrap </a:t>
            </a:r>
            <a:r>
              <a:rPr lang="ko-KR" altLang="en-US" dirty="0">
                <a:effectLst/>
              </a:rPr>
              <a:t>되지 않도록 지정한다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2. wrap : </a:t>
            </a:r>
            <a:r>
              <a:rPr lang="ko-KR" altLang="en-US" dirty="0">
                <a:effectLst/>
              </a:rPr>
              <a:t>만일 필요하다면 </a:t>
            </a:r>
            <a:r>
              <a:rPr lang="en-US" altLang="ko-KR" dirty="0">
                <a:effectLst/>
              </a:rPr>
              <a:t>flexible item</a:t>
            </a:r>
            <a:r>
              <a:rPr lang="ko-KR" altLang="en-US" dirty="0">
                <a:effectLst/>
              </a:rPr>
              <a:t>을 </a:t>
            </a:r>
            <a:r>
              <a:rPr lang="en-US" altLang="ko-KR" dirty="0">
                <a:effectLst/>
              </a:rPr>
              <a:t>wrap</a:t>
            </a:r>
            <a:r>
              <a:rPr lang="ko-KR" altLang="en-US" dirty="0">
                <a:effectLst/>
              </a:rPr>
              <a:t>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3. wrap-reverse : </a:t>
            </a:r>
            <a:r>
              <a:rPr lang="ko-KR" altLang="en-US" dirty="0">
                <a:effectLst/>
              </a:rPr>
              <a:t>만일 역순으로 </a:t>
            </a:r>
            <a:r>
              <a:rPr lang="en-US" altLang="ko-KR" dirty="0">
                <a:effectLst/>
              </a:rPr>
              <a:t>flexible item</a:t>
            </a:r>
            <a:r>
              <a:rPr lang="ko-KR" altLang="en-US" dirty="0">
                <a:effectLst/>
              </a:rPr>
              <a:t>을 </a:t>
            </a:r>
            <a:r>
              <a:rPr lang="en-US" altLang="ko-KR" dirty="0">
                <a:effectLst/>
              </a:rPr>
              <a:t>wrap</a:t>
            </a:r>
            <a:r>
              <a:rPr lang="ko-KR" altLang="en-US" dirty="0">
                <a:effectLst/>
              </a:rPr>
              <a:t>할 필요가 있을 때 지정</a:t>
            </a: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4. initial : </a:t>
            </a:r>
            <a:r>
              <a:rPr lang="ko-KR" altLang="en-US" dirty="0">
                <a:effectLst/>
              </a:rPr>
              <a:t>디폴트 값으로 이 속성을 설정한다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5. inherit : </a:t>
            </a:r>
            <a:r>
              <a:rPr lang="ko-KR" altLang="en-US" dirty="0">
                <a:effectLst/>
              </a:rPr>
              <a:t>부모 요소로부터 값을 상속 받는다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752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Media Query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fontAlgn="base">
              <a:buNone/>
            </a:pPr>
            <a:r>
              <a:rPr lang="ko-KR" altLang="en-US" dirty="0">
                <a:effectLst/>
              </a:rPr>
              <a:t>화면의 종류와 크기에 따라서 디자인을 달리 줄 수 있는 </a:t>
            </a:r>
            <a:r>
              <a:rPr lang="en-US" altLang="ko-KR" dirty="0">
                <a:effectLst/>
              </a:rPr>
              <a:t>CSS</a:t>
            </a:r>
            <a:r>
              <a:rPr lang="ko-KR" altLang="en-US" dirty="0">
                <a:effectLst/>
              </a:rPr>
              <a:t>의 기능이다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최근의 트렌드인 </a:t>
            </a:r>
            <a:r>
              <a:rPr lang="ko-KR" altLang="en-US" dirty="0" err="1">
                <a:effectLst/>
              </a:rPr>
              <a:t>반응형</a:t>
            </a:r>
            <a:r>
              <a:rPr lang="ko-KR" altLang="en-US" dirty="0">
                <a:effectLst/>
              </a:rPr>
              <a:t> 디자인의 핵심 기술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 smtClean="0">
                <a:effectLst/>
              </a:rPr>
              <a:t>1. </a:t>
            </a:r>
            <a:r>
              <a:rPr lang="ko-KR" altLang="en-US" dirty="0" smtClean="0">
                <a:effectLst/>
              </a:rPr>
              <a:t>파일로 </a:t>
            </a:r>
            <a:r>
              <a:rPr lang="ko-KR" altLang="en-US" dirty="0">
                <a:effectLst/>
              </a:rPr>
              <a:t>분기하는 방법</a:t>
            </a:r>
          </a:p>
          <a:p>
            <a:pPr marL="36900" indent="0" fontAlgn="base">
              <a:buNone/>
            </a:pPr>
            <a:r>
              <a:rPr lang="en-US" altLang="ko-KR" dirty="0" smtClean="0">
                <a:effectLst/>
              </a:rPr>
              <a:t>2. </a:t>
            </a:r>
            <a:r>
              <a:rPr lang="ko-KR" altLang="en-US" dirty="0" err="1" smtClean="0">
                <a:effectLst/>
              </a:rPr>
              <a:t>파일내에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dirty="0">
                <a:effectLst/>
              </a:rPr>
              <a:t>작성하는 방법</a:t>
            </a:r>
          </a:p>
          <a:p>
            <a:pPr marL="36900" indent="0" fontAlgn="base">
              <a:buNone/>
            </a:pPr>
            <a:r>
              <a:rPr lang="en-US" altLang="ko-KR" dirty="0" smtClean="0">
                <a:effectLst/>
              </a:rPr>
              <a:t>3. CSS </a:t>
            </a:r>
            <a:r>
              <a:rPr lang="ko-KR" altLang="en-US" dirty="0">
                <a:effectLst/>
              </a:rPr>
              <a:t>파일 내에서 작성하는 방법</a:t>
            </a: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@media screen and (min-width:</a:t>
            </a:r>
            <a:r>
              <a:rPr lang="ko-KR" altLang="en-US" dirty="0">
                <a:effectLst/>
              </a:rPr>
              <a:t>최소 넓이 폭</a:t>
            </a:r>
            <a:r>
              <a:rPr lang="en-US" altLang="ko-KR" dirty="0">
                <a:effectLst/>
              </a:rPr>
              <a:t>) and (max-width:</a:t>
            </a:r>
            <a:r>
              <a:rPr lang="ko-KR" altLang="en-US" dirty="0">
                <a:effectLst/>
              </a:rPr>
              <a:t>최대 넓이 폭</a:t>
            </a:r>
            <a:r>
              <a:rPr lang="en-US" altLang="ko-KR" dirty="0">
                <a:effectLst/>
              </a:rPr>
              <a:t>) {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ko-KR" altLang="en-US" dirty="0">
                <a:effectLst/>
              </a:rPr>
              <a:t>해당 조건에 부합될 때 연결할 </a:t>
            </a:r>
            <a:r>
              <a:rPr lang="en-US" altLang="ko-KR" dirty="0" err="1">
                <a:effectLst/>
              </a:rPr>
              <a:t>css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구문 </a:t>
            </a:r>
            <a:r>
              <a:rPr lang="en-US" altLang="ko-KR" dirty="0">
                <a:effectLst/>
              </a:rPr>
              <a:t>}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471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Float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>
                <a:effectLst/>
              </a:rPr>
              <a:t>float</a:t>
            </a:r>
            <a:r>
              <a:rPr lang="ko-KR" altLang="en-US" dirty="0">
                <a:effectLst/>
              </a:rPr>
              <a:t>는 편집디자인에서 이미지를 삽화로 삽입할 때 사용하는 기법이다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또한 레이아웃을 구성할 때 가장 많이 사용하는 스타일 속성이기도 하다</a:t>
            </a:r>
            <a:r>
              <a:rPr lang="en-US" altLang="ko-KR" dirty="0">
                <a:effectLst/>
              </a:rPr>
              <a:t>. float</a:t>
            </a:r>
            <a:r>
              <a:rPr lang="ko-KR" altLang="en-US" dirty="0">
                <a:effectLst/>
              </a:rPr>
              <a:t>를 사용하면 글자 위에 그림을 띄울 수 있다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fontAlgn="base"/>
            <a:r>
              <a:rPr lang="en-US" altLang="ko-KR" dirty="0" err="1">
                <a:effectLst/>
              </a:rPr>
              <a:t>float:left</a:t>
            </a:r>
            <a:r>
              <a:rPr lang="en-US" altLang="ko-KR" dirty="0">
                <a:effectLst/>
              </a:rPr>
              <a:t> – </a:t>
            </a:r>
            <a:r>
              <a:rPr lang="ko-KR" altLang="en-US" dirty="0">
                <a:effectLst/>
              </a:rPr>
              <a:t>요소를 왼쪽 방향으로 띄워지게 지정 </a:t>
            </a:r>
            <a:r>
              <a:rPr lang="en-US" altLang="ko-KR" dirty="0">
                <a:effectLst/>
              </a:rPr>
              <a:t>y</a:t>
            </a:r>
            <a:r>
              <a:rPr lang="ko-KR" altLang="en-US" dirty="0">
                <a:effectLst/>
              </a:rPr>
              <a:t>축의 값을 </a:t>
            </a:r>
            <a:r>
              <a:rPr lang="en-US" altLang="ko-KR" dirty="0">
                <a:effectLst/>
              </a:rPr>
              <a:t>x</a:t>
            </a:r>
            <a:r>
              <a:rPr lang="ko-KR" altLang="en-US" dirty="0">
                <a:effectLst/>
              </a:rPr>
              <a:t>축으로 옮겨준다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fontAlgn="base"/>
            <a:r>
              <a:rPr lang="en-US" altLang="ko-KR" dirty="0" err="1">
                <a:effectLst/>
              </a:rPr>
              <a:t>float:right</a:t>
            </a:r>
            <a:r>
              <a:rPr lang="en-US" altLang="ko-KR" dirty="0">
                <a:effectLst/>
              </a:rPr>
              <a:t> – </a:t>
            </a:r>
            <a:r>
              <a:rPr lang="ko-KR" altLang="en-US" dirty="0">
                <a:effectLst/>
              </a:rPr>
              <a:t>요소를 오른쪽 방향으로 띄워지게 지정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오른쪽이 기준이 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fontAlgn="base"/>
            <a:r>
              <a:rPr lang="en-US" altLang="ko-KR" dirty="0" err="1">
                <a:effectLst/>
              </a:rPr>
              <a:t>float:none</a:t>
            </a:r>
            <a:r>
              <a:rPr lang="en-US" altLang="ko-KR" dirty="0">
                <a:effectLst/>
              </a:rPr>
              <a:t> – </a:t>
            </a:r>
            <a:r>
              <a:rPr lang="ko-KR" altLang="en-US" dirty="0">
                <a:effectLst/>
              </a:rPr>
              <a:t>기본값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요소를 띄우지 않는다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텍스트가 위치하는 곳에 위치한다</a:t>
            </a:r>
            <a:r>
              <a:rPr lang="en-US" altLang="ko-KR" dirty="0">
                <a:effectLst/>
              </a:rPr>
              <a:t>. </a:t>
            </a:r>
            <a:endParaRPr lang="ko-KR" altLang="en-US" dirty="0">
              <a:effectLst/>
            </a:endParaRPr>
          </a:p>
          <a:p>
            <a:pPr fontAlgn="base"/>
            <a:r>
              <a:rPr lang="ko-KR" altLang="en-US" dirty="0">
                <a:effectLst/>
              </a:rPr>
              <a:t>앞에서 </a:t>
            </a:r>
            <a:r>
              <a:rPr lang="en-US" altLang="ko-KR" dirty="0">
                <a:effectLst/>
              </a:rPr>
              <a:t>left</a:t>
            </a:r>
            <a:r>
              <a:rPr lang="ko-KR" altLang="en-US" dirty="0">
                <a:effectLst/>
              </a:rPr>
              <a:t>나 </a:t>
            </a:r>
            <a:r>
              <a:rPr lang="en-US" altLang="ko-KR" dirty="0">
                <a:effectLst/>
              </a:rPr>
              <a:t>right</a:t>
            </a:r>
            <a:r>
              <a:rPr lang="ko-KR" altLang="en-US" dirty="0">
                <a:effectLst/>
              </a:rPr>
              <a:t>로 선언되었을 경우 </a:t>
            </a:r>
            <a:r>
              <a:rPr lang="en-US" altLang="ko-KR" dirty="0">
                <a:effectLst/>
              </a:rPr>
              <a:t>none</a:t>
            </a:r>
            <a:r>
              <a:rPr lang="ko-KR" altLang="en-US" dirty="0">
                <a:effectLst/>
              </a:rPr>
              <a:t>으로 설정하면 선언된 값이 없어진다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4434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Float </a:t>
            </a:r>
            <a:r>
              <a:rPr lang="ko-KR" altLang="en-US" dirty="0" smtClean="0"/>
              <a:t>해제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fontAlgn="base">
              <a:buNone/>
            </a:pPr>
            <a:r>
              <a:rPr lang="en-US" altLang="ko-KR" dirty="0">
                <a:effectLst/>
              </a:rPr>
              <a:t>1. </a:t>
            </a:r>
            <a:r>
              <a:rPr lang="en-US" altLang="ko-KR" dirty="0" err="1">
                <a:effectLst/>
              </a:rPr>
              <a:t>clear:both</a:t>
            </a:r>
            <a:r>
              <a:rPr lang="en-US" altLang="ko-KR" dirty="0">
                <a:effectLst/>
              </a:rPr>
              <a:t> – </a:t>
            </a:r>
            <a:r>
              <a:rPr lang="ko-KR" altLang="en-US" dirty="0">
                <a:effectLst/>
              </a:rPr>
              <a:t>다음 태그에 </a:t>
            </a:r>
            <a:r>
              <a:rPr lang="en-US" altLang="ko-KR" dirty="0" err="1">
                <a:effectLst/>
              </a:rPr>
              <a:t>clear:both</a:t>
            </a:r>
            <a:r>
              <a:rPr lang="ko-KR" altLang="en-US" dirty="0">
                <a:effectLst/>
              </a:rPr>
              <a:t>를 선언한다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2. </a:t>
            </a:r>
            <a:r>
              <a:rPr lang="en-US" altLang="ko-KR" dirty="0" err="1">
                <a:effectLst/>
              </a:rPr>
              <a:t>overflow:hidden</a:t>
            </a:r>
            <a:r>
              <a:rPr lang="en-US" altLang="ko-KR" dirty="0">
                <a:effectLst/>
              </a:rPr>
              <a:t> – </a:t>
            </a:r>
            <a:r>
              <a:rPr lang="ko-KR" altLang="en-US" dirty="0">
                <a:effectLst/>
              </a:rPr>
              <a:t>부모한테 </a:t>
            </a:r>
            <a:r>
              <a:rPr lang="en-US" altLang="ko-KR" dirty="0" err="1">
                <a:effectLst/>
              </a:rPr>
              <a:t>overflow:hidden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선언 </a:t>
            </a:r>
            <a:r>
              <a:rPr lang="en-US" altLang="ko-KR" dirty="0">
                <a:effectLst/>
              </a:rPr>
              <a:t>-&gt; </a:t>
            </a:r>
            <a:r>
              <a:rPr lang="ko-KR" altLang="en-US" dirty="0">
                <a:effectLst/>
              </a:rPr>
              <a:t>가장 많이 사용한다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3. class </a:t>
            </a:r>
            <a:r>
              <a:rPr lang="ko-KR" altLang="en-US" dirty="0">
                <a:effectLst/>
              </a:rPr>
              <a:t>선언 후 </a:t>
            </a:r>
            <a:r>
              <a:rPr lang="en-US" altLang="ko-KR" dirty="0" err="1">
                <a:effectLst/>
              </a:rPr>
              <a:t>clear:both</a:t>
            </a:r>
            <a:r>
              <a:rPr lang="en-US" altLang="ko-KR" dirty="0">
                <a:effectLst/>
              </a:rPr>
              <a:t> – clear{</a:t>
            </a:r>
            <a:r>
              <a:rPr lang="en-US" altLang="ko-KR" dirty="0" err="1">
                <a:effectLst/>
              </a:rPr>
              <a:t>clear:both</a:t>
            </a:r>
            <a:r>
              <a:rPr lang="en-US" altLang="ko-KR" dirty="0">
                <a:effectLst/>
              </a:rPr>
              <a:t>}</a:t>
            </a: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4. </a:t>
            </a:r>
            <a:r>
              <a:rPr lang="ko-KR" altLang="en-US" dirty="0" err="1">
                <a:effectLst/>
              </a:rPr>
              <a:t>가상클래스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after – </a:t>
            </a:r>
            <a:r>
              <a:rPr lang="en-US" altLang="ko-KR" dirty="0" err="1">
                <a:effectLst/>
              </a:rPr>
              <a:t>ol:after</a:t>
            </a:r>
            <a:r>
              <a:rPr lang="en-US" altLang="ko-KR" dirty="0">
                <a:effectLst/>
              </a:rPr>
              <a:t>{</a:t>
            </a:r>
            <a:r>
              <a:rPr lang="en-US" altLang="ko-KR" dirty="0" err="1">
                <a:effectLst/>
              </a:rPr>
              <a:t>display:block</a:t>
            </a:r>
            <a:r>
              <a:rPr lang="en-US" altLang="ko-KR" dirty="0">
                <a:effectLst/>
              </a:rPr>
              <a:t>; content:“”;</a:t>
            </a:r>
            <a:r>
              <a:rPr lang="en-US" altLang="ko-KR" dirty="0" err="1">
                <a:effectLst/>
              </a:rPr>
              <a:t>clear:both</a:t>
            </a:r>
            <a:r>
              <a:rPr lang="en-US" altLang="ko-KR" dirty="0">
                <a:effectLst/>
              </a:rPr>
              <a:t>}</a:t>
            </a: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*after – </a:t>
            </a:r>
            <a:r>
              <a:rPr lang="ko-KR" altLang="en-US" dirty="0">
                <a:effectLst/>
              </a:rPr>
              <a:t>선택되어진 요소 뒤에 무언가를 적용할 때 사용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093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>
                <a:effectLst/>
              </a:rPr>
              <a:t>다단은 화면을 분할해서 좀 더 읽기 쉽도록 만든 레이아웃을 의미한다</a:t>
            </a:r>
            <a:r>
              <a:rPr lang="en-US" altLang="ko-KR" dirty="0">
                <a:effectLst/>
              </a:rPr>
              <a:t>. </a:t>
            </a:r>
            <a:endParaRPr lang="ko-KR" altLang="en-US" dirty="0">
              <a:effectLst/>
            </a:endParaRPr>
          </a:p>
          <a:p>
            <a:pPr fontAlgn="base"/>
            <a:r>
              <a:rPr lang="en-US" altLang="ko-KR" dirty="0">
                <a:effectLst/>
              </a:rPr>
              <a:t>column-width:200px; - </a:t>
            </a:r>
            <a:r>
              <a:rPr lang="ko-KR" altLang="en-US" dirty="0">
                <a:effectLst/>
              </a:rPr>
              <a:t>단의 넓이 지정 </a:t>
            </a:r>
            <a:r>
              <a:rPr lang="en-US" altLang="ko-KR" dirty="0">
                <a:effectLst/>
              </a:rPr>
              <a:t>column-count:3; </a:t>
            </a:r>
            <a:r>
              <a:rPr lang="ko-KR" altLang="en-US" dirty="0">
                <a:effectLst/>
              </a:rPr>
              <a:t>이런 식으로 단의 개수를 지정할 수</a:t>
            </a:r>
          </a:p>
          <a:p>
            <a:pPr fontAlgn="base"/>
            <a:r>
              <a:rPr lang="ko-KR" altLang="en-US" dirty="0">
                <a:effectLst/>
              </a:rPr>
              <a:t>있다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fontAlgn="base"/>
            <a:r>
              <a:rPr lang="en-US" altLang="ko-KR" dirty="0">
                <a:effectLst/>
              </a:rPr>
              <a:t>column-gap:20px; - </a:t>
            </a:r>
            <a:r>
              <a:rPr lang="ko-KR" altLang="en-US" dirty="0">
                <a:effectLst/>
              </a:rPr>
              <a:t>단의 내용과 단의 내용 사이의 간격을 정할 수 있다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fontAlgn="base"/>
            <a:r>
              <a:rPr lang="en-US" altLang="ko-KR" dirty="0">
                <a:effectLst/>
              </a:rPr>
              <a:t>column-rule:1px solid black; - </a:t>
            </a:r>
            <a:r>
              <a:rPr lang="ko-KR" altLang="en-US" dirty="0">
                <a:effectLst/>
              </a:rPr>
              <a:t>단 </a:t>
            </a:r>
            <a:r>
              <a:rPr lang="ko-KR" altLang="en-US" dirty="0" err="1">
                <a:effectLst/>
              </a:rPr>
              <a:t>구분선을</a:t>
            </a:r>
            <a:r>
              <a:rPr lang="ko-KR" altLang="en-US" dirty="0">
                <a:effectLst/>
              </a:rPr>
              <a:t> 지정할 수 있다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866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900" indent="0" fontAlgn="base">
              <a:buNone/>
            </a:pPr>
            <a:r>
              <a:rPr lang="ko-KR" altLang="en-US" dirty="0">
                <a:effectLst/>
              </a:rPr>
              <a:t>사이트 내에 전체적인 배경을 넣거나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특정 부분에 배경을 넣기 위해서 사용한다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또한 특정 부분에 반복적인 이미지 작업을 할 때에도 </a:t>
            </a:r>
            <a:r>
              <a:rPr lang="en-US" altLang="ko-KR" dirty="0">
                <a:effectLst/>
              </a:rPr>
              <a:t>background </a:t>
            </a:r>
            <a:r>
              <a:rPr lang="ko-KR" altLang="en-US" dirty="0">
                <a:effectLst/>
              </a:rPr>
              <a:t>속성이 사용된다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1. background-color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배경색</a:t>
            </a:r>
          </a:p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2. background-image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 err="1">
                <a:effectLst/>
              </a:rPr>
              <a:t>배경이미지</a:t>
            </a:r>
            <a:r>
              <a:rPr lang="ko-KR" altLang="en-US" dirty="0">
                <a:effectLst/>
              </a:rPr>
              <a:t> </a:t>
            </a: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- background-image : </a:t>
            </a:r>
            <a:r>
              <a:rPr lang="en-US" altLang="ko-KR" dirty="0" err="1">
                <a:effectLst/>
              </a:rPr>
              <a:t>url</a:t>
            </a:r>
            <a:r>
              <a:rPr lang="en-US" altLang="ko-KR" dirty="0">
                <a:effectLst/>
              </a:rPr>
              <a:t>(‘’);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3. background-repeat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 err="1">
                <a:effectLst/>
              </a:rPr>
              <a:t>배경반복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배경이 패턴일 경우 주로 사용함</a:t>
            </a: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- repeat : </a:t>
            </a:r>
            <a:r>
              <a:rPr lang="en-US" altLang="ko-KR" dirty="0" err="1">
                <a:effectLst/>
              </a:rPr>
              <a:t>x,y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방향으로 반복 </a:t>
            </a: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- repeat-x : x </a:t>
            </a:r>
            <a:r>
              <a:rPr lang="ko-KR" altLang="en-US" dirty="0">
                <a:effectLst/>
              </a:rPr>
              <a:t>방향으로 반복</a:t>
            </a: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- repeat-y : y </a:t>
            </a:r>
            <a:r>
              <a:rPr lang="ko-KR" altLang="en-US" dirty="0">
                <a:effectLst/>
              </a:rPr>
              <a:t>방향으로 </a:t>
            </a:r>
            <a:r>
              <a:rPr lang="ko-KR" altLang="en-US" dirty="0" err="1">
                <a:effectLst/>
              </a:rPr>
              <a:t>바복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- no-repeat : </a:t>
            </a:r>
            <a:r>
              <a:rPr lang="ko-KR" altLang="en-US" dirty="0" err="1">
                <a:effectLst/>
              </a:rPr>
              <a:t>반복없음</a:t>
            </a:r>
            <a:endParaRPr lang="ko-KR" altLang="en-US" dirty="0">
              <a:effectLst/>
            </a:endParaRPr>
          </a:p>
          <a:p>
            <a:pPr marL="3690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05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의 기본구조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&lt;html&gt; - &lt;/html&gt; : html</a:t>
            </a:r>
            <a:r>
              <a:rPr lang="ko-KR" altLang="en-US" dirty="0"/>
              <a:t>의 시작과 끝을 알려준다</a:t>
            </a:r>
            <a:r>
              <a:rPr lang="en-US" altLang="ko-KR" dirty="0"/>
              <a:t>. </a:t>
            </a:r>
            <a:r>
              <a:rPr lang="ko-KR" altLang="en-US" dirty="0"/>
              <a:t>상위에 존재하는 태그로 모든 것을 </a:t>
            </a:r>
            <a:r>
              <a:rPr lang="ko-KR" altLang="en-US" dirty="0" smtClean="0"/>
              <a:t>감싸</a:t>
            </a:r>
            <a:r>
              <a:rPr lang="ko-KR" altLang="en-US" dirty="0"/>
              <a:t> </a:t>
            </a:r>
            <a:r>
              <a:rPr lang="ko-KR" altLang="en-US" dirty="0" smtClean="0"/>
              <a:t>안고 </a:t>
            </a:r>
            <a:r>
              <a:rPr lang="ko-KR" altLang="en-US" dirty="0"/>
              <a:t>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&lt;head&gt; - &lt;/head&gt; : </a:t>
            </a:r>
            <a:r>
              <a:rPr lang="ko-KR" altLang="en-US" dirty="0"/>
              <a:t>머리말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html</a:t>
            </a:r>
            <a:r>
              <a:rPr lang="ko-KR" altLang="en-US" dirty="0"/>
              <a:t>문서 정보를 설명하거나 설정해주는 태그</a:t>
            </a:r>
          </a:p>
          <a:p>
            <a:pPr marL="36900" indent="0" fontAlgn="base">
              <a:buNone/>
            </a:pPr>
            <a:r>
              <a:rPr lang="ko-KR" altLang="en-US" dirty="0"/>
              <a:t>		 </a:t>
            </a:r>
            <a:r>
              <a:rPr lang="en-US" altLang="ko-KR" dirty="0"/>
              <a:t>&lt;html&gt; </a:t>
            </a:r>
            <a:r>
              <a:rPr lang="ko-KR" altLang="en-US" dirty="0"/>
              <a:t>태그의 하위 태그</a:t>
            </a:r>
          </a:p>
          <a:p>
            <a:pPr fontAlgn="base"/>
            <a:r>
              <a:rPr lang="en-US" altLang="ko-KR" dirty="0"/>
              <a:t>&lt;body&gt; - &lt;/body&gt; : </a:t>
            </a:r>
            <a:r>
              <a:rPr lang="ko-KR" altLang="en-US" dirty="0"/>
              <a:t>실제 내용의 정보가 표현되는 공간</a:t>
            </a:r>
            <a:r>
              <a:rPr lang="en-US" altLang="ko-KR" dirty="0"/>
              <a:t>. &lt;head&gt; </a:t>
            </a:r>
            <a:r>
              <a:rPr lang="ko-KR" altLang="en-US" dirty="0"/>
              <a:t>태그와 동급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48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4. background-attachment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dirty="0">
                <a:effectLst/>
              </a:rPr>
              <a:t>- background-attachment : fixed; - </a:t>
            </a:r>
            <a:r>
              <a:rPr lang="ko-KR" altLang="en-US" dirty="0" err="1">
                <a:effectLst/>
              </a:rPr>
              <a:t>배경위치</a:t>
            </a:r>
            <a:r>
              <a:rPr lang="ko-KR" altLang="en-US" dirty="0">
                <a:effectLst/>
              </a:rPr>
              <a:t> 고정 스크롤이 생겨도 같은 위치에 보여짐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5. background-position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배경 이미지 위치를 지정할 수 있음</a:t>
            </a:r>
            <a:r>
              <a:rPr lang="en-US" altLang="ko-KR" dirty="0">
                <a:effectLst/>
              </a:rPr>
              <a:t>. left, right, top, bottom</a:t>
            </a:r>
            <a:r>
              <a:rPr lang="ko-KR" altLang="en-US" dirty="0">
                <a:effectLst/>
              </a:rPr>
              <a:t>으로 </a:t>
            </a:r>
          </a:p>
          <a:p>
            <a:pPr marL="36900" indent="0" fontAlgn="base">
              <a:buNone/>
            </a:pPr>
            <a:r>
              <a:rPr lang="ko-KR" altLang="en-US" dirty="0">
                <a:effectLst/>
              </a:rPr>
              <a:t>지정해도 되고 </a:t>
            </a:r>
            <a:r>
              <a:rPr lang="en-US" altLang="ko-KR" dirty="0" err="1">
                <a:effectLst/>
              </a:rPr>
              <a:t>px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값을 지정해도 됨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위치 </a:t>
            </a:r>
            <a:r>
              <a:rPr lang="ko-KR" altLang="en-US" dirty="0" err="1">
                <a:effectLst/>
              </a:rPr>
              <a:t>지정시</a:t>
            </a:r>
            <a:r>
              <a:rPr lang="ko-KR" altLang="en-US" dirty="0">
                <a:effectLst/>
              </a:rPr>
              <a:t> 좌우</a:t>
            </a:r>
            <a:r>
              <a:rPr lang="en-US" altLang="ko-KR" dirty="0">
                <a:effectLst/>
              </a:rPr>
              <a:t>/</a:t>
            </a:r>
            <a:r>
              <a:rPr lang="ko-KR" altLang="en-US" dirty="0">
                <a:effectLst/>
              </a:rPr>
              <a:t>상하 순으로</a:t>
            </a:r>
          </a:p>
          <a:p>
            <a:pPr marL="36900" indent="0" fontAlgn="base">
              <a:buNone/>
            </a:pPr>
            <a:r>
              <a:rPr lang="ko-KR" altLang="en-US" dirty="0">
                <a:effectLst/>
              </a:rPr>
              <a:t>값을 입력</a:t>
            </a:r>
          </a:p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6. background-size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배경 이미지 크기</a:t>
            </a:r>
          </a:p>
          <a:p>
            <a:pPr marL="3690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69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fontAlgn="base">
              <a:buNone/>
            </a:pPr>
            <a:r>
              <a:rPr lang="ko-KR" altLang="en-US" dirty="0">
                <a:effectLst/>
              </a:rPr>
              <a:t>마우스를 클릭하거나 </a:t>
            </a:r>
            <a:r>
              <a:rPr lang="ko-KR" altLang="en-US" dirty="0" err="1">
                <a:effectLst/>
              </a:rPr>
              <a:t>포커싱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활성화 상태에 변화를 주는 것으로</a:t>
            </a:r>
            <a:r>
              <a:rPr lang="en-US" altLang="ko-KR" dirty="0">
                <a:effectLst/>
              </a:rPr>
              <a:t>, </a:t>
            </a:r>
            <a:r>
              <a:rPr lang="en-US" altLang="ko-KR" dirty="0" err="1">
                <a:effectLst/>
              </a:rPr>
              <a:t>css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값의 변화가 부드러운 애니메이션이다</a:t>
            </a:r>
            <a:r>
              <a:rPr lang="en-US" altLang="ko-KR" dirty="0" smtClean="0">
                <a:effectLst/>
              </a:rPr>
              <a:t>.</a:t>
            </a:r>
          </a:p>
          <a:p>
            <a:pPr marL="36900" indent="0" fontAlgn="base">
              <a:buNone/>
            </a:pP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1. transition-</a:t>
            </a:r>
            <a:r>
              <a:rPr lang="en-US" altLang="ko-KR" b="1" dirty="0" err="1">
                <a:effectLst/>
              </a:rPr>
              <a:t>propertty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 err="1">
                <a:effectLst/>
              </a:rPr>
              <a:t>트랜지션할</a:t>
            </a:r>
            <a:r>
              <a:rPr lang="ko-KR" altLang="en-US" dirty="0">
                <a:effectLst/>
              </a:rPr>
              <a:t> 속성</a:t>
            </a:r>
          </a:p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2. transition-duration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 err="1">
                <a:effectLst/>
              </a:rPr>
              <a:t>트랜지션</a:t>
            </a:r>
            <a:r>
              <a:rPr lang="ko-KR" altLang="en-US" dirty="0">
                <a:effectLst/>
              </a:rPr>
              <a:t> 지속 시간</a:t>
            </a:r>
          </a:p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3. transition-timing-function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지정한 </a:t>
            </a:r>
            <a:r>
              <a:rPr lang="ko-KR" altLang="en-US" dirty="0" err="1">
                <a:effectLst/>
              </a:rPr>
              <a:t>시간동안이</a:t>
            </a:r>
            <a:r>
              <a:rPr lang="ko-KR" altLang="en-US" dirty="0">
                <a:effectLst/>
              </a:rPr>
              <a:t> </a:t>
            </a:r>
            <a:r>
              <a:rPr lang="ko-KR" altLang="en-US" dirty="0" err="1">
                <a:effectLst/>
              </a:rPr>
              <a:t>트랜지션</a:t>
            </a:r>
            <a:r>
              <a:rPr lang="ko-KR" altLang="en-US" dirty="0">
                <a:effectLst/>
              </a:rPr>
              <a:t> 속도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타이밍 </a:t>
            </a:r>
            <a:r>
              <a:rPr lang="ko-KR" altLang="en-US" dirty="0" err="1">
                <a:effectLst/>
              </a:rPr>
              <a:t>함수값</a:t>
            </a:r>
            <a:r>
              <a:rPr lang="en-US" altLang="ko-KR" dirty="0">
                <a:effectLst/>
              </a:rPr>
              <a:t>)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en-US" altLang="ko-KR" b="1" dirty="0">
                <a:effectLst/>
              </a:rPr>
              <a:t>4. transition-delay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시간 지연</a:t>
            </a:r>
          </a:p>
          <a:p>
            <a:pPr marL="3690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74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Link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Import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 err="1">
                <a:effectLst/>
              </a:rPr>
              <a:t>css</a:t>
            </a:r>
            <a:r>
              <a:rPr lang="ko-KR" altLang="en-US" dirty="0">
                <a:effectLst/>
              </a:rPr>
              <a:t>를 문서에 적용하는 방법으로 </a:t>
            </a:r>
            <a:r>
              <a:rPr lang="ko-KR" altLang="en-US" dirty="0" err="1">
                <a:effectLst/>
              </a:rPr>
              <a:t>웹페이지</a:t>
            </a:r>
            <a:r>
              <a:rPr lang="ko-KR" altLang="en-US" dirty="0">
                <a:effectLst/>
              </a:rPr>
              <a:t> 제작 과정에서 </a:t>
            </a:r>
            <a:r>
              <a:rPr lang="en-US" altLang="ko-KR" dirty="0">
                <a:effectLst/>
              </a:rPr>
              <a:t>CSS</a:t>
            </a:r>
            <a:r>
              <a:rPr lang="ko-KR" altLang="en-US" dirty="0">
                <a:effectLst/>
              </a:rPr>
              <a:t>를 수정해야 할 일이 있을 때 </a:t>
            </a:r>
            <a:r>
              <a:rPr lang="en-US" altLang="ko-KR" dirty="0">
                <a:effectLst/>
              </a:rPr>
              <a:t>link</a:t>
            </a:r>
            <a:r>
              <a:rPr lang="ko-KR" altLang="en-US" dirty="0">
                <a:effectLst/>
              </a:rPr>
              <a:t>와 </a:t>
            </a:r>
            <a:r>
              <a:rPr lang="en-US" altLang="ko-KR" dirty="0">
                <a:effectLst/>
              </a:rPr>
              <a:t>import</a:t>
            </a:r>
            <a:r>
              <a:rPr lang="ko-KR" altLang="en-US" dirty="0">
                <a:effectLst/>
              </a:rPr>
              <a:t>를 이용하여 </a:t>
            </a:r>
            <a:r>
              <a:rPr lang="ko-KR" altLang="en-US" dirty="0" err="1">
                <a:effectLst/>
              </a:rPr>
              <a:t>웹페이지를</a:t>
            </a:r>
            <a:r>
              <a:rPr lang="ko-KR" altLang="en-US" dirty="0">
                <a:effectLst/>
              </a:rPr>
              <a:t> 만들었다면 </a:t>
            </a:r>
            <a:r>
              <a:rPr lang="en-US" altLang="ko-KR" dirty="0">
                <a:effectLst/>
              </a:rPr>
              <a:t>CSS </a:t>
            </a:r>
            <a:r>
              <a:rPr lang="ko-KR" altLang="en-US" dirty="0">
                <a:effectLst/>
              </a:rPr>
              <a:t>수정이 용이해진다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fontAlgn="base"/>
            <a:r>
              <a:rPr lang="en-US" altLang="ko-KR" b="1" dirty="0">
                <a:effectLst/>
              </a:rPr>
              <a:t>link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– </a:t>
            </a:r>
            <a:r>
              <a:rPr lang="ko-KR" altLang="en-US" dirty="0">
                <a:effectLst/>
              </a:rPr>
              <a:t>외부 </a:t>
            </a:r>
            <a:r>
              <a:rPr lang="en-US" altLang="ko-KR" dirty="0" err="1">
                <a:effectLst/>
              </a:rPr>
              <a:t>css</a:t>
            </a:r>
            <a:r>
              <a:rPr lang="ko-KR" altLang="en-US" dirty="0">
                <a:effectLst/>
              </a:rPr>
              <a:t>를 문서에 연결하는 방법으로 웹 페이지와 </a:t>
            </a:r>
            <a:r>
              <a:rPr lang="en-US" altLang="ko-KR" dirty="0">
                <a:effectLst/>
              </a:rPr>
              <a:t>CSS</a:t>
            </a:r>
            <a:r>
              <a:rPr lang="ko-KR" altLang="en-US" dirty="0">
                <a:effectLst/>
              </a:rPr>
              <a:t>를 같이 연결하기 위해 만들어짐</a:t>
            </a:r>
          </a:p>
          <a:p>
            <a:pPr fontAlgn="base"/>
            <a:r>
              <a:rPr lang="en-US" altLang="ko-KR" b="1" dirty="0">
                <a:effectLst/>
              </a:rPr>
              <a:t>import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– CSS</a:t>
            </a:r>
            <a:r>
              <a:rPr lang="ko-KR" altLang="en-US" dirty="0">
                <a:effectLst/>
              </a:rPr>
              <a:t>를 다른 </a:t>
            </a:r>
            <a:r>
              <a:rPr lang="en-US" altLang="ko-KR" dirty="0">
                <a:effectLst/>
              </a:rPr>
              <a:t>CSS</a:t>
            </a:r>
            <a:r>
              <a:rPr lang="ko-KR" altLang="en-US" dirty="0">
                <a:effectLst/>
              </a:rPr>
              <a:t>에 가져오도록 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연결된 스타일 시트를 가져올 수 있다</a:t>
            </a:r>
            <a:r>
              <a:rPr lang="en-US" altLang="ko-KR" dirty="0">
                <a:effectLst/>
              </a:rPr>
              <a:t>.</a:t>
            </a:r>
            <a:endParaRPr lang="ko-KR" altLang="en-US">
              <a:effectLst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53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단독태그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 err="1"/>
              <a:t>마침태그가</a:t>
            </a:r>
            <a:r>
              <a:rPr lang="ko-KR" altLang="en-US" dirty="0"/>
              <a:t> 없이 단독으로 사용되는 태그를 말한다</a:t>
            </a:r>
            <a:r>
              <a:rPr lang="en-US" altLang="ko-KR" dirty="0"/>
              <a:t>. html</a:t>
            </a:r>
            <a:r>
              <a:rPr lang="ko-KR" altLang="en-US" dirty="0"/>
              <a:t>은 </a:t>
            </a:r>
            <a:r>
              <a:rPr lang="ko-KR" altLang="en-US" dirty="0" err="1"/>
              <a:t>시작태그가</a:t>
            </a:r>
            <a:r>
              <a:rPr lang="ko-KR" altLang="en-US" dirty="0"/>
              <a:t> 있으면 </a:t>
            </a:r>
            <a:r>
              <a:rPr lang="ko-KR" altLang="en-US" dirty="0" err="1"/>
              <a:t>마침태그가</a:t>
            </a:r>
            <a:r>
              <a:rPr lang="ko-KR" altLang="en-US" dirty="0"/>
              <a:t> 있어야 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  <a:r>
              <a:rPr lang="ko-KR" altLang="en-US" dirty="0"/>
              <a:t>태그 </a:t>
            </a:r>
            <a:r>
              <a:rPr lang="en-US" altLang="ko-KR" dirty="0"/>
              <a:t>: </a:t>
            </a:r>
            <a:r>
              <a:rPr lang="ko-KR" altLang="en-US" dirty="0"/>
              <a:t>내용을 쓰다가 다음 줄로 넘어가기 위해 쓰는 태그</a:t>
            </a:r>
            <a:r>
              <a:rPr lang="en-US" altLang="ko-KR" dirty="0"/>
              <a:t>. html</a:t>
            </a:r>
            <a:r>
              <a:rPr lang="ko-KR" altLang="en-US" dirty="0"/>
              <a:t>은 </a:t>
            </a:r>
            <a:r>
              <a:rPr lang="ko-KR" altLang="en-US" dirty="0" err="1"/>
              <a:t>엔터키를</a:t>
            </a:r>
            <a:r>
              <a:rPr lang="ko-KR" altLang="en-US" dirty="0"/>
              <a:t> 인식하지 못하기 때문에 </a:t>
            </a:r>
            <a:r>
              <a:rPr lang="en-US" altLang="ko-KR" dirty="0"/>
              <a:t>BR</a:t>
            </a:r>
            <a:r>
              <a:rPr lang="ko-KR" altLang="en-US" dirty="0"/>
              <a:t>을 쓰지 않으면 한 줄로 쭉 입력된다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&gt;</a:t>
            </a:r>
            <a:r>
              <a:rPr lang="ko-KR" altLang="en-US" dirty="0"/>
              <a:t>태그 </a:t>
            </a:r>
            <a:r>
              <a:rPr lang="en-US" altLang="ko-KR" dirty="0"/>
              <a:t>: </a:t>
            </a:r>
            <a:r>
              <a:rPr lang="ko-KR" altLang="en-US" dirty="0"/>
              <a:t>이미지를 삽입할 때 쓰는 태그</a:t>
            </a:r>
            <a:r>
              <a:rPr lang="en-US" altLang="ko-KR" dirty="0"/>
              <a:t>. </a:t>
            </a:r>
            <a:r>
              <a:rPr lang="ko-KR" altLang="en-US" dirty="0" err="1"/>
              <a:t>속성태그로</a:t>
            </a:r>
            <a:r>
              <a:rPr lang="ko-KR" altLang="en-US" dirty="0"/>
              <a:t> 크기조절 및 테두리 설정이 가능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  <a:r>
              <a:rPr lang="ko-KR" altLang="en-US" dirty="0"/>
              <a:t>태그 </a:t>
            </a:r>
            <a:r>
              <a:rPr lang="en-US" altLang="ko-KR" dirty="0"/>
              <a:t>: </a:t>
            </a:r>
            <a:r>
              <a:rPr lang="ko-KR" altLang="en-US" dirty="0"/>
              <a:t>가로선을 삽입할 수 있는 태그</a:t>
            </a:r>
            <a:r>
              <a:rPr lang="en-US" altLang="ko-KR" dirty="0"/>
              <a:t>. </a:t>
            </a:r>
            <a:r>
              <a:rPr lang="ko-KR" altLang="en-US" dirty="0" err="1"/>
              <a:t>속성태그로</a:t>
            </a:r>
            <a:r>
              <a:rPr lang="ko-KR" altLang="en-US" dirty="0"/>
              <a:t> 크기조절 및 정렬</a:t>
            </a:r>
            <a:r>
              <a:rPr lang="en-US" altLang="ko-KR" dirty="0"/>
              <a:t>, </a:t>
            </a:r>
            <a:r>
              <a:rPr lang="ko-KR" altLang="en-US" dirty="0"/>
              <a:t>색상 등을 지정할 </a:t>
            </a:r>
          </a:p>
          <a:p>
            <a:pPr marL="36900" indent="0" fontAlgn="base">
              <a:buNone/>
            </a:pPr>
            <a:r>
              <a:rPr lang="ko-KR" altLang="en-US" dirty="0" smtClean="0"/>
              <a:t>     수 </a:t>
            </a:r>
            <a:r>
              <a:rPr lang="ko-KR" altLang="en-US" dirty="0"/>
              <a:t>있음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&lt;p&gt;</a:t>
            </a:r>
            <a:r>
              <a:rPr lang="ko-KR" altLang="en-US" dirty="0"/>
              <a:t>태그 </a:t>
            </a:r>
            <a:r>
              <a:rPr lang="en-US" altLang="ko-KR" dirty="0"/>
              <a:t>: </a:t>
            </a:r>
            <a:r>
              <a:rPr lang="ko-KR" altLang="en-US" dirty="0" err="1"/>
              <a:t>문단태그</a:t>
            </a:r>
            <a:r>
              <a:rPr lang="en-US" altLang="ko-KR" dirty="0"/>
              <a:t>. </a:t>
            </a:r>
            <a:r>
              <a:rPr lang="ko-KR" altLang="en-US" dirty="0" err="1"/>
              <a:t>문단태그랑</a:t>
            </a:r>
            <a:r>
              <a:rPr lang="ko-KR" altLang="en-US" dirty="0"/>
              <a:t> </a:t>
            </a:r>
            <a:r>
              <a:rPr lang="en-US" altLang="ko-KR" dirty="0"/>
              <a:t>&lt;p&gt;</a:t>
            </a:r>
            <a:r>
              <a:rPr lang="ko-KR" altLang="en-US" dirty="0"/>
              <a:t>와 </a:t>
            </a:r>
            <a:r>
              <a:rPr lang="en-US" altLang="ko-KR" dirty="0"/>
              <a:t>&lt;/p&gt; </a:t>
            </a:r>
            <a:r>
              <a:rPr lang="ko-KR" altLang="en-US" dirty="0"/>
              <a:t>사이에 있는 내용들의 정렬이나 여백을 </a:t>
            </a:r>
            <a:r>
              <a:rPr lang="ko-KR" altLang="en-US" dirty="0" err="1"/>
              <a:t>한꺼번</a:t>
            </a:r>
            <a:endParaRPr lang="ko-KR" altLang="en-US" dirty="0"/>
          </a:p>
          <a:p>
            <a:pPr fontAlgn="base"/>
            <a:r>
              <a:rPr lang="ko-KR" altLang="en-US" dirty="0"/>
              <a:t>에 설정해 주는 태그를 말한다</a:t>
            </a:r>
            <a:r>
              <a:rPr lang="en-US" altLang="ko-KR" dirty="0"/>
              <a:t>. &lt;p&gt;</a:t>
            </a:r>
            <a:r>
              <a:rPr lang="ko-KR" altLang="en-US" dirty="0"/>
              <a:t>와 </a:t>
            </a:r>
            <a:r>
              <a:rPr lang="en-US" altLang="ko-KR" dirty="0"/>
              <a:t>&lt;/p&gt; </a:t>
            </a:r>
            <a:r>
              <a:rPr lang="ko-KR" altLang="en-US" dirty="0"/>
              <a:t>사이의 내용들은 한 문단이 되어 </a:t>
            </a:r>
            <a:r>
              <a:rPr lang="en-US" altLang="ko-KR" dirty="0"/>
              <a:t>&lt;/p&gt; </a:t>
            </a:r>
            <a:r>
              <a:rPr lang="ko-KR" altLang="en-US" dirty="0"/>
              <a:t>이후에 내용을 작성하면 자동으로 </a:t>
            </a:r>
            <a:r>
              <a:rPr lang="ko-KR" altLang="en-US" dirty="0" err="1"/>
              <a:t>한줄</a:t>
            </a:r>
            <a:r>
              <a:rPr lang="ko-KR" altLang="en-US" dirty="0"/>
              <a:t> 띄어서 작성 된다</a:t>
            </a:r>
            <a:r>
              <a:rPr lang="en-US" altLang="ko-KR" dirty="0"/>
              <a:t>. paragraph</a:t>
            </a:r>
            <a:r>
              <a:rPr lang="ko-KR" altLang="en-US" dirty="0"/>
              <a:t>의 줄임 말</a:t>
            </a:r>
            <a:r>
              <a:rPr lang="en-US" altLang="ko-KR" dirty="0"/>
              <a:t>. </a:t>
            </a:r>
            <a:r>
              <a:rPr lang="ko-KR" altLang="en-US" dirty="0" err="1"/>
              <a:t>줄바꿈의</a:t>
            </a:r>
            <a:r>
              <a:rPr lang="ko-KR" altLang="en-US" dirty="0"/>
              <a:t> 간격이 고정되어 있다</a:t>
            </a:r>
            <a:r>
              <a:rPr lang="en-US" altLang="ko-KR" dirty="0"/>
              <a:t>. </a:t>
            </a:r>
            <a:r>
              <a:rPr lang="ko-KR" altLang="en-US" dirty="0"/>
              <a:t>이 간격을 늘리기 위해서는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필요</a:t>
            </a:r>
            <a:r>
              <a:rPr lang="en-US" altLang="ko-KR" dirty="0" smtClean="0"/>
              <a:t>.</a:t>
            </a:r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29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</a:t>
            </a:r>
            <a:r>
              <a:rPr lang="ko-KR" altLang="en-US" dirty="0" smtClean="0"/>
              <a:t>태그의 대표적인 속성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>
                <a:effectLst/>
              </a:rPr>
              <a:t>&lt;p align=“left”&gt; : </a:t>
            </a:r>
            <a:r>
              <a:rPr lang="ko-KR" altLang="en-US" dirty="0">
                <a:effectLst/>
              </a:rPr>
              <a:t>문단 왼쪽 정렬		</a:t>
            </a:r>
            <a:r>
              <a:rPr lang="en-US" altLang="ko-KR" dirty="0">
                <a:effectLst/>
              </a:rPr>
              <a:t>&lt;p align=“right“&gt; : </a:t>
            </a:r>
            <a:r>
              <a:rPr lang="ko-KR" altLang="en-US" dirty="0">
                <a:effectLst/>
              </a:rPr>
              <a:t>문단 오른쪽 정렬</a:t>
            </a:r>
          </a:p>
          <a:p>
            <a:pPr fontAlgn="base"/>
            <a:r>
              <a:rPr lang="en-US" altLang="ko-KR" dirty="0">
                <a:effectLst/>
              </a:rPr>
              <a:t>&lt;p align=“center”&gt; : </a:t>
            </a:r>
            <a:r>
              <a:rPr lang="ko-KR" altLang="en-US" dirty="0">
                <a:effectLst/>
              </a:rPr>
              <a:t>중앙 정렬 		</a:t>
            </a:r>
            <a:r>
              <a:rPr lang="en-US" altLang="ko-KR" dirty="0">
                <a:effectLst/>
              </a:rPr>
              <a:t>&lt;p align=“justify“&gt; : </a:t>
            </a:r>
            <a:r>
              <a:rPr lang="ko-KR" altLang="en-US" dirty="0">
                <a:effectLst/>
              </a:rPr>
              <a:t>양쪽 맞춤 정렬</a:t>
            </a:r>
          </a:p>
          <a:p>
            <a:pPr fontAlgn="base"/>
            <a:r>
              <a:rPr lang="en-US" altLang="ko-KR" dirty="0">
                <a:effectLst/>
              </a:rPr>
              <a:t>&lt;p style=“padding-top:100px”&gt; : </a:t>
            </a:r>
            <a:r>
              <a:rPr lang="ko-KR" altLang="en-US" dirty="0">
                <a:effectLst/>
              </a:rPr>
              <a:t>위쪽으로 </a:t>
            </a:r>
            <a:r>
              <a:rPr lang="en-US" altLang="ko-KR" dirty="0">
                <a:effectLst/>
              </a:rPr>
              <a:t>100px</a:t>
            </a:r>
            <a:r>
              <a:rPr lang="ko-KR" altLang="en-US" dirty="0">
                <a:effectLst/>
              </a:rPr>
              <a:t>만큼의 여백을 준다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fontAlgn="base"/>
            <a:r>
              <a:rPr lang="en-US" altLang="ko-KR" dirty="0">
                <a:effectLst/>
              </a:rPr>
              <a:t>&lt;p style=“padding-left:100px”&gt; : </a:t>
            </a:r>
            <a:r>
              <a:rPr lang="ko-KR" altLang="en-US" dirty="0">
                <a:effectLst/>
              </a:rPr>
              <a:t>왼쪽으로 </a:t>
            </a:r>
            <a:r>
              <a:rPr lang="en-US" altLang="ko-KR" dirty="0">
                <a:effectLst/>
              </a:rPr>
              <a:t>100px</a:t>
            </a:r>
            <a:r>
              <a:rPr lang="ko-KR" altLang="en-US" dirty="0">
                <a:effectLst/>
              </a:rPr>
              <a:t>만큼의 여백을 준다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fontAlgn="base"/>
            <a:r>
              <a:rPr lang="en-US" altLang="ko-KR" dirty="0">
                <a:effectLst/>
              </a:rPr>
              <a:t>&lt;p style=“padding-right:100px”&gt; : </a:t>
            </a:r>
            <a:r>
              <a:rPr lang="ko-KR" altLang="en-US" dirty="0">
                <a:effectLst/>
              </a:rPr>
              <a:t>오른쪽으로 </a:t>
            </a:r>
            <a:r>
              <a:rPr lang="en-US" altLang="ko-KR" dirty="0">
                <a:effectLst/>
              </a:rPr>
              <a:t>100px</a:t>
            </a:r>
            <a:r>
              <a:rPr lang="ko-KR" altLang="en-US" dirty="0">
                <a:effectLst/>
              </a:rPr>
              <a:t>만큼의 여백을 준다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fontAlgn="base"/>
            <a:r>
              <a:rPr lang="en-US" altLang="ko-KR" dirty="0">
                <a:effectLst/>
              </a:rPr>
              <a:t>&lt;p style=“padding-bottom:100px”&gt; : </a:t>
            </a:r>
            <a:r>
              <a:rPr lang="ko-KR" altLang="en-US" dirty="0">
                <a:effectLst/>
              </a:rPr>
              <a:t>문단을 아래쪽으로 </a:t>
            </a:r>
            <a:r>
              <a:rPr lang="en-US" altLang="ko-KR" dirty="0">
                <a:effectLst/>
              </a:rPr>
              <a:t>100px </a:t>
            </a:r>
            <a:r>
              <a:rPr lang="ko-KR" altLang="en-US" dirty="0">
                <a:effectLst/>
              </a:rPr>
              <a:t>만큼의 여백을 준다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fontAlgn="base"/>
            <a:r>
              <a:rPr lang="en-US" altLang="ko-KR" dirty="0">
                <a:effectLst/>
              </a:rPr>
              <a:t>&lt;p style=“padding:100px,90px,80px,60px”&gt; : </a:t>
            </a:r>
            <a:r>
              <a:rPr lang="ko-KR" altLang="en-US" dirty="0">
                <a:effectLst/>
              </a:rPr>
              <a:t>시계방향으로 각각 한꺼번에 여백을 준다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fontAlgn="base"/>
            <a:r>
              <a:rPr lang="en-US" altLang="ko-KR" dirty="0">
                <a:effectLst/>
              </a:rPr>
              <a:t>&lt;p align=“center” style =“padding-left:100px”&gt; : </a:t>
            </a:r>
            <a:r>
              <a:rPr lang="ko-KR" altLang="en-US" dirty="0" err="1">
                <a:effectLst/>
              </a:rPr>
              <a:t>중앙정렬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왼쪽 </a:t>
            </a:r>
            <a:r>
              <a:rPr lang="en-US" altLang="ko-KR" dirty="0">
                <a:effectLst/>
              </a:rPr>
              <a:t>100px </a:t>
            </a:r>
            <a:r>
              <a:rPr lang="ko-KR" altLang="en-US" dirty="0">
                <a:effectLst/>
              </a:rPr>
              <a:t>여백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32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태그 중첩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>
                <a:effectLst/>
              </a:rPr>
              <a:t>&lt;li&gt; &lt;/li&gt; : </a:t>
            </a:r>
            <a:r>
              <a:rPr lang="ko-KR" altLang="en-US" dirty="0">
                <a:effectLst/>
              </a:rPr>
              <a:t>목록을 만들어준다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fontAlgn="base"/>
            <a:r>
              <a:rPr lang="en-US" altLang="ko-KR" dirty="0">
                <a:effectLst/>
              </a:rPr>
              <a:t>&lt;</a:t>
            </a:r>
            <a:r>
              <a:rPr lang="en-US" altLang="ko-KR" dirty="0" err="1">
                <a:effectLst/>
              </a:rPr>
              <a:t>ul</a:t>
            </a:r>
            <a:r>
              <a:rPr lang="en-US" altLang="ko-KR" dirty="0">
                <a:effectLst/>
              </a:rPr>
              <a:t>&gt; &lt;/</a:t>
            </a:r>
            <a:r>
              <a:rPr lang="en-US" altLang="ko-KR" dirty="0" err="1">
                <a:effectLst/>
              </a:rPr>
              <a:t>ul</a:t>
            </a:r>
            <a:r>
              <a:rPr lang="en-US" altLang="ko-KR" dirty="0">
                <a:effectLst/>
              </a:rPr>
              <a:t>&gt; : </a:t>
            </a:r>
            <a:r>
              <a:rPr lang="ko-KR" altLang="en-US" dirty="0">
                <a:effectLst/>
              </a:rPr>
              <a:t>성격이 </a:t>
            </a:r>
            <a:r>
              <a:rPr lang="en-US" altLang="ko-KR" dirty="0">
                <a:effectLst/>
              </a:rPr>
              <a:t>&lt;li&gt;</a:t>
            </a:r>
            <a:r>
              <a:rPr lang="ko-KR" altLang="en-US" dirty="0">
                <a:effectLst/>
              </a:rPr>
              <a:t>를 묶어준다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이때 </a:t>
            </a:r>
            <a:r>
              <a:rPr lang="en-US" altLang="ko-KR" dirty="0">
                <a:effectLst/>
              </a:rPr>
              <a:t>&lt;</a:t>
            </a:r>
            <a:r>
              <a:rPr lang="en-US" altLang="ko-KR" dirty="0" err="1">
                <a:effectLst/>
              </a:rPr>
              <a:t>ul</a:t>
            </a:r>
            <a:r>
              <a:rPr lang="en-US" altLang="ko-KR" dirty="0">
                <a:effectLst/>
              </a:rPr>
              <a:t>&gt;</a:t>
            </a:r>
            <a:r>
              <a:rPr lang="ko-KR" altLang="en-US" dirty="0">
                <a:effectLst/>
              </a:rPr>
              <a:t>을 </a:t>
            </a:r>
            <a:r>
              <a:rPr lang="en-US" altLang="ko-KR" dirty="0">
                <a:effectLst/>
              </a:rPr>
              <a:t>&lt;</a:t>
            </a:r>
            <a:r>
              <a:rPr lang="en-US" altLang="ko-KR" dirty="0" err="1">
                <a:effectLst/>
              </a:rPr>
              <a:t>ol</a:t>
            </a:r>
            <a:r>
              <a:rPr lang="en-US" altLang="ko-KR" dirty="0">
                <a:effectLst/>
              </a:rPr>
              <a:t>&gt;</a:t>
            </a:r>
            <a:r>
              <a:rPr lang="ko-KR" altLang="en-US" dirty="0">
                <a:effectLst/>
              </a:rPr>
              <a:t>로 바꿔주면 </a:t>
            </a:r>
            <a:r>
              <a:rPr lang="ko-KR" altLang="en-US" dirty="0" err="1">
                <a:effectLst/>
              </a:rPr>
              <a:t>글머리표에</a:t>
            </a:r>
            <a:r>
              <a:rPr lang="ko-KR" altLang="en-US" dirty="0">
                <a:effectLst/>
              </a:rPr>
              <a:t> 점 대신에 </a:t>
            </a:r>
            <a:r>
              <a:rPr lang="ko-KR" altLang="en-US" dirty="0" smtClean="0">
                <a:effectLst/>
              </a:rPr>
              <a:t>숫자로 </a:t>
            </a:r>
            <a:r>
              <a:rPr lang="ko-KR" altLang="en-US" dirty="0">
                <a:effectLst/>
              </a:rPr>
              <a:t>순서가 표시된다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fontAlgn="base"/>
            <a:r>
              <a:rPr lang="en-US" altLang="ko-KR" dirty="0" err="1">
                <a:effectLst/>
              </a:rPr>
              <a:t>ol</a:t>
            </a:r>
            <a:r>
              <a:rPr lang="en-US" altLang="ko-KR" dirty="0">
                <a:effectLst/>
              </a:rPr>
              <a:t> : ordered list</a:t>
            </a:r>
            <a:r>
              <a:rPr lang="ko-KR" altLang="en-US" dirty="0">
                <a:effectLst/>
              </a:rPr>
              <a:t>		</a:t>
            </a:r>
            <a:r>
              <a:rPr lang="en-US" altLang="ko-KR" dirty="0">
                <a:effectLst/>
              </a:rPr>
              <a:t>li : list</a:t>
            </a:r>
            <a:r>
              <a:rPr lang="ko-KR" altLang="en-US" dirty="0">
                <a:effectLst/>
              </a:rPr>
              <a:t>		</a:t>
            </a:r>
            <a:r>
              <a:rPr lang="en-US" altLang="ko-KR" dirty="0" err="1">
                <a:effectLst/>
              </a:rPr>
              <a:t>ul</a:t>
            </a:r>
            <a:r>
              <a:rPr lang="en-US" altLang="ko-KR" dirty="0">
                <a:effectLst/>
              </a:rPr>
              <a:t> : unordered list</a:t>
            </a:r>
            <a:endParaRPr lang="ko-KR" altLang="en-US" dirty="0">
              <a:effectLst/>
            </a:endParaRPr>
          </a:p>
          <a:p>
            <a:pPr fontAlgn="base"/>
            <a:r>
              <a:rPr lang="en-US" altLang="ko-KR" b="1" dirty="0">
                <a:effectLst/>
              </a:rPr>
              <a:t>-&gt; </a:t>
            </a:r>
            <a:r>
              <a:rPr lang="ko-KR" altLang="en-US" b="1" dirty="0">
                <a:effectLst/>
              </a:rPr>
              <a:t>태그와 태그는 중첩되어 사용될 수 있다</a:t>
            </a:r>
            <a:r>
              <a:rPr lang="en-US" altLang="ko-KR" b="1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marL="36900" indent="0">
              <a:buNone/>
            </a:pPr>
            <a:endParaRPr lang="en-US" altLang="ko-KR" dirty="0" smtClean="0"/>
          </a:p>
          <a:p>
            <a:pPr marL="3690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73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14311</TotalTime>
  <Words>4088</Words>
  <Application>Microsoft Office PowerPoint</Application>
  <PresentationFormat>와이드스크린</PresentationFormat>
  <Paragraphs>413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7" baseType="lpstr">
      <vt:lpstr>돋움</vt:lpstr>
      <vt:lpstr>Calisto MT</vt:lpstr>
      <vt:lpstr>Trebuchet MS</vt:lpstr>
      <vt:lpstr>Wingdings 2</vt:lpstr>
      <vt:lpstr>슬레이트</vt:lpstr>
      <vt:lpstr>HTML</vt:lpstr>
      <vt:lpstr>기본태그</vt:lpstr>
      <vt:lpstr>a태그</vt:lpstr>
      <vt:lpstr>a태그 - 스타일태그</vt:lpstr>
      <vt:lpstr>HTML의 역사</vt:lpstr>
      <vt:lpstr>HTML의 기본구조</vt:lpstr>
      <vt:lpstr>단독태그</vt:lpstr>
      <vt:lpstr>P태그의 대표적인 속성 태그</vt:lpstr>
      <vt:lpstr>태그 중첩</vt:lpstr>
      <vt:lpstr>IMG 태그</vt:lpstr>
      <vt:lpstr>폰트조절태그</vt:lpstr>
      <vt:lpstr>FONT 태그를 이용한 조절자 태그</vt:lpstr>
      <vt:lpstr>배경 꾸미기, 음악 넣기</vt:lpstr>
      <vt:lpstr>테이블의 기본 태그</vt:lpstr>
      <vt:lpstr>테이블의 속성태그</vt:lpstr>
      <vt:lpstr>마우스를 올리면 이미지가 바뀌는 태그</vt:lpstr>
      <vt:lpstr>인테이블</vt:lpstr>
      <vt:lpstr>FORM 태그</vt:lpstr>
      <vt:lpstr>드롭다운 리스트박스</vt:lpstr>
      <vt:lpstr>다중 실렉트 박스</vt:lpstr>
      <vt:lpstr>DIV 태그</vt:lpstr>
      <vt:lpstr>CSS</vt:lpstr>
      <vt:lpstr>CSS</vt:lpstr>
      <vt:lpstr>HTML에 CSS 넣기</vt:lpstr>
      <vt:lpstr>선택자란</vt:lpstr>
      <vt:lpstr>선택자 선언</vt:lpstr>
      <vt:lpstr>선택자 종류-1</vt:lpstr>
      <vt:lpstr>선택자 종류-2</vt:lpstr>
      <vt:lpstr>선택자 종류-3</vt:lpstr>
      <vt:lpstr>선택자 종류-4</vt:lpstr>
      <vt:lpstr>선택자 종류-5</vt:lpstr>
      <vt:lpstr>속성 공부 방법</vt:lpstr>
      <vt:lpstr>FONT-1</vt:lpstr>
      <vt:lpstr>FONT-2</vt:lpstr>
      <vt:lpstr>FONT-3</vt:lpstr>
      <vt:lpstr>COLOR-1</vt:lpstr>
      <vt:lpstr>COLOR-2</vt:lpstr>
      <vt:lpstr>COLOR-3</vt:lpstr>
      <vt:lpstr>Text-align-1</vt:lpstr>
      <vt:lpstr>Text-align-2</vt:lpstr>
      <vt:lpstr>상속</vt:lpstr>
      <vt:lpstr>우선순위</vt:lpstr>
      <vt:lpstr>우선순위</vt:lpstr>
      <vt:lpstr>인라인과 블럭레벨</vt:lpstr>
      <vt:lpstr>인라인 엘리먼트의 종류</vt:lpstr>
      <vt:lpstr>블록 엘리먼트의 종류</vt:lpstr>
      <vt:lpstr>박스 모델</vt:lpstr>
      <vt:lpstr>Box-sizing</vt:lpstr>
      <vt:lpstr>마진겹침현상</vt:lpstr>
      <vt:lpstr>포지션</vt:lpstr>
      <vt:lpstr>Flex-1</vt:lpstr>
      <vt:lpstr>Flex-2</vt:lpstr>
      <vt:lpstr>Flex-3</vt:lpstr>
      <vt:lpstr>Flex-4</vt:lpstr>
      <vt:lpstr>Media Query</vt:lpstr>
      <vt:lpstr>Float</vt:lpstr>
      <vt:lpstr>Float 해제 방법</vt:lpstr>
      <vt:lpstr>다단</vt:lpstr>
      <vt:lpstr>Background-1</vt:lpstr>
      <vt:lpstr>Background-2</vt:lpstr>
      <vt:lpstr>transition</vt:lpstr>
      <vt:lpstr>Link와 Import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이지훈</dc:creator>
  <cp:lastModifiedBy>이지훈</cp:lastModifiedBy>
  <cp:revision>5</cp:revision>
  <dcterms:created xsi:type="dcterms:W3CDTF">2016-10-02T05:00:13Z</dcterms:created>
  <dcterms:modified xsi:type="dcterms:W3CDTF">2016-10-02T05:39:55Z</dcterms:modified>
</cp:coreProperties>
</file>