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rvo"/>
      <p:regular r:id="rId15"/>
      <p:bold r:id="rId16"/>
      <p:italic r:id="rId17"/>
      <p:boldItalic r:id="rId18"/>
    </p:embeddedFont>
    <p:embeddedFont>
      <p:font typeface="Roboto Condensed"/>
      <p:regular r:id="rId19"/>
      <p:bold r:id="rId20"/>
      <p:italic r:id="rId21"/>
      <p:boldItalic r:id="rId22"/>
    </p:embeddedFont>
    <p:embeddedFont>
      <p:font typeface="Roboto Condensed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bold.fntdata"/><Relationship Id="rId22" Type="http://schemas.openxmlformats.org/officeDocument/2006/relationships/font" Target="fonts/RobotoCondensed-boldItalic.fntdata"/><Relationship Id="rId21" Type="http://schemas.openxmlformats.org/officeDocument/2006/relationships/font" Target="fonts/RobotoCondensed-italic.fntdata"/><Relationship Id="rId24" Type="http://schemas.openxmlformats.org/officeDocument/2006/relationships/font" Target="fonts/RobotoCondensedLight-bold.fntdata"/><Relationship Id="rId23" Type="http://schemas.openxmlformats.org/officeDocument/2006/relationships/font" Target="fonts/RobotoCondensed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CondensedLight-boldItalic.fntdata"/><Relationship Id="rId25" Type="http://schemas.openxmlformats.org/officeDocument/2006/relationships/font" Target="fonts/RobotoCondensed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Arvo-regular.fntdata"/><Relationship Id="rId14" Type="http://schemas.openxmlformats.org/officeDocument/2006/relationships/slide" Target="slides/slide10.xml"/><Relationship Id="rId17" Type="http://schemas.openxmlformats.org/officeDocument/2006/relationships/font" Target="fonts/Arvo-italic.fntdata"/><Relationship Id="rId16" Type="http://schemas.openxmlformats.org/officeDocument/2006/relationships/font" Target="fonts/Arvo-bold.fntdata"/><Relationship Id="rId19" Type="http://schemas.openxmlformats.org/officeDocument/2006/relationships/font" Target="fonts/RobotoCondensed-regular.fntdata"/><Relationship Id="rId18" Type="http://schemas.openxmlformats.org/officeDocument/2006/relationships/font" Target="fonts/Arv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350" lvl="0" marL="13335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350" lvl="1" marL="59055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350" lvl="2" marL="104775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350" lvl="3" marL="150495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350" lvl="4" marL="196215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350" lvl="5" marL="241935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6350" lvl="6" marL="287655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6350" lvl="7" marL="333375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6350" lvl="8" marL="379095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39700" lvl="0" marL="6985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39700" lvl="0" marL="6985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39700" lvl="0" marL="6985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39700" lvl="0" marL="6985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39700" lvl="0" marL="6985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39700" lvl="0" marL="6985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39700" lvl="0" marL="6985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39700" lvl="0" marL="69850" marR="0" rtl="0" algn="l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8" cy="432996"/>
            <a:chOff x="5582265" y="4646738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7999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Shape 2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b="1" i="0" sz="48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b="1" sz="4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b="1" sz="4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b="1" sz="4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b="1" sz="4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b="1" sz="4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b="1" sz="4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b="1" sz="4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b="1" sz="4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25" name="Shape 2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26" name="Shape 2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" name="Shape 2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8" name="Shape 2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" name="Shape 3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1" name="Shape 31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Shape 32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" name="Shape 33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34" name="Shape 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" name="Shape 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6" name="Shape 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Shape 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" name="Shape 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9" name="Shape 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Shape 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43" name="Shape 4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44" name="Shape 44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45" name="Shape 4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47" name="Shape 4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48" name="Shape 4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49" name="Shape 4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50" name="Shape 5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1" name="Shape 5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" name="Shape 5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3" name="Shape 5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Shape 5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" name="Shape 5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6" name="Shape 5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Shape 5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8" name="Shape 58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3048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3048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3048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3048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3048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3048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3048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3048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3048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63" name="Shape 6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64" name="Shape 6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6" name="Shape 66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8" cy="6522740"/>
          </a:xfrm>
        </p:grpSpPr>
        <p:sp>
          <p:nvSpPr>
            <p:cNvPr id="67" name="Shape 67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0" name="Shape 7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" name="Shape 71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Shape 7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5" name="Shape 7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Shape 7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7" name="Shape 77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b="1" i="0" sz="3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rtl="0">
              <a:spcBef>
                <a:spcPts val="0"/>
              </a:spcBef>
              <a:buClr>
                <a:srgbClr val="FFFFFF"/>
              </a:buClr>
              <a:buSzPts val="3000"/>
              <a:buFont typeface="Roboto Condensed"/>
              <a:buNone/>
              <a:defRPr b="1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rtl="0">
              <a:spcBef>
                <a:spcPts val="0"/>
              </a:spcBef>
              <a:buClr>
                <a:srgbClr val="FFFFFF"/>
              </a:buClr>
              <a:buSzPts val="3000"/>
              <a:buFont typeface="Roboto Condensed"/>
              <a:buNone/>
              <a:defRPr b="1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rtl="0">
              <a:spcBef>
                <a:spcPts val="0"/>
              </a:spcBef>
              <a:buClr>
                <a:srgbClr val="FFFFFF"/>
              </a:buClr>
              <a:buSzPts val="3000"/>
              <a:buFont typeface="Roboto Condensed"/>
              <a:buNone/>
              <a:defRPr b="1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rtl="0">
              <a:spcBef>
                <a:spcPts val="0"/>
              </a:spcBef>
              <a:buClr>
                <a:srgbClr val="FFFFFF"/>
              </a:buClr>
              <a:buSzPts val="3000"/>
              <a:buFont typeface="Roboto Condensed"/>
              <a:buNone/>
              <a:defRPr b="1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rtl="0">
              <a:spcBef>
                <a:spcPts val="0"/>
              </a:spcBef>
              <a:buClr>
                <a:srgbClr val="FFFFFF"/>
              </a:buClr>
              <a:buSzPts val="3000"/>
              <a:buFont typeface="Roboto Condensed"/>
              <a:buNone/>
              <a:defRPr b="1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rtl="0">
              <a:spcBef>
                <a:spcPts val="0"/>
              </a:spcBef>
              <a:buClr>
                <a:srgbClr val="FFFFFF"/>
              </a:buClr>
              <a:buSzPts val="3000"/>
              <a:buFont typeface="Roboto Condensed"/>
              <a:buNone/>
              <a:defRPr b="1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rtl="0">
              <a:spcBef>
                <a:spcPts val="0"/>
              </a:spcBef>
              <a:buClr>
                <a:srgbClr val="FFFFFF"/>
              </a:buClr>
              <a:buSzPts val="3000"/>
              <a:buFont typeface="Roboto Condensed"/>
              <a:buNone/>
              <a:defRPr b="1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rtl="0">
              <a:spcBef>
                <a:spcPts val="0"/>
              </a:spcBef>
              <a:buClr>
                <a:srgbClr val="FFFFFF"/>
              </a:buClr>
              <a:buSzPts val="3000"/>
              <a:buFont typeface="Roboto Condensed"/>
              <a:buNone/>
              <a:defRPr b="1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ts val="2000"/>
              <a:buFont typeface="Roboto Condensed Light"/>
              <a:buNone/>
              <a:defRPr b="0" i="0" sz="2000" u="none" cap="none" strike="noStrik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ts val="2000"/>
              <a:buFont typeface="Roboto Condensed Light"/>
              <a:buNone/>
              <a:defRPr b="0" i="0" sz="2000" u="none" cap="none" strike="noStrik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ts val="2000"/>
              <a:buFont typeface="Roboto Condensed Light"/>
              <a:buNone/>
              <a:defRPr b="0" i="0" sz="2000" u="none" cap="none" strike="noStrik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ts val="2000"/>
              <a:buFont typeface="Roboto Condensed Light"/>
              <a:buNone/>
              <a:defRPr b="0" i="0" sz="2000" u="none" cap="none" strike="noStrik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ts val="2000"/>
              <a:buFont typeface="Roboto Condensed Light"/>
              <a:buNone/>
              <a:defRPr b="0" i="0" sz="2000" u="none" cap="none" strike="noStrik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ts val="2000"/>
              <a:buFont typeface="Roboto Condensed Light"/>
              <a:buNone/>
              <a:defRPr b="0" i="0" sz="2000" u="none" cap="none" strike="noStrik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ts val="2000"/>
              <a:buFont typeface="Roboto Condensed Light"/>
              <a:buNone/>
              <a:defRPr b="0" i="0" sz="2000" u="none" cap="none" strike="noStrik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ts val="2000"/>
              <a:buFont typeface="Roboto Condensed Light"/>
              <a:buNone/>
              <a:defRPr b="0" i="0" sz="2000" u="none" cap="none" strike="noStrik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9800"/>
              </a:buClr>
              <a:buSzPts val="2000"/>
              <a:buFont typeface="Roboto Condensed Light"/>
              <a:buNone/>
              <a:defRPr b="0" i="0" sz="2000" u="none" cap="none" strike="noStrike">
                <a:solidFill>
                  <a:srgbClr val="FF98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Shape 81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2" name="Shape 82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3" name="Shape 83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4" name="Shape 84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6" name="Shape 8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7" name="Shape 8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8" name="Shape 8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89" name="Shape 89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0" name="Shape 9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" name="Shape 91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2" name="Shape 92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" name="Shape 9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5" name="Shape 9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7" name="Shape 9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rt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rt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rt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rt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rt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rt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rt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rt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2286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2286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2286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2286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2286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2286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2286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2286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2286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2286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2286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2286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2286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2286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2286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2286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▰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2286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2286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2286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2286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2286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2286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2286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2286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▻"/>
              <a:defRPr b="0" i="0" sz="18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2466138" y="4472723"/>
            <a:ext cx="6686826" cy="670795"/>
            <a:chOff x="5589288" y="4472723"/>
            <a:chExt cx="6686826" cy="670795"/>
          </a:xfrm>
        </p:grpSpPr>
        <p:sp>
          <p:nvSpPr>
            <p:cNvPr id="104" name="Shape 104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" name="Shape 105"/>
            <p:cNvGrpSpPr/>
            <p:nvPr/>
          </p:nvGrpSpPr>
          <p:grpSpPr>
            <a:xfrm flipH="1">
              <a:off x="5748897" y="4472723"/>
              <a:ext cx="6527217" cy="670795"/>
              <a:chOff x="-10101302" y="330075"/>
              <a:chExt cx="16532972" cy="1699506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" name="Shape 108"/>
            <p:cNvGrpSpPr/>
            <p:nvPr/>
          </p:nvGrpSpPr>
          <p:grpSpPr>
            <a:xfrm flipH="1">
              <a:off x="5592255" y="4646738"/>
              <a:ext cx="6682918" cy="304563"/>
              <a:chOff x="-30922587" y="330075"/>
              <a:chExt cx="37293072" cy="1699569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-30922587" y="330144"/>
                <a:ext cx="35588101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1" name="Shape 111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1300"/>
              <a:buFont typeface="Roboto Condensed Light"/>
              <a:buNone/>
              <a:defRPr b="0" i="0" sz="13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304800" marR="0" rtl="0" algn="l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304800" marR="0" rtl="0" algn="l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304800" marR="0" rtl="0" algn="l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304800" marR="0" rtl="0" algn="l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304800" marR="0" rtl="0" algn="l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304800" marR="0" rtl="0" algn="l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304800" marR="0" rtl="0" algn="l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304800" marR="0" rtl="0" algn="l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grpSp>
        <p:nvGrpSpPr>
          <p:cNvPr id="113" name="Shape 113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14" name="Shape 11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5" name="Shape 11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6" name="Shape 11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Shape 11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9" name="Shape 11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-8890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304800" marR="0" rtl="0" algn="l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0" lvl="1" marL="304800" marR="0" rtl="0" algn="l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0" lvl="2" marL="304800" marR="0" rtl="0" algn="l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0" lvl="3" marL="304800" marR="0" rtl="0" algn="l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0" lvl="4" marL="304800" marR="0" rtl="0" algn="l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0" lvl="5" marL="304800" marR="0" rtl="0" algn="l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0" lvl="6" marL="304800" marR="0" rtl="0" algn="l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0" lvl="7" marL="304800" marR="0" rtl="0" algn="l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0" lvl="8" marL="304800" marR="0" rtl="0" algn="l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76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</a:pPr>
            <a:fld id="{00000000-1234-1234-1234-123412341234}" type="slidenum">
              <a:rPr b="1" i="0" lang="pt-BR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ctrTitle"/>
          </p:nvPr>
        </p:nvSpPr>
        <p:spPr>
          <a:xfrm>
            <a:off x="17575" y="1090800"/>
            <a:ext cx="64881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53998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Condensed"/>
              <a:buNone/>
            </a:pPr>
            <a:r>
              <a:rPr b="1" i="0" lang="pt-BR" sz="48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EasyKey</a:t>
            </a:r>
            <a:br>
              <a:rPr b="1" i="0" lang="pt-BR" sz="48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1" i="1" lang="pt-BR" sz="36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Chaveiro Automatizado</a:t>
            </a:r>
          </a:p>
        </p:txBody>
      </p:sp>
      <p:pic>
        <p:nvPicPr>
          <p:cNvPr descr="unb-fga-extenso.jpg" id="126" name="Shape 126"/>
          <p:cNvPicPr preferRelativeResize="0"/>
          <p:nvPr/>
        </p:nvPicPr>
        <p:blipFill rotWithShape="1">
          <a:blip r:embed="rId3">
            <a:alphaModFix/>
          </a:blip>
          <a:srcRect b="0" l="1545" r="0" t="0"/>
          <a:stretch/>
        </p:blipFill>
        <p:spPr>
          <a:xfrm>
            <a:off x="3992700" y="4716600"/>
            <a:ext cx="5151306" cy="42638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>
            <p:ph idx="4294967295" type="body"/>
          </p:nvPr>
        </p:nvSpPr>
        <p:spPr>
          <a:xfrm>
            <a:off x="93775" y="4110725"/>
            <a:ext cx="30843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None/>
            </a:pPr>
            <a:r>
              <a:t/>
            </a:r>
            <a:endParaRPr b="0" i="0" sz="2400" u="none" cap="none" strike="noStrike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9375" y="2486900"/>
            <a:ext cx="3707998" cy="1622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9" name="Shape 199"/>
          <p:cNvSpPr txBox="1"/>
          <p:nvPr>
            <p:ph idx="4294967295" type="ctrTitle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81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oboto Condensed"/>
              <a:buNone/>
            </a:pPr>
            <a:r>
              <a:rPr b="1" i="0" lang="pt-BR" sz="6000" u="none" cap="none" strike="noStrike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OBRIGADO!</a:t>
            </a:r>
          </a:p>
        </p:txBody>
      </p:sp>
      <p:grpSp>
        <p:nvGrpSpPr>
          <p:cNvPr id="200" name="Shape 200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201" name="Shape 201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120000" w="120000">
                  <a:moveTo>
                    <a:pt x="0" y="0"/>
                  </a:moveTo>
                  <a:lnTo>
                    <a:pt x="0" y="119986"/>
                  </a:lnTo>
                  <a:lnTo>
                    <a:pt x="119969" y="119986"/>
                  </a:lnTo>
                  <a:lnTo>
                    <a:pt x="119969" y="0"/>
                  </a:lnTo>
                  <a:lnTo>
                    <a:pt x="0" y="0"/>
                  </a:lnTo>
                  <a:close/>
                  <a:moveTo>
                    <a:pt x="73768" y="32903"/>
                  </a:moveTo>
                  <a:lnTo>
                    <a:pt x="73768" y="32903"/>
                  </a:lnTo>
                  <a:lnTo>
                    <a:pt x="69301" y="32575"/>
                  </a:lnTo>
                  <a:lnTo>
                    <a:pt x="65568" y="32248"/>
                  </a:lnTo>
                  <a:lnTo>
                    <a:pt x="61866" y="31252"/>
                  </a:lnTo>
                  <a:lnTo>
                    <a:pt x="58867" y="30242"/>
                  </a:lnTo>
                  <a:lnTo>
                    <a:pt x="55900" y="28590"/>
                  </a:lnTo>
                  <a:lnTo>
                    <a:pt x="53666" y="26925"/>
                  </a:lnTo>
                  <a:lnTo>
                    <a:pt x="52901" y="25261"/>
                  </a:lnTo>
                  <a:lnTo>
                    <a:pt x="52167" y="23268"/>
                  </a:lnTo>
                  <a:lnTo>
                    <a:pt x="52167" y="23268"/>
                  </a:lnTo>
                  <a:lnTo>
                    <a:pt x="52901" y="21276"/>
                  </a:lnTo>
                  <a:lnTo>
                    <a:pt x="53666" y="19611"/>
                  </a:lnTo>
                  <a:lnTo>
                    <a:pt x="55900" y="17946"/>
                  </a:lnTo>
                  <a:lnTo>
                    <a:pt x="58867" y="16622"/>
                  </a:lnTo>
                  <a:lnTo>
                    <a:pt x="61866" y="15284"/>
                  </a:lnTo>
                  <a:lnTo>
                    <a:pt x="65568" y="14629"/>
                  </a:lnTo>
                  <a:lnTo>
                    <a:pt x="69301" y="13961"/>
                  </a:lnTo>
                  <a:lnTo>
                    <a:pt x="73768" y="13633"/>
                  </a:lnTo>
                  <a:lnTo>
                    <a:pt x="73768" y="13633"/>
                  </a:lnTo>
                  <a:lnTo>
                    <a:pt x="78235" y="13961"/>
                  </a:lnTo>
                  <a:lnTo>
                    <a:pt x="81968" y="14629"/>
                  </a:lnTo>
                  <a:lnTo>
                    <a:pt x="85701" y="15284"/>
                  </a:lnTo>
                  <a:lnTo>
                    <a:pt x="88669" y="16622"/>
                  </a:lnTo>
                  <a:lnTo>
                    <a:pt x="91667" y="17946"/>
                  </a:lnTo>
                  <a:lnTo>
                    <a:pt x="93901" y="19611"/>
                  </a:lnTo>
                  <a:lnTo>
                    <a:pt x="94635" y="21276"/>
                  </a:lnTo>
                  <a:lnTo>
                    <a:pt x="95400" y="23268"/>
                  </a:lnTo>
                  <a:lnTo>
                    <a:pt x="95400" y="23268"/>
                  </a:lnTo>
                  <a:lnTo>
                    <a:pt x="94635" y="25261"/>
                  </a:lnTo>
                  <a:lnTo>
                    <a:pt x="93901" y="26925"/>
                  </a:lnTo>
                  <a:lnTo>
                    <a:pt x="91667" y="28590"/>
                  </a:lnTo>
                  <a:lnTo>
                    <a:pt x="88669" y="30242"/>
                  </a:lnTo>
                  <a:lnTo>
                    <a:pt x="85701" y="31252"/>
                  </a:lnTo>
                  <a:lnTo>
                    <a:pt x="81968" y="32248"/>
                  </a:lnTo>
                  <a:lnTo>
                    <a:pt x="78235" y="32575"/>
                  </a:lnTo>
                  <a:lnTo>
                    <a:pt x="73768" y="32903"/>
                  </a:lnTo>
                  <a:lnTo>
                    <a:pt x="73768" y="32903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20000" w="120000">
                  <a:moveTo>
                    <a:pt x="9" y="103771"/>
                  </a:moveTo>
                  <a:lnTo>
                    <a:pt x="14799" y="103771"/>
                  </a:lnTo>
                  <a:lnTo>
                    <a:pt x="14799" y="103771"/>
                  </a:lnTo>
                  <a:lnTo>
                    <a:pt x="19569" y="105653"/>
                  </a:lnTo>
                  <a:lnTo>
                    <a:pt x="26248" y="107923"/>
                  </a:lnTo>
                  <a:lnTo>
                    <a:pt x="34828" y="110564"/>
                  </a:lnTo>
                  <a:lnTo>
                    <a:pt x="44378" y="113392"/>
                  </a:lnTo>
                  <a:lnTo>
                    <a:pt x="54632" y="115847"/>
                  </a:lnTo>
                  <a:lnTo>
                    <a:pt x="59882" y="116978"/>
                  </a:lnTo>
                  <a:lnTo>
                    <a:pt x="65132" y="117916"/>
                  </a:lnTo>
                  <a:lnTo>
                    <a:pt x="70137" y="118861"/>
                  </a:lnTo>
                  <a:lnTo>
                    <a:pt x="75142" y="119426"/>
                  </a:lnTo>
                  <a:lnTo>
                    <a:pt x="79676" y="119806"/>
                  </a:lnTo>
                  <a:lnTo>
                    <a:pt x="84211" y="119992"/>
                  </a:lnTo>
                  <a:lnTo>
                    <a:pt x="84211" y="119992"/>
                  </a:lnTo>
                  <a:lnTo>
                    <a:pt x="91841" y="119992"/>
                  </a:lnTo>
                  <a:lnTo>
                    <a:pt x="95896" y="119806"/>
                  </a:lnTo>
                  <a:lnTo>
                    <a:pt x="99715" y="119426"/>
                  </a:lnTo>
                  <a:lnTo>
                    <a:pt x="103055" y="118675"/>
                  </a:lnTo>
                  <a:lnTo>
                    <a:pt x="104720" y="118295"/>
                  </a:lnTo>
                  <a:lnTo>
                    <a:pt x="105915" y="117916"/>
                  </a:lnTo>
                  <a:lnTo>
                    <a:pt x="107110" y="117350"/>
                  </a:lnTo>
                  <a:lnTo>
                    <a:pt x="108060" y="116599"/>
                  </a:lnTo>
                  <a:lnTo>
                    <a:pt x="108540" y="115847"/>
                  </a:lnTo>
                  <a:lnTo>
                    <a:pt x="109020" y="114902"/>
                  </a:lnTo>
                  <a:lnTo>
                    <a:pt x="109735" y="109426"/>
                  </a:lnTo>
                  <a:lnTo>
                    <a:pt x="109735" y="109426"/>
                  </a:lnTo>
                  <a:lnTo>
                    <a:pt x="109500" y="108109"/>
                  </a:lnTo>
                  <a:lnTo>
                    <a:pt x="109020" y="106978"/>
                  </a:lnTo>
                  <a:lnTo>
                    <a:pt x="108060" y="105847"/>
                  </a:lnTo>
                  <a:lnTo>
                    <a:pt x="106630" y="104902"/>
                  </a:lnTo>
                  <a:lnTo>
                    <a:pt x="106630" y="104902"/>
                  </a:lnTo>
                  <a:lnTo>
                    <a:pt x="107825" y="104716"/>
                  </a:lnTo>
                  <a:lnTo>
                    <a:pt x="109020" y="104336"/>
                  </a:lnTo>
                  <a:lnTo>
                    <a:pt x="110215" y="103957"/>
                  </a:lnTo>
                  <a:lnTo>
                    <a:pt x="111165" y="103205"/>
                  </a:lnTo>
                  <a:lnTo>
                    <a:pt x="111880" y="102446"/>
                  </a:lnTo>
                  <a:lnTo>
                    <a:pt x="112595" y="101509"/>
                  </a:lnTo>
                  <a:lnTo>
                    <a:pt x="113075" y="100370"/>
                  </a:lnTo>
                  <a:lnTo>
                    <a:pt x="113310" y="99433"/>
                  </a:lnTo>
                  <a:lnTo>
                    <a:pt x="114025" y="92639"/>
                  </a:lnTo>
                  <a:lnTo>
                    <a:pt x="114025" y="92639"/>
                  </a:lnTo>
                  <a:lnTo>
                    <a:pt x="114025" y="91694"/>
                  </a:lnTo>
                  <a:lnTo>
                    <a:pt x="114025" y="90943"/>
                  </a:lnTo>
                  <a:lnTo>
                    <a:pt x="113790" y="89998"/>
                  </a:lnTo>
                  <a:lnTo>
                    <a:pt x="113310" y="89246"/>
                  </a:lnTo>
                  <a:lnTo>
                    <a:pt x="112115" y="87922"/>
                  </a:lnTo>
                  <a:lnTo>
                    <a:pt x="111400" y="87356"/>
                  </a:lnTo>
                  <a:lnTo>
                    <a:pt x="110685" y="86791"/>
                  </a:lnTo>
                  <a:lnTo>
                    <a:pt x="110685" y="86791"/>
                  </a:lnTo>
                  <a:lnTo>
                    <a:pt x="111880" y="86605"/>
                  </a:lnTo>
                  <a:lnTo>
                    <a:pt x="112840" y="86225"/>
                  </a:lnTo>
                  <a:lnTo>
                    <a:pt x="113790" y="85660"/>
                  </a:lnTo>
                  <a:lnTo>
                    <a:pt x="114740" y="84900"/>
                  </a:lnTo>
                  <a:lnTo>
                    <a:pt x="115455" y="84149"/>
                  </a:lnTo>
                  <a:lnTo>
                    <a:pt x="115935" y="83398"/>
                  </a:lnTo>
                  <a:lnTo>
                    <a:pt x="116415" y="82453"/>
                  </a:lnTo>
                  <a:lnTo>
                    <a:pt x="116650" y="81322"/>
                  </a:lnTo>
                  <a:lnTo>
                    <a:pt x="117365" y="74714"/>
                  </a:lnTo>
                  <a:lnTo>
                    <a:pt x="117365" y="74714"/>
                  </a:lnTo>
                  <a:lnTo>
                    <a:pt x="117365" y="73769"/>
                  </a:lnTo>
                  <a:lnTo>
                    <a:pt x="117365" y="72831"/>
                  </a:lnTo>
                  <a:lnTo>
                    <a:pt x="117130" y="71886"/>
                  </a:lnTo>
                  <a:lnTo>
                    <a:pt x="116650" y="71127"/>
                  </a:lnTo>
                  <a:lnTo>
                    <a:pt x="116170" y="70376"/>
                  </a:lnTo>
                  <a:lnTo>
                    <a:pt x="115455" y="69810"/>
                  </a:lnTo>
                  <a:lnTo>
                    <a:pt x="114740" y="69245"/>
                  </a:lnTo>
                  <a:lnTo>
                    <a:pt x="113790" y="68679"/>
                  </a:lnTo>
                  <a:lnTo>
                    <a:pt x="113790" y="68679"/>
                  </a:lnTo>
                  <a:lnTo>
                    <a:pt x="114740" y="68486"/>
                  </a:lnTo>
                  <a:lnTo>
                    <a:pt x="115700" y="67920"/>
                  </a:lnTo>
                  <a:lnTo>
                    <a:pt x="116650" y="67355"/>
                  </a:lnTo>
                  <a:lnTo>
                    <a:pt x="117365" y="66789"/>
                  </a:lnTo>
                  <a:lnTo>
                    <a:pt x="118080" y="66038"/>
                  </a:lnTo>
                  <a:lnTo>
                    <a:pt x="118560" y="65279"/>
                  </a:lnTo>
                  <a:lnTo>
                    <a:pt x="118795" y="64341"/>
                  </a:lnTo>
                  <a:lnTo>
                    <a:pt x="119040" y="63396"/>
                  </a:lnTo>
                  <a:lnTo>
                    <a:pt x="119990" y="56603"/>
                  </a:lnTo>
                  <a:lnTo>
                    <a:pt x="119990" y="56603"/>
                  </a:lnTo>
                  <a:lnTo>
                    <a:pt x="119755" y="55658"/>
                  </a:lnTo>
                  <a:lnTo>
                    <a:pt x="119510" y="54720"/>
                  </a:lnTo>
                  <a:lnTo>
                    <a:pt x="119040" y="53961"/>
                  </a:lnTo>
                  <a:lnTo>
                    <a:pt x="118560" y="53210"/>
                  </a:lnTo>
                  <a:lnTo>
                    <a:pt x="117845" y="52451"/>
                  </a:lnTo>
                  <a:lnTo>
                    <a:pt x="116895" y="51885"/>
                  </a:lnTo>
                  <a:lnTo>
                    <a:pt x="114740" y="50754"/>
                  </a:lnTo>
                  <a:lnTo>
                    <a:pt x="112360" y="49809"/>
                  </a:lnTo>
                  <a:lnTo>
                    <a:pt x="109500" y="49058"/>
                  </a:lnTo>
                  <a:lnTo>
                    <a:pt x="106395" y="48492"/>
                  </a:lnTo>
                  <a:lnTo>
                    <a:pt x="103290" y="48113"/>
                  </a:lnTo>
                  <a:lnTo>
                    <a:pt x="103290" y="48113"/>
                  </a:lnTo>
                  <a:lnTo>
                    <a:pt x="96611" y="47361"/>
                  </a:lnTo>
                  <a:lnTo>
                    <a:pt x="86356" y="46602"/>
                  </a:lnTo>
                  <a:lnTo>
                    <a:pt x="74191" y="46037"/>
                  </a:lnTo>
                  <a:lnTo>
                    <a:pt x="61792" y="45471"/>
                  </a:lnTo>
                  <a:lnTo>
                    <a:pt x="61792" y="45471"/>
                  </a:lnTo>
                  <a:lnTo>
                    <a:pt x="63457" y="43209"/>
                  </a:lnTo>
                  <a:lnTo>
                    <a:pt x="64887" y="40568"/>
                  </a:lnTo>
                  <a:lnTo>
                    <a:pt x="66317" y="37740"/>
                  </a:lnTo>
                  <a:lnTo>
                    <a:pt x="67277" y="34719"/>
                  </a:lnTo>
                  <a:lnTo>
                    <a:pt x="68227" y="31698"/>
                  </a:lnTo>
                  <a:lnTo>
                    <a:pt x="69187" y="28491"/>
                  </a:lnTo>
                  <a:lnTo>
                    <a:pt x="70137" y="22270"/>
                  </a:lnTo>
                  <a:lnTo>
                    <a:pt x="70852" y="16608"/>
                  </a:lnTo>
                  <a:lnTo>
                    <a:pt x="71332" y="11890"/>
                  </a:lnTo>
                  <a:lnTo>
                    <a:pt x="71332" y="7552"/>
                  </a:lnTo>
                  <a:lnTo>
                    <a:pt x="71332" y="7552"/>
                  </a:lnTo>
                  <a:lnTo>
                    <a:pt x="71332" y="6228"/>
                  </a:lnTo>
                  <a:lnTo>
                    <a:pt x="70617" y="4717"/>
                  </a:lnTo>
                  <a:lnTo>
                    <a:pt x="69902" y="3586"/>
                  </a:lnTo>
                  <a:lnTo>
                    <a:pt x="68707" y="2455"/>
                  </a:lnTo>
                  <a:lnTo>
                    <a:pt x="67277" y="1324"/>
                  </a:lnTo>
                  <a:lnTo>
                    <a:pt x="65602" y="759"/>
                  </a:lnTo>
                  <a:lnTo>
                    <a:pt x="63692" y="193"/>
                  </a:lnTo>
                  <a:lnTo>
                    <a:pt x="61792" y="7"/>
                  </a:lnTo>
                  <a:lnTo>
                    <a:pt x="61792" y="7"/>
                  </a:lnTo>
                  <a:lnTo>
                    <a:pt x="58207" y="193"/>
                  </a:lnTo>
                  <a:lnTo>
                    <a:pt x="55827" y="573"/>
                  </a:lnTo>
                  <a:lnTo>
                    <a:pt x="53917" y="1138"/>
                  </a:lnTo>
                  <a:lnTo>
                    <a:pt x="52487" y="1704"/>
                  </a:lnTo>
                  <a:lnTo>
                    <a:pt x="52487" y="1704"/>
                  </a:lnTo>
                  <a:lnTo>
                    <a:pt x="48667" y="11325"/>
                  </a:lnTo>
                  <a:lnTo>
                    <a:pt x="46758" y="15663"/>
                  </a:lnTo>
                  <a:lnTo>
                    <a:pt x="44848" y="19629"/>
                  </a:lnTo>
                  <a:lnTo>
                    <a:pt x="42948" y="23208"/>
                  </a:lnTo>
                  <a:lnTo>
                    <a:pt x="41038" y="26229"/>
                  </a:lnTo>
                  <a:lnTo>
                    <a:pt x="39363" y="28491"/>
                  </a:lnTo>
                  <a:lnTo>
                    <a:pt x="37933" y="30381"/>
                  </a:lnTo>
                  <a:lnTo>
                    <a:pt x="37933" y="30381"/>
                  </a:lnTo>
                  <a:lnTo>
                    <a:pt x="35788" y="32077"/>
                  </a:lnTo>
                  <a:lnTo>
                    <a:pt x="32448" y="34719"/>
                  </a:lnTo>
                  <a:lnTo>
                    <a:pt x="24573" y="40568"/>
                  </a:lnTo>
                  <a:lnTo>
                    <a:pt x="14084" y="48113"/>
                  </a:lnTo>
                  <a:lnTo>
                    <a:pt x="9" y="48113"/>
                  </a:lnTo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-889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b-fga-extenso.jpg" id="203" name="Shape 203"/>
          <p:cNvPicPr preferRelativeResize="0"/>
          <p:nvPr/>
        </p:nvPicPr>
        <p:blipFill rotWithShape="1">
          <a:blip r:embed="rId3">
            <a:alphaModFix/>
          </a:blip>
          <a:srcRect b="0" l="1545" r="0" t="0"/>
          <a:stretch/>
        </p:blipFill>
        <p:spPr>
          <a:xfrm>
            <a:off x="3996200" y="0"/>
            <a:ext cx="5151306" cy="426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pt-BR"/>
              <a:t>Requisitos</a:t>
            </a: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9100" y="3994538"/>
            <a:ext cx="1429700" cy="142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651425" y="1571975"/>
            <a:ext cx="39135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Software</a:t>
            </a:r>
          </a:p>
          <a:p>
            <a:pPr lvl="0">
              <a:spcBef>
                <a:spcPts val="0"/>
              </a:spcBef>
              <a:buNone/>
            </a:pPr>
            <a:r>
              <a:rPr lang="pt-BR" sz="1800">
                <a:solidFill>
                  <a:schemeClr val="dk1"/>
                </a:solidFill>
              </a:rPr>
              <a:t>Captura e Tratamento de Imagem</a:t>
            </a:r>
          </a:p>
          <a:p>
            <a:pPr lvl="0">
              <a:spcBef>
                <a:spcPts val="0"/>
              </a:spcBef>
              <a:buNone/>
            </a:pPr>
            <a:r>
              <a:rPr lang="pt-BR" sz="1800">
                <a:solidFill>
                  <a:schemeClr val="dk1"/>
                </a:solidFill>
              </a:rPr>
              <a:t>Conversão de imagem em código G</a:t>
            </a:r>
          </a:p>
          <a:p>
            <a:pPr lvl="0">
              <a:spcBef>
                <a:spcPts val="0"/>
              </a:spcBef>
              <a:buNone/>
            </a:pPr>
            <a:r>
              <a:rPr lang="pt-BR" sz="1800">
                <a:solidFill>
                  <a:schemeClr val="dk1"/>
                </a:solidFill>
              </a:rPr>
              <a:t>Interface com Usuário</a:t>
            </a:r>
          </a:p>
          <a:p>
            <a:pPr lvl="0">
              <a:spcBef>
                <a:spcPts val="0"/>
              </a:spcBef>
              <a:buNone/>
            </a:pPr>
            <a:r>
              <a:rPr lang="pt-BR" sz="1800">
                <a:solidFill>
                  <a:schemeClr val="dk1"/>
                </a:solidFill>
              </a:rPr>
              <a:t>Envio de código e sincronia com microcontrolador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Eletrônica</a:t>
            </a:r>
          </a:p>
          <a:p>
            <a:pPr lvl="0">
              <a:spcBef>
                <a:spcPts val="0"/>
              </a:spcBef>
              <a:buNone/>
            </a:pPr>
            <a:r>
              <a:rPr lang="pt-BR" sz="1800">
                <a:solidFill>
                  <a:schemeClr val="dk1"/>
                </a:solidFill>
              </a:rPr>
              <a:t>Sistema embarcado</a:t>
            </a:r>
          </a:p>
          <a:p>
            <a:pPr lvl="0">
              <a:spcBef>
                <a:spcPts val="0"/>
              </a:spcBef>
              <a:buNone/>
            </a:pPr>
            <a:r>
              <a:rPr lang="pt-BR" sz="1800">
                <a:solidFill>
                  <a:schemeClr val="dk1"/>
                </a:solidFill>
              </a:rPr>
              <a:t>Comunicação e processamento</a:t>
            </a:r>
          </a:p>
          <a:p>
            <a:pPr lvl="0">
              <a:spcBef>
                <a:spcPts val="0"/>
              </a:spcBef>
              <a:buNone/>
            </a:pPr>
            <a:r>
              <a:rPr lang="pt-BR" sz="1800">
                <a:solidFill>
                  <a:schemeClr val="dk1"/>
                </a:solidFill>
              </a:rPr>
              <a:t>Sistema de controle</a:t>
            </a:r>
          </a:p>
          <a:p>
            <a:pPr lvl="0">
              <a:spcBef>
                <a:spcPts val="0"/>
              </a:spcBef>
              <a:buNone/>
            </a:pPr>
            <a:r>
              <a:rPr lang="pt-BR" sz="1800">
                <a:solidFill>
                  <a:schemeClr val="dk1"/>
                </a:solidFill>
              </a:rPr>
              <a:t>Sensoriamento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37" name="Shape 137"/>
          <p:cNvSpPr txBox="1"/>
          <p:nvPr/>
        </p:nvSpPr>
        <p:spPr>
          <a:xfrm>
            <a:off x="4919475" y="1327175"/>
            <a:ext cx="3810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Estrutura</a:t>
            </a:r>
          </a:p>
          <a:p>
            <a:pPr lvl="0">
              <a:spcBef>
                <a:spcPts val="0"/>
              </a:spcBef>
              <a:buNone/>
            </a:pPr>
            <a:r>
              <a:rPr lang="pt-BR" sz="1800">
                <a:solidFill>
                  <a:schemeClr val="dk1"/>
                </a:solidFill>
              </a:rPr>
              <a:t>Dimensionamento estrutural</a:t>
            </a:r>
          </a:p>
          <a:p>
            <a:pPr lvl="0">
              <a:spcBef>
                <a:spcPts val="0"/>
              </a:spcBef>
              <a:buNone/>
            </a:pPr>
            <a:r>
              <a:rPr lang="pt-BR" sz="1800">
                <a:solidFill>
                  <a:schemeClr val="dk1"/>
                </a:solidFill>
              </a:rPr>
              <a:t>Mesa de movimentação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chemeClr val="dk1"/>
                </a:solidFill>
              </a:rPr>
              <a:t>Acoplamento de subsistemas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Energia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chemeClr val="dk1"/>
                </a:solidFill>
              </a:rPr>
              <a:t>Fontes de alimentação e motores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chemeClr val="dk1"/>
                </a:solidFill>
              </a:rPr>
              <a:t>Sistema de comando e controle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chemeClr val="dk1"/>
                </a:solidFill>
              </a:rPr>
              <a:t>Sistema elétrico e ventilação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chemeClr val="dk1"/>
                </a:solidFill>
              </a:rPr>
              <a:t>Sistema de segurança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pt-BR"/>
              <a:t>Produtos</a:t>
            </a:r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9100" y="3994538"/>
            <a:ext cx="1429700" cy="142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504325" y="1685875"/>
            <a:ext cx="5353500" cy="26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Alimentação</a:t>
            </a: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Comando e Controle</a:t>
            </a: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Estrutura</a:t>
            </a: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Interface</a:t>
            </a: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Interpretador (Gcode)</a:t>
            </a: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Motores</a:t>
            </a: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Painel de Comando</a:t>
            </a: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Processamento de Imagem</a:t>
            </a: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Sensoriamento</a:t>
            </a:r>
          </a:p>
          <a:p>
            <a:pPr indent="-317500" lvl="0" marL="457200">
              <a:spcBef>
                <a:spcPts val="0"/>
              </a:spcBef>
              <a:buSzPts val="1400"/>
              <a:buChar char="●"/>
            </a:pPr>
            <a:r>
              <a:rPr lang="pt-BR"/>
              <a:t>Sistema de Pagamento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pt-BR"/>
              <a:t>Eletrônica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174075" y="1491000"/>
            <a:ext cx="74439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52400" lvl="0" marL="152400" rtl="0"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pt-BR"/>
              <a:t>Sensores: infravermelho e fim de curso;</a:t>
            </a:r>
          </a:p>
          <a:p>
            <a:pPr indent="-152400" lvl="0" marL="152400" rtl="0"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pt-BR"/>
              <a:t>Código MSP430 para comando dos drivers e sensores;</a:t>
            </a:r>
          </a:p>
          <a:p>
            <a:pPr indent="-152400" lvl="0" marL="152400" rtl="0"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pt-BR"/>
              <a:t>Código do interpretador;</a:t>
            </a:r>
          </a:p>
          <a:p>
            <a:pPr indent="-152400" lvl="0" marL="152400" rtl="0"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pt-BR"/>
              <a:t>Driver de Acionamento e Controle</a:t>
            </a:r>
          </a:p>
          <a:p>
            <a:pPr indent="-152400" lvl="0" marL="152400" rtl="0"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pt-BR"/>
              <a:t>Circuito DIMMER e Acionamento do Motor Monofásico</a:t>
            </a:r>
          </a:p>
          <a:p>
            <a:pPr indent="-152400" lvl="0" marL="152400" rtl="0"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9100" y="3994538"/>
            <a:ext cx="1429700" cy="142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pt-BR"/>
              <a:t>Energia</a:t>
            </a: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9100" y="3994538"/>
            <a:ext cx="1429700" cy="142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193300" y="1542975"/>
            <a:ext cx="7681800" cy="22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52400" lvl="0" marL="152400" rtl="0">
              <a:spcBef>
                <a:spcPts val="0"/>
              </a:spcBef>
              <a:buClr>
                <a:srgbClr val="263248"/>
              </a:buClr>
              <a:buSzPts val="2400"/>
              <a:buFont typeface="Roboto Condensed Light"/>
              <a:buChar char="▰"/>
            </a:pPr>
            <a:r>
              <a:rPr lang="pt-BR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Alimenta</a:t>
            </a:r>
            <a:r>
              <a:rPr lang="pt-BR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ç</a:t>
            </a:r>
            <a:r>
              <a:rPr lang="pt-BR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ão: dimensionamento e confec</a:t>
            </a:r>
            <a:r>
              <a:rPr lang="pt-BR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ç</a:t>
            </a:r>
            <a:r>
              <a:rPr lang="pt-BR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ão das fontes</a:t>
            </a:r>
          </a:p>
          <a:p>
            <a:pPr indent="-152400" lvl="0" marL="152400" rtl="0">
              <a:spcBef>
                <a:spcPts val="0"/>
              </a:spcBef>
              <a:buClr>
                <a:srgbClr val="263248"/>
              </a:buClr>
              <a:buSzPts val="2400"/>
              <a:buFont typeface="Roboto Condensed Light"/>
              <a:buChar char="▰"/>
            </a:pPr>
            <a:r>
              <a:rPr lang="pt-BR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Motores de passo e motor monofásico</a:t>
            </a:r>
          </a:p>
          <a:p>
            <a:pPr indent="-152400" lvl="0" marL="152400" rtl="0">
              <a:spcBef>
                <a:spcPts val="0"/>
              </a:spcBef>
              <a:buClr>
                <a:srgbClr val="263248"/>
              </a:buClr>
              <a:buSzPts val="2400"/>
              <a:buFont typeface="Roboto Condensed Light"/>
              <a:buChar char="▰"/>
            </a:pPr>
            <a:r>
              <a:rPr lang="pt-BR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Driver de acionamento e controle</a:t>
            </a:r>
          </a:p>
          <a:p>
            <a:pPr indent="-152400" lvl="0" marL="152400" rtl="0">
              <a:spcBef>
                <a:spcPts val="0"/>
              </a:spcBef>
              <a:buClr>
                <a:srgbClr val="263248"/>
              </a:buClr>
              <a:buSzPts val="2400"/>
              <a:buFont typeface="Roboto Condensed Light"/>
              <a:buChar char="▰"/>
            </a:pPr>
            <a:r>
              <a:rPr lang="pt-BR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Sistema de prote</a:t>
            </a:r>
            <a:r>
              <a:rPr lang="pt-BR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ção e ventilação</a:t>
            </a:r>
          </a:p>
          <a:p>
            <a:pPr indent="-152400" lvl="0" marL="152400" rtl="0">
              <a:spcBef>
                <a:spcPts val="0"/>
              </a:spcBef>
              <a:buClr>
                <a:srgbClr val="263248"/>
              </a:buClr>
              <a:buSzPts val="2400"/>
              <a:buFont typeface="Roboto Condensed"/>
              <a:buChar char="▰"/>
            </a:pPr>
            <a:r>
              <a:rPr lang="pt-BR"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Circuito Dimmer e Acionamento do Motor Monofásico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pt-BR"/>
              <a:t>Estrutura</a:t>
            </a:r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9100" y="3994538"/>
            <a:ext cx="1429700" cy="142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462150" y="799200"/>
            <a:ext cx="8219700" cy="38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52400" lvl="0" marL="152400" rtl="0">
              <a:spcBef>
                <a:spcPts val="0"/>
              </a:spcBef>
              <a:buClr>
                <a:srgbClr val="263248"/>
              </a:buClr>
              <a:buSzPts val="2400"/>
              <a:buFont typeface="Roboto Condensed"/>
              <a:buChar char="▰"/>
            </a:pPr>
            <a:r>
              <a:rPr lang="pt-BR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Mesa de movimentação</a:t>
            </a:r>
          </a:p>
          <a:p>
            <a:pPr indent="-152400" lvl="0" marL="152400" rtl="0">
              <a:spcBef>
                <a:spcPts val="0"/>
              </a:spcBef>
              <a:buClr>
                <a:srgbClr val="263248"/>
              </a:buClr>
              <a:buSzPts val="2400"/>
              <a:buFont typeface="Roboto Condensed Light"/>
              <a:buChar char="▰"/>
            </a:pPr>
            <a:r>
              <a:rPr lang="pt-BR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Sistema de fixação de chave virgem</a:t>
            </a:r>
          </a:p>
          <a:p>
            <a:pPr indent="-152400" lvl="0" marL="152400" rtl="0">
              <a:spcBef>
                <a:spcPts val="0"/>
              </a:spcBef>
              <a:buClr>
                <a:srgbClr val="263248"/>
              </a:buClr>
              <a:buSzPts val="2400"/>
              <a:buFont typeface="Roboto Condensed Light"/>
              <a:buChar char="▰"/>
            </a:pPr>
            <a:r>
              <a:rPr lang="pt-BR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Fixação do motor monofásico</a:t>
            </a:r>
          </a:p>
          <a:p>
            <a:pPr indent="-152400" lvl="0" marL="152400" rtl="0">
              <a:spcBef>
                <a:spcPts val="0"/>
              </a:spcBef>
              <a:buClr>
                <a:srgbClr val="263248"/>
              </a:buClr>
              <a:buSzPts val="2400"/>
              <a:buFont typeface="Roboto Condensed Light"/>
              <a:buChar char="▰"/>
            </a:pPr>
            <a:r>
              <a:rPr lang="pt-BR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Estrutura do equipamento de aquisição de imagem</a:t>
            </a:r>
          </a:p>
          <a:p>
            <a:pPr indent="-152400" lvl="0" marL="152400" rtl="0">
              <a:spcBef>
                <a:spcPts val="0"/>
              </a:spcBef>
              <a:buClr>
                <a:srgbClr val="263248"/>
              </a:buClr>
              <a:buSzPts val="2400"/>
              <a:buFont typeface="Roboto Condensed Light"/>
              <a:buChar char="▰"/>
            </a:pPr>
            <a:r>
              <a:rPr lang="pt-BR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Módulos de alimentação</a:t>
            </a:r>
          </a:p>
          <a:p>
            <a:pPr indent="-152400" lvl="0" marL="152400" rtl="0">
              <a:spcBef>
                <a:spcPts val="0"/>
              </a:spcBef>
              <a:buClr>
                <a:srgbClr val="263248"/>
              </a:buClr>
              <a:buSzPts val="2400"/>
              <a:buFont typeface="Roboto Condensed Light"/>
              <a:buChar char="▰"/>
            </a:pPr>
            <a:r>
              <a:rPr lang="pt-BR"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Acabemento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pt-BR"/>
              <a:t>Software</a:t>
            </a:r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9100" y="3994538"/>
            <a:ext cx="1429700" cy="142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>
            <p:ph idx="1" type="body"/>
          </p:nvPr>
        </p:nvSpPr>
        <p:spPr>
          <a:xfrm>
            <a:off x="669550" y="16797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5240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pt-BR"/>
              <a:t>Código aberto: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pt-BR"/>
              <a:t>github.com/EasyKey-PI2-2017-2</a:t>
            </a:r>
          </a:p>
          <a:p>
            <a: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pt-BR"/>
              <a:t>Licença: MIT License</a:t>
            </a:r>
          </a:p>
          <a:p>
            <a:pPr indent="-15240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pt-BR"/>
              <a:t>Integração Contínua.</a:t>
            </a:r>
          </a:p>
          <a:p>
            <a:pPr indent="-15240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pt-BR"/>
              <a:t>Configuração do Ambiente de Desenvolvimento.</a:t>
            </a:r>
          </a:p>
          <a:p>
            <a:pPr indent="-15240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pt-BR"/>
              <a:t>Testes unitários: Atualmente com 6 testes.</a:t>
            </a:r>
          </a:p>
          <a:p>
            <a:pPr indent="-15240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pt-BR"/>
              <a:t>Comunicação com o MSP.</a:t>
            </a:r>
          </a:p>
          <a:p>
            <a:pPr indent="-152400" lvl="0" marL="152400" rtl="0"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</a:pPr>
            <a:r>
              <a:rPr lang="pt-BR"/>
              <a:t>Adaptação do sistema para funcionar com o MSP. </a:t>
            </a:r>
          </a:p>
          <a:p>
            <a:pPr indent="-304800" lvl="0" marL="152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None/>
            </a:pPr>
            <a:r>
              <a:t/>
            </a:r>
            <a:endParaRPr b="0" i="0" sz="2400" u="none" cap="none" strike="noStrike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ts val="2000"/>
              <a:buFont typeface="Roboto Condensed"/>
              <a:buNone/>
            </a:pPr>
            <a:r>
              <a:rPr lang="pt-BR">
                <a:solidFill>
                  <a:schemeClr val="lt1"/>
                </a:solidFill>
              </a:rPr>
              <a:t>Engenharia de software</a:t>
            </a: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9100" y="3994538"/>
            <a:ext cx="1429700" cy="142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</a:pPr>
            <a:r>
              <a:rPr lang="pt-BR"/>
              <a:t>Custos</a:t>
            </a:r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9100" y="3994538"/>
            <a:ext cx="1429700" cy="142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1032425" y="2462800"/>
            <a:ext cx="5663400" cy="13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3600"/>
              <a:t>Custo Total do Projeto R$1811,05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