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72" r:id="rId12"/>
    <p:sldId id="269" r:id="rId13"/>
  </p:sldIdLst>
  <p:sldSz cx="14630400" cy="8229600"/>
  <p:notesSz cx="8229600" cy="14630400"/>
  <p:embeddedFontLst>
    <p:embeddedFont>
      <p:font typeface="Fraunces Extra Bold" panose="020B0604020202020204" charset="0"/>
      <p:regular r:id="rId16"/>
    </p:embeddedFont>
    <p:embeddedFont>
      <p:font typeface="Nobile" panose="020B0604020202020204" charset="0"/>
      <p:regular r:id="rId17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0BBA6D6-5D48-B7D7-7591-57C9AC6CD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132A25D-CB03-89A6-0BA0-46E52884C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25272-6AA4-4338-BB65-CEE46B31ABA3}" type="datetimeFigureOut">
              <a:rPr lang="pt-PT" smtClean="0"/>
              <a:t>24/02/2025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9361208-F28C-6E52-03F8-E066C14DF5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A1FBFF-F2B3-620A-E37B-D8680FC7A9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15C5-65E3-4CA8-AE65-CA33982591F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4673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139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4BD2B-F22D-3F4F-CAFC-EF883459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A9D84-6BEA-D641-6AE3-DE99B1B1E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FB8D2-E72B-54A6-2162-B3B64890D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87ECF-4937-9388-787A-CFE5D84F1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0627-E7FB-DF98-2A40-8280AB85E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BFE05-01F4-A0C2-A6C7-87AD21B5A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54985-E7DC-E876-1B38-085882AD5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CEB9-8A3C-371F-484A-C4D491FA0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82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EasyReg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1715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Ana Loureiro - 104063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33593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Filipe Oliveira - 114640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280190" y="38015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Gonçalo Monteiro - 107758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280190" y="424374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Miguel Pinto - 108481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280190" y="46859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Miguel Francisco - 108304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280190" y="53039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1B386A-FD69-358A-E470-391DB3399F41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07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Use Cases(Admin)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0" y="1706137"/>
            <a:ext cx="14391559" cy="57205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6CD38D-6F4B-DD10-8A0D-176C0C7A1400}"/>
              </a:ext>
            </a:extLst>
          </p:cNvPr>
          <p:cNvSpPr txBox="1"/>
          <p:nvPr/>
        </p:nvSpPr>
        <p:spPr>
          <a:xfrm>
            <a:off x="13685768" y="7683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B24E-B756-FA23-6C19-B5EB137A3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3B54AC-4919-CCBF-4C48-ED76DC9CE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34" y="958937"/>
            <a:ext cx="8766517" cy="623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A9CD2313-D5F5-FC29-7B42-0FEA5C800507}"/>
              </a:ext>
            </a:extLst>
          </p:cNvPr>
          <p:cNvSpPr/>
          <p:nvPr/>
        </p:nvSpPr>
        <p:spPr>
          <a:xfrm>
            <a:off x="571500" y="449699"/>
            <a:ext cx="4082891" cy="510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MOCKUPS</a:t>
            </a:r>
            <a:endParaRPr lang="en-US" sz="4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EC0170E-E65C-B72F-ADB2-1EE962DCBF47}"/>
              </a:ext>
            </a:extLst>
          </p:cNvPr>
          <p:cNvSpPr/>
          <p:nvPr/>
        </p:nvSpPr>
        <p:spPr>
          <a:xfrm>
            <a:off x="571500" y="7518559"/>
            <a:ext cx="13487400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Practical simulation of EasyReg, demonstrating its functionalities and benefits in a real-world scenario.</a:t>
            </a:r>
            <a:endParaRPr lang="en-US" sz="125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EF304C-5045-E504-BDE4-8FBD591E01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1" t="974" r="481" b="974"/>
          <a:stretch/>
        </p:blipFill>
        <p:spPr>
          <a:xfrm>
            <a:off x="2929761" y="959999"/>
            <a:ext cx="8770878" cy="6247835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4CF84CC5-144F-F802-97EB-D80FFC98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3" t="532" r="303" b="532"/>
          <a:stretch/>
        </p:blipFill>
        <p:spPr>
          <a:xfrm>
            <a:off x="4881224" y="959998"/>
            <a:ext cx="8766517" cy="623290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31C29E-945F-E903-79B7-7A2A25017989}"/>
              </a:ext>
            </a:extLst>
          </p:cNvPr>
          <p:cNvSpPr txBox="1"/>
          <p:nvPr/>
        </p:nvSpPr>
        <p:spPr>
          <a:xfrm>
            <a:off x="13685768" y="7683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939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8335B7-8DF3-0FC9-3E19-846356FC6E9C}"/>
              </a:ext>
            </a:extLst>
          </p:cNvPr>
          <p:cNvSpPr txBox="1"/>
          <p:nvPr/>
        </p:nvSpPr>
        <p:spPr>
          <a:xfrm>
            <a:off x="691376" y="579864"/>
            <a:ext cx="8173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/>
              <a:t>Micro Site</a:t>
            </a:r>
          </a:p>
        </p:txBody>
      </p:sp>
      <p:pic>
        <p:nvPicPr>
          <p:cNvPr id="13" name="Imagem 12" descr="Uma imagem com padrão, quadrado, Simetria, Gráficos&#10;&#10;Os conteúdos gerados por IA poderão estar incorretos.">
            <a:extLst>
              <a:ext uri="{FF2B5EF4-FFF2-40B4-BE49-F238E27FC236}">
                <a16:creationId xmlns:a16="http://schemas.microsoft.com/office/drawing/2014/main" id="{9C6A6823-0E6B-44CD-E7BB-C3B5634A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" y="1750742"/>
            <a:ext cx="5374888" cy="537488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DB2DDC-1503-AB15-84EF-7ED44F184117}"/>
              </a:ext>
            </a:extLst>
          </p:cNvPr>
          <p:cNvSpPr txBox="1"/>
          <p:nvPr/>
        </p:nvSpPr>
        <p:spPr>
          <a:xfrm>
            <a:off x="6367346" y="4499520"/>
            <a:ext cx="757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https://easyregpi.github.io/micro-site/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6FF950-14AF-99CE-79BD-3E74801AA569}"/>
              </a:ext>
            </a:extLst>
          </p:cNvPr>
          <p:cNvSpPr txBox="1"/>
          <p:nvPr/>
        </p:nvSpPr>
        <p:spPr>
          <a:xfrm>
            <a:off x="6367346" y="1619119"/>
            <a:ext cx="49229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If</a:t>
            </a:r>
            <a:r>
              <a:rPr lang="pt-PT" sz="3200" dirty="0"/>
              <a:t> </a:t>
            </a:r>
            <a:r>
              <a:rPr lang="pt-PT" sz="3200" dirty="0" err="1"/>
              <a:t>you</a:t>
            </a:r>
            <a:r>
              <a:rPr lang="pt-PT" sz="3200" dirty="0"/>
              <a:t> </a:t>
            </a:r>
            <a:r>
              <a:rPr lang="pt-PT" sz="3200" dirty="0" err="1"/>
              <a:t>want</a:t>
            </a:r>
            <a:r>
              <a:rPr lang="pt-PT" sz="3200" dirty="0"/>
              <a:t> to </a:t>
            </a:r>
            <a:r>
              <a:rPr lang="pt-PT" sz="3200" dirty="0" err="1"/>
              <a:t>know</a:t>
            </a:r>
            <a:r>
              <a:rPr lang="pt-PT" sz="3200" dirty="0"/>
              <a:t> more </a:t>
            </a:r>
            <a:r>
              <a:rPr lang="pt-PT" sz="3200" dirty="0" err="1"/>
              <a:t>about</a:t>
            </a:r>
            <a:r>
              <a:rPr lang="pt-PT" sz="3200" dirty="0"/>
              <a:t> </a:t>
            </a:r>
            <a:r>
              <a:rPr lang="pt-PT" sz="3200" dirty="0" err="1"/>
              <a:t>us</a:t>
            </a:r>
            <a:r>
              <a:rPr lang="pt-PT" sz="3200" dirty="0"/>
              <a:t>, scan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code</a:t>
            </a:r>
            <a:r>
              <a:rPr lang="pt-PT" sz="3200" dirty="0"/>
              <a:t> </a:t>
            </a:r>
            <a:r>
              <a:rPr lang="pt-PT" sz="3200" dirty="0" err="1"/>
              <a:t>or</a:t>
            </a:r>
            <a:r>
              <a:rPr lang="pt-PT" sz="3200" dirty="0"/>
              <a:t> </a:t>
            </a:r>
            <a:r>
              <a:rPr lang="pt-PT" sz="3200" dirty="0" err="1"/>
              <a:t>click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link.</a:t>
            </a:r>
            <a:br>
              <a:rPr lang="pt-PT" sz="3200" dirty="0"/>
            </a:br>
            <a:r>
              <a:rPr lang="pt-PT" sz="3200" dirty="0" err="1"/>
              <a:t>Feel</a:t>
            </a:r>
            <a:r>
              <a:rPr lang="pt-PT" sz="3200" dirty="0"/>
              <a:t> free to </a:t>
            </a:r>
            <a:r>
              <a:rPr lang="pt-PT" sz="3200" dirty="0" err="1"/>
              <a:t>ask</a:t>
            </a:r>
            <a:r>
              <a:rPr lang="pt-PT" sz="3200" dirty="0"/>
              <a:t> </a:t>
            </a:r>
            <a:r>
              <a:rPr lang="pt-PT" sz="3200" dirty="0" err="1"/>
              <a:t>any</a:t>
            </a:r>
            <a:r>
              <a:rPr lang="pt-PT" sz="3200" dirty="0"/>
              <a:t> </a:t>
            </a:r>
            <a:r>
              <a:rPr lang="pt-PT" sz="3200" dirty="0" err="1"/>
              <a:t>questions</a:t>
            </a:r>
            <a:r>
              <a:rPr lang="pt-PT" sz="3200" dirty="0"/>
              <a:t>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2AD697-3A67-39C6-62F0-5686F2410B38}"/>
              </a:ext>
            </a:extLst>
          </p:cNvPr>
          <p:cNvSpPr txBox="1"/>
          <p:nvPr/>
        </p:nvSpPr>
        <p:spPr>
          <a:xfrm>
            <a:off x="13685768" y="7683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25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CONTEXT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8342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Multiple Compliance Requirements: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3863816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Organizations need work across multiple frameworks, each with its own </a:t>
            </a:r>
            <a:r>
              <a:rPr lang="en-US" sz="2400" b="1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compliance requirements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, resulting in significant complexity in managing the process.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332928" y="2928342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Need for an Integrated Solution: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5332928" y="3863816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There is a demand for a centralized platform that automates the </a:t>
            </a:r>
            <a:r>
              <a:rPr lang="en-US" sz="2400" b="1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tracking and management of requirements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, optimizing workflows and ensuring security.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872067" y="2928342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Manual Processes and Risks: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9872067" y="3863816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Manual evidence collection and audit execution increase the </a:t>
            </a:r>
            <a:r>
              <a:rPr lang="en-US" sz="2400" b="1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risk of inconsistencies and errors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, while also requiring significant operational effort.</a:t>
            </a:r>
            <a:endParaRPr lang="en-US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78F3DBA-696A-3305-480E-487337798156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803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Objectives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2925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423047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Develop a centralized platform for managing requirements across multiple frameworks.</a:t>
            </a:r>
            <a:endParaRPr lang="en-US" sz="24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2629257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12304" y="3423047"/>
            <a:ext cx="22920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Detailed and customized reports with relevant insights for decision-making.</a:t>
            </a:r>
            <a:endParaRPr lang="en-US" sz="2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2629257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4538" y="3423047"/>
            <a:ext cx="22919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Automatic tracking of compliance status, ensuring accuracy and real-time updates.</a:t>
            </a:r>
            <a:endParaRPr lang="en-US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96E3DD-0146-3B23-2829-C0EABB71240C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8" y="2313503"/>
            <a:ext cx="6834664" cy="360247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87665" y="982147"/>
            <a:ext cx="5576411" cy="600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EasyReg: Similar Tools</a:t>
            </a:r>
            <a:endParaRPr lang="en-US" sz="3750" dirty="0"/>
          </a:p>
        </p:txBody>
      </p:sp>
      <p:sp>
        <p:nvSpPr>
          <p:cNvPr id="5" name="Shape 1"/>
          <p:cNvSpPr/>
          <p:nvPr/>
        </p:nvSpPr>
        <p:spPr>
          <a:xfrm>
            <a:off x="7987665" y="2086689"/>
            <a:ext cx="432197" cy="432197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6" name="Text 2"/>
          <p:cNvSpPr/>
          <p:nvPr/>
        </p:nvSpPr>
        <p:spPr>
          <a:xfrm>
            <a:off x="8131850" y="2158603"/>
            <a:ext cx="143828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3"/>
          <p:cNvSpPr/>
          <p:nvPr/>
        </p:nvSpPr>
        <p:spPr>
          <a:xfrm>
            <a:off x="8611910" y="2086689"/>
            <a:ext cx="5346025" cy="1229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Common Features: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
Both tools support security framework mapping, automation of evidence collection, and audit management.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7987665" y="3724513"/>
            <a:ext cx="432197" cy="432197"/>
          </a:xfrm>
          <a:prstGeom prst="roundRect">
            <a:avLst>
              <a:gd name="adj" fmla="val 4001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9" name="Text 5"/>
          <p:cNvSpPr/>
          <p:nvPr/>
        </p:nvSpPr>
        <p:spPr>
          <a:xfrm>
            <a:off x="8109585" y="3796427"/>
            <a:ext cx="188357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8611910" y="3724513"/>
            <a:ext cx="5346025" cy="1229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EasyReg Differentiators: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
EasyReg includes automatic report generation, risk-based task prioritization, and a user role-adapted interface, making the process more efficient and accessible.</a:t>
            </a:r>
            <a:endParaRPr lang="en-US" sz="2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862" y="6273998"/>
            <a:ext cx="1974652" cy="466606"/>
          </a:xfrm>
          <a:prstGeom prst="rect">
            <a:avLst/>
          </a:prstGeom>
        </p:spPr>
      </p:pic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4790" y="6272331"/>
            <a:ext cx="1909286" cy="46827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76C262-7E7D-80AA-5D06-65FB5AEA871B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3040" y="403503"/>
            <a:ext cx="3664982" cy="458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Architecture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13040" y="1081326"/>
            <a:ext cx="13604319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endParaRPr lang="en-US" sz="11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91" y="1480661"/>
            <a:ext cx="7769900" cy="58966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F11954-F6B6-491C-1BC4-FCD06B0D2B49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77453"/>
            <a:ext cx="5243393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Planning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1037153" y="1547455"/>
            <a:ext cx="22860" cy="5462468"/>
          </a:xfrm>
          <a:prstGeom prst="roundRect">
            <a:avLst>
              <a:gd name="adj" fmla="val 82574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4" name="Shape 2"/>
          <p:cNvSpPr/>
          <p:nvPr/>
        </p:nvSpPr>
        <p:spPr>
          <a:xfrm>
            <a:off x="1261646" y="2007751"/>
            <a:ext cx="734020" cy="22860"/>
          </a:xfrm>
          <a:prstGeom prst="roundRect">
            <a:avLst>
              <a:gd name="adj" fmla="val 82574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5" name="Shape 3"/>
          <p:cNvSpPr/>
          <p:nvPr/>
        </p:nvSpPr>
        <p:spPr>
          <a:xfrm>
            <a:off x="812661" y="1783318"/>
            <a:ext cx="471845" cy="47184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6" name="Text 4"/>
          <p:cNvSpPr/>
          <p:nvPr/>
        </p:nvSpPr>
        <p:spPr>
          <a:xfrm>
            <a:off x="970062" y="1861899"/>
            <a:ext cx="156924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2202061" y="1757124"/>
            <a:ext cx="3015020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Milestone 1 (inception)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202061" y="2210514"/>
            <a:ext cx="1169431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Exploring the project and its objectives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261646" y="3425785"/>
            <a:ext cx="734020" cy="22860"/>
          </a:xfrm>
          <a:prstGeom prst="roundRect">
            <a:avLst>
              <a:gd name="adj" fmla="val 82574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0" name="Shape 8"/>
          <p:cNvSpPr/>
          <p:nvPr/>
        </p:nvSpPr>
        <p:spPr>
          <a:xfrm>
            <a:off x="812661" y="3201353"/>
            <a:ext cx="471845" cy="47184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1" name="Text 9"/>
          <p:cNvSpPr/>
          <p:nvPr/>
        </p:nvSpPr>
        <p:spPr>
          <a:xfrm>
            <a:off x="945773" y="3279934"/>
            <a:ext cx="205502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2202061" y="3175159"/>
            <a:ext cx="3338155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Milestone 2 (elaboration)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2202061" y="3628549"/>
            <a:ext cx="1169431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User Stories for all of the actors, final architecture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1261646" y="4843820"/>
            <a:ext cx="734020" cy="22860"/>
          </a:xfrm>
          <a:prstGeom prst="roundRect">
            <a:avLst>
              <a:gd name="adj" fmla="val 82574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5" name="Shape 13"/>
          <p:cNvSpPr/>
          <p:nvPr/>
        </p:nvSpPr>
        <p:spPr>
          <a:xfrm>
            <a:off x="812661" y="4619387"/>
            <a:ext cx="471845" cy="47184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6" name="Text 14"/>
          <p:cNvSpPr/>
          <p:nvPr/>
        </p:nvSpPr>
        <p:spPr>
          <a:xfrm>
            <a:off x="953512" y="4697968"/>
            <a:ext cx="190024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2202061" y="4593193"/>
            <a:ext cx="3498771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Milestone 3 (construction)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2202061" y="5046583"/>
            <a:ext cx="1169431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Functional prototype, expecting to have multiple features implemented</a:t>
            </a:r>
            <a:endParaRPr lang="en-US" sz="2000" dirty="0"/>
          </a:p>
        </p:txBody>
      </p:sp>
      <p:sp>
        <p:nvSpPr>
          <p:cNvPr id="19" name="Shape 17"/>
          <p:cNvSpPr/>
          <p:nvPr/>
        </p:nvSpPr>
        <p:spPr>
          <a:xfrm>
            <a:off x="1261646" y="6261854"/>
            <a:ext cx="734020" cy="22860"/>
          </a:xfrm>
          <a:prstGeom prst="roundRect">
            <a:avLst>
              <a:gd name="adj" fmla="val 825740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20" name="Shape 18"/>
          <p:cNvSpPr/>
          <p:nvPr/>
        </p:nvSpPr>
        <p:spPr>
          <a:xfrm>
            <a:off x="812661" y="6037421"/>
            <a:ext cx="471845" cy="471845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21" name="Text 19"/>
          <p:cNvSpPr/>
          <p:nvPr/>
        </p:nvSpPr>
        <p:spPr>
          <a:xfrm>
            <a:off x="941725" y="6116003"/>
            <a:ext cx="213717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2202061" y="6011228"/>
            <a:ext cx="314170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Milestone 4 (transition)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2202061" y="6464618"/>
            <a:ext cx="1169431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Finish all features, prepare final report and final presentation</a:t>
            </a:r>
            <a:endParaRPr lang="en-US" sz="2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0245606-3556-F338-587D-70EEFE9E2F6E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17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User Profiles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94196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4" name="Text 2"/>
          <p:cNvSpPr/>
          <p:nvPr/>
        </p:nvSpPr>
        <p:spPr>
          <a:xfrm>
            <a:off x="1020604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Administrator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114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Configures system settings and manages user roles.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5216962" y="3094196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7" name="Text 5"/>
          <p:cNvSpPr/>
          <p:nvPr/>
        </p:nvSpPr>
        <p:spPr>
          <a:xfrm>
            <a:off x="5443776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Company Owner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443776" y="38114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Manages overall company settings and user access.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9640133" y="3094196"/>
            <a:ext cx="4196358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0" name="Text 8"/>
          <p:cNvSpPr/>
          <p:nvPr/>
        </p:nvSpPr>
        <p:spPr>
          <a:xfrm>
            <a:off x="9866948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Contributor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8114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Uploads evidence and responds to task requests.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3" name="Text 11"/>
          <p:cNvSpPr/>
          <p:nvPr/>
        </p:nvSpPr>
        <p:spPr>
          <a:xfrm>
            <a:off x="1020604" y="5217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Intern Auditor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1020604" y="570809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Reviews evidence and creates reports.</a:t>
            </a:r>
            <a:endParaRPr lang="en-US" sz="200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408063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6" name="Text 14"/>
          <p:cNvSpPr/>
          <p:nvPr/>
        </p:nvSpPr>
        <p:spPr>
          <a:xfrm>
            <a:off x="7655481" y="5217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External Auditor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7655481" y="570809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Conducts independent audits and verifies compliance.</a:t>
            </a:r>
            <a:endParaRPr lang="en-US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40D47C-575D-C202-0F9A-DECAF65B45DA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76739"/>
            <a:ext cx="11287125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Use Cases(Company Owner &amp; Contributor)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53" y="1782604"/>
            <a:ext cx="7418781" cy="574446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4020" y="6493550"/>
            <a:ext cx="632531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832784"/>
            <a:ext cx="7231324" cy="56441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78685" y="6465689"/>
            <a:ext cx="632531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6C60A2-AF66-5AA3-C48C-72A520863DB3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94ED-26B9-EAA6-1C49-5274CC63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EF193FB-94D1-584C-8DBC-65C925755C99}"/>
              </a:ext>
            </a:extLst>
          </p:cNvPr>
          <p:cNvSpPr/>
          <p:nvPr/>
        </p:nvSpPr>
        <p:spPr>
          <a:xfrm>
            <a:off x="734020" y="576739"/>
            <a:ext cx="11287125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Use Cases(Internal &amp; External Auditor)</a:t>
            </a:r>
            <a:endParaRPr lang="en-US" sz="4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C895834-F953-515E-6827-76A28B73DD8C}"/>
              </a:ext>
            </a:extLst>
          </p:cNvPr>
          <p:cNvSpPr/>
          <p:nvPr/>
        </p:nvSpPr>
        <p:spPr>
          <a:xfrm>
            <a:off x="734020" y="6493550"/>
            <a:ext cx="632531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9DBA891-93FB-FCE1-8761-FC3636DE7C63}"/>
              </a:ext>
            </a:extLst>
          </p:cNvPr>
          <p:cNvSpPr/>
          <p:nvPr/>
        </p:nvSpPr>
        <p:spPr>
          <a:xfrm>
            <a:off x="7578685" y="6465689"/>
            <a:ext cx="632531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5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068684A1-898D-4002-9DC1-836490FF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2" y="1832784"/>
            <a:ext cx="7238738" cy="5644108"/>
          </a:xfrm>
          <a:prstGeom prst="rect">
            <a:avLst/>
          </a:prstGeom>
        </p:spPr>
      </p:pic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82371E1B-1A8F-C0BE-3271-C8A42B20E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184" y="1832785"/>
            <a:ext cx="7112754" cy="56441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694813-1673-5F7A-C6A1-059C498A306A}"/>
              </a:ext>
            </a:extLst>
          </p:cNvPr>
          <p:cNvSpPr txBox="1"/>
          <p:nvPr/>
        </p:nvSpPr>
        <p:spPr>
          <a:xfrm>
            <a:off x="13685768" y="7683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4319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398</Words>
  <Application>Microsoft Office PowerPoint</Application>
  <PresentationFormat>Personalizados</PresentationFormat>
  <Paragraphs>79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Nobile</vt:lpstr>
      <vt:lpstr>Aptos</vt:lpstr>
      <vt:lpstr>Fraunces Extra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</cp:lastModifiedBy>
  <cp:revision>4</cp:revision>
  <dcterms:created xsi:type="dcterms:W3CDTF">2025-02-24T17:48:46Z</dcterms:created>
  <dcterms:modified xsi:type="dcterms:W3CDTF">2025-02-24T19:59:30Z</dcterms:modified>
</cp:coreProperties>
</file>