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5" r:id="rId8"/>
    <p:sldId id="262" r:id="rId9"/>
  </p:sldIdLst>
  <p:sldSz cx="18288000" cy="10287000"/>
  <p:notesSz cx="6858000" cy="9144000"/>
  <p:embeddedFontLst>
    <p:embeddedFont>
      <p:font typeface="Barlow Bold" panose="00000800000000000000" pitchFamily="2" charset="0"/>
      <p:regular r:id="rId10"/>
      <p:bold r:id="rId11"/>
    </p:embeddedFont>
    <p:embeddedFont>
      <p:font typeface="Barlow Semi-Bold" panose="020B0604020202020204" charset="0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Bold" panose="020B080603050402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8B1FC-BB22-CCA3-E72A-CA09349702FE}" v="29" dt="2025-05-05T17:56:24.604"/>
    <p1510:client id="{30E50CB7-0E5B-D919-764B-87B44A56CFC5}" v="14" dt="2025-05-05T19:10:13.148"/>
    <p1510:client id="{51BA668B-153B-C3C4-564A-E55A4F7866C7}" v="188" dt="2025-05-05T21:31:07.438"/>
    <p1510:client id="{55EBEE80-7B8E-43BD-81E8-29FECEE3A874}" v="953" dt="2025-05-05T17:23:56.146"/>
    <p1510:client id="{7AC242BB-E1C2-5455-5C3C-67738C068002}" v="245" dt="2025-05-05T17:52:42.487"/>
    <p1510:client id="{98EBFEA5-A1D2-CE3E-DE66-CB0A39094134}" v="82" dt="2025-05-06T08:17:22.523"/>
    <p1510:client id="{D04861C4-7927-6B71-0522-4D97E22221DB}" v="4" dt="2025-05-05T13:36:25.078"/>
    <p1510:client id="{E812F1CB-C99A-2240-9FB0-68919616EC0B}" v="26" dt="2025-05-06T09:20:5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70432" y="5270058"/>
            <a:ext cx="16230594" cy="38509"/>
          </a:xfrm>
          <a:prstGeom prst="line">
            <a:avLst/>
          </a:prstGeom>
          <a:ln w="9525" cap="flat">
            <a:solidFill>
              <a:srgbClr val="7D9B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258902" y="7898536"/>
            <a:ext cx="2000398" cy="1664565"/>
          </a:xfrm>
          <a:custGeom>
            <a:avLst/>
            <a:gdLst/>
            <a:ahLst/>
            <a:cxnLst/>
            <a:rect l="l" t="t" r="r" b="b"/>
            <a:pathLst>
              <a:path w="2000398" h="1664565">
                <a:moveTo>
                  <a:pt x="0" y="0"/>
                </a:moveTo>
                <a:lnTo>
                  <a:pt x="2000398" y="0"/>
                </a:lnTo>
                <a:lnTo>
                  <a:pt x="2000398" y="1664565"/>
                </a:lnTo>
                <a:lnTo>
                  <a:pt x="0" y="166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76150" y="5518835"/>
            <a:ext cx="16419150" cy="76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0"/>
              </a:lnSpc>
              <a:spcBef>
                <a:spcPct val="0"/>
              </a:spcBef>
            </a:pPr>
            <a:r>
              <a:rPr lang="en-US" sz="4750" b="1">
                <a:solidFill>
                  <a:srgbClr val="272727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Checkpoint 2</a:t>
            </a:r>
            <a:endParaRPr lang="en-US" sz="4757" b="1">
              <a:solidFill>
                <a:srgbClr val="272727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92699" y="3078184"/>
            <a:ext cx="16408332" cy="209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50"/>
              </a:lnSpc>
            </a:pPr>
            <a:r>
              <a:rPr lang="en-US" sz="16758" b="1">
                <a:solidFill>
                  <a:srgbClr val="7D9B76"/>
                </a:solidFill>
                <a:latin typeface="Barlow Bold"/>
                <a:ea typeface="Barlow Bold"/>
                <a:cs typeface="Barlow Bold"/>
                <a:sym typeface="Barlow Bold"/>
              </a:rPr>
              <a:t>EasyReg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85991" y="8452053"/>
            <a:ext cx="6716018" cy="44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50" b="1" err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Universidade</a:t>
            </a:r>
            <a:r>
              <a:rPr lang="en-US" sz="2750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de Aveiro - DETI - May 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50037" y="1238404"/>
            <a:ext cx="57879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7D9B7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Table of 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000" y="3708900"/>
            <a:ext cx="767598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94"/>
              </a:lnSpc>
              <a:spcBef>
                <a:spcPct val="0"/>
              </a:spcBef>
            </a:pPr>
            <a:r>
              <a:rPr lang="en-US" sz="4424" b="1">
                <a:solidFill>
                  <a:srgbClr val="7D9B76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id="4" name="AutoShape 4"/>
          <p:cNvSpPr/>
          <p:nvPr/>
        </p:nvSpPr>
        <p:spPr>
          <a:xfrm>
            <a:off x="2182630" y="4784893"/>
            <a:ext cx="2755078" cy="0"/>
          </a:xfrm>
          <a:prstGeom prst="line">
            <a:avLst/>
          </a:prstGeom>
          <a:ln w="38100" cap="flat">
            <a:solidFill>
              <a:srgbClr val="7D9B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38866" y="5066449"/>
            <a:ext cx="2042606" cy="71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9"/>
              </a:lnSpc>
              <a:spcBef>
                <a:spcPct val="0"/>
              </a:spcBef>
            </a:pPr>
            <a:r>
              <a:rPr lang="en-US" sz="4400" b="1">
                <a:solidFill>
                  <a:srgbClr val="7D9B76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Backlog</a:t>
            </a:r>
            <a:endParaRPr lang="en-US" sz="4400" b="1">
              <a:solidFill>
                <a:srgbClr val="7D9B76"/>
              </a:solidFill>
              <a:latin typeface="Barlow Semi-Bold"/>
              <a:ea typeface="Barlow Semi-Bold"/>
              <a:cs typeface="Barlow Semi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05600" y="3735773"/>
            <a:ext cx="919973" cy="663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66"/>
              </a:lnSpc>
              <a:spcBef>
                <a:spcPct val="0"/>
              </a:spcBef>
            </a:pPr>
            <a:r>
              <a:rPr lang="en-US" sz="4118" b="1">
                <a:solidFill>
                  <a:srgbClr val="7D9B76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02</a:t>
            </a:r>
          </a:p>
        </p:txBody>
      </p:sp>
      <p:sp>
        <p:nvSpPr>
          <p:cNvPr id="7" name="AutoShape 7"/>
          <p:cNvSpPr/>
          <p:nvPr/>
        </p:nvSpPr>
        <p:spPr>
          <a:xfrm>
            <a:off x="6017764" y="4757380"/>
            <a:ext cx="2630267" cy="0"/>
          </a:xfrm>
          <a:prstGeom prst="line">
            <a:avLst/>
          </a:prstGeom>
          <a:ln w="38100" cap="flat">
            <a:solidFill>
              <a:srgbClr val="7D9B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582982" y="5022297"/>
            <a:ext cx="3499830" cy="143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3"/>
              </a:lnSpc>
              <a:spcBef>
                <a:spcPct val="0"/>
              </a:spcBef>
            </a:pPr>
            <a:r>
              <a:rPr lang="en-US" sz="4400" b="1">
                <a:solidFill>
                  <a:srgbClr val="7D9B76"/>
                </a:solidFill>
                <a:latin typeface="Barlow Semi-Bold"/>
              </a:rPr>
              <a:t>Currently working 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25885" y="3759740"/>
            <a:ext cx="678031" cy="651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sz="4044" b="1">
                <a:solidFill>
                  <a:srgbClr val="7D9B76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03</a:t>
            </a:r>
          </a:p>
        </p:txBody>
      </p:sp>
      <p:sp>
        <p:nvSpPr>
          <p:cNvPr id="10" name="AutoShape 10"/>
          <p:cNvSpPr/>
          <p:nvPr/>
        </p:nvSpPr>
        <p:spPr>
          <a:xfrm>
            <a:off x="9730040" y="4764440"/>
            <a:ext cx="2583229" cy="0"/>
          </a:xfrm>
          <a:prstGeom prst="line">
            <a:avLst/>
          </a:prstGeom>
          <a:ln w="38100" cap="flat">
            <a:solidFill>
              <a:srgbClr val="7D9B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9760737" y="5064499"/>
            <a:ext cx="2544249" cy="689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3700" b="1">
                <a:solidFill>
                  <a:srgbClr val="7D9B76"/>
                </a:solidFill>
                <a:latin typeface="Barlow Bold"/>
                <a:sym typeface="Barlow Semi-Bold"/>
              </a:rPr>
              <a:t>Next Steps</a:t>
            </a:r>
            <a:endParaRPr lang="pt-PT"/>
          </a:p>
        </p:txBody>
      </p:sp>
      <p:sp>
        <p:nvSpPr>
          <p:cNvPr id="12" name="TextBox 12"/>
          <p:cNvSpPr txBox="1"/>
          <p:nvPr/>
        </p:nvSpPr>
        <p:spPr>
          <a:xfrm>
            <a:off x="14435860" y="3756106"/>
            <a:ext cx="623243" cy="72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3"/>
              </a:lnSpc>
              <a:spcBef>
                <a:spcPct val="0"/>
              </a:spcBef>
            </a:pPr>
            <a:r>
              <a:rPr lang="en-US" sz="4252" b="1">
                <a:solidFill>
                  <a:srgbClr val="7D9B76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04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3389594" y="4817973"/>
            <a:ext cx="2715775" cy="0"/>
          </a:xfrm>
          <a:prstGeom prst="line">
            <a:avLst/>
          </a:prstGeom>
          <a:ln w="38100" cap="flat">
            <a:solidFill>
              <a:srgbClr val="7D9B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3430752" y="5084764"/>
            <a:ext cx="2633459" cy="754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6"/>
              </a:lnSpc>
              <a:spcBef>
                <a:spcPct val="0"/>
              </a:spcBef>
            </a:pPr>
            <a:r>
              <a:rPr lang="en-US" sz="4350" b="1">
                <a:solidFill>
                  <a:srgbClr val="7D9B76"/>
                </a:solidFill>
                <a:latin typeface="Barlow Semi-Bold"/>
                <a:sym typeface="Barlow Semi-Bold"/>
              </a:rPr>
              <a:t>Calendar</a:t>
            </a:r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258902" y="7898536"/>
            <a:ext cx="2000398" cy="1664565"/>
          </a:xfrm>
          <a:custGeom>
            <a:avLst/>
            <a:gdLst/>
            <a:ahLst/>
            <a:cxnLst/>
            <a:rect l="l" t="t" r="r" b="b"/>
            <a:pathLst>
              <a:path w="2000398" h="1664565">
                <a:moveTo>
                  <a:pt x="0" y="0"/>
                </a:moveTo>
                <a:lnTo>
                  <a:pt x="2000398" y="0"/>
                </a:lnTo>
                <a:lnTo>
                  <a:pt x="2000398" y="1664565"/>
                </a:lnTo>
                <a:lnTo>
                  <a:pt x="0" y="166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90700"/>
            <a:ext cx="3162305" cy="8570"/>
          </a:xfrm>
          <a:prstGeom prst="line">
            <a:avLst/>
          </a:prstGeom>
          <a:ln w="9525" cap="flat">
            <a:solidFill>
              <a:srgbClr val="27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258902" y="7898536"/>
            <a:ext cx="2000398" cy="1664565"/>
          </a:xfrm>
          <a:custGeom>
            <a:avLst/>
            <a:gdLst/>
            <a:ahLst/>
            <a:cxnLst/>
            <a:rect l="l" t="t" r="r" b="b"/>
            <a:pathLst>
              <a:path w="2000398" h="1664565">
                <a:moveTo>
                  <a:pt x="0" y="0"/>
                </a:moveTo>
                <a:lnTo>
                  <a:pt x="2000398" y="0"/>
                </a:lnTo>
                <a:lnTo>
                  <a:pt x="2000398" y="1664565"/>
                </a:lnTo>
                <a:lnTo>
                  <a:pt x="0" y="166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71" y="952500"/>
            <a:ext cx="16230600" cy="6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>
                <a:solidFill>
                  <a:srgbClr val="7D9B76"/>
                </a:solidFill>
                <a:latin typeface="Barlow Bold"/>
                <a:ea typeface="Barlow Bold"/>
                <a:cs typeface="Barlow Bold"/>
                <a:sym typeface="Barlow Bold"/>
              </a:rPr>
              <a:t>Backlog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pic>
        <p:nvPicPr>
          <p:cNvPr id="8" name="Picture 7" descr="A screenshot of a chat&#10;&#10;AI-generated content may be incorrect.">
            <a:extLst>
              <a:ext uri="{FF2B5EF4-FFF2-40B4-BE49-F238E27FC236}">
                <a16:creationId xmlns:a16="http://schemas.microsoft.com/office/drawing/2014/main" id="{8A1E84A5-8506-36F8-9628-7CF4BD2D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86" y="1989859"/>
            <a:ext cx="12892697" cy="741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90699"/>
            <a:ext cx="7529176" cy="8570"/>
          </a:xfrm>
          <a:prstGeom prst="line">
            <a:avLst/>
          </a:prstGeom>
          <a:ln w="9525" cap="flat">
            <a:solidFill>
              <a:srgbClr val="27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71" y="952500"/>
            <a:ext cx="16230600" cy="6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00" b="1">
                <a:solidFill>
                  <a:srgbClr val="7D9B76"/>
                </a:solidFill>
                <a:latin typeface="Barlow Bold"/>
                <a:sym typeface="Barlow Bold"/>
              </a:rPr>
              <a:t>Currently Working on (</a:t>
            </a:r>
            <a:r>
              <a:rPr lang="en-US" sz="3700" b="1" err="1">
                <a:solidFill>
                  <a:srgbClr val="7D9B76"/>
                </a:solidFill>
                <a:latin typeface="Barlow Bold"/>
                <a:sym typeface="Barlow Bold"/>
              </a:rPr>
              <a:t>FrontEnd</a:t>
            </a:r>
            <a:r>
              <a:rPr lang="en-US" sz="3700" b="1">
                <a:solidFill>
                  <a:srgbClr val="7D9B76"/>
                </a:solidFill>
                <a:latin typeface="Barlow Bold"/>
                <a:sym typeface="Barlow Bold"/>
              </a:rPr>
              <a:t>)</a:t>
            </a:r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16407" y="2258553"/>
            <a:ext cx="9645090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935" lvl="1" indent="-374650">
              <a:lnSpc>
                <a:spcPts val="4866"/>
              </a:lnSpc>
              <a:buFont typeface="Arial"/>
              <a:buChar char="•"/>
            </a:pPr>
            <a:r>
              <a:rPr lang="en-US" sz="3450" b="1">
                <a:solidFill>
                  <a:srgbClr val="272727"/>
                </a:solidFill>
                <a:latin typeface="Barlow Semi-Bold"/>
                <a:ea typeface="Barlow Semi-Bold"/>
                <a:cs typeface="Barlow Semi-Bold"/>
              </a:rPr>
              <a:t>Connections between API and </a:t>
            </a:r>
            <a:r>
              <a:rPr lang="en-US" sz="3450" b="1" err="1">
                <a:solidFill>
                  <a:srgbClr val="272727"/>
                </a:solidFill>
                <a:latin typeface="Barlow Semi-Bold"/>
                <a:ea typeface="Barlow Semi-Bold"/>
                <a:cs typeface="Barlow Semi-Bold"/>
              </a:rPr>
              <a:t>FrontEnd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62563" y="9210675"/>
            <a:ext cx="145874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" name="Freeform 7"/>
          <p:cNvSpPr/>
          <p:nvPr/>
        </p:nvSpPr>
        <p:spPr>
          <a:xfrm>
            <a:off x="15258902" y="7898536"/>
            <a:ext cx="2000398" cy="1664565"/>
          </a:xfrm>
          <a:custGeom>
            <a:avLst/>
            <a:gdLst/>
            <a:ahLst/>
            <a:cxnLst/>
            <a:rect l="l" t="t" r="r" b="b"/>
            <a:pathLst>
              <a:path w="2000398" h="1664565">
                <a:moveTo>
                  <a:pt x="0" y="0"/>
                </a:moveTo>
                <a:lnTo>
                  <a:pt x="2000398" y="0"/>
                </a:lnTo>
                <a:lnTo>
                  <a:pt x="2000398" y="1664565"/>
                </a:lnTo>
                <a:lnTo>
                  <a:pt x="0" y="166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B81D0-0ED5-4242-851D-CA8E2EFD6599}"/>
              </a:ext>
            </a:extLst>
          </p:cNvPr>
          <p:cNvSpPr txBox="1"/>
          <p:nvPr/>
        </p:nvSpPr>
        <p:spPr>
          <a:xfrm>
            <a:off x="2057400" y="3233530"/>
            <a:ext cx="9476960" cy="2873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32485" lvl="1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latin typeface="Barlow Semi-Bold"/>
                <a:cs typeface="Arial"/>
              </a:rPr>
              <a:t>CRUD methods for projects and tenants</a:t>
            </a:r>
          </a:p>
          <a:p>
            <a:pPr marL="375285" lvl="1">
              <a:lnSpc>
                <a:spcPts val="2433"/>
              </a:lnSpc>
            </a:pPr>
            <a:endParaRPr lang="en-US" sz="3450">
              <a:latin typeface="Barlow Semi-Bold"/>
              <a:cs typeface="Arial"/>
            </a:endParaRPr>
          </a:p>
          <a:p>
            <a:pPr marL="832485" lvl="1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latin typeface="Barlow Semi-Bold"/>
                <a:cs typeface="Arial"/>
              </a:rPr>
              <a:t>Internal logic with associating:</a:t>
            </a:r>
          </a:p>
          <a:p>
            <a:pPr marL="2204085" lvl="4" indent="-457200">
              <a:lnSpc>
                <a:spcPts val="2433"/>
              </a:lnSpc>
              <a:buFont typeface="Calibri"/>
              <a:buChar char="-"/>
            </a:pPr>
            <a:endParaRPr lang="en-US" sz="3450">
              <a:latin typeface="Barlow Semi-Bold"/>
              <a:cs typeface="Arial"/>
            </a:endParaRPr>
          </a:p>
          <a:p>
            <a:pPr marL="2204085" lvl="4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latin typeface="Barlow Semi-Bold"/>
                <a:cs typeface="Arial"/>
              </a:rPr>
              <a:t>Users -&gt; Projects</a:t>
            </a:r>
          </a:p>
          <a:p>
            <a:pPr marL="2204085" lvl="4" indent="-457200">
              <a:lnSpc>
                <a:spcPts val="2433"/>
              </a:lnSpc>
              <a:buFont typeface="Calibri"/>
              <a:buChar char="-"/>
            </a:pPr>
            <a:endParaRPr lang="en-US" sz="3450">
              <a:latin typeface="Barlow Semi-Bold"/>
              <a:cs typeface="Arial"/>
            </a:endParaRPr>
          </a:p>
          <a:p>
            <a:pPr marL="2204085" lvl="4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latin typeface="Barlow Semi-Bold"/>
                <a:cs typeface="Arial"/>
              </a:rPr>
              <a:t>Projects -&gt; Tenants</a:t>
            </a:r>
          </a:p>
          <a:p>
            <a:pPr marL="2204085" lvl="4" indent="-457200">
              <a:lnSpc>
                <a:spcPts val="2433"/>
              </a:lnSpc>
              <a:buFont typeface="Calibri"/>
              <a:buChar char="-"/>
            </a:pPr>
            <a:endParaRPr lang="en-US" sz="3450">
              <a:latin typeface="Barlow Semi-Bold"/>
              <a:cs typeface="Arial"/>
            </a:endParaRPr>
          </a:p>
          <a:p>
            <a:pPr marL="2204085" lvl="4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latin typeface="Barlow Semi-Bold"/>
                <a:cs typeface="Arial"/>
              </a:rPr>
              <a:t>Tenants -&gt; 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11CC9-ACE2-45BA-EE29-036D3D2970DE}"/>
              </a:ext>
            </a:extLst>
          </p:cNvPr>
          <p:cNvSpPr txBox="1"/>
          <p:nvPr/>
        </p:nvSpPr>
        <p:spPr>
          <a:xfrm>
            <a:off x="1030357" y="7126356"/>
            <a:ext cx="11738112" cy="434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9935" lvl="1" indent="-374650">
              <a:lnSpc>
                <a:spcPts val="2433"/>
              </a:lnSpc>
              <a:buFont typeface="Arial,Sans-Serif"/>
              <a:buChar char="•"/>
            </a:pPr>
            <a:r>
              <a:rPr lang="en-US" sz="3450" b="1">
                <a:solidFill>
                  <a:srgbClr val="272727"/>
                </a:solidFill>
                <a:latin typeface="Barlow Semi-Bold"/>
                <a:cs typeface="Arial"/>
              </a:rPr>
              <a:t>Keycloak information fetching and authentication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50F39-35D7-45BD-576F-3C43561BF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5A85AC9-1870-45BD-E2E6-56361CE77A80}"/>
              </a:ext>
            </a:extLst>
          </p:cNvPr>
          <p:cNvSpPr/>
          <p:nvPr/>
        </p:nvSpPr>
        <p:spPr>
          <a:xfrm flipV="1">
            <a:off x="1028695" y="1790699"/>
            <a:ext cx="7529176" cy="8570"/>
          </a:xfrm>
          <a:prstGeom prst="line">
            <a:avLst/>
          </a:prstGeom>
          <a:ln w="9525" cap="flat">
            <a:solidFill>
              <a:srgbClr val="27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D01B64B-CC0F-26BF-BE0B-07C73979E7BC}"/>
              </a:ext>
            </a:extLst>
          </p:cNvPr>
          <p:cNvSpPr txBox="1"/>
          <p:nvPr/>
        </p:nvSpPr>
        <p:spPr>
          <a:xfrm>
            <a:off x="1006871" y="952500"/>
            <a:ext cx="16230600" cy="6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00" b="1">
                <a:solidFill>
                  <a:srgbClr val="7D9B76"/>
                </a:solidFill>
                <a:latin typeface="Barlow Bold"/>
                <a:sym typeface="Barlow Bold"/>
              </a:rPr>
              <a:t>Currently Working on (</a:t>
            </a:r>
            <a:r>
              <a:rPr lang="en-US" sz="3700" b="1" err="1">
                <a:solidFill>
                  <a:srgbClr val="7D9B76"/>
                </a:solidFill>
                <a:latin typeface="Barlow Bold"/>
                <a:sym typeface="Barlow Bold"/>
              </a:rPr>
              <a:t>BackEnd</a:t>
            </a:r>
            <a:r>
              <a:rPr lang="en-US" sz="3700" b="1">
                <a:solidFill>
                  <a:srgbClr val="7D9B76"/>
                </a:solidFill>
                <a:latin typeface="Barlow Bold"/>
                <a:sym typeface="Barlow Bold"/>
              </a:rPr>
              <a:t>)</a:t>
            </a:r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07B7E3A-4232-A8C9-439F-38313C7983BA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9D7C919-8834-D143-5E5E-64000FDA4AC2}"/>
              </a:ext>
            </a:extLst>
          </p:cNvPr>
          <p:cNvSpPr/>
          <p:nvPr/>
        </p:nvSpPr>
        <p:spPr>
          <a:xfrm>
            <a:off x="15258902" y="7898536"/>
            <a:ext cx="2000398" cy="1664565"/>
          </a:xfrm>
          <a:custGeom>
            <a:avLst/>
            <a:gdLst/>
            <a:ahLst/>
            <a:cxnLst/>
            <a:rect l="l" t="t" r="r" b="b"/>
            <a:pathLst>
              <a:path w="2000398" h="1664565">
                <a:moveTo>
                  <a:pt x="0" y="0"/>
                </a:moveTo>
                <a:lnTo>
                  <a:pt x="2000398" y="0"/>
                </a:lnTo>
                <a:lnTo>
                  <a:pt x="2000398" y="1664565"/>
                </a:lnTo>
                <a:lnTo>
                  <a:pt x="0" y="166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Imagem 4" descr="Uma imagem com texto, captura de ecrã, Tipo de letra, design&#10;&#10;Os conteúdos gerados por IA poderão estar incorretos.">
            <a:extLst>
              <a:ext uri="{FF2B5EF4-FFF2-40B4-BE49-F238E27FC236}">
                <a16:creationId xmlns:a16="http://schemas.microsoft.com/office/drawing/2014/main" id="{D1A20127-14B8-DEB1-929E-5CF97F79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1" y="3226543"/>
            <a:ext cx="5116284" cy="32248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2C83B4E-149D-12B2-335C-C9F4C9E5AA23}"/>
              </a:ext>
            </a:extLst>
          </p:cNvPr>
          <p:cNvSpPr txBox="1"/>
          <p:nvPr/>
        </p:nvSpPr>
        <p:spPr>
          <a:xfrm>
            <a:off x="615208" y="2283525"/>
            <a:ext cx="4621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600">
                <a:latin typeface="Barlow Semi-Bold"/>
                <a:ea typeface="Calibri"/>
                <a:cs typeface="Calibri"/>
              </a:rPr>
              <a:t>New </a:t>
            </a:r>
            <a:r>
              <a:rPr lang="pt-PT" sz="3600" err="1">
                <a:latin typeface="Barlow Semi-Bold"/>
                <a:ea typeface="Calibri"/>
                <a:cs typeface="Calibri"/>
              </a:rPr>
              <a:t>tenant</a:t>
            </a:r>
            <a:r>
              <a:rPr lang="pt-PT" sz="3600">
                <a:latin typeface="Barlow Semi-Bold"/>
                <a:ea typeface="Calibri"/>
                <a:cs typeface="Calibri"/>
              </a:rPr>
              <a:t> </a:t>
            </a:r>
            <a:r>
              <a:rPr lang="pt-PT" sz="3600" err="1">
                <a:latin typeface="Barlow Semi-Bold"/>
                <a:ea typeface="Calibri"/>
                <a:cs typeface="Calibri"/>
              </a:rPr>
              <a:t>endpoints</a:t>
            </a:r>
            <a:endParaRPr lang="pt-PT" sz="3600">
              <a:latin typeface="Barlow Semi-Bold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18A7A7-7BDE-72F7-4A16-3FDA5A450334}"/>
              </a:ext>
            </a:extLst>
          </p:cNvPr>
          <p:cNvSpPr txBox="1"/>
          <p:nvPr/>
        </p:nvSpPr>
        <p:spPr>
          <a:xfrm>
            <a:off x="7003967" y="2283523"/>
            <a:ext cx="46214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600">
                <a:latin typeface="Barlow Semi-Bold"/>
                <a:ea typeface="Calibri"/>
                <a:cs typeface="Calibri"/>
              </a:rPr>
              <a:t>Project endpoints</a:t>
            </a:r>
            <a:endParaRPr lang="pt-PT" sz="3600">
              <a:latin typeface="Barlow Semi-Bold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49BDAC-F148-D62B-5474-C9A997FC60AE}"/>
              </a:ext>
            </a:extLst>
          </p:cNvPr>
          <p:cNvSpPr txBox="1"/>
          <p:nvPr/>
        </p:nvSpPr>
        <p:spPr>
          <a:xfrm>
            <a:off x="12065823" y="2283522"/>
            <a:ext cx="66217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600">
                <a:latin typeface="Barlow Semi-Bold"/>
                <a:ea typeface="Calibri"/>
                <a:cs typeface="Calibri"/>
              </a:rPr>
              <a:t>Project </a:t>
            </a:r>
            <a:r>
              <a:rPr lang="pt-PT" sz="3600" err="1">
                <a:latin typeface="Barlow Semi-Bold"/>
                <a:ea typeface="Calibri"/>
                <a:cs typeface="Calibri"/>
              </a:rPr>
              <a:t>Members</a:t>
            </a:r>
            <a:r>
              <a:rPr lang="pt-PT" sz="3600">
                <a:latin typeface="Barlow Semi-Bold"/>
                <a:ea typeface="Calibri"/>
                <a:cs typeface="Calibri"/>
              </a:rPr>
              <a:t> endpoints</a:t>
            </a:r>
            <a:endParaRPr lang="pt-PT" sz="3600">
              <a:latin typeface="Barlow Semi-Bold"/>
            </a:endParaRPr>
          </a:p>
        </p:txBody>
      </p:sp>
      <p:pic>
        <p:nvPicPr>
          <p:cNvPr id="9" name="Imagem 8" descr="Uma imagem com texto, Tipo de letra, captura de ecrã, branco&#10;&#10;Os conteúdos gerados por IA poderão estar incorretos.">
            <a:extLst>
              <a:ext uri="{FF2B5EF4-FFF2-40B4-BE49-F238E27FC236}">
                <a16:creationId xmlns:a16="http://schemas.microsoft.com/office/drawing/2014/main" id="{A0932A21-80E3-DF81-9776-101A5D29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1" t="327" r="372" b="42168"/>
          <a:stretch/>
        </p:blipFill>
        <p:spPr>
          <a:xfrm>
            <a:off x="7001102" y="3960908"/>
            <a:ext cx="4488793" cy="1027579"/>
          </a:xfrm>
          <a:prstGeom prst="rect">
            <a:avLst/>
          </a:prstGeom>
        </p:spPr>
      </p:pic>
      <p:pic>
        <p:nvPicPr>
          <p:cNvPr id="11" name="Imagem 10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A81B1DB9-EEB0-10ED-BF64-8F7D4CE8A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4999264"/>
            <a:ext cx="4487634" cy="3214007"/>
          </a:xfrm>
          <a:prstGeom prst="rect">
            <a:avLst/>
          </a:prstGeom>
        </p:spPr>
      </p:pic>
      <p:pic>
        <p:nvPicPr>
          <p:cNvPr id="14" name="Imagem 13" descr="Uma imagem com texto, Tipo de letra, captura de ecrã, branco&#10;&#10;Os conteúdos gerados por IA poderão estar incorretos.">
            <a:extLst>
              <a:ext uri="{FF2B5EF4-FFF2-40B4-BE49-F238E27FC236}">
                <a16:creationId xmlns:a16="http://schemas.microsoft.com/office/drawing/2014/main" id="{D5F19C96-493A-E269-8247-8346C7B3988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2157" r="394" b="-576"/>
          <a:stretch/>
        </p:blipFill>
        <p:spPr>
          <a:xfrm>
            <a:off x="7030131" y="3037115"/>
            <a:ext cx="4486292" cy="924444"/>
          </a:xfrm>
          <a:prstGeom prst="rect">
            <a:avLst/>
          </a:prstGeom>
        </p:spPr>
      </p:pic>
      <p:pic>
        <p:nvPicPr>
          <p:cNvPr id="15" name="Imagem 14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ADEC950F-ED0C-00E9-53F3-1E19C687F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8058" y="3230336"/>
            <a:ext cx="4936670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0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C9DAC-63F6-0CD5-0D12-94202A638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C3E052B-214D-A687-B1EA-8FE586A651C7}"/>
              </a:ext>
            </a:extLst>
          </p:cNvPr>
          <p:cNvSpPr/>
          <p:nvPr/>
        </p:nvSpPr>
        <p:spPr>
          <a:xfrm flipV="1">
            <a:off x="1028695" y="1790699"/>
            <a:ext cx="7529176" cy="8570"/>
          </a:xfrm>
          <a:prstGeom prst="line">
            <a:avLst/>
          </a:prstGeom>
          <a:ln w="9525" cap="flat">
            <a:solidFill>
              <a:srgbClr val="27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84388BF-E256-413D-09EC-F8D19AF1858F}"/>
              </a:ext>
            </a:extLst>
          </p:cNvPr>
          <p:cNvSpPr txBox="1"/>
          <p:nvPr/>
        </p:nvSpPr>
        <p:spPr>
          <a:xfrm>
            <a:off x="1006871" y="952500"/>
            <a:ext cx="16230600" cy="59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00" b="1">
                <a:solidFill>
                  <a:srgbClr val="7D9B76"/>
                </a:solidFill>
                <a:latin typeface="Barlow Bold"/>
              </a:rPr>
              <a:t>Next Steps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4BB909C-9707-34E7-971B-7BB95D841308}"/>
              </a:ext>
            </a:extLst>
          </p:cNvPr>
          <p:cNvSpPr txBox="1"/>
          <p:nvPr/>
        </p:nvSpPr>
        <p:spPr>
          <a:xfrm>
            <a:off x="1006882" y="6440028"/>
            <a:ext cx="9645090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935" lvl="1" indent="-374650">
              <a:lnSpc>
                <a:spcPts val="4866"/>
              </a:lnSpc>
              <a:buFont typeface="Arial"/>
              <a:buChar char="•"/>
            </a:pPr>
            <a:r>
              <a:rPr lang="en-US" sz="3450" b="1">
                <a:solidFill>
                  <a:srgbClr val="272727"/>
                </a:solidFill>
                <a:latin typeface="Barlow Semi-Bold"/>
                <a:ea typeface="Barlow Semi-Bold"/>
                <a:cs typeface="Barlow Semi-Bold"/>
              </a:rPr>
              <a:t>Reports and Documentation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C89B152-7099-9DF4-4E5C-F193801CC518}"/>
              </a:ext>
            </a:extLst>
          </p:cNvPr>
          <p:cNvSpPr txBox="1"/>
          <p:nvPr/>
        </p:nvSpPr>
        <p:spPr>
          <a:xfrm>
            <a:off x="17262563" y="9210675"/>
            <a:ext cx="145874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C3FDEF4-7127-35E4-DB7A-E7E855A12B24}"/>
              </a:ext>
            </a:extLst>
          </p:cNvPr>
          <p:cNvSpPr/>
          <p:nvPr/>
        </p:nvSpPr>
        <p:spPr>
          <a:xfrm>
            <a:off x="15258902" y="7898536"/>
            <a:ext cx="2000398" cy="1664565"/>
          </a:xfrm>
          <a:custGeom>
            <a:avLst/>
            <a:gdLst/>
            <a:ahLst/>
            <a:cxnLst/>
            <a:rect l="l" t="t" r="r" b="b"/>
            <a:pathLst>
              <a:path w="2000398" h="1664565">
                <a:moveTo>
                  <a:pt x="0" y="0"/>
                </a:moveTo>
                <a:lnTo>
                  <a:pt x="2000398" y="0"/>
                </a:lnTo>
                <a:lnTo>
                  <a:pt x="2000398" y="1664565"/>
                </a:lnTo>
                <a:lnTo>
                  <a:pt x="0" y="166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D4D50-D724-F20F-9B1D-1764321AEB8F}"/>
              </a:ext>
            </a:extLst>
          </p:cNvPr>
          <p:cNvSpPr txBox="1"/>
          <p:nvPr/>
        </p:nvSpPr>
        <p:spPr>
          <a:xfrm>
            <a:off x="2162175" y="7386430"/>
            <a:ext cx="9476960" cy="1027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32485" lvl="1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latin typeface="Barlow Semi-Bold"/>
                <a:cs typeface="Arial"/>
              </a:rPr>
              <a:t>API Documentation</a:t>
            </a:r>
          </a:p>
          <a:p>
            <a:pPr marL="832485" lvl="1" indent="-457200">
              <a:lnSpc>
                <a:spcPts val="2433"/>
              </a:lnSpc>
              <a:buFont typeface="Calibri"/>
              <a:buChar char="-"/>
            </a:pPr>
            <a:endParaRPr lang="en-US" sz="3450">
              <a:latin typeface="Barlow Semi-Bold"/>
              <a:cs typeface="Arial"/>
            </a:endParaRPr>
          </a:p>
          <a:p>
            <a:pPr marL="832485" lvl="1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latin typeface="Barlow Semi-Bold"/>
                <a:cs typeface="Arial"/>
              </a:rPr>
              <a:t>Technical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13CC8-96DE-D4EA-6860-50894DA449DA}"/>
              </a:ext>
            </a:extLst>
          </p:cNvPr>
          <p:cNvSpPr txBox="1"/>
          <p:nvPr/>
        </p:nvSpPr>
        <p:spPr>
          <a:xfrm>
            <a:off x="1011307" y="3998074"/>
            <a:ext cx="11738112" cy="2566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9935" lvl="1" indent="-374650">
              <a:lnSpc>
                <a:spcPts val="2433"/>
              </a:lnSpc>
              <a:buFont typeface="Arial,Sans-Serif"/>
              <a:buChar char="•"/>
            </a:pPr>
            <a:r>
              <a:rPr lang="en-US" sz="3450" b="1">
                <a:solidFill>
                  <a:srgbClr val="272727"/>
                </a:solidFill>
                <a:latin typeface="Barlow Semi-Bold"/>
                <a:cs typeface="Arial"/>
              </a:rPr>
              <a:t>Tests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9935" lvl="1" indent="-374650">
              <a:lnSpc>
                <a:spcPts val="2433"/>
              </a:lnSpc>
              <a:buFont typeface="Arial,Sans-Serif"/>
              <a:buChar char="•"/>
            </a:pPr>
            <a:endParaRPr lang="en-US" sz="3450" b="1">
              <a:solidFill>
                <a:srgbClr val="272727"/>
              </a:solidFill>
              <a:latin typeface="Barlow Semi-Bold"/>
              <a:ea typeface="Calibri"/>
              <a:cs typeface="Arial"/>
            </a:endParaRP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solidFill>
                  <a:srgbClr val="272727"/>
                </a:solidFill>
                <a:latin typeface="Barlow Semi-Bold"/>
                <a:ea typeface="Calibri"/>
                <a:cs typeface="Arial"/>
              </a:rPr>
              <a:t>User Tests</a:t>
            </a: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endParaRPr lang="en-US" sz="3450" b="1">
              <a:solidFill>
                <a:srgbClr val="272727"/>
              </a:solidFill>
              <a:latin typeface="Barlow Semi-Bold"/>
              <a:ea typeface="Calibri"/>
              <a:cs typeface="Arial"/>
            </a:endParaRP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solidFill>
                  <a:srgbClr val="272727"/>
                </a:solidFill>
                <a:latin typeface="Barlow Semi-Bold"/>
                <a:ea typeface="Calibri"/>
                <a:cs typeface="Arial"/>
              </a:rPr>
              <a:t>Usability Tests</a:t>
            </a: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endParaRPr lang="en-US" sz="3450">
              <a:solidFill>
                <a:srgbClr val="272727"/>
              </a:solidFill>
              <a:latin typeface="Barlow Semi-Bold"/>
              <a:ea typeface="Calibri"/>
              <a:cs typeface="Arial"/>
            </a:endParaRP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r>
              <a:rPr lang="en-US" sz="3450">
                <a:solidFill>
                  <a:srgbClr val="272727"/>
                </a:solidFill>
                <a:latin typeface="Barlow Semi-Bold"/>
                <a:ea typeface="Calibri"/>
                <a:cs typeface="Arial"/>
              </a:rPr>
              <a:t>Feedback Analysis</a:t>
            </a: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endParaRPr lang="en-US" sz="3450" b="1">
              <a:solidFill>
                <a:srgbClr val="272727"/>
              </a:solidFill>
              <a:latin typeface="Barlow Semi-Bold"/>
              <a:ea typeface="Calibri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5B3A6-D013-8502-DE30-58C4C2D2603A}"/>
              </a:ext>
            </a:extLst>
          </p:cNvPr>
          <p:cNvSpPr txBox="1"/>
          <p:nvPr/>
        </p:nvSpPr>
        <p:spPr>
          <a:xfrm>
            <a:off x="1003142" y="3064624"/>
            <a:ext cx="11738112" cy="1027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9935" lvl="1" indent="-374650">
              <a:lnSpc>
                <a:spcPts val="2433"/>
              </a:lnSpc>
              <a:buFont typeface="Arial,Sans-Serif"/>
              <a:buChar char="•"/>
            </a:pPr>
            <a:r>
              <a:rPr lang="en-US" sz="3450" b="1">
                <a:solidFill>
                  <a:srgbClr val="272727"/>
                </a:solidFill>
                <a:latin typeface="Barlow Semi-Bold"/>
                <a:ea typeface="Calibri"/>
                <a:cs typeface="Arial"/>
              </a:rPr>
              <a:t>Role Specific Screens</a:t>
            </a: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endParaRPr lang="en-US" sz="3450">
              <a:solidFill>
                <a:srgbClr val="272727"/>
              </a:solidFill>
              <a:latin typeface="Barlow Semi-Bold"/>
              <a:ea typeface="Calibri"/>
              <a:cs typeface="Arial"/>
            </a:endParaRP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endParaRPr lang="en-US" sz="3450" b="1">
              <a:solidFill>
                <a:srgbClr val="272727"/>
              </a:solidFill>
              <a:latin typeface="Barlow Semi-Bold"/>
              <a:ea typeface="Calibri"/>
              <a:cs typeface="Arial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FBFB783-9713-9D6D-C1D3-CD26F9A9E49B}"/>
              </a:ext>
            </a:extLst>
          </p:cNvPr>
          <p:cNvSpPr txBox="1"/>
          <p:nvPr/>
        </p:nvSpPr>
        <p:spPr>
          <a:xfrm>
            <a:off x="1003141" y="2193766"/>
            <a:ext cx="11738112" cy="1027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9935" lvl="1" indent="-374650">
              <a:lnSpc>
                <a:spcPts val="2433"/>
              </a:lnSpc>
              <a:buFont typeface="Arial,Sans-Serif"/>
              <a:buChar char="•"/>
            </a:pPr>
            <a:r>
              <a:rPr lang="en-US" sz="3450" b="1">
                <a:solidFill>
                  <a:srgbClr val="272727"/>
                </a:solidFill>
                <a:latin typeface="Barlow Semi-Bold"/>
                <a:ea typeface="Calibri"/>
                <a:cs typeface="Arial"/>
              </a:rPr>
              <a:t>Project Dashboard and evidence pages</a:t>
            </a:r>
            <a:endParaRPr lang="pt-PT"/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endParaRPr lang="en-US" sz="3450">
              <a:solidFill>
                <a:srgbClr val="272727"/>
              </a:solidFill>
              <a:latin typeface="Barlow Semi-Bold"/>
              <a:ea typeface="Calibri"/>
              <a:cs typeface="Arial"/>
            </a:endParaRPr>
          </a:p>
          <a:p>
            <a:pPr marL="1746885" lvl="3" indent="-457200">
              <a:lnSpc>
                <a:spcPts val="2433"/>
              </a:lnSpc>
              <a:buFont typeface="Calibri"/>
              <a:buChar char="-"/>
            </a:pPr>
            <a:endParaRPr lang="en-US" sz="3450" b="1">
              <a:solidFill>
                <a:srgbClr val="272727"/>
              </a:solidFill>
              <a:latin typeface="Barlow Semi-Bold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90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99270"/>
            <a:ext cx="7696608" cy="0"/>
          </a:xfrm>
          <a:prstGeom prst="line">
            <a:avLst/>
          </a:prstGeom>
          <a:ln w="9525" cap="flat">
            <a:solidFill>
              <a:srgbClr val="27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52500"/>
            <a:ext cx="16230600" cy="6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>
                <a:solidFill>
                  <a:srgbClr val="7D9B76"/>
                </a:solidFill>
                <a:latin typeface="Barlow Bold"/>
                <a:ea typeface="Barlow Bold"/>
                <a:cs typeface="Barlow Bold"/>
                <a:sym typeface="Barlow Bold"/>
              </a:rPr>
              <a:t>Calendar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62562" y="9210675"/>
            <a:ext cx="145874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pic>
        <p:nvPicPr>
          <p:cNvPr id="3" name="Imagem 2" descr="Uma imagem com texto, captura de ecrã, número, Tipo de letra&#10;&#10;Os conteúdos gerados por IA poderão estar incorretos.">
            <a:extLst>
              <a:ext uri="{FF2B5EF4-FFF2-40B4-BE49-F238E27FC236}">
                <a16:creationId xmlns:a16="http://schemas.microsoft.com/office/drawing/2014/main" id="{546669D8-27A9-B827-2C77-F9C83599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99" y="2322847"/>
            <a:ext cx="12650202" cy="6603832"/>
          </a:xfrm>
          <a:prstGeom prst="rect">
            <a:avLst/>
          </a:prstGeom>
        </p:spPr>
      </p:pic>
      <p:sp>
        <p:nvSpPr>
          <p:cNvPr id="7" name="Freeform 7" descr="Uma imagem com Gráficos, design gráfico, desenho, Tipo de letra&#10;&#10;Os conteúdos gerados por IA poderão estar incorretos.">
            <a:extLst>
              <a:ext uri="{FF2B5EF4-FFF2-40B4-BE49-F238E27FC236}">
                <a16:creationId xmlns:a16="http://schemas.microsoft.com/office/drawing/2014/main" id="{AF1F88EC-EA5A-CB87-62C2-F4DDB5ABDA17}"/>
              </a:ext>
            </a:extLst>
          </p:cNvPr>
          <p:cNvSpPr/>
          <p:nvPr/>
        </p:nvSpPr>
        <p:spPr>
          <a:xfrm>
            <a:off x="15659694" y="8091510"/>
            <a:ext cx="2000398" cy="1664565"/>
          </a:xfrm>
          <a:custGeom>
            <a:avLst/>
            <a:gdLst/>
            <a:ahLst/>
            <a:cxnLst/>
            <a:rect l="l" t="t" r="r" b="b"/>
            <a:pathLst>
              <a:path w="2000398" h="1664565">
                <a:moveTo>
                  <a:pt x="0" y="0"/>
                </a:moveTo>
                <a:lnTo>
                  <a:pt x="2000398" y="0"/>
                </a:lnTo>
                <a:lnTo>
                  <a:pt x="2000398" y="1664565"/>
                </a:lnTo>
                <a:lnTo>
                  <a:pt x="0" y="16645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90700"/>
            <a:ext cx="4076705" cy="8570"/>
          </a:xfrm>
          <a:prstGeom prst="line">
            <a:avLst/>
          </a:prstGeom>
          <a:ln w="9525" cap="flat">
            <a:solidFill>
              <a:srgbClr val="27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258902" y="7898536"/>
            <a:ext cx="2000398" cy="1664565"/>
          </a:xfrm>
          <a:custGeom>
            <a:avLst/>
            <a:gdLst/>
            <a:ahLst/>
            <a:cxnLst/>
            <a:rect l="l" t="t" r="r" b="b"/>
            <a:pathLst>
              <a:path w="2000398" h="1664565">
                <a:moveTo>
                  <a:pt x="0" y="0"/>
                </a:moveTo>
                <a:lnTo>
                  <a:pt x="2000398" y="0"/>
                </a:lnTo>
                <a:lnTo>
                  <a:pt x="2000398" y="1664565"/>
                </a:lnTo>
                <a:lnTo>
                  <a:pt x="0" y="166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06573" y="3028449"/>
            <a:ext cx="5021947" cy="5021947"/>
          </a:xfrm>
          <a:custGeom>
            <a:avLst/>
            <a:gdLst/>
            <a:ahLst/>
            <a:cxnLst/>
            <a:rect l="l" t="t" r="r" b="b"/>
            <a:pathLst>
              <a:path w="5021947" h="5021947">
                <a:moveTo>
                  <a:pt x="0" y="0"/>
                </a:moveTo>
                <a:lnTo>
                  <a:pt x="5021947" y="0"/>
                </a:lnTo>
                <a:lnTo>
                  <a:pt x="5021947" y="5021947"/>
                </a:lnTo>
                <a:lnTo>
                  <a:pt x="0" y="5021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06871" y="952500"/>
            <a:ext cx="16230600" cy="6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>
                <a:solidFill>
                  <a:srgbClr val="7D9B76"/>
                </a:solidFill>
                <a:latin typeface="Barlow Bold"/>
                <a:ea typeface="Barlow Bold"/>
                <a:cs typeface="Barlow Bold"/>
                <a:sym typeface="Barlow Bold"/>
              </a:rPr>
              <a:t>Micro-Site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62563" y="9210675"/>
            <a:ext cx="145874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77061" y="4652327"/>
            <a:ext cx="363795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7D9B7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Personalizados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EasyReg</dc:title>
  <cp:revision>2</cp:revision>
  <dcterms:created xsi:type="dcterms:W3CDTF">2006-08-16T00:00:00Z</dcterms:created>
  <dcterms:modified xsi:type="dcterms:W3CDTF">2025-05-12T17:08:21Z</dcterms:modified>
  <dc:identifier>DAGirgFHop0</dc:identifier>
</cp:coreProperties>
</file>