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8" r:id="rId2"/>
    <p:sldId id="546" r:id="rId3"/>
    <p:sldId id="547" r:id="rId4"/>
    <p:sldId id="462" r:id="rId5"/>
    <p:sldId id="463" r:id="rId6"/>
    <p:sldId id="460" r:id="rId7"/>
    <p:sldId id="464" r:id="rId8"/>
    <p:sldId id="570" r:id="rId9"/>
    <p:sldId id="601" r:id="rId10"/>
    <p:sldId id="602" r:id="rId11"/>
    <p:sldId id="603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55" r:id="rId20"/>
    <p:sldId id="580" r:id="rId21"/>
    <p:sldId id="604" r:id="rId22"/>
    <p:sldId id="582" r:id="rId23"/>
    <p:sldId id="583" r:id="rId24"/>
    <p:sldId id="584" r:id="rId25"/>
    <p:sldId id="585" r:id="rId26"/>
    <p:sldId id="586" r:id="rId27"/>
    <p:sldId id="587" r:id="rId28"/>
    <p:sldId id="559" r:id="rId29"/>
    <p:sldId id="590" r:id="rId30"/>
    <p:sldId id="591" r:id="rId31"/>
    <p:sldId id="592" r:id="rId32"/>
    <p:sldId id="605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97" r:id="rId44"/>
    <p:sldId id="598" r:id="rId45"/>
    <p:sldId id="599" r:id="rId46"/>
    <p:sldId id="600" r:id="rId47"/>
    <p:sldId id="595" r:id="rId48"/>
    <p:sldId id="596" r:id="rId49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FFFF00"/>
    <a:srgbClr val="800080"/>
    <a:srgbClr val="66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 autoAdjust="0"/>
  </p:normalViewPr>
  <p:slideViewPr>
    <p:cSldViewPr>
      <p:cViewPr varScale="1">
        <p:scale>
          <a:sx n="50" d="100"/>
          <a:sy n="50" d="100"/>
        </p:scale>
        <p:origin x="966" y="30"/>
      </p:cViewPr>
      <p:guideLst>
        <p:guide orient="horz" pos="2160"/>
        <p:guide pos="312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49BDA3-A291-4CBD-8E7F-379A5748A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97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55650" y="793750"/>
            <a:ext cx="5588000" cy="3868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91088"/>
            <a:ext cx="5207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AEEF11-164A-4955-9D23-60CEE37BB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47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1A4D19C-175A-4888-809B-8C5B343066F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7725" y="801688"/>
            <a:ext cx="5449888" cy="3773487"/>
          </a:xfrm>
          <a:ln/>
        </p:spPr>
      </p:sp>
    </p:spTree>
    <p:extLst>
      <p:ext uri="{BB962C8B-B14F-4D97-AF65-F5344CB8AC3E}">
        <p14:creationId xmlns:p14="http://schemas.microsoft.com/office/powerpoint/2010/main" val="21897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983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329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85738"/>
            <a:ext cx="2228850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85738"/>
            <a:ext cx="6534150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13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38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02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402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6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39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2393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0263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0182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ndeau"/>
          <p:cNvPicPr preferRelativeResize="0"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6"/>
          <a:stretch>
            <a:fillRect/>
          </a:stretch>
        </p:blipFill>
        <p:spPr bwMode="auto">
          <a:xfrm>
            <a:off x="0" y="57150"/>
            <a:ext cx="9906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814388"/>
            <a:ext cx="9906000" cy="74612"/>
          </a:xfrm>
          <a:prstGeom prst="rect">
            <a:avLst/>
          </a:prstGeom>
          <a:solidFill>
            <a:srgbClr val="B8C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3336925" y="6589713"/>
            <a:ext cx="273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000" b="1">
                <a:solidFill>
                  <a:schemeClr val="bg2"/>
                </a:solidFill>
                <a:latin typeface="Arial" panose="020B0604020202020204" pitchFamily="34" charset="0"/>
              </a:rPr>
              <a:t>RFE2008, Clermont-Ferrand, April 2008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5738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0" name="Picture 18" descr="logo_bleu_blc_gras copi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2F2F7"/>
              </a:clrFrom>
              <a:clrTo>
                <a:srgbClr val="E2F2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1113"/>
            <a:ext cx="849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5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0"/>
            <a:ext cx="1208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3"/>
          <p:cNvSpPr txBox="1">
            <a:spLocks noChangeArrowheads="1"/>
          </p:cNvSpPr>
          <p:nvPr/>
        </p:nvSpPr>
        <p:spPr bwMode="auto">
          <a:xfrm>
            <a:off x="1784350" y="4292600"/>
            <a:ext cx="6553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en-US" sz="4000" b="1" i="1"/>
              <a:t>Juan Rodríguez-Carvajal</a:t>
            </a:r>
            <a:endParaRPr lang="fr-FR" altLang="en-US" sz="4000" i="1"/>
          </a:p>
          <a:p>
            <a:r>
              <a:rPr lang="fr-FR" altLang="en-US" sz="4000" b="1" i="1"/>
              <a:t>Institut Laue-Langevin</a:t>
            </a:r>
          </a:p>
          <a:p>
            <a:r>
              <a:rPr lang="fr-FR" altLang="en-US" sz="4000" b="1" i="1"/>
              <a:t>Diffraction Group</a:t>
            </a: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125538"/>
            <a:ext cx="9432925" cy="2951162"/>
          </a:xfrm>
          <a:solidFill>
            <a:schemeClr val="hlink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4400" smtClean="0"/>
              <a:t>Interpretation of magnetic structures of insulators with the help of the computing programs SIMBO and ENERMAG</a:t>
            </a:r>
            <a:endParaRPr lang="en-GB" altLang="en-US" sz="4400" smtClean="0"/>
          </a:p>
        </p:txBody>
      </p:sp>
    </p:spTree>
    <p:custDataLst>
      <p:tags r:id="rId1"/>
    </p:custData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5925" y="981075"/>
            <a:ext cx="8683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>
                <a:sym typeface="Symbol" panose="05050102010706020507" pitchFamily="18" charset="2"/>
              </a:rPr>
              <a:t>The minimisation of the free energy with respect to all</a:t>
            </a:r>
            <a:r>
              <a:rPr lang="en-GB" altLang="en-US" b="1">
                <a:sym typeface="Symbol" panose="05050102010706020507" pitchFamily="18" charset="2"/>
              </a:rPr>
              <a:t> </a:t>
            </a:r>
            <a:r>
              <a:rPr lang="en-GB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GB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>
                <a:sym typeface="Symbol" panose="05050102010706020507" pitchFamily="18" charset="2"/>
              </a:rPr>
              <a:t>subject to the normalisation condition yields:</a:t>
            </a:r>
            <a:r>
              <a:rPr lang="en-US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(3)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3190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46" name="Object 14"/>
          <p:cNvGraphicFramePr>
            <a:graphicFrameLocks noChangeAspect="1"/>
          </p:cNvGraphicFramePr>
          <p:nvPr/>
        </p:nvGraphicFramePr>
        <p:xfrm>
          <a:off x="2289175" y="1773238"/>
          <a:ext cx="388778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2120760" imgH="749160" progId="Equation.DSMT4">
                  <p:embed/>
                </p:oleObj>
              </mc:Choice>
              <mc:Fallback>
                <p:oleObj name="Equation" r:id="rId3" imgW="2120760" imgH="749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773238"/>
                        <a:ext cx="3887788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pSp>
        <p:nvGrpSpPr>
          <p:cNvPr id="14348" name="Group 20"/>
          <p:cNvGrpSpPr>
            <a:grpSpLocks/>
          </p:cNvGrpSpPr>
          <p:nvPr/>
        </p:nvGrpSpPr>
        <p:grpSpPr bwMode="auto">
          <a:xfrm>
            <a:off x="415925" y="3860800"/>
            <a:ext cx="8856663" cy="579438"/>
            <a:chOff x="308" y="2226"/>
            <a:chExt cx="5579" cy="365"/>
          </a:xfrm>
        </p:grpSpPr>
        <p:sp>
          <p:nvSpPr>
            <p:cNvPr id="14359" name="Text Box 3"/>
            <p:cNvSpPr txBox="1">
              <a:spLocks noChangeArrowheads="1"/>
            </p:cNvSpPr>
            <p:nvPr/>
          </p:nvSpPr>
          <p:spPr bwMode="auto">
            <a:xfrm>
              <a:off x="308" y="2251"/>
              <a:ext cx="2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ja-JP">
                  <a:ea typeface="ＭＳ Ｐゴシック" panose="020B0600070205080204" pitchFamily="34" charset="-128"/>
                  <a:sym typeface="Symbol" panose="05050102010706020507" pitchFamily="18" charset="2"/>
                </a:rPr>
                <a:t>in terms of the average spins:</a:t>
              </a:r>
              <a:r>
                <a:rPr lang="en-US" altLang="ja-JP">
                  <a:ea typeface="ＭＳ Ｐゴシック" panose="020B0600070205080204" pitchFamily="34" charset="-128"/>
                  <a:sym typeface="Symbol" panose="05050102010706020507" pitchFamily="18" charset="2"/>
                </a:rPr>
                <a:t> 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  <p:graphicFrame>
          <p:nvGraphicFramePr>
            <p:cNvPr id="14360" name="Object 16"/>
            <p:cNvGraphicFramePr>
              <a:graphicFrameLocks noChangeAspect="1"/>
            </p:cNvGraphicFramePr>
            <p:nvPr/>
          </p:nvGraphicFramePr>
          <p:xfrm>
            <a:off x="3301" y="2226"/>
            <a:ext cx="258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5" imgW="1930320" imgH="279360" progId="Equation.DSMT4">
                    <p:embed/>
                  </p:oleObj>
                </mc:Choice>
                <mc:Fallback>
                  <p:oleObj name="Equation" r:id="rId5" imgW="1930320" imgH="2793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226"/>
                          <a:ext cx="258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9" name="Object 18"/>
          <p:cNvGraphicFramePr>
            <a:graphicFrameLocks noChangeAspect="1"/>
          </p:cNvGraphicFramePr>
          <p:nvPr/>
        </p:nvGraphicFramePr>
        <p:xfrm>
          <a:off x="920750" y="4460875"/>
          <a:ext cx="68405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7" imgW="3454400" imgH="558800" progId="Equation.DSMT4">
                  <p:embed/>
                </p:oleObj>
              </mc:Choice>
              <mc:Fallback>
                <p:oleObj name="Equation" r:id="rId7" imgW="3454400" imgH="55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460875"/>
                        <a:ext cx="68405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22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51" name="Object 21"/>
          <p:cNvGraphicFramePr>
            <a:graphicFrameLocks noChangeAspect="1"/>
          </p:cNvGraphicFramePr>
          <p:nvPr/>
        </p:nvGraphicFramePr>
        <p:xfrm>
          <a:off x="344488" y="3213100"/>
          <a:ext cx="8569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9" imgW="5321300" imgH="355600" progId="Equation.DSMT4">
                  <p:embed/>
                </p:oleObj>
              </mc:Choice>
              <mc:Fallback>
                <p:oleObj name="Equation" r:id="rId9" imgW="5321300" imgH="355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213100"/>
                        <a:ext cx="8569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24"/>
          <p:cNvSpPr>
            <a:spLocks noChangeArrowheads="1"/>
          </p:cNvSpPr>
          <p:nvPr/>
        </p:nvSpPr>
        <p:spPr bwMode="auto">
          <a:xfrm>
            <a:off x="0" y="2997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53" name="Object 23"/>
          <p:cNvGraphicFramePr>
            <a:graphicFrameLocks noChangeAspect="1"/>
          </p:cNvGraphicFramePr>
          <p:nvPr/>
        </p:nvGraphicFramePr>
        <p:xfrm>
          <a:off x="4227513" y="5611813"/>
          <a:ext cx="29622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1" imgW="1981080" imgH="736560" progId="Equation.DSMT4">
                  <p:embed/>
                </p:oleObj>
              </mc:Choice>
              <mc:Fallback>
                <p:oleObj name="Equation" r:id="rId11" imgW="1981080" imgH="736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5611813"/>
                        <a:ext cx="29622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25"/>
          <p:cNvSpPr txBox="1">
            <a:spLocks noChangeArrowheads="1"/>
          </p:cNvSpPr>
          <p:nvPr/>
        </p:nvSpPr>
        <p:spPr bwMode="auto">
          <a:xfrm>
            <a:off x="273050" y="5734050"/>
            <a:ext cx="386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With the molecular field: 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81788" y="1941513"/>
            <a:ext cx="3024187" cy="1919287"/>
            <a:chOff x="4209" y="1223"/>
            <a:chExt cx="1905" cy="1209"/>
          </a:xfrm>
        </p:grpSpPr>
        <p:sp>
          <p:nvSpPr>
            <p:cNvPr id="14356" name="Oval 26"/>
            <p:cNvSpPr>
              <a:spLocks noChangeArrowheads="1"/>
            </p:cNvSpPr>
            <p:nvPr/>
          </p:nvSpPr>
          <p:spPr bwMode="auto">
            <a:xfrm>
              <a:off x="4209" y="1888"/>
              <a:ext cx="861" cy="5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4357" name="Line 27"/>
            <p:cNvSpPr>
              <a:spLocks noChangeShapeType="1"/>
            </p:cNvSpPr>
            <p:nvPr/>
          </p:nvSpPr>
          <p:spPr bwMode="auto">
            <a:xfrm flipH="1">
              <a:off x="4662" y="1525"/>
              <a:ext cx="318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Text Box 28"/>
            <p:cNvSpPr txBox="1">
              <a:spLocks noChangeArrowheads="1"/>
            </p:cNvSpPr>
            <p:nvPr/>
          </p:nvSpPr>
          <p:spPr bwMode="auto">
            <a:xfrm>
              <a:off x="4922" y="1223"/>
              <a:ext cx="11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>
                  <a:solidFill>
                    <a:srgbClr val="FF0000"/>
                  </a:solidFill>
                </a:rPr>
                <a:t>Anisotropic exchange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208088" y="115888"/>
            <a:ext cx="6408737" cy="609600"/>
          </a:xfrm>
        </p:spPr>
        <p:txBody>
          <a:bodyPr/>
          <a:lstStyle/>
          <a:p>
            <a:r>
              <a:rPr lang="en-GB" altLang="en-US" smtClean="0"/>
              <a:t>Basic Calculations (4)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190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5370" name="Object 15"/>
          <p:cNvGraphicFramePr>
            <a:graphicFrameLocks noChangeAspect="1"/>
          </p:cNvGraphicFramePr>
          <p:nvPr/>
        </p:nvGraphicFramePr>
        <p:xfrm>
          <a:off x="596900" y="1557338"/>
          <a:ext cx="799147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2819400" imgH="762000" progId="Equation.DSMT4">
                  <p:embed/>
                </p:oleObj>
              </mc:Choice>
              <mc:Fallback>
                <p:oleObj name="Equation" r:id="rId3" imgW="2819400" imgH="76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557338"/>
                        <a:ext cx="7991475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0" y="2997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73" name="Text Box 21"/>
          <p:cNvSpPr txBox="1">
            <a:spLocks noChangeArrowheads="1"/>
          </p:cNvSpPr>
          <p:nvPr/>
        </p:nvSpPr>
        <p:spPr bwMode="auto">
          <a:xfrm>
            <a:off x="488950" y="1052513"/>
            <a:ext cx="868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mean-field equation for all temperatures: </a:t>
            </a:r>
          </a:p>
        </p:txBody>
      </p:sp>
      <p:grpSp>
        <p:nvGrpSpPr>
          <p:cNvPr id="15374" name="Group 26"/>
          <p:cNvGrpSpPr>
            <a:grpSpLocks/>
          </p:cNvGrpSpPr>
          <p:nvPr/>
        </p:nvGrpSpPr>
        <p:grpSpPr bwMode="auto">
          <a:xfrm>
            <a:off x="455613" y="3894138"/>
            <a:ext cx="8504237" cy="541337"/>
            <a:chOff x="262" y="2543"/>
            <a:chExt cx="5357" cy="341"/>
          </a:xfrm>
        </p:grpSpPr>
        <p:graphicFrame>
          <p:nvGraphicFramePr>
            <p:cNvPr id="15378" name="Object 23"/>
            <p:cNvGraphicFramePr>
              <a:graphicFrameLocks noChangeAspect="1"/>
            </p:cNvGraphicFramePr>
            <p:nvPr/>
          </p:nvGraphicFramePr>
          <p:xfrm>
            <a:off x="1669" y="2553"/>
            <a:ext cx="108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5" imgW="698500" imgH="228600" progId="Equation.DSMT4">
                    <p:embed/>
                  </p:oleObj>
                </mc:Choice>
                <mc:Fallback>
                  <p:oleObj name="Equation" r:id="rId5" imgW="6985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2553"/>
                          <a:ext cx="108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262" y="2544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the solution</a:t>
              </a:r>
            </a:p>
          </p:txBody>
        </p:sp>
        <p:sp>
          <p:nvSpPr>
            <p:cNvPr id="15380" name="Rectangle 25"/>
            <p:cNvSpPr>
              <a:spLocks noChangeArrowheads="1"/>
            </p:cNvSpPr>
            <p:nvPr/>
          </p:nvSpPr>
          <p:spPr bwMode="auto">
            <a:xfrm>
              <a:off x="2802" y="2543"/>
              <a:ext cx="2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representing the disordered state</a:t>
              </a:r>
            </a:p>
          </p:txBody>
        </p:sp>
      </p:grpSp>
      <p:sp>
        <p:nvSpPr>
          <p:cNvPr id="15375" name="Text Box 27"/>
          <p:cNvSpPr txBox="1">
            <a:spLocks noChangeArrowheads="1"/>
          </p:cNvSpPr>
          <p:nvPr/>
        </p:nvSpPr>
        <p:spPr bwMode="auto">
          <a:xfrm>
            <a:off x="330200" y="4495800"/>
            <a:ext cx="932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At low temperature, the equation presents different solutions with</a:t>
            </a:r>
          </a:p>
        </p:txBody>
      </p:sp>
      <p:graphicFrame>
        <p:nvGraphicFramePr>
          <p:cNvPr id="15376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1712913" y="5086350"/>
          <a:ext cx="5257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7" imgW="2171700" imgH="254000" progId="Equation.DSMT4">
                  <p:embed/>
                </p:oleObj>
              </mc:Choice>
              <mc:Fallback>
                <p:oleObj name="Equation" r:id="rId7" imgW="2171700" imgH="25400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086350"/>
                        <a:ext cx="5257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30"/>
          <p:cNvSpPr>
            <a:spLocks noChangeArrowheads="1"/>
          </p:cNvSpPr>
          <p:nvPr/>
        </p:nvSpPr>
        <p:spPr bwMode="auto">
          <a:xfrm>
            <a:off x="488950" y="5734050"/>
            <a:ext cx="8961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 of which evolves towards the disordered state as soon as the temperature increases.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77850" y="1341438"/>
            <a:ext cx="86836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temperature at which a solution disappears is called « branching temperature» 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. In the neighborhood of 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, the exponential function of the mean-field equation can be written in a linear form for the spin . When the average spin is small only the first non-null term is retained. We obtain the equations: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95300" y="5334000"/>
            <a:ext cx="8961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</a:rPr>
              <a:t>This equation can be simplified when taking into account the translational symmetry (</a:t>
            </a:r>
            <a:r>
              <a:rPr lang="en-US" altLang="en-US" b="1"/>
              <a:t>Fourier</a:t>
            </a:r>
            <a:r>
              <a:rPr lang="en-US" altLang="en-US"/>
              <a:t> </a:t>
            </a:r>
            <a:r>
              <a:rPr lang="en-US" altLang="en-US" b="1">
                <a:cs typeface="Times New Roman" panose="02020603050405020304" pitchFamily="18" charset="0"/>
              </a:rPr>
              <a:t>transform). 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697662" cy="795338"/>
          </a:xfrm>
        </p:spPr>
        <p:txBody>
          <a:bodyPr/>
          <a:lstStyle/>
          <a:p>
            <a:r>
              <a:rPr lang="en-GB" altLang="en-US" smtClean="0"/>
              <a:t>Basic Calculations (5)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30194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1639888" y="3860800"/>
          <a:ext cx="62642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3162300" imgH="736600" progId="Equation.DSMT4">
                  <p:embed/>
                </p:oleObj>
              </mc:Choice>
              <mc:Fallback>
                <p:oleObj name="Equation" r:id="rId3" imgW="31623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860800"/>
                        <a:ext cx="62642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60388" y="1196975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Using the Fourier expansion: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00025" y="579120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Which is an eigen-value equation with: 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560388" y="2781300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We obtain the equation:</a:t>
            </a:r>
          </a:p>
        </p:txBody>
      </p:sp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5889625" y="5773738"/>
          <a:ext cx="2773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066800" imgH="228600" progId="Equation.DSMT4">
                  <p:embed/>
                </p:oleObj>
              </mc:Choice>
              <mc:Fallback>
                <p:oleObj name="Equation" r:id="rId3" imgW="1066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5773738"/>
                        <a:ext cx="2773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1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913562" cy="795338"/>
          </a:xfrm>
        </p:spPr>
        <p:txBody>
          <a:bodyPr/>
          <a:lstStyle/>
          <a:p>
            <a:r>
              <a:rPr lang="en-GB" altLang="en-US" smtClean="0"/>
              <a:t>Basic Calculations (6)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0" y="32575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16" name="Object 12"/>
          <p:cNvGraphicFramePr>
            <a:graphicFrameLocks noChangeAspect="1"/>
          </p:cNvGraphicFramePr>
          <p:nvPr/>
        </p:nvGraphicFramePr>
        <p:xfrm>
          <a:off x="2073275" y="1844675"/>
          <a:ext cx="43211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1524000" imgH="342900" progId="Equation.DSMT4">
                  <p:embed/>
                </p:oleObj>
              </mc:Choice>
              <mc:Fallback>
                <p:oleObj name="Equation" r:id="rId5" imgW="15240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844675"/>
                        <a:ext cx="43211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0" y="3284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18" name="Object 14"/>
          <p:cNvGraphicFramePr>
            <a:graphicFrameLocks noChangeAspect="1"/>
          </p:cNvGraphicFramePr>
          <p:nvPr/>
        </p:nvGraphicFramePr>
        <p:xfrm>
          <a:off x="1768475" y="3644900"/>
          <a:ext cx="60213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2768400" imgH="355320" progId="Equation.DSMT4">
                  <p:embed/>
                </p:oleObj>
              </mc:Choice>
              <mc:Fallback>
                <p:oleObj name="Equation" r:id="rId7" imgW="276840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644900"/>
                        <a:ext cx="60213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20" name="Object 16"/>
          <p:cNvGraphicFramePr>
            <a:graphicFrameLocks noChangeAspect="1"/>
          </p:cNvGraphicFramePr>
          <p:nvPr/>
        </p:nvGraphicFramePr>
        <p:xfrm>
          <a:off x="2000250" y="4652963"/>
          <a:ext cx="5111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2298700" imgH="355600" progId="Equation.DSMT4">
                  <p:embed/>
                </p:oleObj>
              </mc:Choice>
              <mc:Fallback>
                <p:oleObj name="Equation" r:id="rId9" imgW="2298700" imgH="355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52963"/>
                        <a:ext cx="51117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0" y="3243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577850" y="1600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The final eigen-value/eigen-vector equation is: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30200" y="3352800"/>
            <a:ext cx="8750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If the equation is satisfied by the </a:t>
            </a:r>
            <a:r>
              <a:rPr lang="en-US" altLang="en-US"/>
              <a:t>Fourier </a:t>
            </a:r>
            <a:r>
              <a:rPr lang="en-US" altLang="en-US">
                <a:cs typeface="Times New Roman" panose="02020603050405020304" pitchFamily="18" charset="0"/>
              </a:rPr>
              <a:t>coefficients:  </a:t>
            </a:r>
          </a:p>
          <a:p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The first magnetically ordered state corresponds to the highest eigen-value 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/>
              <a:t>maximum branching </a:t>
            </a:r>
            <a:r>
              <a:rPr lang="en-US" altLang="en-US">
                <a:cs typeface="Times New Roman" panose="02020603050405020304" pitchFamily="18" charset="0"/>
              </a:rPr>
              <a:t>temperature) of the Hermitical matrix representing the </a:t>
            </a:r>
            <a:r>
              <a:rPr lang="en-US" altLang="en-US"/>
              <a:t>Fourier </a:t>
            </a:r>
            <a:r>
              <a:rPr lang="en-US" altLang="en-US">
                <a:cs typeface="Times New Roman" panose="02020603050405020304" pitchFamily="18" charset="0"/>
              </a:rPr>
              <a:t>transform of the exchange interactions: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 Calculations (7)</a:t>
            </a:r>
          </a:p>
        </p:txBody>
      </p:sp>
      <p:graphicFrame>
        <p:nvGraphicFramePr>
          <p:cNvPr id="18437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638300" y="5300663"/>
          <a:ext cx="61944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739880" imgH="368280" progId="Equation.DSMT4">
                  <p:embed/>
                </p:oleObj>
              </mc:Choice>
              <mc:Fallback>
                <p:oleObj name="Equation" r:id="rId3" imgW="1739880" imgH="36828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00663"/>
                        <a:ext cx="61944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3988" y="2276475"/>
          <a:ext cx="64817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2298700" imgH="355600" progId="Equation.DSMT4">
                  <p:embed/>
                </p:oleObj>
              </mc:Choice>
              <mc:Fallback>
                <p:oleObj name="Equation" r:id="rId5" imgW="2298700" imgH="3556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276475"/>
                        <a:ext cx="64817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3244850"/>
            <a:ext cx="5810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52513"/>
            <a:ext cx="8524875" cy="1803400"/>
          </a:xfrm>
          <a:solidFill>
            <a:schemeClr val="hlink"/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Interpretation of the magnetic structure as the ground state (first ordered state) of a classical spin system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9788" y="2954338"/>
            <a:ext cx="7921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/>
              <a:t>Classical magnetic energy: </a:t>
            </a:r>
            <a:r>
              <a:rPr lang="en-GB" altLang="en-US" sz="2800">
                <a:latin typeface="Times New Roman" panose="02020603050405020304" pitchFamily="18" charset="0"/>
              </a:rPr>
              <a:t> E = -</a:t>
            </a:r>
            <a:r>
              <a:rPr lang="en-GB" altLang="en-US" sz="5400" baseline="-400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GB" altLang="en-US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GB" altLang="en-US" i="1" baseline="-25000">
                <a:latin typeface="Times New Roman" panose="02020603050405020304" pitchFamily="18" charset="0"/>
              </a:rPr>
              <a:t>ij</a:t>
            </a:r>
            <a:r>
              <a:rPr lang="en-GB" altLang="en-US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 </a:t>
            </a:r>
            <a:r>
              <a:rPr lang="en-GB" altLang="en-US" i="1">
                <a:latin typeface="Times New Roman" panose="02020603050405020304" pitchFamily="18" charset="0"/>
              </a:rPr>
              <a:t>J</a:t>
            </a:r>
            <a:r>
              <a:rPr lang="en-GB" altLang="en-US" i="1" baseline="-25000">
                <a:latin typeface="Times New Roman" panose="02020603050405020304" pitchFamily="18" charset="0"/>
              </a:rPr>
              <a:t>ij </a:t>
            </a:r>
            <a:r>
              <a:rPr lang="en-GB" altLang="en-US" b="1">
                <a:latin typeface="Times New Roman" panose="02020603050405020304" pitchFamily="18" charset="0"/>
              </a:rPr>
              <a:t>S</a:t>
            </a:r>
            <a:r>
              <a:rPr lang="en-GB" altLang="en-US" i="1" baseline="-25000">
                <a:latin typeface="Times New Roman" panose="02020603050405020304" pitchFamily="18" charset="0"/>
              </a:rPr>
              <a:t>i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b="1">
                <a:latin typeface="Times New Roman" panose="02020603050405020304" pitchFamily="18" charset="0"/>
              </a:rPr>
              <a:t>S</a:t>
            </a:r>
            <a:r>
              <a:rPr lang="en-GB" altLang="en-US" i="1" baseline="-25000">
                <a:latin typeface="Times New Roman" panose="02020603050405020304" pitchFamily="18" charset="0"/>
              </a:rPr>
              <a:t>j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69950" y="3611563"/>
            <a:ext cx="80533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/>
              <a:t>First ordered state corresponds to the </a:t>
            </a:r>
            <a:r>
              <a:rPr lang="en-GB" altLang="en-US" sz="2800">
                <a:solidFill>
                  <a:srgbClr val="FF0000"/>
                </a:solidFill>
              </a:rPr>
              <a:t>lowest eigenvalue</a:t>
            </a:r>
            <a:r>
              <a:rPr lang="en-GB" altLang="en-US" sz="2800"/>
              <a:t> of the </a:t>
            </a:r>
            <a:r>
              <a:rPr lang="en-GB" altLang="en-US" sz="2800">
                <a:solidFill>
                  <a:srgbClr val="FF0000"/>
                </a:solidFill>
              </a:rPr>
              <a:t>negative</a:t>
            </a:r>
            <a:r>
              <a:rPr lang="en-GB" altLang="en-US" sz="2800"/>
              <a:t> Fourier matrix of the exchange interactions:</a:t>
            </a:r>
          </a:p>
        </p:txBody>
      </p:sp>
      <p:graphicFrame>
        <p:nvGraphicFramePr>
          <p:cNvPr id="1946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939925" y="5084763"/>
          <a:ext cx="56657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1676160" imgH="368280" progId="Equation.DSMT4">
                  <p:embed/>
                </p:oleObj>
              </mc:Choice>
              <mc:Fallback>
                <p:oleObj name="Equation" r:id="rId3" imgW="1676160" imgH="36828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5084763"/>
                        <a:ext cx="56657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2360613" y="115888"/>
            <a:ext cx="486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4000" b="1">
                <a:solidFill>
                  <a:srgbClr val="FF0000"/>
                </a:solidFill>
              </a:rPr>
              <a:t>Isotropic exchange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013" y="0"/>
            <a:ext cx="5761037" cy="820738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Summary: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 SIMBO (1)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484313"/>
            <a:ext cx="8905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We have developed two programs (SIMBO and ENERMAG) that provide an important help for interpreting experimental magnetic structures in terms of relative exchange interactions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2750" y="3657600"/>
            <a:ext cx="90963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program SIMBO analyses the crystal structure of an insulator in terms of super-exchange 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-X-M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and super-super-exchange 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paths from the knowledge of the space group, atom coordinates in the asymmetric unit, ionic charges, magnetic moments and cell parameters.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560388" y="1268413"/>
            <a:ext cx="87503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program uses this information for calculating distances, angles and exchange paths. SIMBO provides a first file containing the list of paths connecting the magnetic atoms of the structure and attribute them the appropriate symbols for gathering the exchange interactions as a function of inter-atomic distances. </a:t>
            </a:r>
          </a:p>
          <a:p>
            <a:endParaRPr lang="en-US" altLang="en-US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SIMBO provides also a formal description of the Fourier transform of the isotropic exchange interactions in a matrix form (exchange matrix) of dimension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where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is the number of magnetic ions in the primitive cell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endParaRPr lang="en-US" altLang="en-US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This information is summarized in a file that is used by the program ENERMAG. 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497013" y="0"/>
            <a:ext cx="5761037" cy="820738"/>
          </a:xfrm>
          <a:noFill/>
        </p:spPr>
        <p:txBody>
          <a:bodyPr/>
          <a:lstStyle/>
          <a:p>
            <a:r>
              <a:rPr lang="en-US" altLang="en-US" smtClean="0"/>
              <a:t>Summary: SIMBO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0"/>
            <a:ext cx="6335712" cy="692150"/>
          </a:xfrm>
          <a:noFill/>
        </p:spPr>
        <p:txBody>
          <a:bodyPr/>
          <a:lstStyle/>
          <a:p>
            <a:r>
              <a:rPr lang="fr-FR" altLang="en-US" sz="3600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input file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60388" y="1412875"/>
            <a:ext cx="87137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 file:   My_file.cfl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r>
              <a:rPr lang="fr-FR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Title  NiFePO5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Cell   7.1882   6.3924   7.4847  90.000  90.000  90.000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Spgr  P n m a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!                x       y       z      occ  B   Spin Charge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Ni  NI  0.0000   0.0000  0.0000  0.74  0.5  2.0   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Fe  FE  0.1443   0.2500  0.7074  0.63  0.5  5.0   3.0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P   P   0.3718   0.2500  0.1424  0.79  0.5  0.0   5.0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O1  O   0.3988   0.2500  0.64585 0.71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O2  O   0.19415  0.2500  0.0253  0.70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O3  O   0.0437   0.2500  0.4728  0.83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O4  O   0.3678   0.0566  0.2633  0.77  1.0  0.0  -2.0</a:t>
            </a:r>
            <a:r>
              <a:rPr lang="fr-FR" altLang="en-US" sz="18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52513"/>
            <a:ext cx="8445500" cy="1062037"/>
          </a:xfrm>
          <a:solidFill>
            <a:schemeClr val="hlink"/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sz="2800" smtClean="0"/>
              <a:t>Phase diagram for the topology of MFePO</a:t>
            </a:r>
            <a:r>
              <a:rPr lang="en-GB" altLang="en-US" sz="2800" baseline="-25000" smtClean="0"/>
              <a:t>5</a:t>
            </a:r>
            <a:endParaRPr lang="en-GB" altLang="en-US" sz="2800" smtClean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69988" y="2246313"/>
          <a:ext cx="29940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2478024" imgH="3525012" progId="Word.Document.8">
                  <p:embed/>
                </p:oleObj>
              </mc:Choice>
              <mc:Fallback>
                <p:oleObj name="Document" r:id="rId3" imgW="2478024" imgH="3525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46313"/>
                        <a:ext cx="29940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38675" y="2282825"/>
          <a:ext cx="383857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5" imgW="3232404" imgH="3506724" progId="Word.Document.8">
                  <p:embed/>
                </p:oleObj>
              </mc:Choice>
              <mc:Fallback>
                <p:oleObj name="Document" r:id="rId5" imgW="3232404" imgH="35067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282825"/>
                        <a:ext cx="3838575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115888"/>
            <a:ext cx="8047038" cy="722312"/>
          </a:xfrm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What is a magnetic structure? (1)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797300" y="2209800"/>
            <a:ext cx="4292600" cy="3276600"/>
            <a:chOff x="432" y="1152"/>
            <a:chExt cx="2496" cy="2064"/>
          </a:xfrm>
        </p:grpSpPr>
        <p:sp>
          <p:nvSpPr>
            <p:cNvPr id="6154" name="Line 4"/>
            <p:cNvSpPr>
              <a:spLocks noChangeShapeType="1"/>
            </p:cNvSpPr>
            <p:nvPr/>
          </p:nvSpPr>
          <p:spPr bwMode="auto">
            <a:xfrm flipH="1" flipV="1">
              <a:off x="2064" y="288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5"/>
            <p:cNvSpPr>
              <a:spLocks noChangeShapeType="1"/>
            </p:cNvSpPr>
            <p:nvPr/>
          </p:nvSpPr>
          <p:spPr bwMode="auto">
            <a:xfrm flipV="1">
              <a:off x="2736" y="2832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6"/>
            <p:cNvSpPr>
              <a:spLocks noChangeShapeType="1"/>
            </p:cNvSpPr>
            <p:nvPr/>
          </p:nvSpPr>
          <p:spPr bwMode="auto">
            <a:xfrm flipV="1">
              <a:off x="2640" y="172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7" name="Line 7"/>
            <p:cNvSpPr>
              <a:spLocks noChangeShapeType="1"/>
            </p:cNvSpPr>
            <p:nvPr/>
          </p:nvSpPr>
          <p:spPr bwMode="auto">
            <a:xfrm>
              <a:off x="2640" y="235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8" name="Line 8"/>
            <p:cNvSpPr>
              <a:spLocks noChangeShapeType="1"/>
            </p:cNvSpPr>
            <p:nvPr/>
          </p:nvSpPr>
          <p:spPr bwMode="auto">
            <a:xfrm flipH="1" flipV="1">
              <a:off x="2640" y="1152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2208" y="1152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>
              <a:off x="2016" y="1872"/>
              <a:ext cx="432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 flipH="1" flipV="1">
              <a:off x="1536" y="115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12"/>
            <p:cNvSpPr>
              <a:spLocks noChangeShapeType="1"/>
            </p:cNvSpPr>
            <p:nvPr/>
          </p:nvSpPr>
          <p:spPr bwMode="auto">
            <a:xfrm flipH="1" flipV="1">
              <a:off x="1536" y="288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3" name="Line 13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38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4" name="Line 14"/>
            <p:cNvSpPr>
              <a:spLocks noChangeShapeType="1"/>
            </p:cNvSpPr>
            <p:nvPr/>
          </p:nvSpPr>
          <p:spPr bwMode="auto">
            <a:xfrm flipV="1">
              <a:off x="1680" y="2256"/>
              <a:ext cx="48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5" name="Line 15"/>
            <p:cNvSpPr>
              <a:spLocks noChangeShapeType="1"/>
            </p:cNvSpPr>
            <p:nvPr/>
          </p:nvSpPr>
          <p:spPr bwMode="auto">
            <a:xfrm flipH="1" flipV="1">
              <a:off x="1632" y="1680"/>
              <a:ext cx="14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6" name="Line 16"/>
            <p:cNvSpPr>
              <a:spLocks noChangeShapeType="1"/>
            </p:cNvSpPr>
            <p:nvPr/>
          </p:nvSpPr>
          <p:spPr bwMode="auto">
            <a:xfrm flipH="1">
              <a:off x="960" y="3024"/>
              <a:ext cx="384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 flipH="1">
              <a:off x="960" y="1824"/>
              <a:ext cx="38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 flipV="1">
              <a:off x="576" y="2832"/>
              <a:ext cx="14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9" name="Line 19"/>
            <p:cNvSpPr>
              <a:spLocks noChangeShapeType="1"/>
            </p:cNvSpPr>
            <p:nvPr/>
          </p:nvSpPr>
          <p:spPr bwMode="auto">
            <a:xfrm flipV="1">
              <a:off x="1008" y="1152"/>
              <a:ext cx="336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0" name="Line 20"/>
            <p:cNvSpPr>
              <a:spLocks noChangeShapeType="1"/>
            </p:cNvSpPr>
            <p:nvPr/>
          </p:nvSpPr>
          <p:spPr bwMode="auto">
            <a:xfrm>
              <a:off x="432" y="1248"/>
              <a:ext cx="432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1" name="Line 21"/>
            <p:cNvSpPr>
              <a:spLocks noChangeShapeType="1"/>
            </p:cNvSpPr>
            <p:nvPr/>
          </p:nvSpPr>
          <p:spPr bwMode="auto">
            <a:xfrm>
              <a:off x="1056" y="2304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2" name="Line 22"/>
            <p:cNvSpPr>
              <a:spLocks noChangeShapeType="1"/>
            </p:cNvSpPr>
            <p:nvPr/>
          </p:nvSpPr>
          <p:spPr bwMode="auto">
            <a:xfrm flipV="1">
              <a:off x="624" y="1728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3" name="Line 23"/>
            <p:cNvSpPr>
              <a:spLocks noChangeShapeType="1"/>
            </p:cNvSpPr>
            <p:nvPr/>
          </p:nvSpPr>
          <p:spPr bwMode="auto">
            <a:xfrm flipH="1">
              <a:off x="528" y="2304"/>
              <a:ext cx="192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174" name="Group 24"/>
            <p:cNvGrpSpPr>
              <a:grpSpLocks/>
            </p:cNvGrpSpPr>
            <p:nvPr/>
          </p:nvGrpSpPr>
          <p:grpSpPr bwMode="auto">
            <a:xfrm>
              <a:off x="576" y="1248"/>
              <a:ext cx="2256" cy="1872"/>
              <a:chOff x="624" y="1488"/>
              <a:chExt cx="2256" cy="1872"/>
            </a:xfrm>
          </p:grpSpPr>
          <p:sp>
            <p:nvSpPr>
              <p:cNvPr id="6175" name="Oval 2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6" name="Oval 26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7" name="Oval 27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8" name="Oval 28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9" name="Oval 29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0" name="Oval 30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1" name="Oval 31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2" name="Oval 3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3" name="Oval 33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4" name="Oval 34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5" name="Oval 3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6" name="Oval 36"/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7" name="Oval 37"/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8" name="Oval 38"/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9" name="Oval 39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0" name="Oval 40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1" name="Oval 41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2" name="Oval 42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3" name="Oval 43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4" name="Oval 44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</p:grpSp>
      </p:grpSp>
      <p:sp>
        <p:nvSpPr>
          <p:cNvPr id="6148" name="Text Box 45"/>
          <p:cNvSpPr txBox="1">
            <a:spLocks noChangeArrowheads="1"/>
          </p:cNvSpPr>
          <p:nvPr/>
        </p:nvSpPr>
        <p:spPr bwMode="auto">
          <a:xfrm>
            <a:off x="890588" y="1063625"/>
            <a:ext cx="77295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/>
              <a:t>Paramagnetic state: </a:t>
            </a:r>
          </a:p>
          <a:p>
            <a:r>
              <a:rPr lang="en-US" altLang="en-US" sz="2800" b="1"/>
              <a:t>Snapshot of magnetic moment configuration</a:t>
            </a:r>
            <a:endParaRPr lang="en-US" altLang="en-US" sz="2800"/>
          </a:p>
        </p:txBody>
      </p:sp>
      <p:sp>
        <p:nvSpPr>
          <p:cNvPr id="6149" name="Text Box 46"/>
          <p:cNvSpPr txBox="1">
            <a:spLocks noChangeArrowheads="1"/>
          </p:cNvSpPr>
          <p:nvPr/>
        </p:nvSpPr>
        <p:spPr bwMode="auto">
          <a:xfrm>
            <a:off x="1138238" y="2581275"/>
            <a:ext cx="20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150" name="Rectangle 47"/>
          <p:cNvSpPr>
            <a:spLocks noChangeArrowheads="1"/>
          </p:cNvSpPr>
          <p:nvPr/>
        </p:nvSpPr>
        <p:spPr bwMode="auto">
          <a:xfrm>
            <a:off x="5283200" y="3505200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8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51" name="Object 48"/>
          <p:cNvGraphicFramePr>
            <a:graphicFrameLocks noChangeAspect="1"/>
          </p:cNvGraphicFramePr>
          <p:nvPr/>
        </p:nvGraphicFramePr>
        <p:xfrm>
          <a:off x="412750" y="2438400"/>
          <a:ext cx="255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990170" imgH="241195" progId="Equation.DSMT4">
                  <p:embed/>
                </p:oleObj>
              </mc:Choice>
              <mc:Fallback>
                <p:oleObj name="Equation" r:id="rId3" imgW="990170" imgH="241195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438400"/>
                        <a:ext cx="25590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49"/>
          <p:cNvSpPr>
            <a:spLocks noChangeShapeType="1"/>
          </p:cNvSpPr>
          <p:nvPr/>
        </p:nvSpPr>
        <p:spPr bwMode="auto">
          <a:xfrm>
            <a:off x="5200650" y="3505200"/>
            <a:ext cx="66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153" name="Object 50"/>
          <p:cNvGraphicFramePr>
            <a:graphicFrameLocks noChangeAspect="1"/>
          </p:cNvGraphicFramePr>
          <p:nvPr/>
        </p:nvGraphicFramePr>
        <p:xfrm>
          <a:off x="990600" y="3810000"/>
          <a:ext cx="13128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507780" imgH="253890" progId="Equation.DSMT4">
                  <p:embed/>
                </p:oleObj>
              </mc:Choice>
              <mc:Fallback>
                <p:oleObj name="Equation" r:id="rId5" imgW="507780" imgH="25389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13128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0"/>
            <a:ext cx="5616575" cy="892175"/>
          </a:xfrm>
          <a:noFill/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files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8588" y="2276475"/>
            <a:ext cx="91630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Output files:   </a:t>
            </a:r>
          </a:p>
          <a:p>
            <a:endParaRPr lang="fr-FR" altLang="en-US" sz="2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fr-FR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fr-FR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My_file.nei	 	</a:t>
            </a:r>
            <a:r>
              <a:rPr lang="en-US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General output file</a:t>
            </a:r>
            <a:endParaRPr lang="en-US" altLang="en-US" sz="2800" b="1" noProof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	My_file.exc  	 	</a:t>
            </a:r>
            <a:r>
              <a:rPr lang="en-US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Input file fo</a:t>
            </a:r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r ENERMAG</a:t>
            </a:r>
          </a:p>
          <a:p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	My_file.mcm	 	</a:t>
            </a:r>
            <a:r>
              <a:rPr lang="en-US" altLang="en-US" sz="2800" b="1">
                <a:sym typeface="Symbol" panose="05050102010706020507" pitchFamily="18" charset="2"/>
              </a:rPr>
              <a:t>Input file fo</a:t>
            </a:r>
            <a:r>
              <a:rPr lang="en-US" altLang="en-US" sz="2800" b="1" noProof="1">
                <a:sym typeface="Symbol" panose="05050102010706020507" pitchFamily="18" charset="2"/>
              </a:rPr>
              <a:t>r</a:t>
            </a:r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 MCMAG</a:t>
            </a:r>
          </a:p>
          <a:p>
            <a:endParaRPr lang="en-US" altLang="en-US" sz="2800" b="1" noProof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0"/>
            <a:ext cx="6121400" cy="908050"/>
          </a:xfrm>
          <a:noFill/>
        </p:spPr>
        <p:txBody>
          <a:bodyPr/>
          <a:lstStyle/>
          <a:p>
            <a:r>
              <a:rPr lang="fr-FR" altLang="en-US" sz="3600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running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4488" y="1125538"/>
            <a:ext cx="91630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C:\ProgCFML\Testing\Enermag&gt;simbo mfepo5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------ PROGRAM SIMBO ------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---- Version 2.0 Oct-2003----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********************************************************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 Generates neighboring files for magnetic simulations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********************************************************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 (JRC- October 2003 )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bond-distance (Dmax)                       :     6.000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direct exchange (Direct)      :     0.000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angle calculation(Dangl)      :     0.000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anion-anion bond (Dbond)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(also for cation-anion bonds)            :     3.000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angle M-M'^M(M')-A(A') for S-E paths (Angm):    89.500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Minimum angle M-A-A'/M'-A'-A   for S-E paths (Angn):    89.500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(if Dangl=0 no angles are calculated)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any change ? (Y/N=&lt;cr&gt;):</a:t>
            </a:r>
            <a:endParaRPr lang="fr-FR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15925" y="1557338"/>
            <a:ext cx="878681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noProof="1">
                <a:sym typeface="Symbol" panose="05050102010706020507" pitchFamily="18" charset="2"/>
              </a:rPr>
              <a:t> </a:t>
            </a:r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any change ? (Y/N=&lt;cr&gt;): y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Give new values for Dmax, Direct, Dangl, Dbond, Angm and Angn : </a:t>
            </a:r>
            <a:endParaRPr lang="en-US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5 0 0 3 90 90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List all distances &amp; angles (y/n)? (def=n):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List detailed exchange paths (y/n)? (def=n):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Total CPU-Time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CPU-seconds:           0.45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CPU-minutes:           0.01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CPU-hours  :           0.00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Results in files: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mfepo5.nei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mfepo5.exc -&gt; input for ENERMAG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mfepo5.mcm -&gt; input for MCMAG</a:t>
            </a:r>
            <a:endParaRPr lang="fr-FR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553200" cy="609600"/>
          </a:xfrm>
        </p:spPr>
        <p:txBody>
          <a:bodyPr/>
          <a:lstStyle/>
          <a:p>
            <a:r>
              <a:rPr lang="en-GB" altLang="en-US" sz="3600" smtClean="0"/>
              <a:t>SIMBO running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00025" y="1052513"/>
            <a:ext cx="9542463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4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============================================================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======&gt;  LIST OF INDEPENDENT EXCHANGE INTERACTIONS  &lt;=======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============================================================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J1  between Ni   and Fe   -&gt; Distance:   2.9028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Ni_2-O1_3-Fe_4(0,0,0)  (  2.0676  2.0786   88.87 )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Ni_2-O2_4-Fe_4(0,0,0)  (  2.1301  2.4062   79.31 )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Ni_2-O4_7-Fe_4(0,0,0)  (  2.0427  2.0060   91.61 )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J2  between Ni   and Ni   -&gt; Distance:   3.1962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Ni_1-O1_4-Ni_3(0,-1,0)  (  2.0676  2.0676  101.24 )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Ni_1-O2_3-Ni_3(0,-1,0)  (  2.1301  2.1301   97.22 )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Ni_1-O4_4-O4_6-Ni_3(0,-1,0)  (  2.0427  2.4726  2.0427  100.20  100.20    0.00 )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J3  between Ni   and Fe   -&gt; Distance:   3.3913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Ni_1-O1_2-Fe_2(-1,0,-1)  (  2.0676  1.8865  118.04 )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Ni_1-O2_3-O4_5-Fe_2(-1,0,-1)  (  2.1301  2.5019  2.0060   91.11  108.22   34.14 )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J4  between Fe   and Fe   -&gt; Distance:   3.6502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Fe_1-O1_2-Fe_2(-1,0,0)  (  2.0786  1.8865  133.97 )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Fe_1-O3_1-O2_2-Fe_2(-1,0,0)  (  1.8990  2.5127  2.4062  112.06   98.89    0.00 )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J5  between Fe   and Fe   -&gt; Distance:   4.9151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Fe_1-O3_1-O4_8-Fe_3(-1,-1,0)  (  1.8990  2.5000  2.0060  147.80  110.96   15.72 )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Fe_1-O4_4-O3_3-Fe_3(-1,-1,0)  (  2.0060  2.5000  1.8990  110.96  147.80  -15.72 )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7691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(1)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1928813" y="1773238"/>
            <a:ext cx="482441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-----------------------------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Effective Neighbouring matrix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-----------------------------</a:t>
            </a:r>
          </a:p>
          <a:p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  1  2  3  4  5  6  7  8</a:t>
            </a:r>
          </a:p>
          <a:p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1    0  0  2  0  1  1  1  1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2    0  0  0  2  1  1  1  1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3    2  0  0  0  1  1  1  1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4    0  2  0  0  1  1  1  1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5    1  1  1  1  0  2  2  0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6    1  1  1  1  2  0  0  2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7    1  1  1  1  2  0  0  2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8    1  1  1  1  0  2  2  0</a:t>
            </a:r>
          </a:p>
          <a:p>
            <a:endParaRPr lang="en-US" altLang="en-US" sz="14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5532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(2)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98438" y="1355725"/>
            <a:ext cx="9542462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1)[K]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2)[K]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3)[K]   ( 2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Rn=(0,-1,0)         dist=  3.1962 --&gt;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J2 exp{2pi(-Y)}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Rn=(0,0,0)          dist=  3.1962 --&gt;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J2</a:t>
            </a:r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4)[K]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5)[K]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Rn=(0,0,-1)         dist=  2.9028 --&gt;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J1 exp{2pi(-Z)}</a:t>
            </a:r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6)[K]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Rn=(-1,0,-1)        dist=  3.3913 --&gt;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J3 exp{2pi(-X-Z)}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7)[K]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Rn=(-1,-1,0)        dist=  2.9028 --&gt;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J1 exp{2pi(-X-Y)}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. . .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5)[K]   ( 0 terms)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6)[K]   ( 2 terms)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Rn=(-1,0,0)         dist=  3.6502 --&gt;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J4 exp{2pi(-X)}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Rn=(0,0,0)          dist=  3.6502 --&gt;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J4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7)[K]   ( 2 terms)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Rn=(-1,-1,0)        dist=  4.9151 --&gt;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J5 exp{2pi(-X-Y)}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Rn=(-1,0,0)         dist=  4.9151 --&gt;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J5 exp{2pi(-X)}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8)[K]   ( 0 terms)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. . .</a:t>
            </a:r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9850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(3)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776288" y="868363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Terms of the Fourier transform of exchange interactions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247650" y="1746250"/>
          <a:ext cx="9493250" cy="366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7239000" imgH="2133600" progId="Equation.DSMT4">
                  <p:embed/>
                </p:oleObj>
              </mc:Choice>
              <mc:Fallback>
                <p:oleObj name="Equation" r:id="rId3" imgW="7239000" imgH="213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746250"/>
                        <a:ext cx="9493250" cy="366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985000" cy="795338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(4)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65100" y="177800"/>
          <a:ext cx="46402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3" imgW="4283964" imgH="2884932" progId="Word.Document.8">
                  <p:embed/>
                </p:oleObj>
              </mc:Choice>
              <mc:Fallback>
                <p:oleObj name="Document" r:id="rId3" imgW="4283964" imgH="28849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77800"/>
                        <a:ext cx="46402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1938" y="3141663"/>
          <a:ext cx="460692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5" imgW="4251960" imgH="2884932" progId="Word.Document.8">
                  <p:embed/>
                </p:oleObj>
              </mc:Choice>
              <mc:Fallback>
                <p:oleObj name="Document" r:id="rId5" imgW="4251960" imgH="28849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141663"/>
                        <a:ext cx="460692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841875" y="244475"/>
          <a:ext cx="4638675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7" imgW="4283964" imgH="2816352" progId="Word.Document.8">
                  <p:embed/>
                </p:oleObj>
              </mc:Choice>
              <mc:Fallback>
                <p:oleObj name="Document" r:id="rId7" imgW="4283964" imgH="28163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44475"/>
                        <a:ext cx="4638675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005388" y="3248025"/>
            <a:ext cx="44132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Similar magnetic structures</a:t>
            </a:r>
          </a:p>
          <a:p>
            <a:r>
              <a:rPr lang="en-GB" altLang="en-US" sz="2800" b="1">
                <a:latin typeface="Times New Roman" panose="02020603050405020304" pitchFamily="18" charset="0"/>
              </a:rPr>
              <a:t>k</a:t>
            </a:r>
            <a:r>
              <a:rPr lang="en-GB" altLang="en-US" sz="2800">
                <a:latin typeface="Times New Roman" panose="02020603050405020304" pitchFamily="18" charset="0"/>
              </a:rPr>
              <a:t>=(0,0,0), two sites M and Fe</a:t>
            </a:r>
          </a:p>
          <a:p>
            <a:r>
              <a:rPr lang="en-GB" altLang="en-US" sz="2800">
                <a:latin typeface="Times New Roman" panose="02020603050405020304" pitchFamily="18" charset="0"/>
              </a:rPr>
              <a:t>of four sublattices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119688" y="4772025"/>
            <a:ext cx="462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G</a:t>
            </a:r>
            <a:r>
              <a:rPr lang="en-GB" altLang="en-US" sz="2800" baseline="-25000">
                <a:latin typeface="Times New Roman" panose="02020603050405020304" pitchFamily="18" charset="0"/>
              </a:rPr>
              <a:t>M</a:t>
            </a:r>
            <a:r>
              <a:rPr lang="en-GB" altLang="en-US" sz="2800">
                <a:latin typeface="Times New Roman" panose="02020603050405020304" pitchFamily="18" charset="0"/>
              </a:rPr>
              <a:t>+G</a:t>
            </a:r>
            <a:r>
              <a:rPr lang="en-GB" altLang="en-US" sz="2800" baseline="-25000">
                <a:latin typeface="Times New Roman" panose="02020603050405020304" pitchFamily="18" charset="0"/>
              </a:rPr>
              <a:t>Fe </a:t>
            </a:r>
            <a:r>
              <a:rPr lang="en-GB" altLang="en-US" sz="2800">
                <a:latin typeface="Times New Roman" panose="02020603050405020304" pitchFamily="18" charset="0"/>
              </a:rPr>
              <a:t>= (+ - + - ; + - + -)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9888" y="115888"/>
            <a:ext cx="547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3600" b="1"/>
              <a:t>The program ENERMAG</a:t>
            </a:r>
            <a:endParaRPr lang="en-GB" altLang="en-US" sz="3600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73050" y="2205038"/>
            <a:ext cx="9169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The program handles the diagonalization of the Fourier matrix </a:t>
            </a:r>
          </a:p>
          <a:p>
            <a:r>
              <a:rPr lang="en-GB" altLang="en-US"/>
              <a:t>solving the parametric equation:</a:t>
            </a:r>
          </a:p>
          <a:p>
            <a:endParaRPr lang="en-GB" altLang="en-US"/>
          </a:p>
          <a:p>
            <a:r>
              <a:rPr lang="en-GB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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k, J</a:t>
            </a:r>
            <a:r>
              <a:rPr lang="en-GB" altLang="en-US">
                <a:latin typeface="Times New Roman" panose="02020603050405020304" pitchFamily="18" charset="0"/>
              </a:rPr>
              <a:t>) </a:t>
            </a:r>
            <a:r>
              <a:rPr lang="en-GB" altLang="en-US" b="1">
                <a:latin typeface="Times New Roman" panose="02020603050405020304" pitchFamily="18" charset="0"/>
              </a:rPr>
              <a:t>v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k, J</a:t>
            </a:r>
            <a:r>
              <a:rPr lang="en-GB" altLang="en-US">
                <a:latin typeface="Times New Roman" panose="02020603050405020304" pitchFamily="18" charset="0"/>
              </a:rPr>
              <a:t>)= </a:t>
            </a:r>
            <a:r>
              <a:rPr lang="en-GB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k, J</a:t>
            </a:r>
            <a:r>
              <a:rPr lang="en-GB" altLang="en-US">
                <a:latin typeface="Times New Roman" panose="02020603050405020304" pitchFamily="18" charset="0"/>
              </a:rPr>
              <a:t>)</a:t>
            </a:r>
            <a:r>
              <a:rPr lang="en-GB" altLang="en-US" b="1">
                <a:latin typeface="Times New Roman" panose="02020603050405020304" pitchFamily="18" charset="0"/>
              </a:rPr>
              <a:t> v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k, J</a:t>
            </a:r>
            <a:r>
              <a:rPr lang="en-GB" altLang="en-US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76238" y="4002088"/>
            <a:ext cx="89709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/>
              <a:t>For a given set </a:t>
            </a:r>
            <a:r>
              <a:rPr lang="en-GB" altLang="en-US" b="1">
                <a:latin typeface="Times New Roman" panose="02020603050405020304" pitchFamily="18" charset="0"/>
              </a:rPr>
              <a:t>J </a:t>
            </a:r>
            <a:r>
              <a:rPr lang="en-GB" altLang="en-US">
                <a:latin typeface="Times New Roman" panose="02020603050405020304" pitchFamily="18" charset="0"/>
              </a:rPr>
              <a:t>={J</a:t>
            </a:r>
            <a:r>
              <a:rPr lang="en-GB" altLang="en-US" i="1" baseline="-25000">
                <a:latin typeface="Times New Roman" panose="02020603050405020304" pitchFamily="18" charset="0"/>
              </a:rPr>
              <a:t>ij</a:t>
            </a:r>
            <a:r>
              <a:rPr lang="en-GB" altLang="en-US">
                <a:latin typeface="Times New Roman" panose="02020603050405020304" pitchFamily="18" charset="0"/>
              </a:rPr>
              <a:t>}</a:t>
            </a:r>
            <a:r>
              <a:rPr lang="en-GB" altLang="en-US"/>
              <a:t>, and no degeneracy, the lowest  eigenvalue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GB" altLang="en-US" baseline="-25000">
                <a:latin typeface="Times New Roman" panose="02020603050405020304" pitchFamily="18" charset="0"/>
              </a:rPr>
              <a:t>min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 baseline="-25000">
                <a:latin typeface="Times New Roman" panose="02020603050405020304" pitchFamily="18" charset="0"/>
              </a:rPr>
              <a:t>0</a:t>
            </a:r>
            <a:r>
              <a:rPr lang="en-GB" altLang="en-US" b="1">
                <a:latin typeface="Times New Roman" panose="02020603050405020304" pitchFamily="18" charset="0"/>
              </a:rPr>
              <a:t>, J</a:t>
            </a:r>
            <a:r>
              <a:rPr lang="en-GB" altLang="en-US">
                <a:latin typeface="Times New Roman" panose="02020603050405020304" pitchFamily="18" charset="0"/>
              </a:rPr>
              <a:t>) </a:t>
            </a:r>
            <a:r>
              <a:rPr lang="en-GB" altLang="en-US"/>
              <a:t>occurs for a particular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 baseline="-25000">
                <a:latin typeface="Times New Roman" panose="02020603050405020304" pitchFamily="18" charset="0"/>
              </a:rPr>
              <a:t>0</a:t>
            </a:r>
            <a:r>
              <a:rPr lang="en-GB" altLang="en-US">
                <a:latin typeface="Times New Roman" panose="02020603050405020304" pitchFamily="18" charset="0"/>
              </a:rPr>
              <a:t>. </a:t>
            </a:r>
          </a:p>
          <a:p>
            <a:pPr>
              <a:buFontTx/>
              <a:buChar char="•"/>
            </a:pPr>
            <a:endParaRPr lang="en-GB" altLang="en-US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/>
              <a:t>The corresponding eigenvector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b="1">
                <a:latin typeface="Times New Roman" panose="02020603050405020304" pitchFamily="18" charset="0"/>
              </a:rPr>
              <a:t>v</a:t>
            </a:r>
            <a:r>
              <a:rPr lang="en-GB" altLang="en-US" baseline="-25000">
                <a:latin typeface="Times New Roman" panose="02020603050405020304" pitchFamily="18" charset="0"/>
              </a:rPr>
              <a:t>min</a:t>
            </a:r>
            <a:r>
              <a:rPr lang="en-GB" altLang="en-US">
                <a:latin typeface="Times New Roman" panose="02020603050405020304" pitchFamily="18" charset="0"/>
              </a:rPr>
              <a:t>(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 baseline="-25000">
                <a:latin typeface="Times New Roman" panose="02020603050405020304" pitchFamily="18" charset="0"/>
              </a:rPr>
              <a:t>0</a:t>
            </a:r>
            <a:r>
              <a:rPr lang="en-GB" altLang="en-US" b="1">
                <a:latin typeface="Times New Roman" panose="02020603050405020304" pitchFamily="18" charset="0"/>
              </a:rPr>
              <a:t>, J</a:t>
            </a:r>
            <a:r>
              <a:rPr lang="en-GB" altLang="en-US">
                <a:latin typeface="Times New Roman" panose="02020603050405020304" pitchFamily="18" charset="0"/>
              </a:rPr>
              <a:t>) </a:t>
            </a:r>
            <a:r>
              <a:rPr lang="en-GB" altLang="en-US"/>
              <a:t>(that may be complex for incommensurate structures), describes the spin configuration of the first ordered state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1943100" y="1125538"/>
          <a:ext cx="56610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1676160" imgH="368280" progId="Equation.DSMT4">
                  <p:embed/>
                </p:oleObj>
              </mc:Choice>
              <mc:Fallback>
                <p:oleObj name="Equation" r:id="rId3" imgW="167616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125538"/>
                        <a:ext cx="56610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46125" y="1104900"/>
            <a:ext cx="764063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</a:rPr>
              <a:t>C:\CrysFML\enermag&gt;enermag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               PROGRAM ENERMAG               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   *** Version 1.5 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Calculates the Magnetic Energy for k-vectors in BZ*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     Uses a Classical Heisenberg Hamiltonian     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       and isotropic exchange interactions       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     (JRC August-2001, LLB)</a:t>
            </a: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 noProof="1">
                <a:latin typeface="Courier New" panose="02070309020205020404" pitchFamily="49" charset="0"/>
              </a:rPr>
              <a:t>=&gt; Code of the file xx.exc (give xx): mfepo5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Code of the .out file ( &lt;cr&gt;= mfepo5) 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Do you want to save data in *.res file (y/n)?: y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Code of the .res file ( &lt;cr&gt;= mfepo5) 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Give a comment for the .res file: Phase diagram of MFePO5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0"/>
            <a:ext cx="7343775" cy="762000"/>
          </a:xfrm>
          <a:noFill/>
        </p:spPr>
        <p:txBody>
          <a:bodyPr/>
          <a:lstStyle/>
          <a:p>
            <a:r>
              <a:rPr lang="fr-FR" altLang="en-US" smtClean="0"/>
              <a:t>ENERMAG (running)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88913"/>
            <a:ext cx="8078788" cy="649287"/>
          </a:xfrm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What is a magnetic structure? (2)</a:t>
            </a:r>
            <a:endParaRPr lang="en-US" altLang="en-US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996950"/>
            <a:ext cx="949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/>
              <a:t>Ordered state: Anti-ferromagnetic </a:t>
            </a:r>
          </a:p>
          <a:p>
            <a:r>
              <a:rPr lang="en-US" altLang="en-US" sz="2800" b="1"/>
              <a:t>Small fluctuations (spin waves) of static configuration</a:t>
            </a:r>
            <a:endParaRPr lang="en-US" altLang="en-US" sz="2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38238" y="2581275"/>
            <a:ext cx="20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12750" y="2438400"/>
          <a:ext cx="255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990170" imgH="241195" progId="Equation.DSMT4">
                  <p:embed/>
                </p:oleObj>
              </mc:Choice>
              <mc:Fallback>
                <p:oleObj name="Equation" r:id="rId3" imgW="99017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438400"/>
                        <a:ext cx="25590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879850" y="2286000"/>
            <a:ext cx="4210050" cy="3276600"/>
            <a:chOff x="2256" y="1392"/>
            <a:chExt cx="2448" cy="2064"/>
          </a:xfrm>
        </p:grpSpPr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 flipV="1">
              <a:off x="2784" y="312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flipH="1" flipV="1">
              <a:off x="3312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 flipV="1">
              <a:off x="3840" y="312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 flipV="1">
              <a:off x="2256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 flipV="1">
              <a:off x="4368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 flipH="1" flipV="1">
              <a:off x="4368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 flipH="1" flipV="1">
              <a:off x="3840" y="19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2304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3360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2832" y="25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2304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>
              <a:off x="4416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4416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3360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>
              <a:off x="2832" y="144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5" name="Line 25"/>
            <p:cNvSpPr>
              <a:spLocks noChangeShapeType="1"/>
            </p:cNvSpPr>
            <p:nvPr/>
          </p:nvSpPr>
          <p:spPr bwMode="auto">
            <a:xfrm>
              <a:off x="3888" y="144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 flipH="1" flipV="1">
              <a:off x="3312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197" name="Group 27"/>
            <p:cNvGrpSpPr>
              <a:grpSpLocks/>
            </p:cNvGrpSpPr>
            <p:nvPr/>
          </p:nvGrpSpPr>
          <p:grpSpPr bwMode="auto">
            <a:xfrm>
              <a:off x="2352" y="1488"/>
              <a:ext cx="2256" cy="1872"/>
              <a:chOff x="624" y="1488"/>
              <a:chExt cx="2256" cy="1872"/>
            </a:xfrm>
          </p:grpSpPr>
          <p:sp>
            <p:nvSpPr>
              <p:cNvPr id="7200" name="Oval 2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1" name="Oval 29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2" name="Oval 30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3" name="Oval 31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4" name="Oval 32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5" name="Oval 33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6" name="Oval 34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7" name="Oval 35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8" name="Oval 36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9" name="Oval 37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0" name="Oval 38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1" name="Oval 39"/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2" name="Oval 40"/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3" name="Oval 41"/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4" name="Oval 42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5" name="Oval 43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6" name="Oval 44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7" name="Oval 45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8" name="Oval 46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9" name="Oval 47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</p:grpSp>
        <p:sp>
          <p:nvSpPr>
            <p:cNvPr id="7198" name="Rectangle 48"/>
            <p:cNvSpPr>
              <a:spLocks noChangeArrowheads="1"/>
            </p:cNvSpPr>
            <p:nvPr/>
          </p:nvSpPr>
          <p:spPr bwMode="auto">
            <a:xfrm>
              <a:off x="3072" y="22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en-US" sz="28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ij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199" name="Line 49"/>
            <p:cNvSpPr>
              <a:spLocks noChangeShapeType="1"/>
            </p:cNvSpPr>
            <p:nvPr/>
          </p:nvSpPr>
          <p:spPr bwMode="auto">
            <a:xfrm>
              <a:off x="3024" y="2160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7175" name="Object 50"/>
          <p:cNvGraphicFramePr>
            <a:graphicFrameLocks noChangeAspect="1"/>
          </p:cNvGraphicFramePr>
          <p:nvPr/>
        </p:nvGraphicFramePr>
        <p:xfrm>
          <a:off x="974725" y="3810000"/>
          <a:ext cx="13446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520474" imgH="253890" progId="Equation.DSMT4">
                  <p:embed/>
                </p:oleObj>
              </mc:Choice>
              <mc:Fallback>
                <p:oleObj name="Equation" r:id="rId5" imgW="520474" imgH="25389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810000"/>
                        <a:ext cx="13446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51"/>
          <p:cNvSpPr txBox="1">
            <a:spLocks noChangeArrowheads="1"/>
          </p:cNvSpPr>
          <p:nvPr/>
        </p:nvSpPr>
        <p:spPr bwMode="auto">
          <a:xfrm>
            <a:off x="488950" y="5445125"/>
            <a:ext cx="8521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Magnetic structure:</a:t>
            </a:r>
          </a:p>
          <a:p>
            <a:r>
              <a:rPr lang="en-US" altLang="en-US" sz="2800" b="1">
                <a:solidFill>
                  <a:srgbClr val="FF0000"/>
                </a:solidFill>
              </a:rPr>
              <a:t>Quasi-static configuration of magnetic moments</a:t>
            </a: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0013" y="1028700"/>
            <a:ext cx="97345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</a:rPr>
              <a:t>=&gt; Input file read!!!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Do you want to calculate a phase diagram (y/n)?: y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Phase diagram will be calculated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Enter a target k-vector (3 reals): 0 0 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Number of J's TO BE VARIED (&lt;=15): 3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1 &amp; No of points: 2 -100 100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2 &amp; No of points: 3 -100 100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3 &amp; No of points: 4 -100 100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Phase diagram for:    3375 sets of exchange integrals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Vectors k in BZ, components in [-1,1]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Options: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0: Special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1: Give individual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2: k-vectors along a line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3: k-vectors in a plane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4: General + Special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5: Grid inside the Brillouin Zone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Give the option: 4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Number of k-vectors (&lt;125000): 2000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Give region of k-vectors (in r.l.u.)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(kx1,kx2,ky1,ky2,kz1,kz2): 0 0.5 0 0.5 0 0.5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0"/>
            <a:ext cx="7410450" cy="914400"/>
          </a:xfrm>
          <a:noFill/>
        </p:spPr>
        <p:txBody>
          <a:bodyPr/>
          <a:lstStyle/>
          <a:p>
            <a:r>
              <a:rPr lang="fr-FR" altLang="en-US" smtClean="0"/>
              <a:t>ENERMAG (running)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5100" y="1447800"/>
            <a:ext cx="9239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Once the program finishes the job, several files are generated and they can be analyzed by auxiliary programs.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0"/>
            <a:ext cx="6761162" cy="762000"/>
          </a:xfrm>
          <a:noFill/>
        </p:spPr>
        <p:txBody>
          <a:bodyPr/>
          <a:lstStyle/>
          <a:p>
            <a:r>
              <a:rPr lang="fr-FR" altLang="en-US" smtClean="0"/>
              <a:t>ENERMAG …</a:t>
            </a:r>
            <a:endParaRPr lang="en-US" altLang="en-US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47650" y="2590800"/>
            <a:ext cx="88090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Example: </a:t>
            </a:r>
          </a:p>
          <a:p>
            <a:endParaRPr lang="en-US" altLang="en-US" b="1"/>
          </a:p>
          <a:p>
            <a:r>
              <a:rPr lang="en-US" altLang="en-US" b="1"/>
              <a:t>The program PHASDIAG reads the file « *.res » generated by</a:t>
            </a:r>
            <a:r>
              <a:rPr lang="en-US" altLang="en-US" b="1">
                <a:cs typeface="Times New Roman" panose="02020603050405020304" pitchFamily="18" charset="0"/>
              </a:rPr>
              <a:t> ENERMAG and gathers the</a:t>
            </a:r>
            <a:r>
              <a:rPr lang="en-US" altLang="en-US" b="1"/>
              <a:t> solutions in two general types: commensurate and incommensurate (or not order at all), it generates a binary file that can be read by GFOURIER for graphical visualization of the phase diagram.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836613"/>
            <a:ext cx="99060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 b="1">
                <a:latin typeface="Courier New" panose="02070309020205020404" pitchFamily="49" charset="0"/>
              </a:rPr>
              <a:t>C:\ProgCFML\Testing\Enermag&gt;phas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Code of the *.res file: mfepo5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Js (only the first 3 Js may be varied!): 3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Sites: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atoms for site: 1: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atoms for site: 2: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List of magnetic structure types: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Type        Code       Vk-Sign seq.               J-domains        ......       Frequency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1       17222  ( 1: + - + - + - + - ) k = ( 0  , 0  , 0  )   -100.0 100.0   -100.0 -14.3   -100.0 -14.3     689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2       16442  ( 1: + + + + - - - - ) k = ( 0  , 0  , 0  )   -100.0 100.0   -100.0   0.0    -14.3 100.0     936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3       56700  ( 4: + - - + 0 0 0 0 ) k = ( 0  , 0  , 1/2)   -100.0 -71.4    -42.9  28.6      0.0   0.0       7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4           0  (10: 0 0 0 0 0 0 0 0 ) k = ( 0  , 1/4, 0  )   -100.0 100.0    -28.6  42.9    -85.7  85.7      61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5       82944  ( 6: + - - + 0 0 0 0 ) k = ( 1/2, 0  , 1/2)   -100.0 -57.1    -28.6  14.3    -14.3   0.0       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6       13174  ( 1: 0 0 0 0 + - - + ) k = ( 0  , 0  , 0  )   -100.0  14.3    -14.3 -14.3   -100.0 -85.7       5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7       95470  ( 7: + + - - + - - + ) k = ( 0  , 1/2, 1/2)   -100.0 -85.7    -14.3 -14.3    -57.1 -57.1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8       17242  ( 1: + - + - - + - + ) k = ( 0  , 0  , 0  )   -100.0 100.0      0.0 100.0   -100.0  14.3     936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9       16686  ( 1: + + - - 0 0 0 0 ) k = ( 0  , 0  , 0  )   -100.0-100.0      0.0   0.0      0.0   0.0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10       42646  ( 3: + + + + + + + + ) k = ( 0  , 1/2, 0  )   -100.0 -85.7     14.3  14.3     57.1  57.1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11       13198  ( 1: 0 0 0 0 - - + + ) k = ( 0  , 0  , 0  )   -100.0 100.0     14.3  14.3    100.0 100.0      10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12       16402  ( 1: + + + + + + + + ) k = ( 0  , 0  , 0  )   -100.0 100.0     14.3 100.0     14.3 100.0     688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13       13190  ( 1: 0 0 0 0 - + + - ) k = ( 0  , 0  , 0  )    -85.7 100.0    -14.3 -14.3   -100.0-100.0      11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14       82296  ( 6: + + - - 0 0 0 0 ) k = ( 1/2, 0  , 1/2)    -85.7 -85.7      0.0   0.0      0.0   0.0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15       96146  ( 7: + - - + - - - - ) k = ( 0  , 1/2, 1/2)    -85.7 -42.9     14.3  14.3     71.4  71.4      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16       43468  ( 3: + - + - + - - + ) k = ( 0  , 1/2, 0  )    -71.4 -71.4    -14.3 -14.3    -71.4 -71.4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17       13166  ( 1: 0 0 0 0 + + - - ) k = ( 0  , 0  , 0  )    -42.9  85.7     14.3  14.3     85.7 100.0       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18       56581  ( 4: + - + - + + - + ) k = ( 0  , 0  , 1/2)    -14.3  71.4      0.0   0.0      0.0   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19       17224  ( 1: + - + - + - - + ) k = ( 0  , 0  , 0  )      0.0  71.4    -14.3 -14.3   -100.0 -85.7       3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20       16438  ( 1: + + + + - - + + ) k = ( 0  , 0  , 0  )      0.0   0.0     14.3  14.3     85.7  85.7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21       55781  ( 4: + + + + + - - - ) k = ( 0  , 0  , 1/2)     14.3  57.1      0.0   0.0      0.0   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22       16406  ( 1: + + + + + + - - ) k = ( 0  , 0  , 0  )     14.3  71.4     14.3  14.3     85.7 100.0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Density = Log(Frequency) (f)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Code           (c)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Order          (o)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User defined   (u) (&lt;cr&gt;=u)?: o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=&gt; Binary file    : mfepo5.bin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Summary file   : mfepo5.ana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0"/>
            <a:ext cx="6761162" cy="762000"/>
          </a:xfrm>
          <a:noFill/>
        </p:spPr>
        <p:txBody>
          <a:bodyPr/>
          <a:lstStyle/>
          <a:p>
            <a:r>
              <a:rPr lang="fr-FR" altLang="en-US" smtClean="0"/>
              <a:t>PhasDIAG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591300" y="338138"/>
            <a:ext cx="200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fr-FR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587875" y="1179513"/>
            <a:ext cx="5346700" cy="5253037"/>
            <a:chOff x="2364" y="343"/>
            <a:chExt cx="3109" cy="3309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2364" y="655"/>
              <a:ext cx="3109" cy="2997"/>
              <a:chOff x="2282" y="630"/>
              <a:chExt cx="3109" cy="2997"/>
            </a:xfrm>
          </p:grpSpPr>
          <p:grpSp>
            <p:nvGrpSpPr>
              <p:cNvPr id="37899" name="Group 5"/>
              <p:cNvGrpSpPr>
                <a:grpSpLocks/>
              </p:cNvGrpSpPr>
              <p:nvPr/>
            </p:nvGrpSpPr>
            <p:grpSpPr bwMode="auto">
              <a:xfrm>
                <a:off x="2282" y="748"/>
                <a:ext cx="3109" cy="2879"/>
                <a:chOff x="2292" y="144"/>
                <a:chExt cx="3109" cy="2879"/>
              </a:xfrm>
            </p:grpSpPr>
            <p:grpSp>
              <p:nvGrpSpPr>
                <p:cNvPr id="37901" name="Group 6"/>
                <p:cNvGrpSpPr>
                  <a:grpSpLocks/>
                </p:cNvGrpSpPr>
                <p:nvPr/>
              </p:nvGrpSpPr>
              <p:grpSpPr bwMode="auto">
                <a:xfrm>
                  <a:off x="2705" y="144"/>
                  <a:ext cx="2594" cy="2520"/>
                  <a:chOff x="2349" y="170"/>
                  <a:chExt cx="3064" cy="3027"/>
                </a:xfrm>
              </p:grpSpPr>
              <p:graphicFrame>
                <p:nvGraphicFramePr>
                  <p:cNvPr id="37907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2349" y="170"/>
                  <a:ext cx="3064" cy="30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912" name="Bitmap Image" r:id="rId3" imgW="6140952" imgH="6066046" progId="Paint.Picture">
                          <p:embed/>
                        </p:oleObj>
                      </mc:Choice>
                      <mc:Fallback>
                        <p:oleObj name="Bitmap Image" r:id="rId3" imgW="6140952" imgH="6066046" progId="Paint.Picture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49" y="170"/>
                                <a:ext cx="3064" cy="302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79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40" y="2302"/>
                    <a:ext cx="968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-G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9" y="814"/>
                    <a:ext cx="1009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+G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1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7" y="791"/>
                    <a:ext cx="1014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+F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1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2" y="2336"/>
                    <a:ext cx="1036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-F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79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39" y="1134"/>
                  <a:ext cx="31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 b="1">
                      <a:latin typeface="Times New Roman" panose="02020603050405020304" pitchFamily="18" charset="0"/>
                    </a:rPr>
                    <a:t>J</a:t>
                  </a:r>
                  <a:r>
                    <a:rPr lang="en-GB" altLang="en-US" sz="2800" b="1" baseline="-25000">
                      <a:latin typeface="Times New Roman" panose="02020603050405020304" pitchFamily="18" charset="0"/>
                    </a:rPr>
                    <a:t>1</a:t>
                  </a:r>
                  <a:endParaRPr lang="en-GB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30" y="2663"/>
                  <a:ext cx="31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 b="1">
                      <a:latin typeface="Times New Roman" panose="02020603050405020304" pitchFamily="18" charset="0"/>
                    </a:rPr>
                    <a:t>J</a:t>
                  </a:r>
                  <a:r>
                    <a:rPr lang="en-GB" altLang="en-US" sz="2800" b="1" baseline="-25000">
                      <a:latin typeface="Times New Roman" panose="02020603050405020304" pitchFamily="18" charset="0"/>
                    </a:rPr>
                    <a:t>3</a:t>
                  </a:r>
                  <a:endParaRPr lang="en-GB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06" y="2696"/>
                  <a:ext cx="38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-20</a:t>
                  </a:r>
                </a:p>
              </p:txBody>
            </p:sp>
            <p:sp>
              <p:nvSpPr>
                <p:cNvPr id="3790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92" y="2420"/>
                  <a:ext cx="38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-20</a:t>
                  </a:r>
                </a:p>
              </p:txBody>
            </p:sp>
            <p:sp>
              <p:nvSpPr>
                <p:cNvPr id="3790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87" y="2686"/>
                  <a:ext cx="31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</p:grpSp>
          <p:sp>
            <p:nvSpPr>
              <p:cNvPr id="37900" name="Text Box 17"/>
              <p:cNvSpPr txBox="1">
                <a:spLocks noChangeArrowheads="1"/>
              </p:cNvSpPr>
              <p:nvPr/>
            </p:nvSpPr>
            <p:spPr bwMode="auto">
              <a:xfrm>
                <a:off x="2324" y="630"/>
                <a:ext cx="3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GB" altLang="en-US" sz="2800">
                    <a:latin typeface="Times New Roman" panose="02020603050405020304" pitchFamily="18" charset="0"/>
                  </a:rPr>
                  <a:t>20</a:t>
                </a:r>
              </a:p>
            </p:txBody>
          </p:sp>
        </p:grpSp>
        <p:sp>
          <p:nvSpPr>
            <p:cNvPr id="37898" name="Text Box 18"/>
            <p:cNvSpPr txBox="1">
              <a:spLocks noChangeArrowheads="1"/>
            </p:cNvSpPr>
            <p:nvPr/>
          </p:nvSpPr>
          <p:spPr bwMode="auto">
            <a:xfrm>
              <a:off x="3704" y="343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 b="1">
                  <a:latin typeface="Times New Roman" panose="02020603050405020304" pitchFamily="18" charset="0"/>
                </a:rPr>
                <a:t>J</a:t>
              </a:r>
              <a:r>
                <a:rPr lang="en-GB" altLang="en-US" sz="2800" b="1" baseline="-25000">
                  <a:latin typeface="Times New Roman" panose="02020603050405020304" pitchFamily="18" charset="0"/>
                </a:rPr>
                <a:t>2</a:t>
              </a:r>
              <a:r>
                <a:rPr lang="en-GB" altLang="en-US" sz="2800">
                  <a:latin typeface="Times New Roman" panose="02020603050405020304" pitchFamily="18" charset="0"/>
                </a:rPr>
                <a:t>=-6.7</a:t>
              </a:r>
            </a:p>
          </p:txBody>
        </p:sp>
      </p:grpSp>
      <p:sp>
        <p:nvSpPr>
          <p:cNvPr id="37892" name="Text Box 19"/>
          <p:cNvSpPr txBox="1">
            <a:spLocks noChangeArrowheads="1"/>
          </p:cNvSpPr>
          <p:nvPr/>
        </p:nvSpPr>
        <p:spPr bwMode="auto">
          <a:xfrm>
            <a:off x="358775" y="908050"/>
            <a:ext cx="8247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The compounds of formula MFePO</a:t>
            </a:r>
            <a:r>
              <a:rPr lang="en-GB" altLang="en-US" baseline="-25000"/>
              <a:t>5</a:t>
            </a:r>
            <a:r>
              <a:rPr lang="en-GB" altLang="en-US"/>
              <a:t> can be modelled with four exchange interactions:</a:t>
            </a:r>
          </a:p>
        </p:txBody>
      </p:sp>
      <p:sp>
        <p:nvSpPr>
          <p:cNvPr id="37893" name="Text Box 20"/>
          <p:cNvSpPr txBox="1">
            <a:spLocks noChangeArrowheads="1"/>
          </p:cNvSpPr>
          <p:nvPr/>
        </p:nvSpPr>
        <p:spPr bwMode="auto">
          <a:xfrm>
            <a:off x="150813" y="1806575"/>
            <a:ext cx="5072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sz="2000">
                <a:latin typeface="Times New Roman" panose="02020603050405020304" pitchFamily="18" charset="0"/>
              </a:rPr>
              <a:t>J</a:t>
            </a:r>
            <a:r>
              <a:rPr lang="en-GB" altLang="en-US" sz="2000" baseline="-25000">
                <a:latin typeface="Times New Roman" panose="02020603050405020304" pitchFamily="18" charset="0"/>
              </a:rPr>
              <a:t>1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and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nearest neighbours.</a:t>
            </a:r>
          </a:p>
        </p:txBody>
      </p:sp>
      <p:sp>
        <p:nvSpPr>
          <p:cNvPr id="37894" name="Text Box 21"/>
          <p:cNvSpPr txBox="1">
            <a:spLocks noChangeArrowheads="1"/>
          </p:cNvSpPr>
          <p:nvPr/>
        </p:nvSpPr>
        <p:spPr bwMode="auto">
          <a:xfrm>
            <a:off x="177800" y="2616200"/>
            <a:ext cx="454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sz="2000">
                <a:latin typeface="Times New Roman" panose="02020603050405020304" pitchFamily="18" charset="0"/>
              </a:rPr>
              <a:t>J</a:t>
            </a:r>
            <a:r>
              <a:rPr lang="en-GB" altLang="en-US" sz="2000" baseline="-25000">
                <a:latin typeface="Times New Roman" panose="02020603050405020304" pitchFamily="18" charset="0"/>
              </a:rPr>
              <a:t>2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two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cations (double oxygen bridge).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147638" y="3937000"/>
            <a:ext cx="49641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>
                <a:latin typeface="Times New Roman" panose="02020603050405020304" pitchFamily="18" charset="0"/>
              </a:rPr>
              <a:t>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3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next nearest neighbours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and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cations (single oxygen bridge).</a:t>
            </a:r>
          </a:p>
        </p:txBody>
      </p:sp>
      <p:sp>
        <p:nvSpPr>
          <p:cNvPr id="37896" name="Text Box 23"/>
          <p:cNvSpPr txBox="1">
            <a:spLocks noChangeArrowheads="1"/>
          </p:cNvSpPr>
          <p:nvPr/>
        </p:nvSpPr>
        <p:spPr bwMode="auto">
          <a:xfrm>
            <a:off x="139700" y="5281613"/>
            <a:ext cx="4262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>
                <a:latin typeface="Times New Roman" panose="02020603050405020304" pitchFamily="18" charset="0"/>
              </a:rPr>
              <a:t>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4</a:t>
            </a:r>
            <a:r>
              <a:rPr lang="en-GB" altLang="en-US" sz="2000">
                <a:latin typeface="Times New Roman" panose="02020603050405020304" pitchFamily="18" charset="0"/>
              </a:rPr>
              <a:t> exchange between nearest neighbours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cations (single oxygen bridge), taken here as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4</a:t>
            </a:r>
            <a:r>
              <a:rPr lang="en-GB" altLang="en-US" sz="2000">
                <a:latin typeface="Times New Roman" panose="02020603050405020304" pitchFamily="18" charset="0"/>
              </a:rPr>
              <a:t>=-1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232025" y="1052513"/>
            <a:ext cx="5848350" cy="5165725"/>
            <a:chOff x="968" y="90"/>
            <a:chExt cx="3855" cy="3822"/>
          </a:xfrm>
        </p:grpSpPr>
        <p:graphicFrame>
          <p:nvGraphicFramePr>
            <p:cNvPr id="38922" name="Object 3"/>
            <p:cNvGraphicFramePr>
              <a:graphicFrameLocks noChangeAspect="1"/>
            </p:cNvGraphicFramePr>
            <p:nvPr/>
          </p:nvGraphicFramePr>
          <p:xfrm>
            <a:off x="968" y="90"/>
            <a:ext cx="3855" cy="3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8" name="Bitmap Image" r:id="rId3" imgW="6119390" imgH="6066046" progId="Paint.Picture">
                    <p:embed/>
                  </p:oleObj>
                </mc:Choice>
                <mc:Fallback>
                  <p:oleObj name="Bitmap Image" r:id="rId3" imgW="6119390" imgH="6066046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90"/>
                          <a:ext cx="3855" cy="3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Text Box 4"/>
            <p:cNvSpPr txBox="1">
              <a:spLocks noChangeArrowheads="1"/>
            </p:cNvSpPr>
            <p:nvPr/>
          </p:nvSpPr>
          <p:spPr bwMode="auto">
            <a:xfrm>
              <a:off x="1477" y="919"/>
              <a:ext cx="100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+G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4" name="Text Box 5"/>
            <p:cNvSpPr txBox="1">
              <a:spLocks noChangeArrowheads="1"/>
            </p:cNvSpPr>
            <p:nvPr/>
          </p:nvSpPr>
          <p:spPr bwMode="auto">
            <a:xfrm>
              <a:off x="3414" y="738"/>
              <a:ext cx="101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+F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5" name="Text Box 6"/>
            <p:cNvSpPr txBox="1">
              <a:spLocks noChangeArrowheads="1"/>
            </p:cNvSpPr>
            <p:nvPr/>
          </p:nvSpPr>
          <p:spPr bwMode="auto">
            <a:xfrm>
              <a:off x="1425" y="2816"/>
              <a:ext cx="10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-F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6" name="Text Box 7"/>
            <p:cNvSpPr txBox="1">
              <a:spLocks noChangeArrowheads="1"/>
            </p:cNvSpPr>
            <p:nvPr/>
          </p:nvSpPr>
          <p:spPr bwMode="auto">
            <a:xfrm>
              <a:off x="3322" y="2922"/>
              <a:ext cx="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-G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7" name="Text Box 8"/>
            <p:cNvSpPr txBox="1">
              <a:spLocks noChangeArrowheads="1"/>
            </p:cNvSpPr>
            <p:nvPr/>
          </p:nvSpPr>
          <p:spPr bwMode="auto">
            <a:xfrm>
              <a:off x="2012" y="1912"/>
              <a:ext cx="16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Incommensurate</a:t>
              </a:r>
            </a:p>
          </p:txBody>
        </p:sp>
      </p:grpSp>
      <p:sp>
        <p:nvSpPr>
          <p:cNvPr id="38915" name="Text Box 9"/>
          <p:cNvSpPr txBox="1">
            <a:spLocks noChangeArrowheads="1"/>
          </p:cNvSpPr>
          <p:nvPr/>
        </p:nvSpPr>
        <p:spPr bwMode="auto">
          <a:xfrm>
            <a:off x="1550988" y="3282950"/>
            <a:ext cx="585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8916" name="Text Box 10"/>
          <p:cNvSpPr txBox="1">
            <a:spLocks noChangeArrowheads="1"/>
          </p:cNvSpPr>
          <p:nvPr/>
        </p:nvSpPr>
        <p:spPr bwMode="auto">
          <a:xfrm>
            <a:off x="4656138" y="6180138"/>
            <a:ext cx="709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8135938" y="996950"/>
            <a:ext cx="1722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2 </a:t>
            </a:r>
            <a:r>
              <a:rPr lang="en-GB" altLang="en-US" sz="2800" b="1">
                <a:latin typeface="Times New Roman" panose="02020603050405020304" pitchFamily="18" charset="0"/>
              </a:rPr>
              <a:t>= </a:t>
            </a:r>
            <a:r>
              <a:rPr lang="en-GB" altLang="en-US" sz="2800">
                <a:latin typeface="Times New Roman" panose="02020603050405020304" pitchFamily="18" charset="0"/>
              </a:rPr>
              <a:t>-15</a:t>
            </a:r>
          </a:p>
        </p:txBody>
      </p: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1951038" y="6094413"/>
            <a:ext cx="658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-20</a:t>
            </a:r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1466850" y="5673725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-20</a:t>
            </a:r>
          </a:p>
        </p:txBody>
      </p:sp>
      <p:sp>
        <p:nvSpPr>
          <p:cNvPr id="38920" name="Text Box 14"/>
          <p:cNvSpPr txBox="1">
            <a:spLocks noChangeArrowheads="1"/>
          </p:cNvSpPr>
          <p:nvPr/>
        </p:nvSpPr>
        <p:spPr bwMode="auto">
          <a:xfrm>
            <a:off x="7697788" y="6073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8921" name="Text Box 15"/>
          <p:cNvSpPr txBox="1">
            <a:spLocks noChangeArrowheads="1"/>
          </p:cNvSpPr>
          <p:nvPr/>
        </p:nvSpPr>
        <p:spPr bwMode="auto">
          <a:xfrm>
            <a:off x="1579563" y="762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646238" y="155575"/>
          <a:ext cx="6653212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Bitmap Image" r:id="rId3" imgW="6140952" imgH="6066046" progId="Paint.Picture">
                  <p:embed/>
                </p:oleObj>
              </mc:Choice>
              <mc:Fallback>
                <p:oleObj name="Bitmap Image" r:id="rId3" imgW="6140952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55575"/>
                        <a:ext cx="6653212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63700" y="147638"/>
          <a:ext cx="6605588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Bitmap Image" r:id="rId3" imgW="6095238" imgH="6088908" progId="Paint.Picture">
                  <p:embed/>
                </p:oleObj>
              </mc:Choice>
              <mc:Fallback>
                <p:oleObj name="Bitmap Image" r:id="rId3" imgW="6095238" imgH="608890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47638"/>
                        <a:ext cx="6605588" cy="608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71638" y="152400"/>
          <a:ext cx="6597650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Bitmap Image" r:id="rId3" imgW="6088908" imgH="6058425" progId="Paint.Picture">
                  <p:embed/>
                </p:oleObj>
              </mc:Choice>
              <mc:Fallback>
                <p:oleObj name="Bitmap Image" r:id="rId3" imgW="6088908" imgH="60584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2400"/>
                        <a:ext cx="6597650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30363" y="141288"/>
          <a:ext cx="6646862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Bitmap Image" r:id="rId3" imgW="6134632" imgH="6066046" progId="Paint.Picture">
                  <p:embed/>
                </p:oleObj>
              </mc:Choice>
              <mc:Fallback>
                <p:oleObj name="Bitmap Image" r:id="rId3" imgW="6134632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41288"/>
                        <a:ext cx="6646862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652588" y="153988"/>
          <a:ext cx="6623050" cy="605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Bitmap Image" r:id="rId3" imgW="6111770" imgH="6058425" progId="Paint.Picture">
                  <p:embed/>
                </p:oleObj>
              </mc:Choice>
              <mc:Fallback>
                <p:oleObj name="Bitmap Image" r:id="rId3" imgW="6111770" imgH="60584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53988"/>
                        <a:ext cx="6623050" cy="605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62100" y="1104900"/>
          <a:ext cx="59642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727200" imgH="368300" progId="Equation.DSMT4">
                  <p:embed/>
                </p:oleObj>
              </mc:Choice>
              <mc:Fallback>
                <p:oleObj name="Equation" r:id="rId3" imgW="17272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104900"/>
                        <a:ext cx="59642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6438" y="76200"/>
            <a:ext cx="8382000" cy="609600"/>
          </a:xfrm>
        </p:spPr>
        <p:txBody>
          <a:bodyPr/>
          <a:lstStyle/>
          <a:p>
            <a:r>
              <a:rPr lang="en-GB" altLang="en-US" sz="2800" smtClean="0">
                <a:solidFill>
                  <a:schemeClr val="accent2"/>
                </a:solidFill>
              </a:rPr>
              <a:t>Magnetic structures</a:t>
            </a:r>
            <a:br>
              <a:rPr lang="en-GB" altLang="en-US" sz="2800" smtClean="0">
                <a:solidFill>
                  <a:schemeClr val="accent2"/>
                </a:solidFill>
              </a:rPr>
            </a:br>
            <a:r>
              <a:rPr lang="en-GB" altLang="en-US" sz="2800" smtClean="0">
                <a:solidFill>
                  <a:schemeClr val="accent2"/>
                </a:solidFill>
              </a:rPr>
              <a:t>Magnetic moment </a:t>
            </a:r>
            <a:r>
              <a:rPr lang="en-GB" altLang="en-US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800" smtClean="0">
                <a:solidFill>
                  <a:schemeClr val="accent2"/>
                </a:solidFill>
              </a:rPr>
              <a:t> Fourier series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88950" y="2349500"/>
            <a:ext cx="8785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General expression of the Fourier coefficients (complex vectors)  for an arbitrary site (drop of </a:t>
            </a:r>
            <a:r>
              <a:rPr lang="en-GB" altLang="en-US" i="1">
                <a:latin typeface="Times New Roman" panose="02020603050405020304" pitchFamily="18" charset="0"/>
              </a:rPr>
              <a:t>j</a:t>
            </a:r>
            <a:r>
              <a:rPr lang="en-GB" altLang="en-US"/>
              <a:t> indices ) when 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/>
              <a:t> and </a:t>
            </a:r>
            <a:r>
              <a:rPr lang="en-GB" altLang="en-US">
                <a:latin typeface="Times New Roman" panose="02020603050405020304" pitchFamily="18" charset="0"/>
              </a:rPr>
              <a:t>–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/>
              <a:t> are not equivalent: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2216150" y="3644900"/>
          <a:ext cx="44592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1879600" imgH="393700" progId="Equation.DSMT4">
                  <p:embed/>
                </p:oleObj>
              </mc:Choice>
              <mc:Fallback>
                <p:oleObj name="Equation" r:id="rId5" imgW="1879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644900"/>
                        <a:ext cx="44592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631825" y="4868863"/>
            <a:ext cx="84248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Only six parameters are independent. The writing above is convenient when relations between the vectors </a:t>
            </a:r>
            <a:r>
              <a:rPr lang="en-GB" altLang="en-US" sz="2800" b="1">
                <a:latin typeface="Times New Roman" panose="02020603050405020304" pitchFamily="18" charset="0"/>
              </a:rPr>
              <a:t>R</a:t>
            </a:r>
            <a:r>
              <a:rPr lang="en-GB" altLang="en-US"/>
              <a:t> and </a:t>
            </a:r>
            <a:r>
              <a:rPr lang="en-GB" altLang="en-US" sz="2800" b="1">
                <a:latin typeface="Times New Roman" panose="02020603050405020304" pitchFamily="18" charset="0"/>
              </a:rPr>
              <a:t>I</a:t>
            </a:r>
            <a:r>
              <a:rPr lang="en-GB" altLang="en-US"/>
              <a:t>  are established (e.g. when |</a:t>
            </a:r>
            <a:r>
              <a:rPr lang="en-GB" altLang="en-US" sz="2800" b="1">
                <a:latin typeface="Times New Roman" panose="02020603050405020304" pitchFamily="18" charset="0"/>
              </a:rPr>
              <a:t>R</a:t>
            </a:r>
            <a:r>
              <a:rPr lang="en-GB" altLang="en-US"/>
              <a:t>|=|</a:t>
            </a:r>
            <a:r>
              <a:rPr lang="en-GB" altLang="en-US" sz="2800" b="1">
                <a:latin typeface="Times New Roman" panose="02020603050405020304" pitchFamily="18" charset="0"/>
              </a:rPr>
              <a:t>I</a:t>
            </a:r>
            <a:r>
              <a:rPr lang="en-GB" altLang="en-US"/>
              <a:t>|, or </a:t>
            </a:r>
            <a:r>
              <a:rPr lang="en-GB" altLang="en-US" sz="2800" b="1">
                <a:latin typeface="Times New Roman" panose="02020603050405020304" pitchFamily="18" charset="0"/>
              </a:rPr>
              <a:t>R . I</a:t>
            </a:r>
            <a:r>
              <a:rPr lang="en-GB" altLang="en-US"/>
              <a:t> =0) 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647825" y="161925"/>
          <a:ext cx="6629400" cy="604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Bitmap Image" r:id="rId3" imgW="6119390" imgH="6043184" progId="Paint.Picture">
                  <p:embed/>
                </p:oleObj>
              </mc:Choice>
              <mc:Fallback>
                <p:oleObj name="Bitmap Image" r:id="rId3" imgW="6119390" imgH="604318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61925"/>
                        <a:ext cx="6629400" cy="604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51000" y="169863"/>
          <a:ext cx="6623050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Bitmap Image" r:id="rId3" imgW="6111770" imgH="6012701" progId="Paint.Picture">
                  <p:embed/>
                </p:oleObj>
              </mc:Choice>
              <mc:Fallback>
                <p:oleObj name="Bitmap Image" r:id="rId3" imgW="6111770" imgH="601270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69863"/>
                        <a:ext cx="6623050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665288" y="142875"/>
          <a:ext cx="6629400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Bitmap Image" r:id="rId3" imgW="6119390" imgH="6066046" progId="Paint.Picture">
                  <p:embed/>
                </p:oleObj>
              </mc:Choice>
              <mc:Fallback>
                <p:oleObj name="Bitmap Image" r:id="rId3" imgW="6119390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42875"/>
                        <a:ext cx="6629400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056437" cy="795338"/>
          </a:xfrm>
        </p:spPr>
        <p:txBody>
          <a:bodyPr/>
          <a:lstStyle/>
          <a:p>
            <a:r>
              <a:rPr lang="en-GB" altLang="en-US" smtClean="0"/>
              <a:t>Paramelaconite Cu</a:t>
            </a:r>
            <a:r>
              <a:rPr lang="en-GB" altLang="en-US" baseline="-25000" smtClean="0"/>
              <a:t>4</a:t>
            </a:r>
            <a:r>
              <a:rPr lang="en-GB" altLang="en-US" smtClean="0"/>
              <a:t>O</a:t>
            </a:r>
            <a:r>
              <a:rPr lang="en-GB" altLang="en-US" baseline="-25000" smtClean="0"/>
              <a:t>3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41438"/>
            <a:ext cx="401002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060575"/>
            <a:ext cx="5762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05263"/>
            <a:ext cx="3952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79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4348163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344488" y="6021388"/>
            <a:ext cx="90011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 b="1">
                <a:solidFill>
                  <a:srgbClr val="0000FF"/>
                </a:solidFill>
              </a:rPr>
              <a:t>Magnetic properties of paramelaconite Cu</a:t>
            </a:r>
            <a:r>
              <a:rPr lang="en-US" altLang="en-US" sz="1400" b="1" baseline="-25000">
                <a:solidFill>
                  <a:srgbClr val="0000FF"/>
                </a:solidFill>
              </a:rPr>
              <a:t>4</a:t>
            </a:r>
            <a:r>
              <a:rPr lang="en-US" altLang="en-US" sz="1400" b="1">
                <a:solidFill>
                  <a:srgbClr val="0000FF"/>
                </a:solidFill>
              </a:rPr>
              <a:t>O</a:t>
            </a:r>
            <a:r>
              <a:rPr lang="en-US" altLang="en-US" sz="1400" b="1" baseline="-25000">
                <a:solidFill>
                  <a:srgbClr val="0000FF"/>
                </a:solidFill>
              </a:rPr>
              <a:t>3</a:t>
            </a:r>
            <a:r>
              <a:rPr lang="en-US" altLang="en-US" sz="1400" b="1">
                <a:solidFill>
                  <a:srgbClr val="0000FF"/>
                </a:solidFill>
              </a:rPr>
              <a:t>: A pyrochlore lattice with S=1/2</a:t>
            </a:r>
            <a:r>
              <a:rPr lang="en-US" altLang="en-US" sz="1400" b="1"/>
              <a:t>, </a:t>
            </a:r>
            <a:r>
              <a:rPr lang="en-GB" altLang="en-US" sz="1400" b="1"/>
              <a:t>L </a:t>
            </a:r>
            <a:r>
              <a:rPr lang="en-US" altLang="en-US" sz="1400" b="1"/>
              <a:t>Pinsard-Gaudart</a:t>
            </a:r>
            <a:r>
              <a:rPr lang="en-GB" altLang="en-US" sz="1400" b="1"/>
              <a:t>, J. Rodríguez-Carvajal, </a:t>
            </a:r>
            <a:r>
              <a:rPr lang="en-US" altLang="en-US" sz="1400" b="1"/>
              <a:t>A. Gukasov, P. Monod</a:t>
            </a:r>
            <a:r>
              <a:rPr lang="en-GB" altLang="en-US" sz="1400" b="1"/>
              <a:t>. </a:t>
            </a:r>
            <a:r>
              <a:rPr lang="en-GB" altLang="en-US" sz="1400" b="1" i="1">
                <a:solidFill>
                  <a:srgbClr val="FF0000"/>
                </a:solidFill>
              </a:rPr>
              <a:t>Physical Rev</a:t>
            </a:r>
            <a:r>
              <a:rPr lang="en-GB" altLang="en-US" sz="1400" b="1">
                <a:solidFill>
                  <a:srgbClr val="FF0000"/>
                </a:solidFill>
              </a:rPr>
              <a:t>iew B69, </a:t>
            </a:r>
            <a:r>
              <a:rPr lang="en-US" altLang="en-US" sz="1400" b="1">
                <a:solidFill>
                  <a:srgbClr val="FF0000"/>
                </a:solidFill>
              </a:rPr>
              <a:t>104408</a:t>
            </a:r>
            <a:r>
              <a:rPr lang="en-GB" altLang="en-US" sz="1400" b="1">
                <a:solidFill>
                  <a:srgbClr val="FF0000"/>
                </a:solidFill>
              </a:rPr>
              <a:t> (2004).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052513"/>
            <a:ext cx="26797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052513"/>
            <a:ext cx="363537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3944938" y="4076700"/>
            <a:ext cx="54006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b="1">
                <a:solidFill>
                  <a:srgbClr val="0000FF"/>
                </a:solidFill>
              </a:rPr>
              <a:t>Spin structure and magnetic frustration in multiferroic RMn</a:t>
            </a:r>
            <a:r>
              <a:rPr lang="en-US" altLang="en-US" sz="1600" b="1" baseline="-25000">
                <a:solidFill>
                  <a:srgbClr val="0000FF"/>
                </a:solidFill>
              </a:rPr>
              <a:t>2</a:t>
            </a:r>
            <a:r>
              <a:rPr lang="en-US" altLang="en-US" sz="1600" b="1">
                <a:solidFill>
                  <a:srgbClr val="0000FF"/>
                </a:solidFill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</a:rPr>
              <a:t>5</a:t>
            </a:r>
            <a:r>
              <a:rPr lang="en-US" altLang="en-US" sz="1600" b="1">
                <a:solidFill>
                  <a:srgbClr val="0000FF"/>
                </a:solidFill>
              </a:rPr>
              <a:t> (R=Tb, Ho, Dy)</a:t>
            </a:r>
            <a:r>
              <a:rPr lang="en-US" altLang="en-US" sz="1600" b="1"/>
              <a:t>, G.R. Blake, L.C. Chapon, P.G. Radaelli, S. Park, N. Hur, S.W. Cheong, </a:t>
            </a:r>
            <a:r>
              <a:rPr lang="en-GB" altLang="en-US" sz="1600" b="1"/>
              <a:t>J. Rodríguez-Carvajal. </a:t>
            </a:r>
            <a:r>
              <a:rPr lang="en-GB" altLang="en-US" sz="1600" b="1" i="1">
                <a:solidFill>
                  <a:srgbClr val="FF0000"/>
                </a:solidFill>
              </a:rPr>
              <a:t>Physical Review</a:t>
            </a:r>
            <a:r>
              <a:rPr lang="en-GB" altLang="en-US" sz="1600" b="1">
                <a:solidFill>
                  <a:srgbClr val="FF0000"/>
                </a:solidFill>
              </a:rPr>
              <a:t> B71, </a:t>
            </a:r>
            <a:r>
              <a:rPr lang="en-US" altLang="en-US" sz="1600" b="1">
                <a:solidFill>
                  <a:srgbClr val="FF0000"/>
                </a:solidFill>
              </a:rPr>
              <a:t>214402</a:t>
            </a:r>
            <a:r>
              <a:rPr lang="en-GB" altLang="en-US" sz="1600" b="1">
                <a:solidFill>
                  <a:srgbClr val="FF0000"/>
                </a:solidFill>
              </a:rPr>
              <a:t> (2005).</a:t>
            </a:r>
            <a:endParaRPr lang="fr-F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5472113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1628775"/>
            <a:ext cx="502443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981075"/>
            <a:ext cx="3698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789363"/>
            <a:ext cx="35004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531336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0"/>
            <a:ext cx="5349875" cy="661988"/>
          </a:xfrm>
          <a:noFill/>
        </p:spPr>
        <p:txBody>
          <a:bodyPr/>
          <a:lstStyle/>
          <a:p>
            <a:r>
              <a:rPr lang="en-GB" altLang="en-US" sz="4000" smtClean="0"/>
              <a:t>Conclusions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60388" y="981075"/>
            <a:ext cx="863441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b="1">
                <a:latin typeface="Times New Roman" panose="02020603050405020304" pitchFamily="18" charset="0"/>
              </a:rPr>
              <a:t>  </a:t>
            </a:r>
            <a:r>
              <a:rPr lang="en-US" altLang="en-US" b="1"/>
              <a:t>In many cases neutron diffraction is not able to provide a unique solution for a magnetic structure. It is very important to have a good knowledge of the possible exchange interaction in order to be able to select one of the solutions. 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The analysis of the exchange paths and the magnetic topology is crucial for understanding the observed magnetic structures.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The use of the programs SIMBO and ENERMAG can help  considerably </a:t>
            </a:r>
            <a:r>
              <a:rPr lang="en-US" altLang="en-US" b="1">
                <a:cs typeface="Times New Roman" panose="02020603050405020304" pitchFamily="18" charset="0"/>
              </a:rPr>
              <a:t>to this task.</a:t>
            </a:r>
            <a:r>
              <a:rPr lang="en-US" altLang="en-US" b="1"/>
              <a:t> 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If you want to get more detail contact me during the meeting or send me an e-mail to jrc@ill.fr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305800" cy="887413"/>
          </a:xfrm>
          <a:noFill/>
        </p:spPr>
        <p:txBody>
          <a:bodyPr/>
          <a:lstStyle/>
          <a:p>
            <a:r>
              <a:rPr lang="en-GB" altLang="en-US" sz="2800" smtClean="0"/>
              <a:t>Some references using SIMBO and ENERMAG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5900" y="877888"/>
            <a:ext cx="9410700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and magnetic structures of the oxyphosphates MFePO</a:t>
            </a:r>
            <a:r>
              <a:rPr lang="en-GB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 = Fe, Co, Ni, Cu). Analysis of the magnetic ground state in terms of superexchange interactions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N. El Khayati, R. Cherkaoui El Moursli, J. Rodríguez-Carvajal, G. André, N. Blanchard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F. Bourée, G. Collin, and T. Roisnel.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Physical Journal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22, 429-442 (2001).</a:t>
            </a:r>
          </a:p>
          <a:p>
            <a:endParaRPr lang="en-US" altLang="en-US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Neutron diffraction study of the magnetic ordering in the series R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(R=Rare Earth)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E. García-Matres, J.L. Martínez, and J. Rodríguez-Carvajal.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Physical Journal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24, 59 (2001).</a:t>
            </a:r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b="1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Structural Studies of the Two Polymorphs of Li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Analysis of the Magnetic Ground State from Super-Super Exchange Interactions</a:t>
            </a: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Rousse, J. Rodríguez-Carvajal, C. Wurm, and C. Masquelier.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 of Materials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13, 4527 (2001).</a:t>
            </a:r>
          </a:p>
          <a:p>
            <a:endParaRPr lang="en-US" altLang="en-US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neutron diffraction study of the antiferromagnetic diphosphate LiFeP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Gwenaelle Rousse, Juan Rodríguez-Carvajal, Calin Wurm and Christian Masquelier.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State Sciences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4, 973 (2002).</a:t>
            </a:r>
          </a:p>
          <a:p>
            <a:endParaRPr lang="en-US" altLang="en-US" sz="1600" b="1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structure and exchange interactions in CuFe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N. El Khayati, J. Rodríguez-Carvajal, F. Bourée, T. Roisnel, R. Cherkaoui, A. Boutfessi, A. Boukhari,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State Sciences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1273 (2002)</a:t>
            </a:r>
            <a:r>
              <a:rPr lang="fr-FR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alt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Magnetic properties of paramelaconite Cu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: A pyrochlore lattice with S=1/2</a:t>
            </a:r>
            <a:r>
              <a:rPr lang="en-US" altLang="en-US" sz="1600" b="1">
                <a:latin typeface="Times New Roman" panose="02020603050405020304" pitchFamily="18" charset="0"/>
              </a:rPr>
              <a:t>, </a:t>
            </a:r>
            <a:r>
              <a:rPr lang="en-GB" altLang="en-US" sz="1600" b="1">
                <a:latin typeface="Times New Roman" panose="02020603050405020304" pitchFamily="18" charset="0"/>
              </a:rPr>
              <a:t>L </a:t>
            </a:r>
            <a:r>
              <a:rPr lang="en-US" altLang="en-US" sz="1600" b="1">
                <a:latin typeface="Times New Roman" panose="02020603050405020304" pitchFamily="18" charset="0"/>
              </a:rPr>
              <a:t>Pinsard-Gaudart</a:t>
            </a:r>
            <a:r>
              <a:rPr lang="en-GB" altLang="en-US" sz="1600" b="1">
                <a:latin typeface="Times New Roman" panose="02020603050405020304" pitchFamily="18" charset="0"/>
              </a:rPr>
              <a:t>, J. Rodríguez-Carvajal, </a:t>
            </a:r>
            <a:r>
              <a:rPr lang="en-US" altLang="en-US" sz="1600" b="1">
                <a:latin typeface="Times New Roman" panose="02020603050405020304" pitchFamily="18" charset="0"/>
              </a:rPr>
              <a:t>A. Gukasov, P. Monod</a:t>
            </a:r>
            <a:r>
              <a:rPr lang="en-GB" altLang="en-US" sz="1600" b="1">
                <a:latin typeface="Times New Roman" panose="02020603050405020304" pitchFamily="18" charset="0"/>
              </a:rPr>
              <a:t>. </a:t>
            </a:r>
            <a:r>
              <a:rPr lang="en-GB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Physical Rev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iew B69,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104408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(2004).</a:t>
            </a:r>
          </a:p>
          <a:p>
            <a:endParaRPr lang="en-GB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Spin structure and magnetic frustration in multiferroic RMn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 (R=Tb, Ho, Dy)</a:t>
            </a:r>
            <a:r>
              <a:rPr lang="en-US" altLang="en-US" sz="1600" b="1">
                <a:latin typeface="Times New Roman" panose="02020603050405020304" pitchFamily="18" charset="0"/>
              </a:rPr>
              <a:t>, G.R. Blake, L.C. Chapon, P.G. Radaelli, S. Park, N. Hur, S.W. Cheong, </a:t>
            </a:r>
            <a:r>
              <a:rPr lang="en-GB" altLang="en-US" sz="1600" b="1">
                <a:latin typeface="Times New Roman" panose="02020603050405020304" pitchFamily="18" charset="0"/>
              </a:rPr>
              <a:t>J. Rodríguez-Carvajal. </a:t>
            </a:r>
            <a:r>
              <a:rPr lang="en-GB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Physical Review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B71,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214402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(2005).</a:t>
            </a:r>
            <a:endParaRPr lang="fr-FR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33538" y="1393825"/>
          <a:ext cx="59626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727200" imgH="368300" progId="Equation.DSMT4">
                  <p:embed/>
                </p:oleObj>
              </mc:Choice>
              <mc:Fallback>
                <p:oleObj name="Equation" r:id="rId3" imgW="17272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393825"/>
                        <a:ext cx="59626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6438" y="76200"/>
            <a:ext cx="8382000" cy="609600"/>
          </a:xfrm>
        </p:spPr>
        <p:txBody>
          <a:bodyPr/>
          <a:lstStyle/>
          <a:p>
            <a:r>
              <a:rPr lang="en-GB" altLang="en-US" sz="2800" smtClean="0">
                <a:solidFill>
                  <a:schemeClr val="accent2"/>
                </a:solidFill>
              </a:rPr>
              <a:t>Magnetic structures</a:t>
            </a:r>
            <a:br>
              <a:rPr lang="en-GB" altLang="en-US" sz="2800" smtClean="0">
                <a:solidFill>
                  <a:schemeClr val="accent2"/>
                </a:solidFill>
              </a:rPr>
            </a:br>
            <a:r>
              <a:rPr lang="en-GB" altLang="en-US" sz="2800" smtClean="0">
                <a:solidFill>
                  <a:schemeClr val="accent2"/>
                </a:solidFill>
              </a:rPr>
              <a:t>Magnetic moment </a:t>
            </a:r>
            <a:r>
              <a:rPr lang="en-GB" altLang="en-US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800" smtClean="0">
                <a:solidFill>
                  <a:schemeClr val="accent2"/>
                </a:solidFill>
              </a:rPr>
              <a:t> Fourier series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0388" y="2852738"/>
            <a:ext cx="8785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The program </a:t>
            </a:r>
            <a:r>
              <a:rPr lang="en-GB" altLang="en-US" b="1"/>
              <a:t>FullProf Studio</a:t>
            </a:r>
            <a:r>
              <a:rPr lang="en-GB" altLang="en-US"/>
              <a:t> performs the above sum and represents graphically the magnetic structure.</a:t>
            </a:r>
          </a:p>
          <a:p>
            <a:r>
              <a:rPr lang="en-GB" altLang="en-US"/>
              <a:t>This program can help to learn about this formalism because the user can write manually the Fourier coefficients and see what is the corresponding magnetic structure immediately.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423988" y="5157788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</a:rPr>
              <a:t>Web site: http://www.ill.eu/sites/fullprof/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28588" y="1052513"/>
            <a:ext cx="956151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200"/>
              <a:t>According to the Landau theory of phase transitions, </a:t>
            </a:r>
            <a:r>
              <a:rPr lang="en-US" altLang="en-US" sz="2200" b="1">
                <a:solidFill>
                  <a:srgbClr val="FF0000"/>
                </a:solidFill>
              </a:rPr>
              <a:t>it is expected that the configuration of the magnetic moments can be described in terms of the basis functions of the Irreps of the propagation vector group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G</a:t>
            </a:r>
            <a:r>
              <a:rPr lang="en-US" altLang="en-US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200" b="1" baseline="-25000">
                <a:latin typeface="Times New Roman" panose="02020603050405020304" pitchFamily="18" charset="0"/>
              </a:rPr>
              <a:t> </a:t>
            </a:r>
            <a:r>
              <a:rPr lang="en-US" altLang="en-US" sz="2200"/>
              <a:t>(subgroup of the SG formed by those elements that leave </a:t>
            </a:r>
            <a:r>
              <a:rPr lang="en-US" altLang="en-US" b="1">
                <a:latin typeface="Times New Roman" panose="02020603050405020304" pitchFamily="18" charset="0"/>
              </a:rPr>
              <a:t>k</a:t>
            </a:r>
            <a:r>
              <a:rPr lang="en-US" altLang="en-US" sz="2200"/>
              <a:t> invariant). The Irreps of </a:t>
            </a:r>
            <a:r>
              <a:rPr lang="en-US" altLang="en-US">
                <a:latin typeface="Times New Roman" panose="02020603050405020304" pitchFamily="18" charset="0"/>
              </a:rPr>
              <a:t>G</a:t>
            </a:r>
            <a:r>
              <a:rPr lang="en-US" altLang="en-US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200"/>
              <a:t> are tabulated or can be calculated independently of the problem</a:t>
            </a:r>
            <a:endParaRPr lang="fr-FR" altLang="en-US" sz="2200"/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49288" y="128588"/>
            <a:ext cx="8208962" cy="609600"/>
          </a:xfrm>
        </p:spPr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Group theory: Representation analysis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5925" y="3357563"/>
            <a:ext cx="8785225" cy="2278062"/>
            <a:chOff x="262" y="1933"/>
            <a:chExt cx="5534" cy="1435"/>
          </a:xfrm>
        </p:grpSpPr>
        <p:graphicFrame>
          <p:nvGraphicFramePr>
            <p:cNvPr id="10246" name="Object 12"/>
            <p:cNvGraphicFramePr>
              <a:graphicFrameLocks noChangeAspect="1"/>
            </p:cNvGraphicFramePr>
            <p:nvPr/>
          </p:nvGraphicFramePr>
          <p:xfrm>
            <a:off x="943" y="2795"/>
            <a:ext cx="3684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3" imgW="2108200" imgH="355600" progId="Equation.DSMT4">
                    <p:embed/>
                  </p:oleObj>
                </mc:Choice>
                <mc:Fallback>
                  <p:oleObj name="Equation" r:id="rId3" imgW="2108200" imgH="355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795"/>
                          <a:ext cx="3684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Text Box 13"/>
            <p:cNvSpPr txBox="1">
              <a:spLocks noChangeArrowheads="1"/>
            </p:cNvSpPr>
            <p:nvPr/>
          </p:nvSpPr>
          <p:spPr bwMode="auto">
            <a:xfrm>
              <a:off x="262" y="1933"/>
              <a:ext cx="553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But, knowing the classical Hamiltonian of the spin system, the ground state (magnetic structure at T= 0 K) should minimize the energy</a:t>
              </a:r>
            </a:p>
          </p:txBody>
        </p:sp>
      </p:grp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273050" y="5516563"/>
            <a:ext cx="928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 symmetry of the Hamiltonian may be higher than the space group symmetry (e.g. isotropic exchange interactions)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470150" y="1093788"/>
          <a:ext cx="42767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193800" imgH="342900" progId="Equation.DSMT4">
                  <p:embed/>
                </p:oleObj>
              </mc:Choice>
              <mc:Fallback>
                <p:oleObj name="Equation" r:id="rId3" imgW="11938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093788"/>
                        <a:ext cx="42767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012825" y="2119313"/>
            <a:ext cx="7843838" cy="1425575"/>
            <a:chOff x="337" y="693"/>
            <a:chExt cx="4561" cy="898"/>
          </a:xfrm>
        </p:grpSpPr>
        <p:sp>
          <p:nvSpPr>
            <p:cNvPr id="11288" name="Text Box 4"/>
            <p:cNvSpPr txBox="1">
              <a:spLocks noChangeArrowheads="1"/>
            </p:cNvSpPr>
            <p:nvPr/>
          </p:nvSpPr>
          <p:spPr bwMode="auto">
            <a:xfrm>
              <a:off x="337" y="726"/>
              <a:ext cx="456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latin typeface="Times New Roman" panose="02020603050405020304" pitchFamily="18" charset="0"/>
                </a:rPr>
                <a:t>The coefficients           are the free parameters of the magnetic structure (order parameters of the phase transition in the Landau theory)</a:t>
              </a:r>
              <a:endParaRPr lang="fr-FR" altLang="en-US" sz="28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9" name="Object 5"/>
            <p:cNvGraphicFramePr>
              <a:graphicFrameLocks noChangeAspect="1"/>
            </p:cNvGraphicFramePr>
            <p:nvPr/>
          </p:nvGraphicFramePr>
          <p:xfrm>
            <a:off x="1893" y="693"/>
            <a:ext cx="39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5" imgW="241195" imgH="241195" progId="Equation.DSMT4">
                    <p:embed/>
                  </p:oleObj>
                </mc:Choice>
                <mc:Fallback>
                  <p:oleObj name="Equation" r:id="rId5" imgW="241195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693"/>
                          <a:ext cx="39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982663" y="3592513"/>
            <a:ext cx="8412162" cy="2419350"/>
            <a:chOff x="619" y="2263"/>
            <a:chExt cx="5299" cy="1524"/>
          </a:xfrm>
        </p:grpSpPr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619" y="2263"/>
              <a:ext cx="492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latin typeface="Times New Roman" panose="02020603050405020304" pitchFamily="18" charset="0"/>
                </a:rPr>
                <a:t>Indices:</a:t>
              </a:r>
            </a:p>
            <a:p>
              <a:r>
                <a:rPr lang="en-US" altLang="en-US" sz="2800" b="1">
                  <a:latin typeface="Times New Roman" panose="02020603050405020304" pitchFamily="18" charset="0"/>
                </a:rPr>
                <a:t>k </a:t>
              </a:r>
              <a:r>
                <a:rPr lang="en-US" altLang="en-US" sz="2800">
                  <a:latin typeface="Times New Roman" panose="02020603050405020304" pitchFamily="18" charset="0"/>
                </a:rPr>
                <a:t>: reference to the propagation vector</a:t>
              </a:r>
            </a:p>
            <a:p>
              <a:r>
                <a:rPr lang="en-US" altLang="en-US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 </a:t>
              </a:r>
              <a:r>
                <a:rPr lang="en-US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: reference to the irreducible representation</a:t>
              </a:r>
              <a:endParaRPr lang="en-US" altLang="en-US" sz="2800">
                <a:latin typeface="Times New Roman" panose="02020603050405020304" pitchFamily="18" charset="0"/>
              </a:endParaRPr>
            </a:p>
            <a:p>
              <a:r>
                <a:rPr lang="fr-FR" altLang="en-US" sz="2800" i="1">
                  <a:latin typeface="Times New Roman" panose="02020603050405020304" pitchFamily="18" charset="0"/>
                </a:rPr>
                <a:t>n</a:t>
              </a:r>
              <a:r>
                <a:rPr lang="fr-FR" altLang="en-US" sz="2800">
                  <a:latin typeface="Times New Roman" panose="02020603050405020304" pitchFamily="18" charset="0"/>
                </a:rPr>
                <a:t> : </a:t>
              </a:r>
              <a:r>
                <a:rPr lang="en-GB" altLang="en-US" sz="2800">
                  <a:latin typeface="Times New Roman" panose="02020603050405020304" pitchFamily="18" charset="0"/>
                </a:rPr>
                <a:t>index running from 1 up to </a:t>
              </a:r>
              <a:r>
                <a:rPr lang="en-GB" altLang="en-US" sz="2800" i="1">
                  <a:latin typeface="Times New Roman" panose="02020603050405020304" pitchFamily="18" charset="0"/>
                </a:rPr>
                <a:t>n</a:t>
              </a:r>
              <a:r>
                <a:rPr lang="en-GB" altLang="en-US" sz="320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 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endParaRPr lang="en-GB" altLang="en-US" sz="3200" baseline="-25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GB" altLang="en-US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GB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: index running from 1 up to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5" name="Object 8"/>
            <p:cNvGraphicFramePr>
              <a:graphicFrameLocks noChangeAspect="1"/>
            </p:cNvGraphicFramePr>
            <p:nvPr/>
          </p:nvGraphicFramePr>
          <p:xfrm>
            <a:off x="4209" y="3113"/>
            <a:ext cx="170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7" imgW="977476" imgH="355446" progId="Equation.DSMT4">
                    <p:embed/>
                  </p:oleObj>
                </mc:Choice>
                <mc:Fallback>
                  <p:oleObj name="Equation" r:id="rId7" imgW="977476" imgH="3554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3113"/>
                          <a:ext cx="1709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9"/>
            <p:cNvGraphicFramePr>
              <a:graphicFrameLocks noChangeAspect="1"/>
            </p:cNvGraphicFramePr>
            <p:nvPr/>
          </p:nvGraphicFramePr>
          <p:xfrm>
            <a:off x="4798" y="2750"/>
            <a:ext cx="3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9" imgW="190500" imgH="228600" progId="Equation.DSMT4">
                    <p:embed/>
                  </p:oleObj>
                </mc:Choice>
                <mc:Fallback>
                  <p:oleObj name="Equation" r:id="rId9" imgW="1905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" y="2750"/>
                          <a:ext cx="3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0"/>
            <p:cNvGraphicFramePr>
              <a:graphicFrameLocks noChangeAspect="1"/>
            </p:cNvGraphicFramePr>
            <p:nvPr/>
          </p:nvGraphicFramePr>
          <p:xfrm>
            <a:off x="3456" y="3422"/>
            <a:ext cx="98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1" imgW="571252" imgH="228501" progId="Equation.DSMT4">
                    <p:embed/>
                  </p:oleObj>
                </mc:Choice>
                <mc:Fallback>
                  <p:oleObj name="Equation" r:id="rId11" imgW="571252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422"/>
                          <a:ext cx="98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49288" y="128588"/>
            <a:ext cx="8208962" cy="609600"/>
          </a:xfrm>
        </p:spPr>
        <p:txBody>
          <a:bodyPr/>
          <a:lstStyle/>
          <a:p>
            <a:r>
              <a:rPr lang="en-GB" altLang="en-US" sz="2800" smtClean="0">
                <a:solidFill>
                  <a:srgbClr val="FF0000"/>
                </a:solidFill>
              </a:rPr>
              <a:t>Relation of Fourier coefficients and basis functions of Irreps 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15900" y="981075"/>
            <a:ext cx="3081338" cy="1152525"/>
            <a:chOff x="136" y="618"/>
            <a:chExt cx="1941" cy="726"/>
          </a:xfrm>
        </p:grpSpPr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1306" y="618"/>
              <a:ext cx="771" cy="7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82" name="Text Box 13"/>
            <p:cNvSpPr txBox="1">
              <a:spLocks noChangeArrowheads="1"/>
            </p:cNvSpPr>
            <p:nvPr/>
          </p:nvSpPr>
          <p:spPr bwMode="auto">
            <a:xfrm>
              <a:off x="136" y="1026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Fourier coeff.</a:t>
              </a:r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 flipV="1">
              <a:off x="580" y="981"/>
              <a:ext cx="726" cy="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05388" y="850900"/>
            <a:ext cx="4613275" cy="1296988"/>
            <a:chOff x="3153" y="536"/>
            <a:chExt cx="2906" cy="817"/>
          </a:xfrm>
        </p:grpSpPr>
        <p:sp>
          <p:nvSpPr>
            <p:cNvPr id="11278" name="Oval 15"/>
            <p:cNvSpPr>
              <a:spLocks noChangeArrowheads="1"/>
            </p:cNvSpPr>
            <p:nvPr/>
          </p:nvSpPr>
          <p:spPr bwMode="auto">
            <a:xfrm>
              <a:off x="3153" y="536"/>
              <a:ext cx="1225" cy="81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4753" y="1026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0000FF"/>
                  </a:solidFill>
                </a:rPr>
                <a:t>Basis vectors</a:t>
              </a:r>
            </a:p>
          </p:txBody>
        </p:sp>
        <p:sp>
          <p:nvSpPr>
            <p:cNvPr id="11280" name="Line 21"/>
            <p:cNvSpPr>
              <a:spLocks noChangeShapeType="1"/>
            </p:cNvSpPr>
            <p:nvPr/>
          </p:nvSpPr>
          <p:spPr bwMode="auto">
            <a:xfrm flipH="1" flipV="1">
              <a:off x="4390" y="935"/>
              <a:ext cx="635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013200" y="1196975"/>
            <a:ext cx="1831975" cy="1047750"/>
            <a:chOff x="2528" y="754"/>
            <a:chExt cx="1154" cy="660"/>
          </a:xfrm>
        </p:grpSpPr>
        <p:sp>
          <p:nvSpPr>
            <p:cNvPr id="11273" name="Text Box 24"/>
            <p:cNvSpPr txBox="1">
              <a:spLocks noChangeArrowheads="1"/>
            </p:cNvSpPr>
            <p:nvPr/>
          </p:nvSpPr>
          <p:spPr bwMode="auto">
            <a:xfrm>
              <a:off x="2528" y="1126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 i="1">
                  <a:solidFill>
                    <a:srgbClr val="FF0000"/>
                  </a:solidFill>
                  <a:sym typeface="Symbol" panose="05050102010706020507" pitchFamily="18" charset="2"/>
                </a:rPr>
                <a:t></a:t>
              </a:r>
            </a:p>
          </p:txBody>
        </p:sp>
        <p:sp>
          <p:nvSpPr>
            <p:cNvPr id="11274" name="Oval 25"/>
            <p:cNvSpPr>
              <a:spLocks noChangeArrowheads="1"/>
            </p:cNvSpPr>
            <p:nvPr/>
          </p:nvSpPr>
          <p:spPr bwMode="auto">
            <a:xfrm>
              <a:off x="2939" y="754"/>
              <a:ext cx="181" cy="18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5" name="Oval 26"/>
            <p:cNvSpPr>
              <a:spLocks noChangeArrowheads="1"/>
            </p:cNvSpPr>
            <p:nvPr/>
          </p:nvSpPr>
          <p:spPr bwMode="auto">
            <a:xfrm>
              <a:off x="3501" y="754"/>
              <a:ext cx="181" cy="18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2712" y="935"/>
              <a:ext cx="272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7" name="Line 28"/>
            <p:cNvSpPr>
              <a:spLocks noChangeShapeType="1"/>
            </p:cNvSpPr>
            <p:nvPr/>
          </p:nvSpPr>
          <p:spPr bwMode="auto">
            <a:xfrm flipV="1">
              <a:off x="2712" y="935"/>
              <a:ext cx="816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95300" y="1676400"/>
            <a:ext cx="8683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interaction energy between the spins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located respectively in the unit cells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is supposed to be of the form: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1281113" y="3644900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translation symmetry implies :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(1)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1857375" y="4365625"/>
          <a:ext cx="5472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298700" imgH="241300" progId="Equation.DSMT4">
                  <p:embed/>
                </p:oleObj>
              </mc:Choice>
              <mc:Fallback>
                <p:oleObj name="Equation" r:id="rId3" imgW="22987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365625"/>
                        <a:ext cx="5472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2296" name="Object 10"/>
          <p:cNvGraphicFramePr>
            <a:graphicFrameLocks noChangeAspect="1"/>
          </p:cNvGraphicFramePr>
          <p:nvPr/>
        </p:nvGraphicFramePr>
        <p:xfrm>
          <a:off x="2289175" y="5157788"/>
          <a:ext cx="47529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157788"/>
                        <a:ext cx="47529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2"/>
          <p:cNvGraphicFramePr>
            <a:graphicFrameLocks noChangeAspect="1"/>
          </p:cNvGraphicFramePr>
          <p:nvPr/>
        </p:nvGraphicFramePr>
        <p:xfrm>
          <a:off x="1136650" y="2924175"/>
          <a:ext cx="7200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2666880" imgH="241200" progId="Equation.DSMT4">
                  <p:embed/>
                </p:oleObj>
              </mc:Choice>
              <mc:Fallback>
                <p:oleObj name="Equation" r:id="rId7" imgW="26668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924175"/>
                        <a:ext cx="72009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8950" y="1341438"/>
            <a:ext cx="8683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The classical internal field approximation (H.M. James and T.A. Keenan, J. Chem. Phys. 31, 12, (1959)) assumes that the orientation distribution function for spin </a:t>
            </a:r>
            <a:r>
              <a:rPr lang="en-GB" altLang="ja-JP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is </a:t>
            </a:r>
            <a:r>
              <a:rPr lang="en-GB" altLang="ja-JP" b="1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GB" altLang="ja-JP" i="1" baseline="-2500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GB" altLang="ja-JP" b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</a:t>
            </a:r>
            <a:r>
              <a:rPr lang="en-GB" altLang="ja-JP" i="1" baseline="-2500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GB" altLang="ja-JP" b="1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which is normalized over all solid angle</a:t>
            </a:r>
            <a:r>
              <a:rPr lang="en-US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88950" y="3716338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>
                <a:sym typeface="Symbol" panose="05050102010706020507" pitchFamily="18" charset="2"/>
              </a:rPr>
              <a:t>The internal energy and the entropy of the spin system are: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(2)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3321" name="Object 11"/>
          <p:cNvGraphicFramePr>
            <a:graphicFrameLocks noChangeAspect="1"/>
          </p:cNvGraphicFramePr>
          <p:nvPr/>
        </p:nvGraphicFramePr>
        <p:xfrm>
          <a:off x="2274888" y="2952750"/>
          <a:ext cx="4346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2108160" imgH="279360" progId="Equation.DSMT4">
                  <p:embed/>
                </p:oleObj>
              </mc:Choice>
              <mc:Fallback>
                <p:oleObj name="Equation" r:id="rId3" imgW="210816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2952750"/>
                        <a:ext cx="4346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3"/>
          <p:cNvGraphicFramePr>
            <a:graphicFrameLocks noChangeAspect="1"/>
          </p:cNvGraphicFramePr>
          <p:nvPr/>
        </p:nvGraphicFramePr>
        <p:xfrm>
          <a:off x="1568450" y="4292600"/>
          <a:ext cx="6048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2768400" imgH="431640" progId="Equation.DSMT4">
                  <p:embed/>
                </p:oleObj>
              </mc:Choice>
              <mc:Fallback>
                <p:oleObj name="Equation" r:id="rId5" imgW="2768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292600"/>
                        <a:ext cx="60483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5"/>
          <p:cNvGraphicFramePr>
            <a:graphicFrameLocks noChangeAspect="1"/>
          </p:cNvGraphicFramePr>
          <p:nvPr/>
        </p:nvGraphicFramePr>
        <p:xfrm>
          <a:off x="1639888" y="5373688"/>
          <a:ext cx="56165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7" imgW="1981080" imgH="355320" progId="Equation.DSMT4">
                  <p:embed/>
                </p:oleObj>
              </mc:Choice>
              <mc:Fallback>
                <p:oleObj name="Equation" r:id="rId7" imgW="198108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373688"/>
                        <a:ext cx="56165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9|7.2|9.3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Office\Templates\Presentación en blanco.pot</Template>
  <TotalTime>23970</TotalTime>
  <Words>3913</Words>
  <Application>Microsoft Office PowerPoint</Application>
  <PresentationFormat>A4 Paper (210x297 mm)</PresentationFormat>
  <Paragraphs>360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Comic Sans MS</vt:lpstr>
      <vt:lpstr>Arial</vt:lpstr>
      <vt:lpstr>Times New Roman</vt:lpstr>
      <vt:lpstr>Symbol</vt:lpstr>
      <vt:lpstr>ＭＳ Ｐゴシック</vt:lpstr>
      <vt:lpstr>Courier New</vt:lpstr>
      <vt:lpstr>Presentación en blanco</vt:lpstr>
      <vt:lpstr>MathType 4.0 Equation</vt:lpstr>
      <vt:lpstr>MathType 5.0 Equation</vt:lpstr>
      <vt:lpstr>MathType 6.0 Equation</vt:lpstr>
      <vt:lpstr>Document Microsoft Word</vt:lpstr>
      <vt:lpstr>Bitmap Image</vt:lpstr>
      <vt:lpstr>Interpretation of magnetic structures of insulators with the help of the computing programs SIMBO and ENERMAG</vt:lpstr>
      <vt:lpstr>What is a magnetic structure? (1)</vt:lpstr>
      <vt:lpstr>What is a magnetic structure? (2)</vt:lpstr>
      <vt:lpstr>Magnetic structures Magnetic moment  Fourier series</vt:lpstr>
      <vt:lpstr>Magnetic structures Magnetic moment  Fourier series</vt:lpstr>
      <vt:lpstr>Group theory: Representation analysis</vt:lpstr>
      <vt:lpstr>Relation of Fourier coefficients and basis functions of Irreps </vt:lpstr>
      <vt:lpstr>Basic Calculations (1)</vt:lpstr>
      <vt:lpstr>Basic Calculations (2)</vt:lpstr>
      <vt:lpstr>Basic Calculations (3)</vt:lpstr>
      <vt:lpstr>Basic Calculations (4)</vt:lpstr>
      <vt:lpstr>Basic Calculations (5)</vt:lpstr>
      <vt:lpstr>Basic Calculations (6)</vt:lpstr>
      <vt:lpstr>Basic Calculations (7)</vt:lpstr>
      <vt:lpstr>Interpretation of the magnetic structure as the ground state (first ordered state) of a classical spin system</vt:lpstr>
      <vt:lpstr>Summary: SIMBO (1)</vt:lpstr>
      <vt:lpstr>Summary: SIMBO (2)</vt:lpstr>
      <vt:lpstr>SIMBO input file</vt:lpstr>
      <vt:lpstr>Phase diagram for the topology of MFePO5</vt:lpstr>
      <vt:lpstr>SIMBO output files</vt:lpstr>
      <vt:lpstr>SIMBO running</vt:lpstr>
      <vt:lpstr>SIMBO running</vt:lpstr>
      <vt:lpstr>SIMBO output (1)</vt:lpstr>
      <vt:lpstr>SIMBO output (2)</vt:lpstr>
      <vt:lpstr>SIMBO output (3)</vt:lpstr>
      <vt:lpstr>SIMBO output (4)</vt:lpstr>
      <vt:lpstr>PowerPoint Presentation</vt:lpstr>
      <vt:lpstr>PowerPoint Presentation</vt:lpstr>
      <vt:lpstr>ENERMAG (running)</vt:lpstr>
      <vt:lpstr>ENERMAG (running)</vt:lpstr>
      <vt:lpstr>ENERMAG …</vt:lpstr>
      <vt:lpstr>PhasDIAG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Paramelaconite Cu4O3</vt:lpstr>
      <vt:lpstr>Multiferroics RMn2O5</vt:lpstr>
      <vt:lpstr>Multiferroics RMn2O5</vt:lpstr>
      <vt:lpstr>Multiferroics RMn2O5</vt:lpstr>
      <vt:lpstr>Conclusions</vt:lpstr>
      <vt:lpstr>Some references using SIMBO and ENERMAG</vt:lpstr>
    </vt:vector>
  </TitlesOfParts>
  <Company>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cuello</dc:creator>
  <cp:lastModifiedBy>juan rodriguez-carvajal</cp:lastModifiedBy>
  <cp:revision>268</cp:revision>
  <cp:lastPrinted>2003-04-09T07:47:50Z</cp:lastPrinted>
  <dcterms:created xsi:type="dcterms:W3CDTF">2003-04-03T12:24:17Z</dcterms:created>
  <dcterms:modified xsi:type="dcterms:W3CDTF">2019-05-14T07:14:52Z</dcterms:modified>
</cp:coreProperties>
</file>