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946" r:id="rId2"/>
    <p:sldId id="957" r:id="rId3"/>
    <p:sldId id="929" r:id="rId4"/>
    <p:sldId id="950" r:id="rId5"/>
    <p:sldId id="949" r:id="rId6"/>
    <p:sldId id="954" r:id="rId7"/>
    <p:sldId id="955" r:id="rId8"/>
    <p:sldId id="956" r:id="rId9"/>
    <p:sldId id="958" r:id="rId10"/>
    <p:sldId id="959" r:id="rId11"/>
    <p:sldId id="960" r:id="rId12"/>
    <p:sldId id="953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69" r:id="rId21"/>
    <p:sldId id="970" r:id="rId22"/>
    <p:sldId id="971" r:id="rId23"/>
    <p:sldId id="972" r:id="rId24"/>
    <p:sldId id="973" r:id="rId25"/>
    <p:sldId id="968" r:id="rId26"/>
    <p:sldId id="952" r:id="rId27"/>
    <p:sldId id="292" r:id="rId2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B9287F3-85BE-45C1-A80D-B9BB4F76C80A}">
          <p14:sldIdLst>
            <p14:sldId id="946"/>
            <p14:sldId id="957"/>
            <p14:sldId id="929"/>
            <p14:sldId id="950"/>
            <p14:sldId id="949"/>
            <p14:sldId id="954"/>
            <p14:sldId id="955"/>
            <p14:sldId id="956"/>
            <p14:sldId id="958"/>
            <p14:sldId id="959"/>
            <p14:sldId id="960"/>
            <p14:sldId id="953"/>
            <p14:sldId id="961"/>
            <p14:sldId id="962"/>
            <p14:sldId id="963"/>
            <p14:sldId id="964"/>
            <p14:sldId id="965"/>
            <p14:sldId id="966"/>
            <p14:sldId id="967"/>
            <p14:sldId id="969"/>
            <p14:sldId id="970"/>
            <p14:sldId id="971"/>
            <p14:sldId id="972"/>
            <p14:sldId id="973"/>
            <p14:sldId id="968"/>
            <p14:sldId id="952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ECCF3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74" autoAdjust="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2F3FF-88C5-4CA5-9FCC-503B17722B67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F44B-0711-42CD-BF90-820F2CEBE0E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F44B-0711-42CD-BF90-820F2CEBE0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0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87086" y="2879275"/>
            <a:ext cx="9307286" cy="15457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" rIns="9144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68174"/>
            <a:ext cx="7772400" cy="1456871"/>
          </a:xfrm>
        </p:spPr>
        <p:txBody>
          <a:bodyPr bIns="0"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99217"/>
            <a:ext cx="6858000" cy="9633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80000"/>
            <a:ext cx="8640000" cy="5040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14" y="-855"/>
            <a:ext cx="856600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EF5A-EB87-4531-A49E-405BC584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RhoChi</a:t>
            </a:r>
            <a:r>
              <a:rPr lang="fr-FR" dirty="0" smtClean="0"/>
              <a:t>:</a:t>
            </a:r>
            <a:endParaRPr lang="fr-FR" baseline="-25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2C868-0359-4B8D-A5F8-146C015C5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Input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structure (GUI </a:t>
            </a:r>
            <a:r>
              <a:rPr lang="en-US" dirty="0"/>
              <a:t>+ internal calculations)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ToDo</a:t>
            </a:r>
            <a:endParaRPr lang="en-US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D2F41-C716-4C0D-9327-67E387F140FC}"/>
              </a:ext>
            </a:extLst>
          </p:cNvPr>
          <p:cNvSpPr txBox="1"/>
          <p:nvPr/>
        </p:nvSpPr>
        <p:spPr>
          <a:xfrm>
            <a:off x="4011283" y="640815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smtClean="0">
                <a:ea typeface="源ノ角ゴシック Normal" pitchFamily="2"/>
                <a:cs typeface="FreeSans" pitchFamily="2"/>
              </a:rPr>
              <a:t>19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.0</a:t>
            </a:r>
            <a:r>
              <a:rPr lang="fr-FR" dirty="0" smtClean="0">
                <a:ea typeface="源ノ角ゴシック Normal" pitchFamily="2"/>
                <a:cs typeface="FreeSans" pitchFamily="2"/>
              </a:rPr>
              <a:t>3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.2019</a:t>
            </a:r>
            <a:endParaRPr lang="en-US" dirty="0"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structure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22465" y="3369948"/>
            <a:ext cx="5577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8176" y="342008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GUI block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4382" y="934256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console block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99161" y="1682827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parameter</a:t>
            </a:r>
            <a:r>
              <a:rPr lang="fr-FR" dirty="0" smtClean="0"/>
              <a:t> file (.</a:t>
            </a:r>
            <a:r>
              <a:rPr lang="fr-FR" dirty="0" err="1" smtClean="0"/>
              <a:t>rcif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19313" y="1698436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925860" y="1944678"/>
            <a:ext cx="15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957558" y="1298347"/>
            <a:ext cx="148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module: ‘</a:t>
            </a:r>
            <a:r>
              <a:rPr lang="fr-FR" dirty="0" smtClean="0">
                <a:solidFill>
                  <a:schemeClr val="tx2"/>
                </a:solidFill>
              </a:rPr>
              <a:t>read_rcif.py’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1516" y="4561180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348394" y="451775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widgets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10503" y="5951279"/>
            <a:ext cx="221718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main </a:t>
            </a:r>
            <a:r>
              <a:rPr lang="fr-FR" dirty="0" err="1" smtClean="0"/>
              <a:t>window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6471507" y="2317675"/>
            <a:ext cx="25597" cy="2071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75314" y="3004584"/>
            <a:ext cx="2368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responsible</a:t>
            </a:r>
            <a:r>
              <a:rPr lang="fr-FR" dirty="0" smtClean="0">
                <a:solidFill>
                  <a:schemeClr val="tx2"/>
                </a:solidFill>
              </a:rPr>
              <a:t> for </a:t>
            </a:r>
            <a:r>
              <a:rPr lang="fr-FR" dirty="0" err="1" smtClean="0">
                <a:solidFill>
                  <a:schemeClr val="tx2"/>
                </a:solidFill>
              </a:rPr>
              <a:t>connection</a:t>
            </a: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(‘</a:t>
            </a:r>
            <a:r>
              <a:rPr lang="fr-FR" dirty="0" err="1" smtClean="0">
                <a:solidFill>
                  <a:schemeClr val="tx2"/>
                </a:solidFill>
              </a:rPr>
              <a:t>ccore</a:t>
            </a:r>
            <a:r>
              <a:rPr lang="fr-FR" dirty="0" smtClean="0">
                <a:solidFill>
                  <a:schemeClr val="tx2"/>
                </a:solidFill>
              </a:rPr>
              <a:t>’ know </a:t>
            </a:r>
            <a:r>
              <a:rPr lang="fr-FR" dirty="0" err="1" smtClean="0">
                <a:solidFill>
                  <a:schemeClr val="tx2"/>
                </a:solidFill>
              </a:rPr>
              <a:t>nothing</a:t>
            </a:r>
            <a:r>
              <a:rPr lang="fr-FR" dirty="0" smtClean="0">
                <a:solidFill>
                  <a:schemeClr val="tx2"/>
                </a:solidFill>
              </a:rPr>
              <a:t> about 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37263" y="2471888"/>
            <a:ext cx="241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</a:t>
            </a:r>
            <a:r>
              <a:rPr lang="fr-FR" dirty="0" err="1" smtClean="0">
                <a:solidFill>
                  <a:schemeClr val="tx2"/>
                </a:solidFill>
              </a:rPr>
              <a:t>ccore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responsible</a:t>
            </a:r>
            <a:r>
              <a:rPr lang="fr-FR" dirty="0" smtClean="0">
                <a:solidFill>
                  <a:schemeClr val="tx2"/>
                </a:solidFill>
              </a:rPr>
              <a:t> for </a:t>
            </a:r>
            <a:r>
              <a:rPr lang="fr-FR" dirty="0" err="1" smtClean="0">
                <a:solidFill>
                  <a:schemeClr val="tx2"/>
                </a:solidFill>
              </a:rPr>
              <a:t>calculations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91296" y="80820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‘</a:t>
            </a:r>
            <a:r>
              <a:rPr lang="fr-FR" dirty="0" err="1" smtClean="0"/>
              <a:t>cfunc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5484381" y="1219134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723236" y="1372942"/>
            <a:ext cx="267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The </a:t>
            </a:r>
            <a:r>
              <a:rPr lang="fr-FR" dirty="0" err="1" smtClean="0">
                <a:solidFill>
                  <a:schemeClr val="tx2"/>
                </a:solidFill>
              </a:rPr>
              <a:t>common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functions</a:t>
            </a:r>
            <a:r>
              <a:rPr lang="fr-FR" dirty="0" smtClean="0">
                <a:solidFill>
                  <a:schemeClr val="tx2"/>
                </a:solidFill>
              </a:rPr>
              <a:t> are </a:t>
            </a:r>
            <a:r>
              <a:rPr lang="fr-FR" dirty="0" err="1" smtClean="0">
                <a:solidFill>
                  <a:schemeClr val="tx2"/>
                </a:solidFill>
              </a:rPr>
              <a:t>defined</a:t>
            </a:r>
            <a:r>
              <a:rPr lang="fr-FR" dirty="0" smtClean="0">
                <a:solidFill>
                  <a:schemeClr val="tx2"/>
                </a:solidFill>
              </a:rPr>
              <a:t> in </a:t>
            </a:r>
            <a:r>
              <a:rPr lang="fr-FR" dirty="0">
                <a:solidFill>
                  <a:schemeClr val="tx2"/>
                </a:solidFill>
              </a:rPr>
              <a:t>‘</a:t>
            </a:r>
            <a:r>
              <a:rPr lang="fr-FR" dirty="0" err="1">
                <a:solidFill>
                  <a:schemeClr val="tx2"/>
                </a:solidFill>
              </a:rPr>
              <a:t>cfunc</a:t>
            </a:r>
            <a:r>
              <a:rPr lang="fr-FR" dirty="0">
                <a:solidFill>
                  <a:schemeClr val="tx2"/>
                </a:solidFill>
              </a:rPr>
              <a:t>’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48394" y="451775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10109" y="595127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006770" y="5938099"/>
            <a:ext cx="289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‘Main </a:t>
            </a:r>
            <a:r>
              <a:rPr lang="fr-FR" dirty="0" err="1" smtClean="0">
                <a:solidFill>
                  <a:schemeClr val="tx2"/>
                </a:solidFill>
              </a:rPr>
              <a:t>window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defines</a:t>
            </a:r>
            <a:r>
              <a:rPr lang="fr-FR" dirty="0" smtClean="0">
                <a:solidFill>
                  <a:schemeClr val="tx2"/>
                </a:solidFill>
              </a:rPr>
              <a:t> the widgets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are </a:t>
            </a:r>
            <a:r>
              <a:rPr lang="fr-FR" dirty="0" err="1" smtClean="0">
                <a:solidFill>
                  <a:schemeClr val="tx2"/>
                </a:solidFill>
              </a:rPr>
              <a:t>displayed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3335108" y="5228234"/>
            <a:ext cx="1757500" cy="74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31549" y="3777266"/>
            <a:ext cx="289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‘widgets’ </a:t>
            </a:r>
            <a:r>
              <a:rPr lang="fr-FR" dirty="0" smtClean="0">
                <a:solidFill>
                  <a:schemeClr val="tx2"/>
                </a:solidFill>
              </a:rPr>
              <a:t>displays the </a:t>
            </a:r>
            <a:r>
              <a:rPr lang="fr-FR" dirty="0" err="1" smtClean="0">
                <a:solidFill>
                  <a:schemeClr val="tx2"/>
                </a:solidFill>
              </a:rPr>
              <a:t>parameters</a:t>
            </a:r>
            <a:r>
              <a:rPr lang="fr-FR" dirty="0" smtClean="0">
                <a:solidFill>
                  <a:schemeClr val="tx2"/>
                </a:solidFill>
              </a:rPr>
              <a:t> of ‘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’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68265" y="5224738"/>
            <a:ext cx="0" cy="52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3386078" y="2340692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64371" y="2645686"/>
            <a:ext cx="183019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 files</a:t>
            </a:r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3594850" y="4706752"/>
            <a:ext cx="1834539" cy="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318235" y="4344113"/>
            <a:ext cx="23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the widget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changed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H="1" flipV="1">
            <a:off x="3583602" y="4870213"/>
            <a:ext cx="18484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617654" y="4850847"/>
            <a:ext cx="23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changed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13704" y="18949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389052" y="19235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980073" y="41121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013007" y="55652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5172" y="44815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5.</a:t>
            </a:r>
            <a:endParaRPr lang="fr-FR" dirty="0">
              <a:solidFill>
                <a:schemeClr val="accent6"/>
              </a:solidFill>
            </a:endParaRPr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6866754" y="5220179"/>
            <a:ext cx="0" cy="57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980326" y="5315315"/>
            <a:ext cx="17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the user action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56436" y="746895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handbook</a:t>
            </a:r>
            <a:r>
              <a:rPr lang="fr-FR" dirty="0" smtClean="0"/>
              <a:t> files</a:t>
            </a:r>
            <a:endParaRPr lang="fr-FR" dirty="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4304253" y="1339767"/>
            <a:ext cx="734170" cy="239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ccolades 75"/>
          <p:cNvSpPr/>
          <p:nvPr/>
        </p:nvSpPr>
        <p:spPr>
          <a:xfrm>
            <a:off x="1204392" y="4435069"/>
            <a:ext cx="2129794" cy="697348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 block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main </a:t>
            </a:r>
            <a:r>
              <a:rPr lang="fr-FR" dirty="0" err="1" smtClean="0"/>
              <a:t>window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widget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cmodel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8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‘Main </a:t>
            </a:r>
            <a:r>
              <a:rPr lang="fr-FR" dirty="0" err="1" smtClean="0"/>
              <a:t>window</a:t>
            </a:r>
            <a:r>
              <a:rPr lang="fr-FR" dirty="0" smtClean="0"/>
              <a:t>’ (</a:t>
            </a:r>
            <a:r>
              <a:rPr lang="fr-FR" dirty="0" err="1" smtClean="0"/>
              <a:t>defined</a:t>
            </a:r>
            <a:r>
              <a:rPr lang="fr-FR" dirty="0" smtClean="0"/>
              <a:t> in the file ‘rhochi.py’)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91" y="1314383"/>
            <a:ext cx="5571034" cy="3258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4007" y="1669843"/>
            <a:ext cx="490890" cy="28860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79384" y="1669843"/>
            <a:ext cx="1766103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809019" y="1674108"/>
            <a:ext cx="3156674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8777" y="1314383"/>
            <a:ext cx="1657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widg_cpanel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widg_left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widg_right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1409" y="945051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widgets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05842" y="4555852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info about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809019" y="458305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 files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41409" y="2729011"/>
            <a:ext cx="272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widget description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</a:t>
            </a:r>
            <a:r>
              <a:rPr lang="fr-FR" dirty="0" err="1" smtClean="0"/>
              <a:t>separate</a:t>
            </a:r>
            <a:r>
              <a:rPr lang="fr-FR" dirty="0" smtClean="0"/>
              <a:t> files.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41409" y="4949340"/>
            <a:ext cx="414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main </a:t>
            </a:r>
            <a:r>
              <a:rPr lang="fr-FR" b="1" dirty="0" err="1" smtClean="0"/>
              <a:t>methods</a:t>
            </a:r>
            <a:r>
              <a:rPr lang="fr-F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open file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save</a:t>
            </a:r>
            <a:r>
              <a:rPr lang="fr-FR" dirty="0" smtClean="0"/>
              <a:t> file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calculations</a:t>
            </a:r>
            <a:r>
              <a:rPr lang="fr-FR" dirty="0" smtClean="0"/>
              <a:t> in the </a:t>
            </a:r>
            <a:r>
              <a:rPr lang="fr-FR" dirty="0" err="1" smtClean="0"/>
              <a:t>separate</a:t>
            </a:r>
            <a:r>
              <a:rPr lang="fr-FR" dirty="0" smtClean="0"/>
              <a:t> 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‘Widgets’ 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9259" y="752131"/>
            <a:ext cx="44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 of widgets (</a:t>
            </a:r>
            <a:r>
              <a:rPr lang="fr-FR" dirty="0" err="1" smtClean="0"/>
              <a:t>each</a:t>
            </a:r>
            <a:r>
              <a:rPr lang="fr-FR" dirty="0" smtClean="0"/>
              <a:t> in the </a:t>
            </a:r>
            <a:r>
              <a:rPr lang="fr-FR" dirty="0" err="1" smtClean="0"/>
              <a:t>separate</a:t>
            </a:r>
            <a:r>
              <a:rPr lang="fr-FR" dirty="0" smtClean="0"/>
              <a:t> file ‘.</a:t>
            </a:r>
            <a:r>
              <a:rPr lang="fr-FR" dirty="0" err="1" smtClean="0"/>
              <a:t>py</a:t>
            </a:r>
            <a:r>
              <a:rPr lang="fr-FR" dirty="0" smtClean="0"/>
              <a:t>’):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7474"/>
          <a:stretch/>
        </p:blipFill>
        <p:spPr>
          <a:xfrm>
            <a:off x="6085593" y="3333404"/>
            <a:ext cx="2934999" cy="2307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6827276" y="2926229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widg_spgr.py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9259" y="1192100"/>
            <a:ext cx="6724996" cy="175432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widg_adp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widg_const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widg_exptype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widg_extinction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widg_magn_ising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widg_nucl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widg_output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widg_param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widg_profile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widg_results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widg_scale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widg_sconstr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widg_spgr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wind_create_file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9259" y="3297977"/>
            <a:ext cx="354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Common </a:t>
            </a:r>
            <a:r>
              <a:rPr lang="fr-FR" dirty="0" err="1" smtClean="0"/>
              <a:t>elements</a:t>
            </a:r>
            <a:r>
              <a:rPr lang="fr-FR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522" y="3734784"/>
            <a:ext cx="17964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QCheckBox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QLineEdit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QTableWidget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16209"/>
          <a:stretch/>
        </p:blipFill>
        <p:spPr>
          <a:xfrm>
            <a:off x="4348316" y="5436109"/>
            <a:ext cx="3131483" cy="130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3661757" y="5066777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widg_nucl.py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15522" y="5440128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widg_min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Parent class ‘</a:t>
            </a:r>
            <a:r>
              <a:rPr lang="fr-FR" dirty="0" err="1" smtClean="0"/>
              <a:t>widg_min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0408" y="1230283"/>
            <a:ext cx="2002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put_le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put_checkb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put_tab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signal_for_tab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set_val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get_val</a:t>
            </a:r>
            <a:endParaRPr lang="fr-FR" dirty="0"/>
          </a:p>
          <a:p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3234064" y="1853739"/>
            <a:ext cx="150140" cy="807705"/>
          </a:xfrm>
          <a:prstGeom prst="rightBrace">
            <a:avLst>
              <a:gd name="adj1" fmla="val 337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3234064" y="2996739"/>
            <a:ext cx="150140" cy="807705"/>
          </a:xfrm>
          <a:prstGeom prst="rightBrace">
            <a:avLst>
              <a:gd name="adj1" fmla="val 337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48496" y="1853739"/>
            <a:ext cx="34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methods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the widgets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48496" y="2984177"/>
            <a:ext cx="373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methods</a:t>
            </a:r>
            <a:r>
              <a:rPr lang="fr-FR" dirty="0" smtClean="0"/>
              <a:t> to </a:t>
            </a:r>
            <a:r>
              <a:rPr lang="fr-FR" dirty="0" err="1" smtClean="0"/>
              <a:t>interacte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0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96081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50231" y="1129749"/>
            <a:ext cx="531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</a:t>
            </a:r>
            <a:r>
              <a:rPr lang="fr-FR" dirty="0" smtClean="0"/>
              <a:t>’ has information about the model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31" y="1706447"/>
            <a:ext cx="438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cmodel_ph</a:t>
            </a:r>
            <a:r>
              <a:rPr lang="fr-FR" dirty="0" smtClean="0"/>
              <a:t>’ has information about a phase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50231" y="2075779"/>
            <a:ext cx="426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cmodel_at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atom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50231" y="2692816"/>
            <a:ext cx="49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50231" y="3090691"/>
            <a:ext cx="525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cmodel_exp_ph</a:t>
            </a:r>
            <a:r>
              <a:rPr lang="fr-FR" dirty="0" smtClean="0"/>
              <a:t>’ has information about a phase </a:t>
            </a:r>
            <a:r>
              <a:rPr lang="fr-FR" dirty="0" err="1" smtClean="0"/>
              <a:t>contributing</a:t>
            </a:r>
            <a:r>
              <a:rPr lang="fr-FR" dirty="0" smtClean="0"/>
              <a:t> in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4143209"/>
            <a:ext cx="2858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Tasks</a:t>
            </a:r>
            <a:r>
              <a:rPr lang="fr-FR" dirty="0" smtClean="0"/>
              <a:t> in front of </a:t>
            </a:r>
            <a:r>
              <a:rPr lang="fr-FR" dirty="0" err="1" smtClean="0"/>
              <a:t>cmodel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‘widgets’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0460" y="5490419"/>
            <a:ext cx="16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cmodel_min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50231" y="3773877"/>
            <a:ext cx="479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these</a:t>
            </a:r>
            <a:r>
              <a:rPr lang="fr-FR" dirty="0" smtClean="0"/>
              <a:t> classes are </a:t>
            </a:r>
            <a:r>
              <a:rPr lang="fr-FR" dirty="0" err="1" smtClean="0"/>
              <a:t>defined</a:t>
            </a:r>
            <a:r>
              <a:rPr lang="fr-FR" dirty="0" smtClean="0"/>
              <a:t> in one file ‘cmodel.py’)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50231" y="6259654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(the class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the file ‘</a:t>
            </a:r>
            <a:r>
              <a:rPr lang="fr-FR" dirty="0" err="1" smtClean="0"/>
              <a:t>widg.min</a:t>
            </a:r>
            <a:r>
              <a:rPr lang="fr-FR" dirty="0" smtClean="0"/>
              <a:t>’)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50231" y="5767418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define</a:t>
            </a:r>
            <a:r>
              <a:rPr lang="fr-FR" dirty="0" smtClean="0"/>
              <a:t> the interaction </a:t>
            </a:r>
            <a:r>
              <a:rPr lang="fr-FR" dirty="0" err="1" smtClean="0"/>
              <a:t>with</a:t>
            </a:r>
            <a:r>
              <a:rPr lang="fr-FR" dirty="0" smtClean="0"/>
              <a:t> ‘widgets’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Parent class ‘</a:t>
            </a:r>
            <a:r>
              <a:rPr lang="fr-FR" dirty="0" err="1" smtClean="0"/>
              <a:t>cmodel_min</a:t>
            </a:r>
            <a:r>
              <a:rPr lang="fr-FR" dirty="0" smtClean="0"/>
              <a:t>’ (in the file ‘widdg_min.py’)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0328" y="1005840"/>
            <a:ext cx="22783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set_val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val_changed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set_val_by_link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mod_changed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add_obs_labs_pars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del_obs_labs_pars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del_obs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add_builder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del_builder</a:t>
            </a:r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>
            <a:off x="3146052" y="2726575"/>
            <a:ext cx="182880" cy="1618092"/>
          </a:xfrm>
          <a:prstGeom prst="rightBrace">
            <a:avLst>
              <a:gd name="adj1" fmla="val 337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86244" y="2726575"/>
            <a:ext cx="490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observers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change the state of the widget </a:t>
            </a:r>
            <a:r>
              <a:rPr lang="fr-FR" dirty="0" err="1" smtClean="0"/>
              <a:t>when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endParaRPr lang="fr-FR" dirty="0"/>
          </a:p>
        </p:txBody>
      </p:sp>
      <p:sp>
        <p:nvSpPr>
          <p:cNvPr id="10" name="Accolade fermante 9"/>
          <p:cNvSpPr/>
          <p:nvPr/>
        </p:nvSpPr>
        <p:spPr>
          <a:xfrm>
            <a:off x="3146052" y="1718023"/>
            <a:ext cx="195664" cy="742543"/>
          </a:xfrm>
          <a:prstGeom prst="rightBrace">
            <a:avLst>
              <a:gd name="adj1" fmla="val 337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499028" y="1632065"/>
            <a:ext cx="490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it</a:t>
            </a:r>
            <a:r>
              <a:rPr lang="fr-FR" dirty="0" smtClean="0"/>
              <a:t> change the </a:t>
            </a:r>
            <a:r>
              <a:rPr lang="fr-FR" dirty="0" err="1" smtClean="0"/>
              <a:t>cmodel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if the state of the </a:t>
            </a:r>
            <a:r>
              <a:rPr lang="fr-FR" dirty="0" err="1" smtClean="0"/>
              <a:t>cwidget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Console block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7651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50231" y="1129749"/>
            <a:ext cx="531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/>
              <a:t>ccore</a:t>
            </a:r>
            <a:r>
              <a:rPr lang="fr-FR" dirty="0" smtClean="0"/>
              <a:t>’ has information about the model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31" y="1706447"/>
            <a:ext cx="412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ccore_ph</a:t>
            </a:r>
            <a:r>
              <a:rPr lang="fr-FR" dirty="0" smtClean="0"/>
              <a:t>’ has information about a phase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50231" y="2075779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ccore_at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atom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50231" y="2692816"/>
            <a:ext cx="49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ccore_exp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50231" y="3090691"/>
            <a:ext cx="525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ccore_exp_ph</a:t>
            </a:r>
            <a:r>
              <a:rPr lang="fr-FR" dirty="0" smtClean="0"/>
              <a:t>’ has information about a phase </a:t>
            </a:r>
            <a:r>
              <a:rPr lang="fr-FR" dirty="0" err="1" smtClean="0"/>
              <a:t>contributing</a:t>
            </a:r>
            <a:r>
              <a:rPr lang="fr-FR" dirty="0" smtClean="0"/>
              <a:t> in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4675224"/>
            <a:ext cx="251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Tasks</a:t>
            </a:r>
            <a:r>
              <a:rPr lang="fr-FR" dirty="0" smtClean="0"/>
              <a:t> in front of </a:t>
            </a:r>
            <a:r>
              <a:rPr lang="fr-FR" dirty="0" err="1" smtClean="0"/>
              <a:t>ccore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exerimental</a:t>
            </a:r>
            <a:r>
              <a:rPr lang="fr-FR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calculations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50231" y="3773877"/>
            <a:ext cx="461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these</a:t>
            </a:r>
            <a:r>
              <a:rPr lang="fr-FR" dirty="0" smtClean="0"/>
              <a:t> classes are </a:t>
            </a:r>
            <a:r>
              <a:rPr lang="fr-FR" dirty="0" err="1" smtClean="0"/>
              <a:t>defined</a:t>
            </a:r>
            <a:r>
              <a:rPr lang="fr-FR" dirty="0" smtClean="0"/>
              <a:t> in one file ‘ccore.py’)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9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68230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run_refinement</a:t>
            </a:r>
            <a:r>
              <a:rPr lang="fr-FR" b="1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, by simplex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run_errors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estimation of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errorbars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Hessian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calc_chi2 </a:t>
            </a:r>
          </a:p>
          <a:p>
            <a:pPr lvl="1"/>
            <a:r>
              <a:rPr lang="fr-FR" dirty="0"/>
              <a:t>	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of chi2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out_to_string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print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information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into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output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take_param_ref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parameters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which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are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refined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ones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take_param_const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parameters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which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are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constrained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reload_const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recalculate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constraint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parameters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and put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it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in the model</a:t>
            </a:r>
          </a:p>
        </p:txBody>
      </p:sp>
    </p:spTree>
    <p:extLst>
      <p:ext uri="{BB962C8B-B14F-4D97-AF65-F5344CB8AC3E}">
        <p14:creationId xmlns:p14="http://schemas.microsoft.com/office/powerpoint/2010/main" val="5066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Input files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6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Ccore_exp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85097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load_exp_data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experimental points before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calc_chi2 </a:t>
            </a:r>
            <a:endParaRPr lang="fr-FR" b="1" dirty="0" smtClean="0"/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 of chi2 for one experiment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save_mod_data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save the calculated points in the output file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out_to_string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output information about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Ccore_exp_ph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8509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load_exp_data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experimental points before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refienement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out_to_string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output information about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phase in the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Ccore_ph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85097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load_exp_data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experimental points before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refienement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out_to_string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output information about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calcmB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B matrix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getsymm</a:t>
            </a:r>
            <a:r>
              <a:rPr lang="fr-FR" dirty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information about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symmetry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elements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base on the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space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group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calcFNhkl</a:t>
            </a:r>
            <a:r>
              <a:rPr lang="fr-FR" dirty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nuclear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structure factor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calcSFThkl</a:t>
            </a:r>
            <a:r>
              <a:rPr lang="fr-FR" dirty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of the structure factor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tensor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Ccore_ph_at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85097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load_exp_data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experimental points before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refienement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out_to_string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output information about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calcMFFSpherMod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magnetic form factor in frame of Spherical model 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get_j0j2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information about coefficients for j0 and j2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calculations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Ccore_ref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81890" y="1221972"/>
            <a:ext cx="5419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out_to_string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output information about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refined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parameters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ToDo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64770" y="1446415"/>
            <a:ext cx="3802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 smtClean="0"/>
              <a:t>Executable</a:t>
            </a:r>
            <a:r>
              <a:rPr lang="fr-FR" dirty="0" smtClean="0"/>
              <a:t> file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r>
              <a:rPr lang="fr-FR" dirty="0" smtClean="0"/>
              <a:t>Organisation of modules by </a:t>
            </a:r>
            <a:r>
              <a:rPr lang="fr-FR" dirty="0" err="1" smtClean="0"/>
              <a:t>folders</a:t>
            </a:r>
            <a:endParaRPr lang="fr-FR" dirty="0" smtClean="0"/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 smtClean="0"/>
              <a:t>Least square </a:t>
            </a:r>
            <a:r>
              <a:rPr lang="fr-FR" dirty="0" err="1" smtClean="0"/>
              <a:t>refinement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3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idx="4294967295"/>
          </p:nvPr>
        </p:nvSpPr>
        <p:spPr>
          <a:xfrm>
            <a:off x="0" y="3584575"/>
            <a:ext cx="9144000" cy="733425"/>
          </a:xfrm>
        </p:spPr>
        <p:txBody>
          <a:bodyPr>
            <a:normAutofit/>
          </a:bodyPr>
          <a:lstStyle/>
          <a:p>
            <a:pPr algn="ctr"/>
            <a:r>
              <a:rPr lang="fr-FR" sz="20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for your attention.</a:t>
            </a:r>
            <a:endParaRPr lang="ru-RU" sz="20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057" y="1148436"/>
            <a:ext cx="6106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Experimental data: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crystal: list of </a:t>
            </a:r>
            <a:r>
              <a:rPr lang="en-US" dirty="0" err="1" smtClean="0"/>
              <a:t>hkl</a:t>
            </a:r>
            <a:r>
              <a:rPr lang="en-US" dirty="0" smtClean="0"/>
              <a:t> reflections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powder: 1D, 2D diffraction profiles and background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“.</a:t>
            </a:r>
            <a:r>
              <a:rPr lang="en-US" dirty="0" err="1" smtClean="0"/>
              <a:t>cif</a:t>
            </a:r>
            <a:r>
              <a:rPr lang="en-US" dirty="0" smtClean="0"/>
              <a:t>” or STAR-like file (International Tables vol. 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Handbooks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space </a:t>
            </a:r>
            <a:r>
              <a:rPr lang="en-US" dirty="0" err="1" smtClean="0"/>
              <a:t>groupe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magnetic form-factors (&lt;j</a:t>
            </a:r>
            <a:r>
              <a:rPr lang="en-US" baseline="-25000" dirty="0" smtClean="0"/>
              <a:t>0</a:t>
            </a:r>
            <a:r>
              <a:rPr lang="en-US" dirty="0" smtClean="0"/>
              <a:t>&gt;, &lt;j</a:t>
            </a:r>
            <a:r>
              <a:rPr lang="en-US" baseline="-25000" dirty="0" smtClean="0"/>
              <a:t>2</a:t>
            </a:r>
            <a:r>
              <a:rPr lang="en-US" dirty="0" smtClean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neutron </a:t>
            </a:r>
            <a:r>
              <a:rPr lang="fr-FR" dirty="0" err="1"/>
              <a:t>scattering</a:t>
            </a:r>
            <a:r>
              <a:rPr lang="fr-FR" dirty="0"/>
              <a:t> </a:t>
            </a:r>
            <a:r>
              <a:rPr lang="fr-FR" dirty="0" err="1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 idx="4294967295"/>
          </p:nvPr>
        </p:nvSpPr>
        <p:spPr>
          <a:xfrm>
            <a:off x="315885" y="49621"/>
            <a:ext cx="8566150" cy="720726"/>
          </a:xfrm>
        </p:spPr>
        <p:txBody>
          <a:bodyPr/>
          <a:lstStyle/>
          <a:p>
            <a:r>
              <a:rPr lang="fr-FR" dirty="0" smtClean="0"/>
              <a:t>Structure </a:t>
            </a:r>
            <a:r>
              <a:rPr lang="fr-FR" dirty="0"/>
              <a:t>of </a:t>
            </a:r>
            <a:r>
              <a:rPr lang="en-US" dirty="0" smtClean="0"/>
              <a:t>experimental data </a:t>
            </a:r>
            <a:r>
              <a:rPr lang="fr-FR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25955" y="994790"/>
            <a:ext cx="566096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wavelength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1.40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0.000 0.000 1.000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#orientation 0.6468462   -0.6860854   0.3300297 0.2141139   -0.2557555   -0.9343334 0.7319312   0.6810804    -0.0183183 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   k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   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8   0.64545   0.01329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6   1.75682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0.04540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5954" y="2737889"/>
            <a:ext cx="56609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sIntDOWN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7.80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0.74282   0.55201   0.24785   0.29666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8.00   0.18608   0.18170   0.16548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0.17133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5953" y="5681317"/>
            <a:ext cx="5660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IntBKGR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8.20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0.11000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80.40   0.18300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5953" y="4111657"/>
            <a:ext cx="566096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241        4.00000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4.20000      ...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40.00000      -85.31322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7.54655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39.50000      -53.87826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59.90163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     ...            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07325" y="2721263"/>
            <a:ext cx="26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1D </a:t>
            </a:r>
            <a:r>
              <a:rPr lang="fr-FR" dirty="0" err="1" smtClean="0"/>
              <a:t>powder</a:t>
            </a:r>
            <a:r>
              <a:rPr lang="fr-FR" dirty="0" smtClean="0"/>
              <a:t> diffraction: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13251" y="93767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single  </a:t>
            </a:r>
            <a:r>
              <a:rPr lang="fr-FR" dirty="0" err="1" smtClean="0"/>
              <a:t>crystal</a:t>
            </a:r>
            <a:r>
              <a:rPr lang="fr-FR" dirty="0" smtClean="0"/>
              <a:t>: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7325" y="4086718"/>
            <a:ext cx="26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2D </a:t>
            </a:r>
            <a:r>
              <a:rPr lang="fr-FR" dirty="0" err="1" smtClean="0"/>
              <a:t>powder</a:t>
            </a:r>
            <a:r>
              <a:rPr lang="fr-FR" dirty="0" smtClean="0"/>
              <a:t> diffraction: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359701" y="5656378"/>
            <a:ext cx="16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background:</a:t>
            </a:r>
          </a:p>
        </p:txBody>
      </p:sp>
    </p:spTree>
    <p:extLst>
      <p:ext uri="{BB962C8B-B14F-4D97-AF65-F5344CB8AC3E}">
        <p14:creationId xmlns:p14="http://schemas.microsoft.com/office/powerpoint/2010/main" val="3166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15885" y="2062189"/>
            <a:ext cx="8753301" cy="3831551"/>
          </a:xfrm>
          <a:prstGeom prst="roundRect">
            <a:avLst>
              <a:gd name="adj" fmla="val 48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4782590" y="2169637"/>
            <a:ext cx="4161906" cy="1429790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782590" y="3677010"/>
            <a:ext cx="4161906" cy="2100351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4074" y="2443958"/>
            <a:ext cx="4322618" cy="2859578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0500" y="2191826"/>
            <a:ext cx="8769927" cy="39703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_filerhochi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_nacaalf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atom_site_label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atom_site_type_symbol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atom_site_occupancy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atom_site_b_iso_or_equiv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  F  0.13847  0.30656  0.12052  1.0  0.0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_ref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refinement_file_name_output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full.lis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_refinement_param1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nacaalf_pd_phase_scale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_pnd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_2dpd_file_name_bkgr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full.bkg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_2dpd_file_name_input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'full.dat‘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_2dpd_phase_name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_2dpd_phase_scale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_2dpd_phase_igsize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_2dpd_phase_extinction_radius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_2dpd_phase_extinction_mosaicity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0.0110321630859  0.0  0.0  0.0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166" y="5343046"/>
            <a:ext cx="1246909" cy="342056"/>
          </a:xfrm>
          <a:prstGeom prst="wedgeRectCallout">
            <a:avLst>
              <a:gd name="adj1" fmla="val -16338"/>
              <a:gd name="adj2" fmla="val -66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11689" y="1871785"/>
            <a:ext cx="1332807" cy="362945"/>
          </a:xfrm>
          <a:prstGeom prst="wedgeRectCallout">
            <a:avLst>
              <a:gd name="adj1" fmla="val -36382"/>
              <a:gd name="adj2" fmla="val 71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refinement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446819" y="5797444"/>
            <a:ext cx="1497677" cy="337901"/>
          </a:xfrm>
          <a:prstGeom prst="wedgeRectCallout">
            <a:avLst>
              <a:gd name="adj1" fmla="val 24162"/>
              <a:gd name="adj2" fmla="val -676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experiment</a:t>
            </a:r>
            <a:endParaRPr lang="fr-FR" dirty="0" smtClean="0"/>
          </a:p>
        </p:txBody>
      </p:sp>
      <p:sp>
        <p:nvSpPr>
          <p:cNvPr id="11" name="Titre 10"/>
          <p:cNvSpPr>
            <a:spLocks noGrp="1"/>
          </p:cNvSpPr>
          <p:nvPr>
            <p:ph type="title" idx="4294967295"/>
          </p:nvPr>
        </p:nvSpPr>
        <p:spPr>
          <a:xfrm>
            <a:off x="315885" y="49621"/>
            <a:ext cx="8566150" cy="720726"/>
          </a:xfrm>
        </p:spPr>
        <p:txBody>
          <a:bodyPr/>
          <a:lstStyle/>
          <a:p>
            <a:r>
              <a:rPr lang="fr-FR" dirty="0" smtClean="0"/>
              <a:t>Structure </a:t>
            </a:r>
            <a:r>
              <a:rPr lang="fr-FR" dirty="0"/>
              <a:t>of </a:t>
            </a:r>
            <a:r>
              <a:rPr lang="en-US" dirty="0"/>
              <a:t>“.</a:t>
            </a:r>
            <a:r>
              <a:rPr lang="en-US" dirty="0" err="1"/>
              <a:t>rcif</a:t>
            </a:r>
            <a:r>
              <a:rPr lang="en-US" dirty="0"/>
              <a:t>” 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15885" y="6184333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plot the structure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4074" y="777256"/>
            <a:ext cx="597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description of phase (</a:t>
            </a:r>
            <a:r>
              <a:rPr lang="fr-FR" dirty="0" err="1" smtClean="0"/>
              <a:t>totally</a:t>
            </a:r>
            <a:r>
              <a:rPr lang="fr-FR" dirty="0" smtClean="0"/>
              <a:t> correspond to .</a:t>
            </a:r>
            <a:r>
              <a:rPr lang="fr-FR" dirty="0" err="1" smtClean="0"/>
              <a:t>cif</a:t>
            </a:r>
            <a:r>
              <a:rPr lang="fr-FR" dirty="0" smtClean="0"/>
              <a:t>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description of </a:t>
            </a:r>
            <a:r>
              <a:rPr lang="fr-FR" dirty="0" err="1" smtClean="0"/>
              <a:t>experiment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description of </a:t>
            </a:r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Handbook</a:t>
            </a:r>
            <a:r>
              <a:rPr lang="fr-FR" dirty="0" smtClean="0"/>
              <a:t> values: </a:t>
            </a:r>
            <a:r>
              <a:rPr lang="fr-FR" dirty="0" err="1" smtClean="0"/>
              <a:t>space</a:t>
            </a:r>
            <a:r>
              <a:rPr lang="fr-FR" dirty="0" smtClean="0"/>
              <a:t> group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775" y="875141"/>
            <a:ext cx="148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Own</a:t>
            </a:r>
            <a:r>
              <a:rPr lang="fr-FR" dirty="0" smtClean="0"/>
              <a:t> format</a:t>
            </a:r>
          </a:p>
          <a:p>
            <a:r>
              <a:rPr lang="fr-FR" dirty="0" smtClean="0"/>
              <a:t>(‘itables.txt’):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6267" y="3704597"/>
            <a:ext cx="34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prinicpal</a:t>
            </a:r>
            <a:r>
              <a:rPr lang="fr-FR" dirty="0"/>
              <a:t> ‘spgra.dat</a:t>
            </a:r>
            <a:r>
              <a:rPr lang="fr-FR" dirty="0" smtClean="0"/>
              <a:t>’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43416" y="890537"/>
            <a:ext cx="281871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Fd-3       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Cubic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pcentr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-0.125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-x,-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,-z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x,-y,-z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z,x,y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z,-x,-y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z,-x,y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,-y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y,z,x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y,z,-x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y,-z,-x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-y,-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3415" y="4198842"/>
            <a:ext cx="281871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14  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 d -3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1917 816 910 7 0 0 5 0 6 6 0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-x,-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-x+1/4,-y+1/4,-z+1/4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x+1/4,y+1/4,-z+1/4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4932" y="4198842"/>
            <a:ext cx="282979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14 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 d -3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1917 816 910 7 0 0 5 0 6 6 0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-x+1/4,-y+1/4,z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-x+1/4,y,-z+1/4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x,-y+1/4,-z+1/4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z,x,y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z,-x+1/4,-y+1/4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-z+1/4,-x+1/4,y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-z+1/4,x,-y+1/4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y,z,x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-y+1/4,z,-x+1/4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y,-z+1/4,-x+1/4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-y+1/4,-z+1/4,x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4933" y="890537"/>
            <a:ext cx="2829799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Fd-3       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Cubic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pcentr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0, 0, 0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-x+1/4,-y+1/4,z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-x+1/4,y,-z+1/4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x,-y+1/4,-z+1/4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z,x,y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z,-x+1/4,-y+1/4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-z+1/4,-x+1/4,y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-z+1/4,x,-y+1/4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y,z,x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-y+1/4,z,-x+1/4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y,-z+1/4,-x+1/4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-y+1/4,-z+1/4,x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092540" y="6292667"/>
                <a:ext cx="296959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sup>
                          </m:sSup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40" y="6292667"/>
                <a:ext cx="2969594" cy="414537"/>
              </a:xfrm>
              <a:prstGeom prst="rect">
                <a:avLst/>
              </a:prstGeom>
              <a:blipFill>
                <a:blip r:embed="rId2"/>
                <a:stretch>
                  <a:fillRect l="-1232" t="-1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61730" y="5781906"/>
            <a:ext cx="41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but for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group the expression </a:t>
            </a:r>
            <a:r>
              <a:rPr lang="fr-FR" dirty="0" err="1" smtClean="0"/>
              <a:t>can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Handbook</a:t>
            </a:r>
            <a:r>
              <a:rPr lang="fr-FR" dirty="0" smtClean="0"/>
              <a:t> values: &lt;j</a:t>
            </a:r>
            <a:r>
              <a:rPr lang="fr-FR" baseline="-25000" dirty="0" smtClean="0"/>
              <a:t>0</a:t>
            </a:r>
            <a:r>
              <a:rPr lang="fr-FR" dirty="0" smtClean="0"/>
              <a:t>&gt;, &lt;j</a:t>
            </a:r>
            <a:r>
              <a:rPr lang="fr-FR" baseline="-25000" dirty="0" smtClean="0"/>
              <a:t>2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40306" y="1400469"/>
            <a:ext cx="621596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&lt;j0&gt; form factors for 3d transition elements and their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Sc0  0  0.2512 90.0296  0.3290 39.4021  0.4235 14.3222 -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Sc1  0  0.4889 51.1603  0.5203 14.0764 -0.0286  0.1792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0.0185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Sc2  0  0.5048 31.4035  0.5186 10.9897 -0.0241  1.1831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Ti0  0  0.4657 33.5898  0.5490  9.8791 -0.0291  0.3232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0.0123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9775" y="875141"/>
            <a:ext cx="25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‘</a:t>
            </a:r>
            <a:r>
              <a:rPr lang="fr-FR" dirty="0" err="1" smtClean="0"/>
              <a:t>formmag.tab</a:t>
            </a:r>
            <a:r>
              <a:rPr lang="fr-FR" dirty="0" smtClean="0"/>
              <a:t>’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40216" y="3117813"/>
            <a:ext cx="641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replica</a:t>
            </a:r>
            <a:r>
              <a:rPr lang="fr-FR" dirty="0" smtClean="0"/>
              <a:t> of the tables </a:t>
            </a:r>
            <a:r>
              <a:rPr lang="fr-FR" dirty="0" err="1" smtClean="0"/>
              <a:t>from</a:t>
            </a:r>
            <a:r>
              <a:rPr lang="fr-FR" dirty="0" smtClean="0"/>
              <a:t> ‘International Tables </a:t>
            </a:r>
            <a:r>
              <a:rPr lang="fr-FR" dirty="0" err="1" smtClean="0"/>
              <a:t>vol.C</a:t>
            </a:r>
            <a:r>
              <a:rPr lang="fr-FR" dirty="0" smtClean="0"/>
              <a:t>’ section 4.4.5 ‘</a:t>
            </a:r>
            <a:r>
              <a:rPr lang="fr-FR" dirty="0" err="1" smtClean="0"/>
              <a:t>Magnetic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’: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6" y="3810742"/>
            <a:ext cx="7696235" cy="12981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7" y="5416743"/>
            <a:ext cx="2562225" cy="5715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7" y="6247151"/>
            <a:ext cx="294322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805516" y="5735131"/>
                <a:ext cx="2510367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16" y="5735131"/>
                <a:ext cx="2510367" cy="628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Handbook</a:t>
            </a:r>
            <a:r>
              <a:rPr lang="fr-FR" dirty="0" smtClean="0"/>
              <a:t> values: neutron </a:t>
            </a:r>
            <a:r>
              <a:rPr lang="fr-FR" dirty="0" err="1" smtClean="0"/>
              <a:t>scattering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2597" y="1722058"/>
            <a:ext cx="8311774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#Column      Unit      Quantity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#1      ---      Isotope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#2      ---      Natural abundance (For radioisotopes the half-life is given instead)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#3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bound coherent scattering length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#4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bound incoherent scattering length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#5      barn      bound coherent scattering cross section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#6      barn      bound incoherent scattering cross section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#7      barn      total bound scattering cross section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#8      barn      absorption cross section for 2200 m/s neutrons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#Note: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1E-15 m, 1 barn = 1E-24 cm2, scattering lengths and cross sections in parenthesis are uncertainties.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#Neutron scattering lengths and cross sections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Isotope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Abs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-3.7390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1.7568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80.26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82.02      0.3326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1H      99.985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-3.7406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25.274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1.7583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80.27      82.03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0.3326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5710" y="1035935"/>
            <a:ext cx="413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‘</a:t>
            </a:r>
            <a:r>
              <a:rPr lang="fr-FR" dirty="0" err="1"/>
              <a:t>bscat.tab</a:t>
            </a:r>
            <a:r>
              <a:rPr lang="fr-FR" dirty="0"/>
              <a:t>’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(</a:t>
            </a:r>
            <a:r>
              <a:rPr lang="fr-FR" dirty="0" err="1" smtClean="0"/>
              <a:t>taken</a:t>
            </a:r>
            <a:r>
              <a:rPr lang="fr-FR" dirty="0" smtClean="0"/>
              <a:t> for internet):</a:t>
            </a:r>
          </a:p>
        </p:txBody>
      </p:sp>
    </p:spTree>
    <p:extLst>
      <p:ext uri="{BB962C8B-B14F-4D97-AF65-F5344CB8AC3E}">
        <p14:creationId xmlns:p14="http://schemas.microsoft.com/office/powerpoint/2010/main" val="3118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of the program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49253</TotalTime>
  <Words>1406</Words>
  <Application>Microsoft Office PowerPoint</Application>
  <PresentationFormat>Affichage à l'écran (4:3)</PresentationFormat>
  <Paragraphs>400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FreeSans</vt:lpstr>
      <vt:lpstr>源ノ角ゴシック Normal</vt:lpstr>
      <vt:lpstr>Тема Office</vt:lpstr>
      <vt:lpstr>RhoChi:</vt:lpstr>
      <vt:lpstr>Input files</vt:lpstr>
      <vt:lpstr>Présentation PowerPoint</vt:lpstr>
      <vt:lpstr>Structure of experimental data :</vt:lpstr>
      <vt:lpstr>Structure of “.rcif” :</vt:lpstr>
      <vt:lpstr>Handbook values: space group</vt:lpstr>
      <vt:lpstr>Handbook values: &lt;j0&gt;, &lt;j2&gt;</vt:lpstr>
      <vt:lpstr>Handbook values: neutron scattering length</vt:lpstr>
      <vt:lpstr>Structure of the program</vt:lpstr>
      <vt:lpstr>General structure</vt:lpstr>
      <vt:lpstr>GUI block</vt:lpstr>
      <vt:lpstr>‘Main window’ (defined in the file ‘rhochi.py’)</vt:lpstr>
      <vt:lpstr>‘Widgets’ to interact with ‘cmodel’</vt:lpstr>
      <vt:lpstr>Parent class ‘widg_min’</vt:lpstr>
      <vt:lpstr>Object ‘cmodel’</vt:lpstr>
      <vt:lpstr>Parent class ‘cmodel_min’ (in the file ‘widdg_min.py’)</vt:lpstr>
      <vt:lpstr>Console block</vt:lpstr>
      <vt:lpstr>Object ‘ccore’</vt:lpstr>
      <vt:lpstr>Ccore</vt:lpstr>
      <vt:lpstr>Ccore_exp</vt:lpstr>
      <vt:lpstr>Ccore_exp_ph</vt:lpstr>
      <vt:lpstr>Ccore_ph</vt:lpstr>
      <vt:lpstr>Ccore_ph_at</vt:lpstr>
      <vt:lpstr>Ccore_ref</vt:lpstr>
      <vt:lpstr>ToDo</vt:lpstr>
      <vt:lpstr>Présentation PowerPoint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work by Iurr</dc:title>
  <dc:creator>Yury Kibalin</dc:creator>
  <cp:lastModifiedBy>KIBALIN Iurii</cp:lastModifiedBy>
  <cp:revision>2681</cp:revision>
  <cp:lastPrinted>2017-10-11T10:09:54Z</cp:lastPrinted>
  <dcterms:created xsi:type="dcterms:W3CDTF">2017-03-08T12:10:14Z</dcterms:created>
  <dcterms:modified xsi:type="dcterms:W3CDTF">2019-03-18T15:51:33Z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