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946" r:id="rId2"/>
    <p:sldId id="957" r:id="rId3"/>
    <p:sldId id="929" r:id="rId4"/>
    <p:sldId id="950" r:id="rId5"/>
    <p:sldId id="949" r:id="rId6"/>
    <p:sldId id="954" r:id="rId7"/>
    <p:sldId id="958" r:id="rId8"/>
    <p:sldId id="959" r:id="rId9"/>
    <p:sldId id="953" r:id="rId10"/>
    <p:sldId id="961" r:id="rId11"/>
    <p:sldId id="963" r:id="rId12"/>
    <p:sldId id="966" r:id="rId13"/>
    <p:sldId id="969" r:id="rId14"/>
    <p:sldId id="968" r:id="rId15"/>
    <p:sldId id="292" r:id="rId16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B9287F3-85BE-45C1-A80D-B9BB4F76C80A}">
          <p14:sldIdLst>
            <p14:sldId id="946"/>
            <p14:sldId id="957"/>
            <p14:sldId id="929"/>
            <p14:sldId id="950"/>
            <p14:sldId id="949"/>
            <p14:sldId id="954"/>
            <p14:sldId id="958"/>
            <p14:sldId id="959"/>
            <p14:sldId id="953"/>
            <p14:sldId id="961"/>
            <p14:sldId id="963"/>
            <p14:sldId id="966"/>
            <p14:sldId id="969"/>
            <p14:sldId id="968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ECCF3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974" autoAdjust="0"/>
  </p:normalViewPr>
  <p:slideViewPr>
    <p:cSldViewPr snapToGrid="0">
      <p:cViewPr varScale="1">
        <p:scale>
          <a:sx n="115" d="100"/>
          <a:sy n="115" d="100"/>
        </p:scale>
        <p:origin x="1242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7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2F3FF-88C5-4CA5-9FCC-503B17722B67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F44B-0711-42CD-BF90-820F2CEBE0E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F44B-0711-42CD-BF90-820F2CEBE0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0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87086" y="2879275"/>
            <a:ext cx="9307286" cy="15457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" rIns="9144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68174"/>
            <a:ext cx="7772400" cy="1456871"/>
          </a:xfrm>
        </p:spPr>
        <p:txBody>
          <a:bodyPr bIns="0"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99217"/>
            <a:ext cx="6858000" cy="96338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80000"/>
            <a:ext cx="8640000" cy="50400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95943" y="-87085"/>
            <a:ext cx="9546771" cy="7329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8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14" y="-855"/>
            <a:ext cx="856600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C9A1-0CC5-4331-8E46-74DB53AAD3CE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39EE-5687-4FB0-977B-DF7D5054006E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CEF5A-EB87-4531-A49E-405BC584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RhoChi</a:t>
            </a:r>
            <a:r>
              <a:rPr lang="fr-FR" dirty="0" smtClean="0"/>
              <a:t>:</a:t>
            </a:r>
            <a:endParaRPr lang="fr-FR" baseline="-25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2C868-0359-4B8D-A5F8-146C015C5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Input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Program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ToDo</a:t>
            </a:r>
            <a:endParaRPr lang="en-US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D2F41-C716-4C0D-9327-67E387F140FC}"/>
              </a:ext>
            </a:extLst>
          </p:cNvPr>
          <p:cNvSpPr txBox="1"/>
          <p:nvPr/>
        </p:nvSpPr>
        <p:spPr>
          <a:xfrm>
            <a:off x="4011283" y="640815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smtClean="0">
                <a:ea typeface="源ノ角ゴシック Normal" pitchFamily="2"/>
                <a:cs typeface="FreeSans" pitchFamily="2"/>
              </a:rPr>
              <a:t>19</a:t>
            </a:r>
            <a:r>
              <a:rPr lang="en-US" dirty="0" smtClean="0">
                <a:ea typeface="源ノ角ゴシック Normal" pitchFamily="2"/>
                <a:cs typeface="FreeSans" pitchFamily="2"/>
              </a:rPr>
              <a:t>.0</a:t>
            </a:r>
            <a:r>
              <a:rPr lang="fr-FR" dirty="0" smtClean="0">
                <a:ea typeface="源ノ角ゴシック Normal" pitchFamily="2"/>
                <a:cs typeface="FreeSans" pitchFamily="2"/>
              </a:rPr>
              <a:t>3</a:t>
            </a:r>
            <a:r>
              <a:rPr lang="en-US" dirty="0" smtClean="0">
                <a:ea typeface="源ノ角ゴシック Normal" pitchFamily="2"/>
                <a:cs typeface="FreeSans" pitchFamily="2"/>
              </a:rPr>
              <a:t>.2019</a:t>
            </a:r>
            <a:endParaRPr lang="en-US" dirty="0"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6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‘Widgets’ interacting with ‘cmodel’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9259" y="752131"/>
            <a:ext cx="446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 of widgets (</a:t>
            </a:r>
            <a:r>
              <a:rPr lang="fr-FR" dirty="0" err="1" smtClean="0"/>
              <a:t>each</a:t>
            </a:r>
            <a:r>
              <a:rPr lang="fr-FR" dirty="0" smtClean="0"/>
              <a:t> in the </a:t>
            </a:r>
            <a:r>
              <a:rPr lang="fr-FR" dirty="0" err="1" smtClean="0"/>
              <a:t>separate</a:t>
            </a:r>
            <a:r>
              <a:rPr lang="fr-FR" dirty="0" smtClean="0"/>
              <a:t> file ‘.</a:t>
            </a:r>
            <a:r>
              <a:rPr lang="fr-FR" dirty="0" err="1" smtClean="0"/>
              <a:t>py</a:t>
            </a:r>
            <a:r>
              <a:rPr lang="fr-FR" dirty="0" smtClean="0"/>
              <a:t>’):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7474"/>
          <a:stretch/>
        </p:blipFill>
        <p:spPr>
          <a:xfrm>
            <a:off x="6085593" y="3333404"/>
            <a:ext cx="2934999" cy="2307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6827276" y="2926229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widg_spgr.py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9259" y="1192100"/>
            <a:ext cx="6724996" cy="1754326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widg_adp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widg_const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widg_exptype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widg_extinction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widg_magn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widg_magn_ising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widg_nucl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widg_output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widg_param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widg_profile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widg_results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widg_scale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widg_cb_exp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widg_cb_ph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widg_cb_ph_exp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widg_sconstr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widg_spgr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9259" y="3297977"/>
            <a:ext cx="354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Common </a:t>
            </a:r>
            <a:r>
              <a:rPr lang="fr-FR" dirty="0" err="1" smtClean="0"/>
              <a:t>elements</a:t>
            </a:r>
            <a:r>
              <a:rPr lang="fr-FR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522" y="3734784"/>
            <a:ext cx="17964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QCheckBox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QLineEdit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QTableWidget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16209"/>
          <a:stretch/>
        </p:blipFill>
        <p:spPr>
          <a:xfrm>
            <a:off x="4348316" y="5436109"/>
            <a:ext cx="3131483" cy="130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3661757" y="5066777"/>
            <a:ext cx="23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: widg_nucl.py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99259" y="5241658"/>
            <a:ext cx="1449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Parent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widg_min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36" y="5901793"/>
            <a:ext cx="3103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‘</a:t>
            </a:r>
            <a:r>
              <a:rPr lang="fr-FR" dirty="0" err="1" smtClean="0"/>
              <a:t>cmodel</a:t>
            </a:r>
            <a:r>
              <a:rPr lang="fr-FR" dirty="0" smtClean="0"/>
              <a:t>’)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‘cmodel’ (‘cmodel.py’)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0460" y="1198616"/>
            <a:ext cx="296081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cmodel_ph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cmodel_at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cmodel_exp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cmodel_exp_ph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cmodel_ref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50231" y="1129749"/>
            <a:ext cx="531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</a:t>
            </a:r>
            <a:r>
              <a:rPr lang="fr-FR" dirty="0" smtClean="0"/>
              <a:t>’ has information about the model </a:t>
            </a:r>
            <a:r>
              <a:rPr lang="fr-FR" dirty="0" err="1"/>
              <a:t>parameters</a:t>
            </a:r>
            <a:r>
              <a:rPr lang="fr-FR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31" y="1706447"/>
            <a:ext cx="438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cmodel_ph</a:t>
            </a:r>
            <a:r>
              <a:rPr lang="fr-FR" dirty="0" smtClean="0"/>
              <a:t>’ has information about a phase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750231" y="2075779"/>
            <a:ext cx="426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cmodel_at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atom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50231" y="2692816"/>
            <a:ext cx="4989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cmodel_exp</a:t>
            </a:r>
            <a:r>
              <a:rPr lang="fr-FR" dirty="0" smtClean="0"/>
              <a:t>’ has information about an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50231" y="3090691"/>
            <a:ext cx="525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‘</a:t>
            </a:r>
            <a:r>
              <a:rPr lang="fr-FR" dirty="0" err="1" smtClean="0"/>
              <a:t>cmodel_exp_ph</a:t>
            </a:r>
            <a:r>
              <a:rPr lang="fr-FR" dirty="0" smtClean="0"/>
              <a:t>’ has information about a phase </a:t>
            </a:r>
            <a:r>
              <a:rPr lang="fr-FR" dirty="0" err="1" smtClean="0"/>
              <a:t>contributing</a:t>
            </a:r>
            <a:r>
              <a:rPr lang="fr-FR" dirty="0" smtClean="0"/>
              <a:t> in </a:t>
            </a:r>
            <a:r>
              <a:rPr lang="fr-FR" dirty="0" smtClean="0"/>
              <a:t>the </a:t>
            </a:r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0460" y="4143209"/>
            <a:ext cx="2858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‘widgets’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interaction </a:t>
            </a:r>
            <a:r>
              <a:rPr lang="fr-FR" dirty="0" err="1" smtClean="0"/>
              <a:t>with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0460" y="5490419"/>
            <a:ext cx="1694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Parent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cmodel_min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50231" y="3773877"/>
            <a:ext cx="454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smtClean="0"/>
              <a:t>the </a:t>
            </a:r>
            <a:r>
              <a:rPr lang="fr-FR" dirty="0" smtClean="0"/>
              <a:t>classes are </a:t>
            </a: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smtClean="0"/>
              <a:t>the file </a:t>
            </a:r>
            <a:r>
              <a:rPr lang="fr-FR" dirty="0" smtClean="0"/>
              <a:t>‘cmodel.py’)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78275" y="6134120"/>
            <a:ext cx="318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smtClean="0"/>
              <a:t>to interact with ‘widgets’)</a:t>
            </a:r>
            <a:endParaRPr lang="fr-FR" dirty="0"/>
          </a:p>
        </p:txBody>
      </p:sp>
      <p:sp>
        <p:nvSpPr>
          <p:cNvPr id="15" name="Rectangle 9"/>
          <p:cNvSpPr/>
          <p:nvPr/>
        </p:nvSpPr>
        <p:spPr>
          <a:xfrm>
            <a:off x="7065083" y="4608108"/>
            <a:ext cx="164163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6" name="Rectangle 16"/>
          <p:cNvSpPr/>
          <p:nvPr/>
        </p:nvSpPr>
        <p:spPr>
          <a:xfrm>
            <a:off x="7098231" y="5872269"/>
            <a:ext cx="164163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7" name="Rectangle 17"/>
          <p:cNvSpPr/>
          <p:nvPr/>
        </p:nvSpPr>
        <p:spPr>
          <a:xfrm>
            <a:off x="4365689" y="5882581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widgets</a:t>
            </a:r>
            <a:endParaRPr lang="fr-FR" dirty="0"/>
          </a:p>
        </p:txBody>
      </p:sp>
      <p:cxnSp>
        <p:nvCxnSpPr>
          <p:cNvPr id="18" name="Connecteur droit avec flèche 20"/>
          <p:cNvCxnSpPr/>
          <p:nvPr/>
        </p:nvCxnSpPr>
        <p:spPr>
          <a:xfrm flipH="1" flipV="1">
            <a:off x="7809753" y="5217764"/>
            <a:ext cx="7026" cy="56855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35"/>
          <p:cNvSpPr/>
          <p:nvPr/>
        </p:nvSpPr>
        <p:spPr>
          <a:xfrm>
            <a:off x="4353256" y="5882581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cxnSp>
        <p:nvCxnSpPr>
          <p:cNvPr id="20" name="Connecteur droit avec flèche 54"/>
          <p:cNvCxnSpPr/>
          <p:nvPr/>
        </p:nvCxnSpPr>
        <p:spPr>
          <a:xfrm flipH="1" flipV="1">
            <a:off x="6309158" y="6117215"/>
            <a:ext cx="6869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5"/>
          <p:cNvCxnSpPr/>
          <p:nvPr/>
        </p:nvCxnSpPr>
        <p:spPr>
          <a:xfrm>
            <a:off x="4189695" y="5530762"/>
            <a:ext cx="46266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‘ccore’ (‘ccore.py’)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0460" y="1198616"/>
            <a:ext cx="27651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ccore_ph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ccore_at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ccore_exp</a:t>
            </a: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ccore_exp_ph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ccore_ref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0460" y="3480049"/>
            <a:ext cx="251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exerimental</a:t>
            </a:r>
            <a:r>
              <a:rPr lang="fr-FR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calculations</a:t>
            </a:r>
            <a:endParaRPr lang="fr-FR" dirty="0"/>
          </a:p>
        </p:txBody>
      </p:sp>
      <p:sp>
        <p:nvSpPr>
          <p:cNvPr id="11" name="ZoneTexte 2"/>
          <p:cNvSpPr txBox="1"/>
          <p:nvPr/>
        </p:nvSpPr>
        <p:spPr>
          <a:xfrm>
            <a:off x="3454117" y="936882"/>
            <a:ext cx="56898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main methods:</a:t>
            </a:r>
          </a:p>
          <a:p>
            <a:endParaRPr lang="fr-FR" dirty="0" smtClean="0"/>
          </a:p>
          <a:p>
            <a:r>
              <a:rPr lang="fr-FR" b="1" dirty="0" smtClean="0"/>
              <a:t>ccore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run_refinement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refinement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, by simplex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method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run_errors</a:t>
            </a:r>
            <a:r>
              <a:rPr lang="fr-FR" dirty="0" smtClean="0"/>
              <a:t> </a:t>
            </a:r>
          </a:p>
          <a:p>
            <a:r>
              <a:rPr lang="fr-FR" dirty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estimation of errorbars by calculation of Hessian</a:t>
            </a: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b="1" dirty="0"/>
              <a:t>ccore_exp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load_exp_data </a:t>
            </a:r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prelimiary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calculations and load 	experimental data before refinement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calc_chi2 </a:t>
            </a:r>
          </a:p>
          <a:p>
            <a:r>
              <a:rPr lang="fr-FR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calculation of chi2 for one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b="1" dirty="0"/>
              <a:t>ccore_ph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calcFNhkl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calculation of the nuclear structure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calcSFThkl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calculation of the structure factor tensor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of </a:t>
            </a:r>
            <a:r>
              <a:rPr lang="fr-FR" dirty="0" err="1" smtClean="0"/>
              <a:t>refinement</a:t>
            </a:r>
            <a:endParaRPr lang="fr-FR" dirty="0"/>
          </a:p>
        </p:txBody>
      </p:sp>
      <p:sp>
        <p:nvSpPr>
          <p:cNvPr id="3" name="Rectangle 16"/>
          <p:cNvSpPr/>
          <p:nvPr/>
        </p:nvSpPr>
        <p:spPr>
          <a:xfrm>
            <a:off x="723125" y="1471207"/>
            <a:ext cx="2985107" cy="76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1.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experimental</a:t>
            </a:r>
            <a:r>
              <a:rPr lang="fr-FR" dirty="0" smtClean="0"/>
              <a:t> data to the model</a:t>
            </a:r>
            <a:endParaRPr lang="fr-FR" dirty="0"/>
          </a:p>
        </p:txBody>
      </p:sp>
      <p:sp>
        <p:nvSpPr>
          <p:cNvPr id="4" name="Rectangle 16"/>
          <p:cNvSpPr/>
          <p:nvPr/>
        </p:nvSpPr>
        <p:spPr>
          <a:xfrm>
            <a:off x="723126" y="2479265"/>
            <a:ext cx="2985107" cy="79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2.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refined</a:t>
            </a:r>
            <a:r>
              <a:rPr lang="fr-FR" dirty="0" smtClean="0"/>
              <a:t> and </a:t>
            </a:r>
            <a:r>
              <a:rPr lang="fr-FR" dirty="0" err="1" smtClean="0"/>
              <a:t>constrained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5" name="Rectangle 16"/>
          <p:cNvSpPr/>
          <p:nvPr/>
        </p:nvSpPr>
        <p:spPr>
          <a:xfrm>
            <a:off x="723125" y="3511546"/>
            <a:ext cx="2985107" cy="79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3.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refined</a:t>
            </a:r>
            <a:r>
              <a:rPr lang="fr-FR" dirty="0" smtClean="0"/>
              <a:t> and </a:t>
            </a:r>
            <a:r>
              <a:rPr lang="fr-FR" dirty="0" err="1" smtClean="0"/>
              <a:t>constrained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to the model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6"/>
              <p:cNvSpPr/>
              <p:nvPr/>
            </p:nvSpPr>
            <p:spPr>
              <a:xfrm>
                <a:off x="723125" y="4543828"/>
                <a:ext cx="2985107" cy="7917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4. </a:t>
                </a:r>
                <a:r>
                  <a:rPr lang="fr-FR" dirty="0" err="1" smtClean="0"/>
                  <a:t>Calc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experiment</a:t>
                </a:r>
                <a:endParaRPr lang="fr-FR" dirty="0"/>
              </a:p>
            </p:txBody>
          </p:sp>
        </mc:Choice>
        <mc:Fallback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5" y="4543828"/>
                <a:ext cx="2985107" cy="791766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stCxn id="3" idx="2"/>
            <a:endCxn id="4" idx="0"/>
          </p:cNvCxnSpPr>
          <p:nvPr/>
        </p:nvCxnSpPr>
        <p:spPr>
          <a:xfrm>
            <a:off x="2215679" y="2238749"/>
            <a:ext cx="1" cy="24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2"/>
            <a:endCxn id="5" idx="0"/>
          </p:cNvCxnSpPr>
          <p:nvPr/>
        </p:nvCxnSpPr>
        <p:spPr>
          <a:xfrm flipH="1">
            <a:off x="2215679" y="3271031"/>
            <a:ext cx="1" cy="2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6" idx="0"/>
          </p:cNvCxnSpPr>
          <p:nvPr/>
        </p:nvCxnSpPr>
        <p:spPr>
          <a:xfrm>
            <a:off x="2215679" y="4303312"/>
            <a:ext cx="0" cy="24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2"/>
          </p:cNvCxnSpPr>
          <p:nvPr/>
        </p:nvCxnSpPr>
        <p:spPr>
          <a:xfrm>
            <a:off x="2215679" y="5335594"/>
            <a:ext cx="0" cy="61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215678" y="5643753"/>
            <a:ext cx="2406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621876" y="3391288"/>
            <a:ext cx="0" cy="225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2215678" y="3391288"/>
            <a:ext cx="2406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041367" y="4085399"/>
            <a:ext cx="25007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Optimization</a:t>
            </a:r>
            <a:r>
              <a:rPr lang="fr-FR" dirty="0" smtClean="0"/>
              <a:t> by the simplex </a:t>
            </a:r>
            <a:r>
              <a:rPr lang="fr-FR" dirty="0" err="1" smtClean="0"/>
              <a:t>algorithm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ToDo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32908" y="4748846"/>
            <a:ext cx="3115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err="1" smtClean="0"/>
              <a:t>Executable</a:t>
            </a:r>
            <a:r>
              <a:rPr lang="fr-FR" dirty="0" smtClean="0"/>
              <a:t> </a:t>
            </a:r>
            <a:r>
              <a:rPr lang="fr-FR" dirty="0" smtClean="0"/>
              <a:t>file</a:t>
            </a:r>
            <a:endParaRPr lang="fr-FR" dirty="0"/>
          </a:p>
          <a:p>
            <a:pPr marL="342900" indent="-342900">
              <a:buAutoNum type="arabicPeriod"/>
            </a:pPr>
            <a:endParaRPr lang="fr-FR" dirty="0" smtClean="0"/>
          </a:p>
          <a:p>
            <a:pPr marL="342900" indent="-342900">
              <a:buAutoNum type="arabicPeriod"/>
            </a:pPr>
            <a:r>
              <a:rPr lang="en-US" dirty="0"/>
              <a:t>O</a:t>
            </a:r>
            <a:r>
              <a:rPr lang="fr-FR" dirty="0" smtClean="0"/>
              <a:t>rganization of file </a:t>
            </a:r>
            <a:r>
              <a:rPr lang="fr-FR" dirty="0" smtClean="0"/>
              <a:t>location</a:t>
            </a:r>
            <a:endParaRPr lang="fr-FR" dirty="0" smtClean="0"/>
          </a:p>
          <a:p>
            <a:pPr marL="342900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 smtClean="0"/>
              <a:t>Least square </a:t>
            </a:r>
            <a:r>
              <a:rPr lang="fr-FR" dirty="0" err="1" smtClean="0"/>
              <a:t>refinement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 idx="4294967295"/>
          </p:nvPr>
        </p:nvSpPr>
        <p:spPr>
          <a:xfrm>
            <a:off x="0" y="3584575"/>
            <a:ext cx="9144000" cy="733425"/>
          </a:xfrm>
        </p:spPr>
        <p:txBody>
          <a:bodyPr>
            <a:normAutofit/>
          </a:bodyPr>
          <a:lstStyle/>
          <a:p>
            <a:pPr algn="ctr"/>
            <a:r>
              <a:rPr lang="fr-FR" sz="20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 for your attention.</a:t>
            </a:r>
            <a:endParaRPr lang="ru-RU" sz="20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Input files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6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057" y="1148436"/>
            <a:ext cx="61062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Experimental data: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crystal: list of </a:t>
            </a:r>
            <a:r>
              <a:rPr lang="en-US" dirty="0" err="1" smtClean="0"/>
              <a:t>hkl</a:t>
            </a:r>
            <a:r>
              <a:rPr lang="en-US" dirty="0" smtClean="0"/>
              <a:t> reflections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powder: 1D, 2D diffraction profiles and background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“.</a:t>
            </a:r>
            <a:r>
              <a:rPr lang="en-US" dirty="0" err="1" smtClean="0"/>
              <a:t>cif</a:t>
            </a:r>
            <a:r>
              <a:rPr lang="en-US" dirty="0" smtClean="0"/>
              <a:t>” or STAR-like file (International Tables vol. 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Handbook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space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magnetic form-factors (&lt;j</a:t>
            </a:r>
            <a:r>
              <a:rPr lang="en-US" baseline="-25000" dirty="0" smtClean="0"/>
              <a:t>0</a:t>
            </a:r>
            <a:r>
              <a:rPr lang="en-US" dirty="0" smtClean="0"/>
              <a:t>&gt;, &lt;j</a:t>
            </a:r>
            <a:r>
              <a:rPr lang="en-US" baseline="-25000" dirty="0" smtClean="0"/>
              <a:t>2</a:t>
            </a:r>
            <a:r>
              <a:rPr lang="en-US" dirty="0" smtClean="0"/>
              <a:t>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neutron </a:t>
            </a:r>
            <a:r>
              <a:rPr lang="fr-FR" dirty="0" err="1"/>
              <a:t>scattering</a:t>
            </a:r>
            <a:r>
              <a:rPr lang="fr-FR" dirty="0"/>
              <a:t> </a:t>
            </a:r>
            <a:r>
              <a:rPr lang="fr-FR" dirty="0" err="1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data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325955" y="994790"/>
            <a:ext cx="566096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wavelength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1.40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0.000 0.000 1.000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#orientation 0.6468462   -0.6860854   0.3300297 0.2141139   -0.2557555   -0.9343334 0.7319312   0.6810804    -0.0183183 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   k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   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sFR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8   0.64545   0.01329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6   1.75682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0.04540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5954" y="2737889"/>
            <a:ext cx="56609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#wavelength 2.35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#field 0.0 0.0 5.0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ttheta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sIntDOWN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7.80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0.74282   0.55201   0.24785   0.29666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8.00   0.18608   0.18170   0.16548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0.17133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5953" y="5681317"/>
            <a:ext cx="56609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ttheta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IntBKGR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8.20  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0.11000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80.40   0.18300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5953" y="4111657"/>
            <a:ext cx="566096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#wavelength 2.35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#field 0.0 0.0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IntUP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241        4.00000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4.20000      ...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40.00000      -85.31322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7.54655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39.50000      -53.87826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59.90163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            ...            ...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1411" y="2733225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1D powder diffraction: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627338" y="994790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single  crystal: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50879" y="4111657"/>
            <a:ext cx="23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2D powder diffraction: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720888" y="5653541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background: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8"/>
              <p:cNvSpPr txBox="1"/>
              <p:nvPr/>
            </p:nvSpPr>
            <p:spPr>
              <a:xfrm>
                <a:off x="8108968" y="4461233"/>
                <a:ext cx="512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2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68" y="4461233"/>
                <a:ext cx="512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>
            <a:off x="8141811" y="482512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08070" y="4895881"/>
            <a:ext cx="17032" cy="4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18"/>
              <p:cNvSpPr txBox="1"/>
              <p:nvPr/>
            </p:nvSpPr>
            <p:spPr>
              <a:xfrm>
                <a:off x="2958100" y="4873471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22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00" y="4873471"/>
                <a:ext cx="39959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15885" y="2062189"/>
            <a:ext cx="8753301" cy="3831551"/>
          </a:xfrm>
          <a:prstGeom prst="roundRect">
            <a:avLst>
              <a:gd name="adj" fmla="val 48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4782590" y="2169637"/>
            <a:ext cx="4161906" cy="1429790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782590" y="3677010"/>
            <a:ext cx="4161906" cy="2100351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4074" y="2443958"/>
            <a:ext cx="4322618" cy="2859578"/>
          </a:xfrm>
          <a:prstGeom prst="roundRect">
            <a:avLst>
              <a:gd name="adj" fmla="val 96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0500" y="2191826"/>
            <a:ext cx="8769927" cy="39703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_filerhochi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_nacaalf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cell_length_a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9.88888773144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cell_length_b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9.88888773144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atom_site_label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atom_site_type_symbol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atom_site_fract_z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atom_site_occupancy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atom_site_b_iso_or_equiv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F1  F  0.13847  0.30656  0.12052  1.0  0.0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_ref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refinement_file_name_output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full.lis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_refinement_param1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nacaalf_pd_phase_scale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_pnd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_2dpd_file_name_bkgr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full.bkg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_2dpd_file_name_input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'full.dat‘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_2dpd_phase_name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_2dpd_phase_scale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_2dpd_phase_igsize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_2dpd_phase_extinction_radius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_2dpd_phase_extinction_mosaicity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nacaalf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0.0110321630859  0.0  0.0  0.0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166" y="5343046"/>
            <a:ext cx="1246909" cy="342056"/>
          </a:xfrm>
          <a:prstGeom prst="wedgeRectCallout">
            <a:avLst>
              <a:gd name="adj1" fmla="val -16338"/>
              <a:gd name="adj2" fmla="val -66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11689" y="1871785"/>
            <a:ext cx="1332807" cy="362945"/>
          </a:xfrm>
          <a:prstGeom prst="wedgeRectCallout">
            <a:avLst>
              <a:gd name="adj1" fmla="val -36382"/>
              <a:gd name="adj2" fmla="val 718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refinement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7446819" y="5797444"/>
            <a:ext cx="1497677" cy="337901"/>
          </a:xfrm>
          <a:prstGeom prst="wedgeRectCallout">
            <a:avLst>
              <a:gd name="adj1" fmla="val 24162"/>
              <a:gd name="adj2" fmla="val -676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experiment</a:t>
            </a:r>
            <a:endParaRPr lang="fr-FR" dirty="0" smtClean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parameters -- </a:t>
            </a:r>
            <a:r>
              <a:rPr lang="en-US" dirty="0" smtClean="0"/>
              <a:t>“.</a:t>
            </a:r>
            <a:r>
              <a:rPr lang="en-US" dirty="0" err="1"/>
              <a:t>rcif</a:t>
            </a:r>
            <a:r>
              <a:rPr lang="en-US" dirty="0" smtClean="0"/>
              <a:t>”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15885" y="6184333"/>
            <a:ext cx="41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plot the structure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47603" y="809857"/>
            <a:ext cx="4624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 (totally correspond to .cif 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refinement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9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Handbook values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0145" y="1280833"/>
            <a:ext cx="25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space </a:t>
            </a:r>
            <a:r>
              <a:rPr lang="fr-FR" dirty="0" smtClean="0"/>
              <a:t>group: ‘itables.txt’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9902" y="819780"/>
            <a:ext cx="281871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203 Fd-3      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Cubic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pcentr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-0.125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0.125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-x,-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,-z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x,-y,-z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z,x,y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z,-x,-y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z,-x,y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,-y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y,z,-x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y,-z,-x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-y,-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145" y="2185898"/>
            <a:ext cx="391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coefficients for &lt;j</a:t>
            </a:r>
            <a:r>
              <a:rPr lang="fr-FR" baseline="-25000" dirty="0" smtClean="0"/>
              <a:t>0</a:t>
            </a:r>
            <a:r>
              <a:rPr lang="fr-FR" dirty="0" smtClean="0"/>
              <a:t>&gt;, &lt;j</a:t>
            </a:r>
            <a:r>
              <a:rPr lang="fr-FR" baseline="-25000" dirty="0" smtClean="0"/>
              <a:t>2</a:t>
            </a:r>
            <a:r>
              <a:rPr lang="fr-FR" dirty="0" smtClean="0"/>
              <a:t>&gt;: ‘formmag.tab</a:t>
            </a:r>
            <a:r>
              <a:rPr lang="fr-FR" dirty="0"/>
              <a:t>’</a:t>
            </a:r>
            <a:endParaRPr lang="ru-RU" dirty="0"/>
          </a:p>
        </p:txBody>
      </p:sp>
      <p:sp>
        <p:nvSpPr>
          <p:cNvPr id="13" name="Rectangle 2"/>
          <p:cNvSpPr/>
          <p:nvPr/>
        </p:nvSpPr>
        <p:spPr>
          <a:xfrm>
            <a:off x="2752657" y="4029862"/>
            <a:ext cx="621596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&lt;j0&gt; form factors for 3d transition elements and their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Sc0  0  0.2512 90.0296  0.3290 39.4021  0.4235 14.3222 -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0.0043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Sc1  0  0.4889 51.1603  0.5203 14.0764 -0.0286  0.1792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0.0185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Sc2  0  0.5048 31.4035  0.5186 10.9897 -0.0241  1.1831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Ti0  0  0.4657 33.5898  0.5490  9.8791 -0.0291  0.3232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0.0123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0145" y="3098841"/>
            <a:ext cx="364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neutron scattering length: ‘bscat.tab</a:t>
            </a:r>
            <a:r>
              <a:rPr lang="fr-FR" dirty="0"/>
              <a:t>’</a:t>
            </a:r>
            <a:endParaRPr lang="ru-RU" dirty="0"/>
          </a:p>
        </p:txBody>
      </p:sp>
      <p:sp>
        <p:nvSpPr>
          <p:cNvPr id="14" name="Rectangle 2"/>
          <p:cNvSpPr/>
          <p:nvPr/>
        </p:nvSpPr>
        <p:spPr>
          <a:xfrm>
            <a:off x="656846" y="5679015"/>
            <a:ext cx="831177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Neutron scattering lengths and cross sections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Isotope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Abs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-3.7390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1.7568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80.26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82.02      0.3326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1H      99.985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-3.7406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25.274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1.7583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80.27      82.03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0.3326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Program structure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8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 scheme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022465" y="3369948"/>
            <a:ext cx="5577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1290" y="34841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GUI block: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4382" y="934256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console block: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99161" y="1682827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parameter</a:t>
            </a:r>
            <a:r>
              <a:rPr lang="fr-FR" dirty="0" smtClean="0"/>
              <a:t> file (.</a:t>
            </a:r>
            <a:r>
              <a:rPr lang="fr-FR" dirty="0" err="1" smtClean="0"/>
              <a:t>rcif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19313" y="1698436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ccore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925860" y="1944678"/>
            <a:ext cx="1548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81516" y="4561180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object</a:t>
            </a:r>
            <a:r>
              <a:rPr lang="fr-FR" dirty="0" smtClean="0"/>
              <a:t>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348394" y="4517759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widgets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310503" y="5951279"/>
            <a:ext cx="221718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dirty="0" smtClean="0"/>
              <a:t>main </a:t>
            </a:r>
            <a:r>
              <a:rPr lang="fr-FR" dirty="0" err="1" smtClean="0"/>
              <a:t>window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6471507" y="2317675"/>
            <a:ext cx="25597" cy="20714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707879" y="2918249"/>
            <a:ext cx="236868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‘cmodel’ is responsible for connection with ‘ccore’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775314" y="1621512"/>
            <a:ext cx="24103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</a:t>
            </a:r>
            <a:r>
              <a:rPr lang="fr-FR" dirty="0" err="1" smtClean="0">
                <a:solidFill>
                  <a:schemeClr val="tx2"/>
                </a:solidFill>
              </a:rPr>
              <a:t>ccore</a:t>
            </a:r>
            <a:r>
              <a:rPr lang="fr-FR" dirty="0" smtClean="0">
                <a:solidFill>
                  <a:schemeClr val="tx2"/>
                </a:solidFill>
              </a:rPr>
              <a:t>’ </a:t>
            </a:r>
            <a:r>
              <a:rPr lang="fr-FR" dirty="0" err="1" smtClean="0">
                <a:solidFill>
                  <a:schemeClr val="tx2"/>
                </a:solidFill>
              </a:rPr>
              <a:t>is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responsible</a:t>
            </a:r>
            <a:r>
              <a:rPr lang="fr-FR" dirty="0" smtClean="0">
                <a:solidFill>
                  <a:schemeClr val="tx2"/>
                </a:solidFill>
              </a:rPr>
              <a:t> for </a:t>
            </a:r>
            <a:r>
              <a:rPr lang="fr-FR" dirty="0" err="1" smtClean="0">
                <a:solidFill>
                  <a:schemeClr val="tx2"/>
                </a:solidFill>
              </a:rPr>
              <a:t>calculations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91296" y="808209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‘</a:t>
            </a:r>
            <a:r>
              <a:rPr lang="fr-FR" dirty="0" err="1" smtClean="0"/>
              <a:t>cfunc</a:t>
            </a:r>
            <a:r>
              <a:rPr lang="fr-FR" dirty="0" smtClean="0"/>
              <a:t>’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5484381" y="1219134"/>
            <a:ext cx="1088307" cy="36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48394" y="4517759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310109" y="5951279"/>
            <a:ext cx="758263" cy="5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660025" y="6151815"/>
            <a:ext cx="254041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‘Main window’ defines the </a:t>
            </a:r>
            <a:r>
              <a:rPr lang="fr-FR" dirty="0">
                <a:solidFill>
                  <a:schemeClr val="tx2"/>
                </a:solidFill>
              </a:rPr>
              <a:t>displayed widgets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3335108" y="5228234"/>
            <a:ext cx="1757500" cy="748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21371" y="5186947"/>
            <a:ext cx="289584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‘widgets’ </a:t>
            </a:r>
            <a:r>
              <a:rPr lang="fr-FR" dirty="0" smtClean="0">
                <a:solidFill>
                  <a:schemeClr val="tx2"/>
                </a:solidFill>
              </a:rPr>
              <a:t>displays the </a:t>
            </a:r>
            <a:r>
              <a:rPr lang="fr-FR" dirty="0" err="1" smtClean="0">
                <a:solidFill>
                  <a:schemeClr val="tx2"/>
                </a:solidFill>
              </a:rPr>
              <a:t>parameters</a:t>
            </a:r>
            <a:r>
              <a:rPr lang="fr-FR" dirty="0" smtClean="0">
                <a:solidFill>
                  <a:schemeClr val="tx2"/>
                </a:solidFill>
              </a:rPr>
              <a:t> of ‘</a:t>
            </a:r>
            <a:r>
              <a:rPr lang="fr-FR" dirty="0" err="1" smtClean="0">
                <a:solidFill>
                  <a:schemeClr val="tx2"/>
                </a:solidFill>
              </a:rPr>
              <a:t>cmodel</a:t>
            </a:r>
            <a:r>
              <a:rPr lang="fr-FR" dirty="0" smtClean="0">
                <a:solidFill>
                  <a:schemeClr val="tx2"/>
                </a:solidFill>
              </a:rPr>
              <a:t>’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6468265" y="5224738"/>
            <a:ext cx="0" cy="52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3386078" y="2340692"/>
            <a:ext cx="1088307" cy="36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64371" y="2645686"/>
            <a:ext cx="183019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output files</a:t>
            </a:r>
            <a:endParaRPr lang="fr-FR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3583602" y="4845380"/>
            <a:ext cx="1834539" cy="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583602" y="4678115"/>
            <a:ext cx="18484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13704" y="18949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389052" y="19235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980073" y="41121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013007" y="55652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4.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5172" y="44815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5.</a:t>
            </a:r>
            <a:endParaRPr lang="fr-FR" dirty="0">
              <a:solidFill>
                <a:schemeClr val="accent6"/>
              </a:solidFill>
            </a:endParaRPr>
          </a:p>
        </p:txBody>
      </p:sp>
      <p:cxnSp>
        <p:nvCxnSpPr>
          <p:cNvPr id="70" name="Connecteur droit avec flèche 69"/>
          <p:cNvCxnSpPr/>
          <p:nvPr/>
        </p:nvCxnSpPr>
        <p:spPr>
          <a:xfrm flipV="1">
            <a:off x="6866754" y="5220179"/>
            <a:ext cx="0" cy="57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056436" y="746895"/>
            <a:ext cx="1846176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handbook</a:t>
            </a:r>
            <a:r>
              <a:rPr lang="fr-FR" dirty="0" smtClean="0"/>
              <a:t> files</a:t>
            </a:r>
            <a:endParaRPr lang="fr-FR" dirty="0"/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4304253" y="1339767"/>
            <a:ext cx="734170" cy="239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ccolades 75"/>
          <p:cNvSpPr/>
          <p:nvPr/>
        </p:nvSpPr>
        <p:spPr>
          <a:xfrm>
            <a:off x="1204392" y="4435069"/>
            <a:ext cx="2129794" cy="697348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22"/>
          <p:cNvSpPr txBox="1"/>
          <p:nvPr/>
        </p:nvSpPr>
        <p:spPr>
          <a:xfrm>
            <a:off x="3698956" y="3524115"/>
            <a:ext cx="217572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‘cmodel’ informs ‘widgets’ about changes in the model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‘Main </a:t>
            </a:r>
            <a:r>
              <a:rPr lang="fr-FR" dirty="0" err="1" smtClean="0"/>
              <a:t>window</a:t>
            </a:r>
            <a:r>
              <a:rPr lang="fr-FR" dirty="0" smtClean="0"/>
              <a:t>’ (</a:t>
            </a:r>
            <a:r>
              <a:rPr lang="fr-FR" dirty="0" err="1" smtClean="0"/>
              <a:t>defined</a:t>
            </a:r>
            <a:r>
              <a:rPr lang="fr-FR" dirty="0" smtClean="0"/>
              <a:t> in the file ‘rhochi.py’)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91" y="1314383"/>
            <a:ext cx="5571034" cy="3258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64007" y="1669843"/>
            <a:ext cx="490890" cy="288600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79384" y="1669843"/>
            <a:ext cx="1766103" cy="28860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809019" y="1674108"/>
            <a:ext cx="3156674" cy="28860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98777" y="1314383"/>
            <a:ext cx="1657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widg_cpanel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widg_left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widg_right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1409" y="945051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widgets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805842" y="4555852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info about ‘</a:t>
            </a:r>
            <a:r>
              <a:rPr lang="fr-FR" dirty="0" err="1" smtClean="0"/>
              <a:t>cmodel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809019" y="458305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 files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41409" y="2729011"/>
            <a:ext cx="272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widget description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in </a:t>
            </a:r>
            <a:r>
              <a:rPr lang="fr-FR" dirty="0" err="1" smtClean="0"/>
              <a:t>separate</a:t>
            </a:r>
            <a:r>
              <a:rPr lang="fr-FR" dirty="0" smtClean="0"/>
              <a:t> files.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41409" y="4949340"/>
            <a:ext cx="28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</a:t>
            </a:r>
            <a:r>
              <a:rPr lang="fr-FR" b="1" dirty="0" err="1" smtClean="0"/>
              <a:t>ask</a:t>
            </a:r>
            <a:r>
              <a:rPr lang="fr-FR" b="1" dirty="0" smtClean="0"/>
              <a:t>:</a:t>
            </a:r>
            <a:endParaRPr lang="fr-FR" b="1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the </a:t>
            </a:r>
            <a:r>
              <a:rPr lang="fr-FR" dirty="0"/>
              <a:t>widgets </a:t>
            </a:r>
            <a:r>
              <a:rPr lang="fr-FR" dirty="0" smtClean="0"/>
              <a:t>arrangement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1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49345</TotalTime>
  <Words>894</Words>
  <Application>Microsoft Office PowerPoint</Application>
  <PresentationFormat>Affichage à l'écran (4:3)</PresentationFormat>
  <Paragraphs>258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FreeSans</vt:lpstr>
      <vt:lpstr>源ノ角ゴシック Normal</vt:lpstr>
      <vt:lpstr>Тема Office</vt:lpstr>
      <vt:lpstr>RhoChi:</vt:lpstr>
      <vt:lpstr>Input files</vt:lpstr>
      <vt:lpstr>Présentation PowerPoint</vt:lpstr>
      <vt:lpstr>Experimental data</vt:lpstr>
      <vt:lpstr>Model parameters -- “.rcif”</vt:lpstr>
      <vt:lpstr>Handbook values</vt:lpstr>
      <vt:lpstr>Program structure</vt:lpstr>
      <vt:lpstr>Principal scheme</vt:lpstr>
      <vt:lpstr>‘Main window’ (defined in the file ‘rhochi.py’)</vt:lpstr>
      <vt:lpstr>‘Widgets’ interacting with ‘cmodel’</vt:lpstr>
      <vt:lpstr>Object ‘cmodel’ (‘cmodel.py’)</vt:lpstr>
      <vt:lpstr>Object ‘ccore’ (‘ccore.py’)</vt:lpstr>
      <vt:lpstr>Structure of refinement</vt:lpstr>
      <vt:lpstr>ToDo: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work by Iurr</dc:title>
  <dc:creator>Yury Kibalin</dc:creator>
  <cp:lastModifiedBy>KIBALIN Iurii</cp:lastModifiedBy>
  <cp:revision>2709</cp:revision>
  <cp:lastPrinted>2017-10-11T10:09:54Z</cp:lastPrinted>
  <dcterms:created xsi:type="dcterms:W3CDTF">2017-03-08T12:10:14Z</dcterms:created>
  <dcterms:modified xsi:type="dcterms:W3CDTF">2019-03-19T08:33:36Z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